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0" r:id="rId2"/>
    <p:sldMasterId id="2147483732" r:id="rId3"/>
  </p:sldMasterIdLst>
  <p:notesMasterIdLst>
    <p:notesMasterId r:id="rId117"/>
  </p:notesMasterIdLst>
  <p:sldIdLst>
    <p:sldId id="405" r:id="rId4"/>
    <p:sldId id="608" r:id="rId5"/>
    <p:sldId id="609" r:id="rId6"/>
    <p:sldId id="600" r:id="rId7"/>
    <p:sldId id="581" r:id="rId8"/>
    <p:sldId id="582" r:id="rId9"/>
    <p:sldId id="602" r:id="rId10"/>
    <p:sldId id="603" r:id="rId11"/>
    <p:sldId id="605" r:id="rId12"/>
    <p:sldId id="584" r:id="rId13"/>
    <p:sldId id="744" r:id="rId14"/>
    <p:sldId id="613" r:id="rId15"/>
    <p:sldId id="615" r:id="rId16"/>
    <p:sldId id="633" r:id="rId17"/>
    <p:sldId id="634" r:id="rId18"/>
    <p:sldId id="635" r:id="rId19"/>
    <p:sldId id="636" r:id="rId20"/>
    <p:sldId id="611" r:id="rId21"/>
    <p:sldId id="583" r:id="rId22"/>
    <p:sldId id="614" r:id="rId23"/>
    <p:sldId id="585" r:id="rId24"/>
    <p:sldId id="587" r:id="rId25"/>
    <p:sldId id="616" r:id="rId26"/>
    <p:sldId id="646" r:id="rId27"/>
    <p:sldId id="647" r:id="rId28"/>
    <p:sldId id="697" r:id="rId29"/>
    <p:sldId id="730" r:id="rId30"/>
    <p:sldId id="592" r:id="rId31"/>
    <p:sldId id="637" r:id="rId32"/>
    <p:sldId id="639" r:id="rId33"/>
    <p:sldId id="618" r:id="rId34"/>
    <p:sldId id="626" r:id="rId35"/>
    <p:sldId id="625" r:id="rId36"/>
    <p:sldId id="621" r:id="rId37"/>
    <p:sldId id="612" r:id="rId38"/>
    <p:sldId id="594" r:id="rId39"/>
    <p:sldId id="627" r:id="rId40"/>
    <p:sldId id="628" r:id="rId41"/>
    <p:sldId id="746" r:id="rId42"/>
    <p:sldId id="748" r:id="rId43"/>
    <p:sldId id="749" r:id="rId44"/>
    <p:sldId id="754" r:id="rId45"/>
    <p:sldId id="764" r:id="rId46"/>
    <p:sldId id="761" r:id="rId47"/>
    <p:sldId id="762" r:id="rId48"/>
    <p:sldId id="765" r:id="rId49"/>
    <p:sldId id="766" r:id="rId50"/>
    <p:sldId id="629" r:id="rId51"/>
    <p:sldId id="630" r:id="rId52"/>
    <p:sldId id="631" r:id="rId53"/>
    <p:sldId id="728" r:id="rId54"/>
    <p:sldId id="751" r:id="rId55"/>
    <p:sldId id="632" r:id="rId56"/>
    <p:sldId id="750" r:id="rId57"/>
    <p:sldId id="648" r:id="rId58"/>
    <p:sldId id="729" r:id="rId59"/>
    <p:sldId id="655" r:id="rId60"/>
    <p:sldId id="656" r:id="rId61"/>
    <p:sldId id="657" r:id="rId62"/>
    <p:sldId id="658" r:id="rId63"/>
    <p:sldId id="659" r:id="rId64"/>
    <p:sldId id="660" r:id="rId65"/>
    <p:sldId id="661" r:id="rId66"/>
    <p:sldId id="598" r:id="rId67"/>
    <p:sldId id="623" r:id="rId68"/>
    <p:sldId id="694" r:id="rId69"/>
    <p:sldId id="664" r:id="rId70"/>
    <p:sldId id="624" r:id="rId71"/>
    <p:sldId id="695" r:id="rId72"/>
    <p:sldId id="666" r:id="rId73"/>
    <p:sldId id="696" r:id="rId74"/>
    <p:sldId id="714" r:id="rId75"/>
    <p:sldId id="715" r:id="rId76"/>
    <p:sldId id="699" r:id="rId77"/>
    <p:sldId id="716" r:id="rId78"/>
    <p:sldId id="700" r:id="rId79"/>
    <p:sldId id="727" r:id="rId80"/>
    <p:sldId id="701" r:id="rId81"/>
    <p:sldId id="702" r:id="rId82"/>
    <p:sldId id="703" r:id="rId83"/>
    <p:sldId id="709" r:id="rId84"/>
    <p:sldId id="705" r:id="rId85"/>
    <p:sldId id="708" r:id="rId86"/>
    <p:sldId id="704" r:id="rId87"/>
    <p:sldId id="712" r:id="rId88"/>
    <p:sldId id="686" r:id="rId89"/>
    <p:sldId id="719" r:id="rId90"/>
    <p:sldId id="718" r:id="rId91"/>
    <p:sldId id="723" r:id="rId92"/>
    <p:sldId id="732" r:id="rId93"/>
    <p:sldId id="724" r:id="rId94"/>
    <p:sldId id="742" r:id="rId95"/>
    <p:sldId id="721" r:id="rId96"/>
    <p:sldId id="722" r:id="rId97"/>
    <p:sldId id="720" r:id="rId98"/>
    <p:sldId id="601" r:id="rId99"/>
    <p:sldId id="642" r:id="rId100"/>
    <p:sldId id="580" r:id="rId101"/>
    <p:sldId id="752" r:id="rId102"/>
    <p:sldId id="733" r:id="rId103"/>
    <p:sldId id="767" r:id="rId104"/>
    <p:sldId id="769" r:id="rId105"/>
    <p:sldId id="770" r:id="rId106"/>
    <p:sldId id="768" r:id="rId107"/>
    <p:sldId id="736" r:id="rId108"/>
    <p:sldId id="734" r:id="rId109"/>
    <p:sldId id="644" r:id="rId110"/>
    <p:sldId id="643" r:id="rId111"/>
    <p:sldId id="645" r:id="rId112"/>
    <p:sldId id="740" r:id="rId113"/>
    <p:sldId id="738" r:id="rId114"/>
    <p:sldId id="739" r:id="rId115"/>
    <p:sldId id="741" r:id="rId1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B90307"/>
    <a:srgbClr val="0000FF"/>
    <a:srgbClr val="000000"/>
    <a:srgbClr val="990000"/>
    <a:srgbClr val="BAB602"/>
    <a:srgbClr val="1E1CE3"/>
    <a:srgbClr val="FF9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2" autoAdjust="0"/>
    <p:restoredTop sz="94660"/>
  </p:normalViewPr>
  <p:slideViewPr>
    <p:cSldViewPr snapToObjects="1">
      <p:cViewPr varScale="1">
        <p:scale>
          <a:sx n="60" d="100"/>
          <a:sy n="60" d="100"/>
        </p:scale>
        <p:origin x="1176" y="40"/>
      </p:cViewPr>
      <p:guideLst>
        <p:guide orient="horz" pos="216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notesMaster" Target="notesMasters/notesMaster1.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D9FC96-B9F4-467E-9B87-412580977989}" type="datetimeFigureOut">
              <a:rPr lang="zh-CN" altLang="en-US"/>
              <a:pPr>
                <a:defRPr/>
              </a:pPr>
              <a:t>2023/3/5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00A8240-7587-4A04-B908-EE668D49F34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6628E765-C575-499B-848D-FCEB98EACA8B}" type="datetime1">
              <a:rPr lang="zh-CN" altLang="en-US"/>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1C3CC88-45F8-4291-8830-3CEA7B91F1C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DC2BB2C-1FC1-4C6E-8B23-BD995F7F621C}" type="datetime1">
              <a:rPr lang="zh-CN" altLang="en-US"/>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11FD153-1308-4827-9C19-41E75C4D5EA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2149B18E-824D-4BC1-BD68-CAB839419E22}" type="datetime1">
              <a:rPr lang="zh-CN" altLang="en-US"/>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2C43D50-98D9-4F52-BFF9-844A4CB1078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pPr>
              <a:defRPr/>
            </a:pPr>
            <a:fld id="{6628E765-C575-499B-848D-FCEB98EACA8B}" type="datetime1">
              <a:rPr lang="zh-CN" altLang="en-US" smtClean="0"/>
              <a:pPr>
                <a:defRPr/>
              </a:pPr>
              <a:t>2023/3/5</a:t>
            </a:fld>
            <a:endParaRPr lang="zh-CN" altLang="en-US"/>
          </a:p>
        </p:txBody>
      </p:sp>
      <p:sp>
        <p:nvSpPr>
          <p:cNvPr id="19" name="页脚占位符 18"/>
          <p:cNvSpPr>
            <a:spLocks noGrp="1"/>
          </p:cNvSpPr>
          <p:nvPr>
            <p:ph type="ftr" sz="quarter" idx="11"/>
          </p:nvPr>
        </p:nvSpPr>
        <p:spPr/>
        <p:txBody>
          <a:bodyPr/>
          <a:lstStyle/>
          <a:p>
            <a:pPr>
              <a:defRPr/>
            </a:pPr>
            <a:endParaRPr lang="zh-CN" altLang="en-US"/>
          </a:p>
        </p:txBody>
      </p:sp>
      <p:sp>
        <p:nvSpPr>
          <p:cNvPr id="27" name="灯片编号占位符 26"/>
          <p:cNvSpPr>
            <a:spLocks noGrp="1"/>
          </p:cNvSpPr>
          <p:nvPr>
            <p:ph type="sldNum" sz="quarter" idx="12"/>
          </p:nvPr>
        </p:nvSpPr>
        <p:spPr/>
        <p:txBody>
          <a:bodyPr/>
          <a:lstStyle/>
          <a:p>
            <a:pPr>
              <a:defRPr/>
            </a:pPr>
            <a:fld id="{01C3CC88-45F8-4291-8830-3CEA7B91F1C4}" type="slidenum">
              <a:rPr lang="zh-CN" altLang="en-US" smtClean="0"/>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AE3EE2C0-C93C-4393-AF05-52385EE3F55B}"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FC3A549-9C13-4399-83C7-A4E2E0BD550C}" type="slidenum">
              <a:rPr lang="zh-CN" altLang="en-US" smtClean="0"/>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fld id="{7BA6AD6F-B893-45EA-AF0E-F6C1A2B1525F}"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655AEB8E-A226-4683-9F05-CF3069DAA8A4}" type="slidenum">
              <a:rPr lang="zh-CN" altLang="en-US" smtClean="0"/>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43F4810E-D8F5-4C51-80C5-0278A445BDE6}"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1ED032E-6209-47DB-AC79-81D9105F9E57}" type="slidenum">
              <a:rPr lang="zh-CN" altLang="en-US" smtClean="0"/>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fld id="{71BB7C55-7F04-4A91-982B-B8FB7FF02746}" type="datetime1">
              <a:rPr lang="zh-CN" altLang="en-US" smtClean="0"/>
              <a:pPr>
                <a:defRPr/>
              </a:pPr>
              <a:t>2023/3/5</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73E077F-5FE0-4750-872D-EDAFD8939384}" type="slidenum">
              <a:rPr lang="zh-CN" altLang="en-US" smtClean="0"/>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a:defRPr/>
            </a:pPr>
            <a:fld id="{750CB6F2-1C7A-4238-98F3-5A3152DA71AE}" type="datetime1">
              <a:rPr lang="zh-CN" altLang="en-US" smtClean="0"/>
              <a:pPr>
                <a:defRPr/>
              </a:pPr>
              <a:t>2023/3/5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96842DDB-9FFF-49C5-8E5B-1441D271ECEB}" type="slidenum">
              <a:rPr lang="zh-CN" altLang="en-US" smtClean="0"/>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A829C56-D694-4335-94E6-7A709A0C6AEC}" type="datetime1">
              <a:rPr lang="zh-CN" altLang="en-US" smtClean="0"/>
              <a:pPr>
                <a:defRPr/>
              </a:pPr>
              <a:t>2023/3/5</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34419C08-A333-4D5D-8E68-4F27749FACFA}" type="slidenum">
              <a:rPr lang="zh-CN" altLang="en-US" smtClean="0"/>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85C3C1F5-C6E7-4F84-B063-C9CCD6F54559}"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FD924860-B628-4A71-886B-B6A48736418D}" type="slidenum">
              <a:rPr lang="zh-CN" altLang="en-US" smtClean="0"/>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600">
                <a:solidFill>
                  <a:srgbClr val="0000FF"/>
                </a:solidFill>
                <a:latin typeface="华文新魏" pitchFamily="2" charset="-122"/>
                <a:ea typeface="华文新魏" pitchFamily="2" charset="-122"/>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00000"/>
              </a:lnSpc>
              <a:spcBef>
                <a:spcPts val="600"/>
              </a:spcBef>
              <a:spcAft>
                <a:spcPts val="600"/>
              </a:spcAft>
              <a:buSzPct val="50000"/>
              <a:buFont typeface="Wingdings" pitchFamily="2" charset="2"/>
              <a:buChar char="n"/>
              <a:defRPr>
                <a:solidFill>
                  <a:srgbClr val="0000FF"/>
                </a:solidFill>
                <a:latin typeface="楷体" pitchFamily="49" charset="-122"/>
                <a:ea typeface="楷体" pitchFamily="49" charset="-122"/>
              </a:defRPr>
            </a:lvl1pPr>
            <a:lvl2pPr>
              <a:lnSpc>
                <a:spcPct val="100000"/>
              </a:lnSpc>
              <a:spcBef>
                <a:spcPts val="600"/>
              </a:spcBef>
              <a:spcAft>
                <a:spcPts val="600"/>
              </a:spcAft>
              <a:buSzPct val="50000"/>
              <a:buFont typeface="Wingdings" pitchFamily="2" charset="2"/>
              <a:buChar char="Ø"/>
              <a:defRPr>
                <a:solidFill>
                  <a:srgbClr val="0000FF"/>
                </a:solidFill>
                <a:latin typeface="楷体" pitchFamily="49" charset="-122"/>
                <a:ea typeface="楷体" pitchFamily="49" charset="-122"/>
              </a:defRPr>
            </a:lvl2pPr>
            <a:lvl3pPr>
              <a:lnSpc>
                <a:spcPct val="100000"/>
              </a:lnSpc>
              <a:spcBef>
                <a:spcPts val="600"/>
              </a:spcBef>
              <a:spcAft>
                <a:spcPts val="600"/>
              </a:spcAft>
              <a:buSzPct val="50000"/>
              <a:buFont typeface="Wingdings" pitchFamily="2" charset="2"/>
              <a:buChar char="l"/>
              <a:defRPr>
                <a:solidFill>
                  <a:srgbClr val="0000FF"/>
                </a:solidFill>
                <a:latin typeface="楷体" pitchFamily="49" charset="-122"/>
                <a:ea typeface="楷体" pitchFamily="49" charset="-122"/>
              </a:defRPr>
            </a:lvl3pPr>
            <a:lvl4pPr>
              <a:lnSpc>
                <a:spcPct val="100000"/>
              </a:lnSpc>
              <a:spcBef>
                <a:spcPts val="600"/>
              </a:spcBef>
              <a:spcAft>
                <a:spcPts val="600"/>
              </a:spcAft>
              <a:buSzPct val="50000"/>
              <a:buFont typeface="Wingdings" pitchFamily="2" charset="2"/>
              <a:buChar char="n"/>
              <a:defRPr>
                <a:solidFill>
                  <a:srgbClr val="0000FF"/>
                </a:solidFill>
                <a:latin typeface="楷体" pitchFamily="49" charset="-122"/>
                <a:ea typeface="楷体" pitchFamily="49" charset="-122"/>
              </a:defRPr>
            </a:lvl4pPr>
            <a:lvl5pPr>
              <a:lnSpc>
                <a:spcPct val="100000"/>
              </a:lnSpc>
              <a:spcBef>
                <a:spcPts val="600"/>
              </a:spcBef>
              <a:spcAft>
                <a:spcPts val="600"/>
              </a:spcAft>
              <a:buSzPct val="50000"/>
              <a:buFont typeface="Wingdings" pitchFamily="2" charset="2"/>
              <a:buChar char="n"/>
              <a:defRPr>
                <a:solidFill>
                  <a:srgbClr val="0000FF"/>
                </a:solidFill>
                <a:latin typeface="楷体" pitchFamily="49" charset="-122"/>
                <a:ea typeface="楷体"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E3EE2C0-C93C-4393-AF05-52385EE3F55B}" type="datetime1">
              <a:rPr lang="zh-CN" altLang="en-US"/>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FC3A549-9C13-4399-83C7-A4E2E0BD550C}"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pPr>
              <a:defRPr/>
            </a:pPr>
            <a:fld id="{04FFA6EC-0D99-4A7F-82E3-940FE1B56E59}"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pPr>
              <a:defRPr/>
            </a:pPr>
            <a:fld id="{DBF4C1D6-8E40-4212-84D6-C1888DB905F5}" type="slidenum">
              <a:rPr lang="zh-CN" altLang="en-US" smtClean="0"/>
              <a:pPr>
                <a:defRPr/>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8DC2BB2C-1FC1-4C6E-8B23-BD995F7F621C}"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411FD153-1308-4827-9C19-41E75C4D5EA2}" type="slidenum">
              <a:rPr lang="zh-CN" altLang="en-US" smtClean="0"/>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D1ACA52B-6E72-4BF6-B560-594DC9CF5290}"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54D5187-9B05-4B7E-A44C-47F6F9068A20}" type="slidenum">
              <a:rPr lang="zh-CN" altLang="en-US" smtClean="0"/>
              <a:pPr>
                <a:defRPr/>
              </a:pPr>
              <a:t>‹#›</a:t>
            </a:fld>
            <a:endParaRPr lang="zh-CN" alt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pPr>
              <a:defRPr/>
            </a:pPr>
            <a:fld id="{6628E765-C575-499B-848D-FCEB98EACA8B}"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01C3CC88-45F8-4291-8830-3CEA7B91F1C4}" type="slidenum">
              <a:rPr lang="zh-CN" altLang="en-US" smtClean="0"/>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AE3EE2C0-C93C-4393-AF05-52385EE3F55B}" type="datetime1">
              <a:rPr lang="zh-CN" altLang="en-US" smtClean="0"/>
              <a:pPr>
                <a:defRPr/>
              </a:pPr>
              <a:t>2023/3/5</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FC3A549-9C13-4399-83C7-A4E2E0BD550C}" type="slidenum">
              <a:rPr lang="zh-CN" altLang="en-US" smtClean="0"/>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7BA6AD6F-B893-45EA-AF0E-F6C1A2B1525F}"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655AEB8E-A226-4683-9F05-CF3069DAA8A4}" type="slidenum">
              <a:rPr lang="zh-CN" altLang="en-US" smtClean="0"/>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43F4810E-D8F5-4C51-80C5-0278A445BDE6}"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1ED032E-6209-47DB-AC79-81D9105F9E57}" type="slidenum">
              <a:rPr lang="zh-CN" altLang="en-US" smtClean="0"/>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fld id="{71BB7C55-7F04-4A91-982B-B8FB7FF02746}" type="datetime1">
              <a:rPr lang="zh-CN" altLang="en-US" smtClean="0"/>
              <a:pPr>
                <a:defRPr/>
              </a:pPr>
              <a:t>2023/3/5</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73E077F-5FE0-4750-872D-EDAFD8939384}" type="slidenum">
              <a:rPr lang="zh-CN" altLang="en-US" smtClean="0"/>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a:defRPr/>
            </a:pPr>
            <a:fld id="{750CB6F2-1C7A-4238-98F3-5A3152DA71AE}" type="datetime1">
              <a:rPr lang="zh-CN" altLang="en-US" smtClean="0"/>
              <a:pPr>
                <a:defRPr/>
              </a:pPr>
              <a:t>2023/3/5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96842DDB-9FFF-49C5-8E5B-1441D271ECEB}" type="slidenum">
              <a:rPr lang="zh-CN" altLang="en-US" smtClean="0"/>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A829C56-D694-4335-94E6-7A709A0C6AEC}" type="datetime1">
              <a:rPr lang="zh-CN" altLang="en-US" smtClean="0"/>
              <a:pPr>
                <a:defRPr/>
              </a:pPr>
              <a:t>2023/3/5</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34419C08-A333-4D5D-8E68-4F27749FACFA}"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fld id="{7BA6AD6F-B893-45EA-AF0E-F6C1A2B1525F}" type="datetime1">
              <a:rPr lang="zh-CN" altLang="en-US"/>
              <a:pPr>
                <a:defRPr/>
              </a:pPr>
              <a:t>2023/3/5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55AEB8E-A226-4683-9F05-CF3069DAA8A4}"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85C3C1F5-C6E7-4F84-B063-C9CCD6F54559}"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FD924860-B628-4A71-886B-B6A48736418D}" type="slidenum">
              <a:rPr lang="zh-CN" altLang="en-US" smtClean="0"/>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04FFA6EC-0D99-4A7F-82E3-940FE1B56E59}" type="datetime1">
              <a:rPr lang="zh-CN" altLang="en-US" smtClean="0"/>
              <a:pPr>
                <a:defRPr/>
              </a:pPr>
              <a:t>2023/3/5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DBF4C1D6-8E40-4212-84D6-C1888DB905F5}"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8DC2BB2C-1FC1-4C6E-8B23-BD995F7F621C}"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411FD153-1308-4827-9C19-41E75C4D5EA2}" type="slidenum">
              <a:rPr lang="zh-CN" altLang="en-US" smtClean="0"/>
              <a:pPr>
                <a:defRPr/>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D1ACA52B-6E72-4BF6-B560-594DC9CF5290}" type="datetime1">
              <a:rPr lang="zh-CN" altLang="en-US" smtClean="0"/>
              <a:pPr>
                <a:defRPr/>
              </a:pPr>
              <a:t>2023/3/5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54D5187-9B05-4B7E-A44C-47F6F9068A20}" type="slidenum">
              <a:rPr lang="zh-CN" altLang="en-US" smtClean="0"/>
              <a:pPr>
                <a:defRPr/>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43F4810E-D8F5-4C51-80C5-0278A445BDE6}" type="datetime1">
              <a:rPr lang="zh-CN" altLang="en-US"/>
              <a:pPr>
                <a:defRPr/>
              </a:pPr>
              <a:t>2023/3/5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1ED032E-6209-47DB-AC79-81D9105F9E5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71BB7C55-7F04-4A91-982B-B8FB7FF02746}" type="datetime1">
              <a:rPr lang="zh-CN" altLang="en-US"/>
              <a:pPr>
                <a:defRPr/>
              </a:pPr>
              <a:t>2023/3/5</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373E077F-5FE0-4750-872D-EDAFD893938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750CB6F2-1C7A-4238-98F3-5A3152DA71AE}" type="datetime1">
              <a:rPr lang="zh-CN" altLang="en-US"/>
              <a:pPr>
                <a:defRPr/>
              </a:pPr>
              <a:t>2023/3/5</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96842DDB-9FFF-49C5-8E5B-1441D271ECE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A829C56-D694-4335-94E6-7A709A0C6AEC}" type="datetime1">
              <a:rPr lang="zh-CN" altLang="en-US"/>
              <a:pPr>
                <a:defRPr/>
              </a:pPr>
              <a:t>2023/3/5</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34419C08-A333-4D5D-8E68-4F27749FACF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85C3C1F5-C6E7-4F84-B063-C9CCD6F54559}" type="datetime1">
              <a:rPr lang="zh-CN" altLang="en-US"/>
              <a:pPr>
                <a:defRPr/>
              </a:pPr>
              <a:t>2023/3/5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D924860-B628-4A71-886B-B6A48736418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04FFA6EC-0D99-4A7F-82E3-940FE1B56E59}" type="datetime1">
              <a:rPr lang="zh-CN" altLang="en-US"/>
              <a:pPr>
                <a:defRPr/>
              </a:pPr>
              <a:t>2023/3/5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F4C1D6-8E40-4212-84D6-C1888DB905F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1ACA52B-6E72-4BF6-B560-594DC9CF5290}" type="datetime1">
              <a:rPr lang="zh-CN" altLang="en-US"/>
              <a:pPr>
                <a:defRPr/>
              </a:pPr>
              <a:t>2023/3/5</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54D5187-9B05-4B7E-A44C-47F6F9068A2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D1ACA52B-6E72-4BF6-B560-594DC9CF5290}" type="datetime1">
              <a:rPr lang="zh-CN" altLang="en-US" smtClean="0"/>
              <a:pPr>
                <a:defRPr/>
              </a:pPr>
              <a:t>2023/3/5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E54D5187-9B05-4B7E-A44C-47F6F9068A20}" type="slidenum">
              <a:rPr lang="zh-CN" altLang="en-US" smtClean="0"/>
              <a:pPr>
                <a:defRPr/>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fld id="{D1ACA52B-6E72-4BF6-B560-594DC9CF5290}" type="datetime1">
              <a:rPr lang="zh-CN" altLang="en-US" smtClean="0"/>
              <a:pPr>
                <a:defRPr/>
              </a:pPr>
              <a:t>2023/3/5</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defRPr/>
            </a:pPr>
            <a:fld id="{E54D5187-9B05-4B7E-A44C-47F6F9068A20}" type="slidenum">
              <a:rPr lang="zh-CN" altLang="en-US" smtClean="0"/>
              <a:pPr>
                <a:defRPr/>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2946903" y="1887794"/>
            <a:ext cx="3515308" cy="1015744"/>
          </a:xfrm>
        </p:spPr>
        <p:txBody>
          <a:bodyPr/>
          <a:lstStyle/>
          <a:p>
            <a:pPr eaLnBrk="1" hangingPunct="1"/>
            <a:r>
              <a:rPr lang="zh-CN" altLang="en-US" sz="4400" b="1" dirty="0">
                <a:solidFill>
                  <a:srgbClr val="1E1CE3"/>
                </a:solidFill>
                <a:latin typeface="华文行楷" pitchFamily="2" charset="-122"/>
                <a:ea typeface="华文行楷" pitchFamily="2" charset="-122"/>
              </a:rPr>
              <a:t>编译原理</a:t>
            </a:r>
          </a:p>
        </p:txBody>
      </p:sp>
      <p:sp>
        <p:nvSpPr>
          <p:cNvPr id="3" name="副标题 2"/>
          <p:cNvSpPr>
            <a:spLocks noGrp="1"/>
          </p:cNvSpPr>
          <p:nvPr>
            <p:ph type="subTitle" idx="1"/>
          </p:nvPr>
        </p:nvSpPr>
        <p:spPr>
          <a:xfrm>
            <a:off x="1143000" y="3498850"/>
            <a:ext cx="6858000" cy="1243013"/>
          </a:xfrm>
        </p:spPr>
        <p:txBody>
          <a:bodyPr rtlCol="0">
            <a:normAutofit/>
          </a:bodyPr>
          <a:lstStyle/>
          <a:p>
            <a:pPr eaLnBrk="1" fontAlgn="auto" hangingPunct="1">
              <a:spcBef>
                <a:spcPct val="0"/>
              </a:spcBef>
              <a:spcAft>
                <a:spcPts val="0"/>
              </a:spcAft>
              <a:defRPr/>
            </a:pPr>
            <a:r>
              <a:rPr lang="zh-CN" altLang="en-US" sz="3200" b="1" dirty="0">
                <a:solidFill>
                  <a:srgbClr val="1E1CE3"/>
                </a:solidFill>
                <a:latin typeface="华文行楷" pitchFamily="2" charset="-122"/>
                <a:ea typeface="华文行楷" pitchFamily="2" charset="-122"/>
              </a:rPr>
              <a:t>第十章 代码优化</a:t>
            </a:r>
            <a:endParaRPr lang="zh-CN" altLang="en-US" sz="3300" b="1" dirty="0">
              <a:solidFill>
                <a:srgbClr val="1E1CE3"/>
              </a:solidFill>
              <a:latin typeface="华文行楷" panose="02010800040101010101" pitchFamily="2" charset="-122"/>
              <a:ea typeface="华文行楷" panose="02010800040101010101" pitchFamily="2" charset="-122"/>
              <a:cs typeface="+mj-cs"/>
            </a:endParaRPr>
          </a:p>
        </p:txBody>
      </p:sp>
      <p:sp>
        <p:nvSpPr>
          <p:cNvPr id="4" name="文本框 3"/>
          <p:cNvSpPr txBox="1"/>
          <p:nvPr/>
        </p:nvSpPr>
        <p:spPr>
          <a:xfrm>
            <a:off x="6883399" y="4876792"/>
            <a:ext cx="1505857" cy="1323439"/>
          </a:xfrm>
          <a:prstGeom prst="rect">
            <a:avLst/>
          </a:prstGeom>
          <a:noFill/>
        </p:spPr>
        <p:txBody>
          <a:bodyPr wrap="square">
            <a:spAutoFit/>
          </a:bodyPr>
          <a:lstStyle/>
          <a:p>
            <a:pPr algn="ctr" fontAlgn="auto">
              <a:spcBef>
                <a:spcPts val="0"/>
              </a:spcBef>
              <a:spcAft>
                <a:spcPts val="0"/>
              </a:spcAft>
              <a:defRPr/>
            </a:pPr>
            <a:r>
              <a:rPr lang="zh-CN" altLang="en-US" sz="2000" b="1" dirty="0">
                <a:solidFill>
                  <a:srgbClr val="1E1CE3"/>
                </a:solidFill>
                <a:latin typeface="华文楷体" panose="02010600040101010101" pitchFamily="2" charset="-122"/>
                <a:ea typeface="华文楷体" panose="02010600040101010101" pitchFamily="2" charset="-122"/>
              </a:rPr>
              <a:t>徐  德  智</a:t>
            </a:r>
            <a:endParaRPr lang="en-US" altLang="zh-CN" sz="2000" b="1" dirty="0">
              <a:solidFill>
                <a:srgbClr val="1E1CE3"/>
              </a:solidFill>
              <a:latin typeface="华文楷体" panose="02010600040101010101" pitchFamily="2" charset="-122"/>
              <a:ea typeface="华文楷体" panose="02010600040101010101" pitchFamily="2" charset="-122"/>
            </a:endParaRPr>
          </a:p>
          <a:p>
            <a:pPr algn="ctr" fontAlgn="auto">
              <a:spcBef>
                <a:spcPts val="0"/>
              </a:spcBef>
              <a:spcAft>
                <a:spcPts val="0"/>
              </a:spcAft>
              <a:defRPr/>
            </a:pPr>
            <a:endParaRPr lang="en-US" altLang="zh-CN" sz="2000" dirty="0">
              <a:solidFill>
                <a:srgbClr val="0070C0"/>
              </a:solidFill>
              <a:latin typeface="华文楷体" panose="02010600040101010101" pitchFamily="2" charset="-122"/>
              <a:ea typeface="华文楷体" panose="02010600040101010101" pitchFamily="2" charset="-122"/>
            </a:endParaRPr>
          </a:p>
          <a:p>
            <a:pPr algn="ctr" fontAlgn="auto">
              <a:spcBef>
                <a:spcPts val="0"/>
              </a:spcBef>
              <a:spcAft>
                <a:spcPts val="0"/>
              </a:spcAft>
              <a:defRPr/>
            </a:pPr>
            <a:r>
              <a:rPr lang="zh-CN" altLang="en-US" sz="2000" dirty="0">
                <a:solidFill>
                  <a:schemeClr val="accent5">
                    <a:lumMod val="75000"/>
                  </a:schemeClr>
                </a:solidFill>
                <a:latin typeface="+mn-lt"/>
                <a:ea typeface="+mn-ea"/>
              </a:rPr>
              <a:t>中南大学</a:t>
            </a:r>
            <a:endParaRPr lang="en-US" altLang="zh-CN" sz="2000" dirty="0">
              <a:solidFill>
                <a:schemeClr val="accent5">
                  <a:lumMod val="75000"/>
                </a:schemeClr>
              </a:solidFill>
              <a:latin typeface="+mn-lt"/>
              <a:ea typeface="+mn-ea"/>
            </a:endParaRPr>
          </a:p>
          <a:p>
            <a:pPr algn="ctr" fontAlgn="auto">
              <a:spcBef>
                <a:spcPts val="0"/>
              </a:spcBef>
              <a:spcAft>
                <a:spcPts val="0"/>
              </a:spcAft>
              <a:defRPr/>
            </a:pPr>
            <a:r>
              <a:rPr lang="en-US" altLang="zh-CN" sz="2000">
                <a:solidFill>
                  <a:schemeClr val="accent5">
                    <a:lumMod val="75000"/>
                  </a:schemeClr>
                </a:solidFill>
                <a:latin typeface="+mn-lt"/>
                <a:ea typeface="+mn-ea"/>
              </a:rPr>
              <a:t>2022</a:t>
            </a:r>
            <a:r>
              <a:rPr lang="zh-CN" altLang="en-US" sz="2000">
                <a:solidFill>
                  <a:schemeClr val="accent5">
                    <a:lumMod val="75000"/>
                  </a:schemeClr>
                </a:solidFill>
                <a:latin typeface="+mn-lt"/>
                <a:ea typeface="+mn-ea"/>
              </a:rPr>
              <a:t>年</a:t>
            </a:r>
            <a:endParaRPr lang="zh-CN" altLang="en-US" sz="2000" dirty="0">
              <a:solidFill>
                <a:schemeClr val="accent5">
                  <a:lumMod val="75000"/>
                </a:schemeClr>
              </a:solidFill>
              <a:latin typeface="+mn-lt"/>
              <a:ea typeface="+mn-ea"/>
            </a:endParaRPr>
          </a:p>
        </p:txBody>
      </p:sp>
      <p:pic>
        <p:nvPicPr>
          <p:cNvPr id="14341" name="图片 7" descr="屏幕剪辑"/>
          <p:cNvPicPr>
            <a:picLocks noChangeAspect="1"/>
          </p:cNvPicPr>
          <p:nvPr/>
        </p:nvPicPr>
        <p:blipFill>
          <a:blip r:embed="rId2" cstate="print"/>
          <a:srcRect/>
          <a:stretch>
            <a:fillRect/>
          </a:stretch>
        </p:blipFill>
        <p:spPr bwMode="auto">
          <a:xfrm>
            <a:off x="598488" y="3149600"/>
            <a:ext cx="8234362" cy="192088"/>
          </a:xfrm>
          <a:prstGeom prst="rect">
            <a:avLst/>
          </a:prstGeom>
          <a:noFill/>
          <a:ln w="9525">
            <a:noFill/>
            <a:miter lim="800000"/>
            <a:headEnd/>
            <a:tailEnd/>
          </a:ln>
        </p:spPr>
      </p:pic>
      <p:sp>
        <p:nvSpPr>
          <p:cNvPr id="6" name="文本框 7"/>
          <p:cNvSpPr txBox="1">
            <a:spLocks noChangeArrowheads="1"/>
          </p:cNvSpPr>
          <p:nvPr/>
        </p:nvSpPr>
        <p:spPr bwMode="auto">
          <a:xfrm>
            <a:off x="3019425" y="6348413"/>
            <a:ext cx="3105150" cy="368300"/>
          </a:xfrm>
          <a:prstGeom prst="rect">
            <a:avLst/>
          </a:prstGeom>
          <a:noFill/>
          <a:ln w="9525">
            <a:noFill/>
            <a:miter lim="800000"/>
            <a:headEnd/>
            <a:tailEnd/>
          </a:ln>
        </p:spPr>
        <p:txBody>
          <a:bodyPr>
            <a:spAutoFit/>
          </a:bodyPr>
          <a:lstStyle/>
          <a:p>
            <a:r>
              <a:rPr lang="en-US" altLang="zh-CN" dirty="0">
                <a:solidFill>
                  <a:srgbClr val="1E1CE3"/>
                </a:solidFill>
                <a:latin typeface="Calibri" pitchFamily="34" charset="0"/>
                <a:ea typeface="等线" pitchFamily="2" charset="-122"/>
              </a:rPr>
              <a:t>copyright </a:t>
            </a:r>
            <a:r>
              <a:rPr lang="en-US" altLang="zh-CN">
                <a:solidFill>
                  <a:srgbClr val="1E1CE3"/>
                </a:solidFill>
                <a:latin typeface="Calibri" pitchFamily="34" charset="0"/>
                <a:ea typeface="等线" pitchFamily="2" charset="-122"/>
              </a:rPr>
              <a:t>© 2022 </a:t>
            </a:r>
            <a:r>
              <a:rPr lang="en-US" altLang="zh-CN" dirty="0">
                <a:solidFill>
                  <a:srgbClr val="1E1CE3"/>
                </a:solidFill>
                <a:latin typeface="Calibri" pitchFamily="34" charset="0"/>
                <a:ea typeface="等线" pitchFamily="2" charset="-122"/>
              </a:rPr>
              <a:t>by Xu Dezhi</a:t>
            </a:r>
            <a:endParaRPr lang="zh-CN" altLang="en-US" dirty="0">
              <a:solidFill>
                <a:srgbClr val="1E1CE3"/>
              </a:solidFill>
              <a:latin typeface="Calibri" pitchFamily="34" charset="0"/>
              <a:ea typeface="等线" pitchFamily="2" charset="-122"/>
            </a:endParaRPr>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0166"/>
            <a:ext cx="7886700" cy="755751"/>
          </a:xfrm>
        </p:spPr>
        <p:txBody>
          <a:bodyPr/>
          <a:lstStyle/>
          <a:p>
            <a:r>
              <a:rPr lang="zh-CN" altLang="en-US" dirty="0"/>
              <a:t>优化分类</a:t>
            </a:r>
          </a:p>
        </p:txBody>
      </p:sp>
      <p:sp>
        <p:nvSpPr>
          <p:cNvPr id="3" name="内容占位符 2"/>
          <p:cNvSpPr>
            <a:spLocks noGrp="1"/>
          </p:cNvSpPr>
          <p:nvPr>
            <p:ph idx="1"/>
          </p:nvPr>
        </p:nvSpPr>
        <p:spPr>
          <a:xfrm>
            <a:off x="628650" y="1017638"/>
            <a:ext cx="7886700" cy="5456903"/>
          </a:xfrm>
        </p:spPr>
        <p:txBody>
          <a:bodyPr/>
          <a:lstStyle/>
          <a:p>
            <a:pPr>
              <a:spcAft>
                <a:spcPts val="0"/>
              </a:spcAft>
            </a:pPr>
            <a:r>
              <a:rPr lang="zh-CN" altLang="en-US" sz="2400" dirty="0"/>
              <a:t>按</a:t>
            </a:r>
            <a:r>
              <a:rPr lang="zh-CN" altLang="en-US" sz="2400" dirty="0">
                <a:solidFill>
                  <a:srgbClr val="000000"/>
                </a:solidFill>
              </a:rPr>
              <a:t>阶段</a:t>
            </a:r>
            <a:r>
              <a:rPr lang="zh-CN" altLang="en-US" sz="2400" dirty="0"/>
              <a:t>分：</a:t>
            </a:r>
            <a:endParaRPr lang="en-US" altLang="zh-CN" sz="2400" dirty="0"/>
          </a:p>
          <a:p>
            <a:pPr lvl="1">
              <a:buFont typeface="Wingdings" pitchFamily="2" charset="2"/>
              <a:buChar char="Ø"/>
            </a:pPr>
            <a:r>
              <a:rPr lang="zh-CN" altLang="en-US" sz="2200" dirty="0"/>
              <a:t>与机器无关的优化</a:t>
            </a:r>
            <a:r>
              <a:rPr lang="en-US" altLang="zh-CN" sz="2200" dirty="0"/>
              <a:t>---</a:t>
            </a:r>
            <a:r>
              <a:rPr lang="zh-CN" altLang="en-US" sz="2200" dirty="0"/>
              <a:t>对中间代码进行；</a:t>
            </a:r>
          </a:p>
          <a:p>
            <a:pPr lvl="1">
              <a:spcAft>
                <a:spcPts val="1200"/>
              </a:spcAft>
              <a:buFont typeface="Wingdings" pitchFamily="2" charset="2"/>
              <a:buChar char="Ø"/>
            </a:pPr>
            <a:r>
              <a:rPr lang="zh-CN" altLang="en-US" sz="2200" dirty="0"/>
              <a:t>依赖于机器的优化</a:t>
            </a:r>
            <a:r>
              <a:rPr lang="en-US" altLang="zh-CN" sz="2200" dirty="0"/>
              <a:t>--</a:t>
            </a:r>
            <a:r>
              <a:rPr lang="zh-CN" altLang="en-US" sz="2200" dirty="0"/>
              <a:t>对目标代码进行。</a:t>
            </a:r>
          </a:p>
          <a:p>
            <a:pPr>
              <a:spcAft>
                <a:spcPts val="0"/>
              </a:spcAft>
            </a:pPr>
            <a:r>
              <a:rPr lang="zh-CN" altLang="en-US" sz="2400" dirty="0"/>
              <a:t>根据优化所涉及的</a:t>
            </a:r>
            <a:r>
              <a:rPr lang="zh-CN" altLang="en-US" sz="2400" dirty="0">
                <a:solidFill>
                  <a:srgbClr val="000000"/>
                </a:solidFill>
              </a:rPr>
              <a:t>程序范围</a:t>
            </a:r>
            <a:r>
              <a:rPr lang="zh-CN" altLang="en-US" sz="2400" dirty="0"/>
              <a:t>分成：</a:t>
            </a:r>
            <a:endParaRPr lang="en-US" altLang="zh-CN" sz="2400" dirty="0"/>
          </a:p>
          <a:p>
            <a:pPr lvl="1"/>
            <a:r>
              <a:rPr lang="zh-CN" altLang="en-US" sz="2200" dirty="0">
                <a:solidFill>
                  <a:schemeClr val="accent2">
                    <a:lumMod val="50000"/>
                  </a:schemeClr>
                </a:solidFill>
              </a:rPr>
              <a:t>局部优化</a:t>
            </a:r>
            <a:r>
              <a:rPr lang="zh-CN" altLang="en-US" sz="2200" dirty="0"/>
              <a:t>：在程序</a:t>
            </a:r>
            <a:r>
              <a:rPr lang="zh-CN" altLang="en-US" sz="2200" u="sng" dirty="0">
                <a:solidFill>
                  <a:srgbClr val="FF0000"/>
                </a:solidFill>
              </a:rPr>
              <a:t>基本块</a:t>
            </a:r>
            <a:r>
              <a:rPr lang="zh-CN" altLang="en-US" sz="2200" dirty="0"/>
              <a:t>内进行的优化；</a:t>
            </a:r>
          </a:p>
          <a:p>
            <a:pPr lvl="1"/>
            <a:r>
              <a:rPr lang="zh-CN" altLang="en-US" sz="2200" dirty="0">
                <a:solidFill>
                  <a:schemeClr val="accent2">
                    <a:lumMod val="50000"/>
                  </a:schemeClr>
                </a:solidFill>
              </a:rPr>
              <a:t>循环优化</a:t>
            </a:r>
            <a:r>
              <a:rPr lang="zh-CN" altLang="en-US" sz="2200" dirty="0"/>
              <a:t>：在程序循环体内进行的优化；</a:t>
            </a:r>
          </a:p>
          <a:p>
            <a:pPr lvl="1">
              <a:spcAft>
                <a:spcPts val="1200"/>
              </a:spcAft>
            </a:pPr>
            <a:r>
              <a:rPr lang="zh-CN" altLang="en-US" sz="2200" dirty="0">
                <a:solidFill>
                  <a:schemeClr val="accent2">
                    <a:lumMod val="50000"/>
                  </a:schemeClr>
                </a:solidFill>
              </a:rPr>
              <a:t>全局优化</a:t>
            </a:r>
            <a:r>
              <a:rPr lang="zh-CN" altLang="en-US" sz="2200" dirty="0"/>
              <a:t>：在整个程序范围内进行的优化。</a:t>
            </a:r>
          </a:p>
          <a:p>
            <a:pPr>
              <a:spcAft>
                <a:spcPts val="0"/>
              </a:spcAft>
            </a:pPr>
            <a:r>
              <a:rPr lang="zh-CN" altLang="en-US" sz="2400" dirty="0"/>
              <a:t>优化的工作：</a:t>
            </a:r>
          </a:p>
          <a:p>
            <a:pPr lvl="1"/>
            <a:r>
              <a:rPr lang="zh-CN" altLang="en-US" sz="2200" dirty="0"/>
              <a:t>数据流分析</a:t>
            </a:r>
            <a:endParaRPr lang="en-US" altLang="zh-CN" sz="2200" dirty="0"/>
          </a:p>
          <a:p>
            <a:pPr lvl="1"/>
            <a:r>
              <a:rPr lang="zh-CN" altLang="en-US" sz="2200" dirty="0"/>
              <a:t>控制流分析</a:t>
            </a:r>
            <a:r>
              <a:rPr lang="en-US" altLang="zh-CN" sz="2200" dirty="0"/>
              <a:t> </a:t>
            </a:r>
          </a:p>
          <a:p>
            <a:pPr lvl="1"/>
            <a:r>
              <a:rPr lang="zh-CN" altLang="en-US" sz="2200" dirty="0"/>
              <a:t>变换</a:t>
            </a:r>
            <a:endParaRPr lang="en-US" altLang="zh-CN" sz="2200" dirty="0"/>
          </a:p>
          <a:p>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10</a:t>
            </a:fld>
            <a:endParaRPr lang="zh-CN" altLang="en-US"/>
          </a:p>
        </p:txBody>
      </p:sp>
      <p:sp>
        <p:nvSpPr>
          <p:cNvPr id="5" name="圆角矩形 4"/>
          <p:cNvSpPr/>
          <p:nvPr/>
        </p:nvSpPr>
        <p:spPr>
          <a:xfrm>
            <a:off x="4129548" y="4763728"/>
            <a:ext cx="3760839" cy="15780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dirty="0">
                <a:solidFill>
                  <a:schemeClr val="tx1"/>
                </a:solidFill>
                <a:latin typeface="楷体" pitchFamily="49" charset="-122"/>
                <a:ea typeface="楷体" pitchFamily="49" charset="-122"/>
              </a:rPr>
              <a:t>基本块</a:t>
            </a:r>
            <a:r>
              <a:rPr lang="zh-CN" altLang="en-US" dirty="0">
                <a:solidFill>
                  <a:srgbClr val="C00000"/>
                </a:solidFill>
                <a:latin typeface="楷体" pitchFamily="49" charset="-122"/>
                <a:ea typeface="楷体" pitchFamily="49" charset="-122"/>
              </a:rPr>
              <a:t>：</a:t>
            </a:r>
          </a:p>
          <a:p>
            <a:pPr>
              <a:spcAft>
                <a:spcPts val="600"/>
              </a:spcAft>
            </a:pPr>
            <a:r>
              <a:rPr lang="zh-CN" altLang="en-US" dirty="0">
                <a:solidFill>
                  <a:srgbClr val="C00000"/>
                </a:solidFill>
                <a:latin typeface="楷体" pitchFamily="49" charset="-122"/>
                <a:ea typeface="楷体" pitchFamily="49" charset="-122"/>
              </a:rPr>
              <a:t>指程序中一顺序执行的语句序列，它只有一个入口语句和一个出口语句，即，不能从中间进入，也不能从中间跳出。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blinds(horizontal)">
                                      <p:cBhvr>
                                        <p:cTn id="30" dur="500"/>
                                        <p:tgtEl>
                                          <p:spTgt spid="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98630"/>
            <a:ext cx="7886700" cy="903635"/>
          </a:xfrm>
        </p:spPr>
        <p:txBody>
          <a:bodyPr/>
          <a:lstStyle/>
          <a:p>
            <a:r>
              <a:rPr lang="zh-CN" altLang="en-US" dirty="0">
                <a:solidFill>
                  <a:schemeClr val="tx1"/>
                </a:solidFill>
              </a:rPr>
              <a:t>布劳威尔定理（不动点定理）</a:t>
            </a:r>
          </a:p>
        </p:txBody>
      </p:sp>
      <p:sp>
        <p:nvSpPr>
          <p:cNvPr id="3" name="内容占位符 2"/>
          <p:cNvSpPr>
            <a:spLocks noGrp="1"/>
          </p:cNvSpPr>
          <p:nvPr>
            <p:ph idx="1"/>
          </p:nvPr>
        </p:nvSpPr>
        <p:spPr>
          <a:xfrm>
            <a:off x="386535" y="1043734"/>
            <a:ext cx="8460939" cy="5312615"/>
          </a:xfrm>
        </p:spPr>
        <p:txBody>
          <a:bodyPr/>
          <a:lstStyle/>
          <a:p>
            <a:pPr>
              <a:lnSpc>
                <a:spcPct val="110000"/>
              </a:lnSpc>
            </a:pPr>
            <a:r>
              <a:rPr lang="en-US" altLang="zh-CN" sz="2400" dirty="0" err="1">
                <a:solidFill>
                  <a:srgbClr val="FF0000"/>
                </a:solidFill>
              </a:rPr>
              <a:t>Brouwer</a:t>
            </a:r>
            <a:r>
              <a:rPr lang="en-US" altLang="zh-CN" sz="2400" dirty="0">
                <a:solidFill>
                  <a:srgbClr val="FF0000"/>
                </a:solidFill>
              </a:rPr>
              <a:t> Theorem</a:t>
            </a:r>
            <a:r>
              <a:rPr lang="zh-CN" altLang="en-US" sz="2400" dirty="0">
                <a:solidFill>
                  <a:srgbClr val="FF0000"/>
                </a:solidFill>
              </a:rPr>
              <a:t>（一维）</a:t>
            </a:r>
            <a:endParaRPr lang="en-US" altLang="zh-CN" sz="2400" dirty="0">
              <a:solidFill>
                <a:srgbClr val="FF0000"/>
              </a:solidFill>
            </a:endParaRPr>
          </a:p>
          <a:p>
            <a:pPr indent="0">
              <a:lnSpc>
                <a:spcPct val="110000"/>
              </a:lnSpc>
              <a:buNone/>
            </a:pPr>
            <a:r>
              <a:rPr lang="zh-CN" altLang="en-US" sz="2400" dirty="0"/>
              <a:t>设</a:t>
            </a:r>
            <a:r>
              <a:rPr lang="en-US" altLang="zh-CN" sz="2400" dirty="0"/>
              <a:t>I</a:t>
            </a:r>
            <a:r>
              <a:rPr lang="zh-CN" altLang="en-US" sz="2400" dirty="0"/>
              <a:t>为</a:t>
            </a:r>
            <a:r>
              <a:rPr lang="en-US" altLang="zh-CN" sz="2400" dirty="0"/>
              <a:t>R</a:t>
            </a:r>
            <a:r>
              <a:rPr lang="zh-CN" altLang="en-US" sz="2400" dirty="0"/>
              <a:t>的有界闭区间，</a:t>
            </a:r>
            <a:r>
              <a:rPr lang="en-US" altLang="zh-CN" sz="2400" dirty="0"/>
              <a:t>f:I</a:t>
            </a:r>
            <a:r>
              <a:rPr lang="zh-CN" altLang="en-US" sz="2400" dirty="0">
                <a:sym typeface="Symbol" pitchFamily="18" charset="2"/>
              </a:rPr>
              <a:t></a:t>
            </a:r>
            <a:r>
              <a:rPr lang="en-US" altLang="zh-CN" sz="2400" dirty="0"/>
              <a:t>I</a:t>
            </a:r>
            <a:r>
              <a:rPr lang="zh-CN" altLang="en-US" sz="2400" dirty="0"/>
              <a:t>是连续映射，则必有至少一点</a:t>
            </a:r>
            <a:r>
              <a:rPr lang="en-US" altLang="zh-CN" sz="2400" dirty="0"/>
              <a:t>x</a:t>
            </a:r>
            <a:r>
              <a:rPr lang="en-US" altLang="zh-CN" sz="2400" baseline="-25000" dirty="0"/>
              <a:t>0</a:t>
            </a:r>
            <a:r>
              <a:rPr lang="zh-CN" altLang="en-US" sz="2400" dirty="0">
                <a:sym typeface="Symbol" pitchFamily="18" charset="2"/>
              </a:rPr>
              <a:t>∈</a:t>
            </a:r>
            <a:r>
              <a:rPr lang="en-US" altLang="zh-CN" sz="2400" dirty="0">
                <a:sym typeface="Symbol" pitchFamily="18" charset="2"/>
              </a:rPr>
              <a:t>I</a:t>
            </a:r>
            <a:r>
              <a:rPr lang="zh-CN" altLang="en-US" sz="2400" dirty="0">
                <a:sym typeface="Symbol" pitchFamily="18" charset="2"/>
              </a:rPr>
              <a:t>，为</a:t>
            </a:r>
            <a:r>
              <a:rPr lang="en-US" altLang="zh-CN" sz="2400" dirty="0">
                <a:sym typeface="Symbol" pitchFamily="18" charset="2"/>
              </a:rPr>
              <a:t>f</a:t>
            </a:r>
            <a:r>
              <a:rPr lang="zh-CN" altLang="en-US" sz="2400" dirty="0">
                <a:sym typeface="Symbol" pitchFamily="18" charset="2"/>
              </a:rPr>
              <a:t>的不动点，即：</a:t>
            </a:r>
            <a:r>
              <a:rPr lang="en-US" altLang="zh-CN" sz="2400" dirty="0">
                <a:sym typeface="Symbol" pitchFamily="18" charset="2"/>
              </a:rPr>
              <a:t>f(x</a:t>
            </a:r>
            <a:r>
              <a:rPr lang="en-US" altLang="zh-CN" sz="2400" baseline="-25000" dirty="0">
                <a:sym typeface="Symbol" pitchFamily="18" charset="2"/>
              </a:rPr>
              <a:t>0</a:t>
            </a:r>
            <a:r>
              <a:rPr lang="en-US" altLang="zh-CN" sz="2400" dirty="0">
                <a:sym typeface="Symbol" pitchFamily="18" charset="2"/>
              </a:rPr>
              <a:t>)=x</a:t>
            </a:r>
            <a:r>
              <a:rPr lang="en-US" altLang="zh-CN" sz="2400" baseline="-25000" dirty="0">
                <a:sym typeface="Symbol" pitchFamily="18" charset="2"/>
              </a:rPr>
              <a:t>0</a:t>
            </a:r>
          </a:p>
          <a:p>
            <a:pPr>
              <a:lnSpc>
                <a:spcPct val="110000"/>
              </a:lnSpc>
            </a:pPr>
            <a:r>
              <a:rPr lang="zh-CN" altLang="en-US" sz="2400" dirty="0">
                <a:solidFill>
                  <a:srgbClr val="FF0000"/>
                </a:solidFill>
                <a:sym typeface="Symbol" pitchFamily="18" charset="2"/>
              </a:rPr>
              <a:t>证：</a:t>
            </a:r>
            <a:endParaRPr lang="en-US" altLang="zh-CN" sz="2400" dirty="0">
              <a:solidFill>
                <a:srgbClr val="FF0000"/>
              </a:solidFill>
              <a:sym typeface="Symbol" pitchFamily="18" charset="2"/>
            </a:endParaRPr>
          </a:p>
          <a:p>
            <a:pPr marL="182563" indent="0">
              <a:lnSpc>
                <a:spcPct val="110000"/>
              </a:lnSpc>
              <a:buNone/>
            </a:pPr>
            <a:r>
              <a:rPr lang="zh-CN" altLang="en-US" sz="2400" dirty="0"/>
              <a:t>考虑</a:t>
            </a:r>
            <a:r>
              <a:rPr lang="en-US" altLang="zh-CN" sz="2400" dirty="0"/>
              <a:t>g(x)=x-f(x)</a:t>
            </a:r>
            <a:r>
              <a:rPr lang="zh-CN" altLang="en-US" sz="2400" dirty="0"/>
              <a:t>，设</a:t>
            </a:r>
            <a:r>
              <a:rPr lang="en-US" altLang="zh-CN" sz="2400" dirty="0"/>
              <a:t>I=[</a:t>
            </a:r>
            <a:r>
              <a:rPr lang="en-US" altLang="zh-CN" sz="2400" dirty="0" err="1"/>
              <a:t>a,d</a:t>
            </a:r>
            <a:r>
              <a:rPr lang="en-US" altLang="zh-CN" sz="2400" dirty="0"/>
              <a:t>]</a:t>
            </a:r>
            <a:r>
              <a:rPr lang="zh-CN" altLang="en-US" sz="2400" dirty="0"/>
              <a:t>，对于</a:t>
            </a:r>
            <a:r>
              <a:rPr lang="en-US" altLang="zh-CN" sz="2400" dirty="0"/>
              <a:t>g(a)</a:t>
            </a:r>
            <a:r>
              <a:rPr lang="zh-CN" altLang="en-US" sz="2400" dirty="0"/>
              <a:t>和</a:t>
            </a:r>
            <a:r>
              <a:rPr lang="en-US" altLang="zh-CN" sz="2400"/>
              <a:t>g(d)</a:t>
            </a:r>
            <a:r>
              <a:rPr lang="zh-CN" altLang="en-US" sz="2400" dirty="0"/>
              <a:t>，</a:t>
            </a:r>
            <a:r>
              <a:rPr lang="en-US" altLang="zh-CN" sz="2400" dirty="0"/>
              <a:t>f</a:t>
            </a:r>
            <a:r>
              <a:rPr lang="zh-CN" altLang="en-US" sz="2400" dirty="0"/>
              <a:t>是在连通区间的连续映射，故</a:t>
            </a:r>
            <a:r>
              <a:rPr lang="en-US" altLang="zh-CN" sz="2400" dirty="0">
                <a:solidFill>
                  <a:srgbClr val="FF0000"/>
                </a:solidFill>
              </a:rPr>
              <a:t>f(I)</a:t>
            </a:r>
            <a:r>
              <a:rPr lang="zh-CN" altLang="en-US" sz="2400" dirty="0">
                <a:sym typeface="Symbol" pitchFamily="18" charset="2"/>
              </a:rPr>
              <a:t>∈</a:t>
            </a:r>
            <a:r>
              <a:rPr lang="en-US" altLang="zh-CN" sz="2400" dirty="0">
                <a:sym typeface="Symbol" pitchFamily="18" charset="2"/>
              </a:rPr>
              <a:t>(</a:t>
            </a:r>
            <a:r>
              <a:rPr lang="en-US" altLang="zh-CN" sz="2400" dirty="0" err="1">
                <a:sym typeface="Symbol" pitchFamily="18" charset="2"/>
              </a:rPr>
              <a:t>b,c</a:t>
            </a:r>
            <a:r>
              <a:rPr lang="en-US" altLang="zh-CN" sz="2400" dirty="0">
                <a:sym typeface="Symbol" pitchFamily="18" charset="2"/>
              </a:rPr>
              <a:t>)</a:t>
            </a:r>
            <a:r>
              <a:rPr lang="zh-CN" altLang="en-US" sz="2400" dirty="0">
                <a:sym typeface="Symbol" pitchFamily="18" charset="2"/>
              </a:rPr>
              <a:t>，其中</a:t>
            </a:r>
            <a:r>
              <a:rPr lang="en-US" altLang="zh-CN" sz="2400" dirty="0">
                <a:sym typeface="Symbol" pitchFamily="18" charset="2"/>
              </a:rPr>
              <a:t>(</a:t>
            </a:r>
            <a:r>
              <a:rPr lang="en-US" altLang="zh-CN" sz="2400" dirty="0" err="1">
                <a:sym typeface="Symbol" pitchFamily="18" charset="2"/>
              </a:rPr>
              <a:t>b,c</a:t>
            </a:r>
            <a:r>
              <a:rPr lang="en-US" altLang="zh-CN" sz="2400" dirty="0">
                <a:sym typeface="Symbol" pitchFamily="18" charset="2"/>
              </a:rPr>
              <a:t>)</a:t>
            </a:r>
            <a:r>
              <a:rPr lang="el-GR" altLang="zh-CN" sz="2400" dirty="0"/>
              <a:t>⊂</a:t>
            </a:r>
            <a:r>
              <a:rPr lang="en-US" altLang="zh-CN" sz="2400" dirty="0">
                <a:sym typeface="Symbol" pitchFamily="18" charset="2"/>
              </a:rPr>
              <a:t>[</a:t>
            </a:r>
            <a:r>
              <a:rPr lang="en-US" altLang="zh-CN" sz="2400" dirty="0" err="1">
                <a:sym typeface="Symbol" pitchFamily="18" charset="2"/>
              </a:rPr>
              <a:t>a,d</a:t>
            </a:r>
            <a:r>
              <a:rPr lang="en-US" altLang="zh-CN" sz="2400" dirty="0">
                <a:sym typeface="Symbol" pitchFamily="18" charset="2"/>
              </a:rPr>
              <a:t>]</a:t>
            </a:r>
            <a:r>
              <a:rPr lang="zh-CN" altLang="en-US" sz="2400" dirty="0">
                <a:sym typeface="Symbol" pitchFamily="18" charset="2"/>
              </a:rPr>
              <a:t>；</a:t>
            </a:r>
            <a:endParaRPr lang="en-US" altLang="zh-CN" sz="2400" dirty="0">
              <a:sym typeface="Symbol" pitchFamily="18" charset="2"/>
            </a:endParaRPr>
          </a:p>
          <a:p>
            <a:pPr marL="182563" indent="0">
              <a:lnSpc>
                <a:spcPct val="110000"/>
              </a:lnSpc>
              <a:buNone/>
            </a:pPr>
            <a:r>
              <a:rPr lang="zh-CN" altLang="en-US" sz="2400" dirty="0">
                <a:sym typeface="Symbol" pitchFamily="18" charset="2"/>
              </a:rPr>
              <a:t>若</a:t>
            </a:r>
            <a:r>
              <a:rPr lang="en-US" altLang="zh-CN" sz="2400" dirty="0">
                <a:sym typeface="Symbol" pitchFamily="18" charset="2"/>
              </a:rPr>
              <a:t>b=a</a:t>
            </a:r>
            <a:r>
              <a:rPr lang="zh-CN" altLang="en-US" sz="2400" dirty="0">
                <a:sym typeface="Symbol" pitchFamily="18" charset="2"/>
              </a:rPr>
              <a:t>或</a:t>
            </a:r>
            <a:r>
              <a:rPr lang="en-US" altLang="zh-CN" sz="2400" dirty="0">
                <a:sym typeface="Symbol" pitchFamily="18" charset="2"/>
              </a:rPr>
              <a:t>c=d</a:t>
            </a:r>
            <a:r>
              <a:rPr lang="zh-CN" altLang="en-US" sz="2400" dirty="0">
                <a:sym typeface="Symbol" pitchFamily="18" charset="2"/>
              </a:rPr>
              <a:t>，则</a:t>
            </a:r>
            <a:r>
              <a:rPr lang="en-US" altLang="zh-CN" sz="2400" dirty="0">
                <a:sym typeface="Symbol" pitchFamily="18" charset="2"/>
              </a:rPr>
              <a:t>a</a:t>
            </a:r>
            <a:r>
              <a:rPr lang="zh-CN" altLang="en-US" sz="2400" dirty="0">
                <a:sym typeface="Symbol" pitchFamily="18" charset="2"/>
              </a:rPr>
              <a:t>或</a:t>
            </a:r>
            <a:r>
              <a:rPr lang="en-US" altLang="zh-CN" sz="2400" dirty="0">
                <a:sym typeface="Symbol" pitchFamily="18" charset="2"/>
              </a:rPr>
              <a:t>d</a:t>
            </a:r>
            <a:r>
              <a:rPr lang="zh-CN" altLang="en-US" sz="2400" dirty="0">
                <a:sym typeface="Symbol" pitchFamily="18" charset="2"/>
              </a:rPr>
              <a:t>就是不动点；</a:t>
            </a:r>
            <a:endParaRPr lang="en-US" altLang="zh-CN" sz="2400" dirty="0">
              <a:sym typeface="Symbol" pitchFamily="18" charset="2"/>
            </a:endParaRPr>
          </a:p>
          <a:p>
            <a:pPr marL="182563" indent="0">
              <a:lnSpc>
                <a:spcPct val="110000"/>
              </a:lnSpc>
              <a:buNone/>
            </a:pPr>
            <a:r>
              <a:rPr lang="zh-CN" altLang="en-US" sz="2400" dirty="0"/>
              <a:t>否则，</a:t>
            </a:r>
            <a:r>
              <a:rPr lang="en-US" altLang="zh-CN" sz="2400" dirty="0"/>
              <a:t>g(a)=a-f(a)</a:t>
            </a:r>
            <a:r>
              <a:rPr lang="zh-CN" altLang="en-US" sz="2400" dirty="0">
                <a:sym typeface="Symbol" pitchFamily="18" charset="2"/>
              </a:rPr>
              <a:t>＜</a:t>
            </a:r>
            <a:r>
              <a:rPr lang="en-US" altLang="zh-CN" sz="2400" dirty="0">
                <a:sym typeface="Symbol" pitchFamily="18" charset="2"/>
              </a:rPr>
              <a:t>0</a:t>
            </a:r>
            <a:r>
              <a:rPr lang="zh-CN" altLang="en-US" sz="2400" dirty="0">
                <a:sym typeface="Symbol" pitchFamily="18" charset="2"/>
              </a:rPr>
              <a:t>，</a:t>
            </a:r>
            <a:r>
              <a:rPr lang="en-US" altLang="zh-CN" sz="2400" dirty="0">
                <a:sym typeface="Symbol" pitchFamily="18" charset="2"/>
              </a:rPr>
              <a:t>g(d)=d-f(d)</a:t>
            </a:r>
            <a:r>
              <a:rPr lang="zh-CN" altLang="en-US" sz="2400" dirty="0">
                <a:sym typeface="Symbol" pitchFamily="18" charset="2"/>
              </a:rPr>
              <a:t>＞</a:t>
            </a:r>
            <a:r>
              <a:rPr lang="en-US" altLang="zh-CN" sz="2400" dirty="0">
                <a:sym typeface="Symbol" pitchFamily="18" charset="2"/>
              </a:rPr>
              <a:t>0;</a:t>
            </a:r>
          </a:p>
          <a:p>
            <a:pPr marL="182563" indent="0">
              <a:lnSpc>
                <a:spcPct val="110000"/>
              </a:lnSpc>
              <a:buNone/>
            </a:pPr>
            <a:r>
              <a:rPr lang="zh-CN" altLang="en-US" sz="2400" dirty="0">
                <a:sym typeface="Symbol" pitchFamily="18" charset="2"/>
              </a:rPr>
              <a:t>由连续函数的</a:t>
            </a:r>
            <a:r>
              <a:rPr lang="zh-CN" altLang="en-US" sz="2400" u="sng" dirty="0">
                <a:sym typeface="Symbol" pitchFamily="18" charset="2"/>
              </a:rPr>
              <a:t>中值定理</a:t>
            </a:r>
            <a:r>
              <a:rPr lang="zh-CN" altLang="en-US" sz="2400" dirty="0">
                <a:sym typeface="Symbol" pitchFamily="18" charset="2"/>
              </a:rPr>
              <a:t>，存在</a:t>
            </a:r>
            <a:r>
              <a:rPr lang="en-US" altLang="zh-CN" sz="2400" dirty="0">
                <a:sym typeface="Symbol" pitchFamily="18" charset="2"/>
              </a:rPr>
              <a:t>x</a:t>
            </a:r>
            <a:r>
              <a:rPr lang="en-US" altLang="zh-CN" sz="2400" baseline="-25000" dirty="0">
                <a:sym typeface="Symbol" pitchFamily="18" charset="2"/>
              </a:rPr>
              <a:t>0</a:t>
            </a:r>
            <a:r>
              <a:rPr lang="zh-CN" altLang="en-US" sz="2400" dirty="0">
                <a:sym typeface="Symbol" pitchFamily="18" charset="2"/>
              </a:rPr>
              <a:t>∈</a:t>
            </a:r>
            <a:r>
              <a:rPr lang="en-US" altLang="zh-CN" sz="2400" dirty="0">
                <a:sym typeface="Symbol" pitchFamily="18" charset="2"/>
              </a:rPr>
              <a:t>[</a:t>
            </a:r>
            <a:r>
              <a:rPr lang="en-US" altLang="zh-CN" sz="2400" dirty="0" err="1">
                <a:sym typeface="Symbol" pitchFamily="18" charset="2"/>
              </a:rPr>
              <a:t>a,d</a:t>
            </a:r>
            <a:r>
              <a:rPr lang="en-US" altLang="zh-CN" sz="2400" dirty="0">
                <a:sym typeface="Symbol" pitchFamily="18" charset="2"/>
              </a:rPr>
              <a:t>]</a:t>
            </a:r>
            <a:r>
              <a:rPr lang="zh-CN" altLang="en-US" sz="2400" dirty="0">
                <a:sym typeface="Symbol" pitchFamily="18" charset="2"/>
              </a:rPr>
              <a:t>使得</a:t>
            </a:r>
            <a:r>
              <a:rPr lang="en-US" altLang="zh-CN" sz="2400" dirty="0">
                <a:sym typeface="Symbol" pitchFamily="18" charset="2"/>
              </a:rPr>
              <a:t>g(x</a:t>
            </a:r>
            <a:r>
              <a:rPr lang="en-US" altLang="zh-CN" sz="2400" baseline="-25000" dirty="0">
                <a:sym typeface="Symbol" pitchFamily="18" charset="2"/>
              </a:rPr>
              <a:t>0</a:t>
            </a:r>
            <a:r>
              <a:rPr lang="en-US" altLang="zh-CN" sz="2400" dirty="0">
                <a:sym typeface="Symbol" pitchFamily="18" charset="2"/>
              </a:rPr>
              <a:t>)=0</a:t>
            </a:r>
          </a:p>
          <a:p>
            <a:pPr marL="182563" indent="0">
              <a:lnSpc>
                <a:spcPct val="110000"/>
              </a:lnSpc>
              <a:buNone/>
            </a:pPr>
            <a:r>
              <a:rPr lang="zh-CN" altLang="en-US" sz="2400" dirty="0">
                <a:sym typeface="Symbol" pitchFamily="18" charset="2"/>
              </a:rPr>
              <a:t>（</a:t>
            </a:r>
            <a:r>
              <a:rPr lang="zh-CN" altLang="en-US" sz="2400" dirty="0">
                <a:solidFill>
                  <a:srgbClr val="FF0000"/>
                </a:solidFill>
                <a:sym typeface="Symbol" pitchFamily="18" charset="2"/>
              </a:rPr>
              <a:t>证毕</a:t>
            </a:r>
            <a:r>
              <a:rPr lang="zh-CN" altLang="en-US" sz="2400" dirty="0">
                <a:sym typeface="Symbol" pitchFamily="18" charset="2"/>
              </a:rPr>
              <a:t>）</a:t>
            </a:r>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100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A37ED-9236-4F60-9953-899808A0CEC4}"/>
              </a:ext>
            </a:extLst>
          </p:cNvPr>
          <p:cNvSpPr>
            <a:spLocks noGrp="1"/>
          </p:cNvSpPr>
          <p:nvPr>
            <p:ph type="title"/>
          </p:nvPr>
        </p:nvSpPr>
        <p:spPr>
          <a:xfrm>
            <a:off x="628650" y="284758"/>
            <a:ext cx="7886700" cy="633605"/>
          </a:xfrm>
        </p:spPr>
        <p:txBody>
          <a:bodyPr/>
          <a:lstStyle/>
          <a:p>
            <a:r>
              <a:rPr lang="zh-CN" altLang="en-US"/>
              <a:t>不动点定理示意图</a:t>
            </a:r>
          </a:p>
        </p:txBody>
      </p:sp>
      <p:sp>
        <p:nvSpPr>
          <p:cNvPr id="3" name="内容占位符 2">
            <a:extLst>
              <a:ext uri="{FF2B5EF4-FFF2-40B4-BE49-F238E27FC236}">
                <a16:creationId xmlns:a16="http://schemas.microsoft.com/office/drawing/2014/main" id="{8081C1F9-D8A1-48F0-8963-D7DA0C24EE8F}"/>
              </a:ext>
            </a:extLst>
          </p:cNvPr>
          <p:cNvSpPr>
            <a:spLocks noGrp="1"/>
          </p:cNvSpPr>
          <p:nvPr>
            <p:ph idx="1"/>
          </p:nvPr>
        </p:nvSpPr>
        <p:spPr>
          <a:xfrm>
            <a:off x="926595" y="1133745"/>
            <a:ext cx="6778666" cy="451436"/>
          </a:xfrm>
        </p:spPr>
        <p:txBody>
          <a:bodyPr/>
          <a:lstStyle/>
          <a:p>
            <a:r>
              <a:rPr lang="en-US" altLang="zh-CN" sz="2000"/>
              <a:t>f(x)</a:t>
            </a:r>
            <a:r>
              <a:rPr lang="zh-CN" altLang="en-US" sz="2000"/>
              <a:t>在区间</a:t>
            </a:r>
            <a:r>
              <a:rPr lang="en-US" altLang="zh-CN" sz="2000"/>
              <a:t>[a,d]</a:t>
            </a:r>
            <a:r>
              <a:rPr lang="zh-CN" altLang="en-US" sz="2000"/>
              <a:t>的取值大小在</a:t>
            </a:r>
            <a:r>
              <a:rPr lang="en-US" altLang="zh-CN" sz="2000"/>
              <a:t>[a,d]</a:t>
            </a:r>
            <a:r>
              <a:rPr lang="zh-CN" altLang="en-US" sz="2000"/>
              <a:t>之间，</a:t>
            </a:r>
            <a:r>
              <a:rPr lang="en-US" altLang="zh-CN" sz="2000"/>
              <a:t>a</a:t>
            </a:r>
            <a:r>
              <a:rPr lang="zh-CN" altLang="en-US" sz="2000">
                <a:sym typeface="Symbol" pitchFamily="18" charset="2"/>
              </a:rPr>
              <a:t>≤</a:t>
            </a:r>
            <a:r>
              <a:rPr lang="en-US" altLang="zh-CN" sz="2000"/>
              <a:t>f(x)</a:t>
            </a:r>
            <a:r>
              <a:rPr lang="zh-CN" altLang="en-US" sz="2000">
                <a:sym typeface="Symbol" pitchFamily="18" charset="2"/>
              </a:rPr>
              <a:t>≤</a:t>
            </a:r>
            <a:r>
              <a:rPr lang="en-US" altLang="zh-CN" sz="2000">
                <a:sym typeface="Symbol" pitchFamily="18" charset="2"/>
              </a:rPr>
              <a:t>d</a:t>
            </a:r>
            <a:endParaRPr lang="zh-CN" altLang="en-US" sz="2000"/>
          </a:p>
        </p:txBody>
      </p:sp>
      <p:sp>
        <p:nvSpPr>
          <p:cNvPr id="4" name="灯片编号占位符 3">
            <a:extLst>
              <a:ext uri="{FF2B5EF4-FFF2-40B4-BE49-F238E27FC236}">
                <a16:creationId xmlns:a16="http://schemas.microsoft.com/office/drawing/2014/main" id="{D70277C4-AED2-4D91-A80E-F1F56629F977}"/>
              </a:ext>
            </a:extLst>
          </p:cNvPr>
          <p:cNvSpPr>
            <a:spLocks noGrp="1"/>
          </p:cNvSpPr>
          <p:nvPr>
            <p:ph type="sldNum" sz="quarter" idx="12"/>
          </p:nvPr>
        </p:nvSpPr>
        <p:spPr>
          <a:xfrm>
            <a:off x="8037384" y="6356350"/>
            <a:ext cx="477965" cy="365125"/>
          </a:xfrm>
        </p:spPr>
        <p:txBody>
          <a:bodyPr/>
          <a:lstStyle/>
          <a:p>
            <a:pPr>
              <a:defRPr/>
            </a:pPr>
            <a:fld id="{EFC3A549-9C13-4399-83C7-A4E2E0BD550C}" type="slidenum">
              <a:rPr lang="zh-CN" altLang="en-US" smtClean="0"/>
              <a:pPr>
                <a:defRPr/>
              </a:pPr>
              <a:t>101</a:t>
            </a:fld>
            <a:endParaRPr lang="zh-CN" altLang="en-US"/>
          </a:p>
        </p:txBody>
      </p:sp>
      <p:graphicFrame>
        <p:nvGraphicFramePr>
          <p:cNvPr id="5" name="表格 4">
            <a:extLst>
              <a:ext uri="{FF2B5EF4-FFF2-40B4-BE49-F238E27FC236}">
                <a16:creationId xmlns:a16="http://schemas.microsoft.com/office/drawing/2014/main" id="{ED61FEDB-974E-47D8-B8BF-FCC366D169ED}"/>
              </a:ext>
            </a:extLst>
          </p:cNvPr>
          <p:cNvGraphicFramePr>
            <a:graphicFrameLocks noGrp="1"/>
          </p:cNvGraphicFramePr>
          <p:nvPr>
            <p:extLst>
              <p:ext uri="{D42A27DB-BD31-4B8C-83A1-F6EECF244321}">
                <p14:modId xmlns:p14="http://schemas.microsoft.com/office/powerpoint/2010/main" val="2650382651"/>
              </p:ext>
            </p:extLst>
          </p:nvPr>
        </p:nvGraphicFramePr>
        <p:xfrm>
          <a:off x="2321750" y="2082385"/>
          <a:ext cx="3657600" cy="3657600"/>
        </p:xfrm>
        <a:graphic>
          <a:graphicData uri="http://schemas.openxmlformats.org/drawingml/2006/table">
            <a:tbl>
              <a:tblPr/>
              <a:tblGrid>
                <a:gridCol w="365760">
                  <a:extLst>
                    <a:ext uri="{9D8B030D-6E8A-4147-A177-3AD203B41FA5}">
                      <a16:colId xmlns:a16="http://schemas.microsoft.com/office/drawing/2014/main" val="1000362881"/>
                    </a:ext>
                  </a:extLst>
                </a:gridCol>
                <a:gridCol w="365760">
                  <a:extLst>
                    <a:ext uri="{9D8B030D-6E8A-4147-A177-3AD203B41FA5}">
                      <a16:colId xmlns:a16="http://schemas.microsoft.com/office/drawing/2014/main" val="3912698313"/>
                    </a:ext>
                  </a:extLst>
                </a:gridCol>
                <a:gridCol w="365760">
                  <a:extLst>
                    <a:ext uri="{9D8B030D-6E8A-4147-A177-3AD203B41FA5}">
                      <a16:colId xmlns:a16="http://schemas.microsoft.com/office/drawing/2014/main" val="1563275336"/>
                    </a:ext>
                  </a:extLst>
                </a:gridCol>
                <a:gridCol w="365760">
                  <a:extLst>
                    <a:ext uri="{9D8B030D-6E8A-4147-A177-3AD203B41FA5}">
                      <a16:colId xmlns:a16="http://schemas.microsoft.com/office/drawing/2014/main" val="121108583"/>
                    </a:ext>
                  </a:extLst>
                </a:gridCol>
                <a:gridCol w="365760">
                  <a:extLst>
                    <a:ext uri="{9D8B030D-6E8A-4147-A177-3AD203B41FA5}">
                      <a16:colId xmlns:a16="http://schemas.microsoft.com/office/drawing/2014/main" val="1628252189"/>
                    </a:ext>
                  </a:extLst>
                </a:gridCol>
                <a:gridCol w="365760">
                  <a:extLst>
                    <a:ext uri="{9D8B030D-6E8A-4147-A177-3AD203B41FA5}">
                      <a16:colId xmlns:a16="http://schemas.microsoft.com/office/drawing/2014/main" val="3336078999"/>
                    </a:ext>
                  </a:extLst>
                </a:gridCol>
                <a:gridCol w="365760">
                  <a:extLst>
                    <a:ext uri="{9D8B030D-6E8A-4147-A177-3AD203B41FA5}">
                      <a16:colId xmlns:a16="http://schemas.microsoft.com/office/drawing/2014/main" val="4225184916"/>
                    </a:ext>
                  </a:extLst>
                </a:gridCol>
                <a:gridCol w="365760">
                  <a:extLst>
                    <a:ext uri="{9D8B030D-6E8A-4147-A177-3AD203B41FA5}">
                      <a16:colId xmlns:a16="http://schemas.microsoft.com/office/drawing/2014/main" val="1616184387"/>
                    </a:ext>
                  </a:extLst>
                </a:gridCol>
                <a:gridCol w="365760">
                  <a:extLst>
                    <a:ext uri="{9D8B030D-6E8A-4147-A177-3AD203B41FA5}">
                      <a16:colId xmlns:a16="http://schemas.microsoft.com/office/drawing/2014/main" val="583694969"/>
                    </a:ext>
                  </a:extLst>
                </a:gridCol>
                <a:gridCol w="365760">
                  <a:extLst>
                    <a:ext uri="{9D8B030D-6E8A-4147-A177-3AD203B41FA5}">
                      <a16:colId xmlns:a16="http://schemas.microsoft.com/office/drawing/2014/main" val="531645553"/>
                    </a:ext>
                  </a:extLst>
                </a:gridCol>
              </a:tblGrid>
              <a:tr h="360000">
                <a:tc>
                  <a:txBody>
                    <a:bodyPr/>
                    <a:lstStyle/>
                    <a:p>
                      <a:endParaRPr lang="zh-CN" alt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0822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316764"/>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017309"/>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03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83717"/>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246080"/>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903050"/>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03192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0936859"/>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986311"/>
                  </a:ext>
                </a:extLst>
              </a:tr>
            </a:tbl>
          </a:graphicData>
        </a:graphic>
      </p:graphicFrame>
      <p:cxnSp>
        <p:nvCxnSpPr>
          <p:cNvPr id="9" name="直接箭头连接符 8">
            <a:extLst>
              <a:ext uri="{FF2B5EF4-FFF2-40B4-BE49-F238E27FC236}">
                <a16:creationId xmlns:a16="http://schemas.microsoft.com/office/drawing/2014/main" id="{4FA8CEAB-576B-4D29-8D7D-ED2D8A0EA0DC}"/>
              </a:ext>
            </a:extLst>
          </p:cNvPr>
          <p:cNvCxnSpPr/>
          <p:nvPr/>
        </p:nvCxnSpPr>
        <p:spPr>
          <a:xfrm flipV="1">
            <a:off x="1151620" y="5740572"/>
            <a:ext cx="5760640" cy="0"/>
          </a:xfrm>
          <a:prstGeom prst="straightConnector1">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8D34F10-97CC-4874-9CC5-77E45DFAD7FB}"/>
              </a:ext>
            </a:extLst>
          </p:cNvPr>
          <p:cNvCxnSpPr>
            <a:cxnSpLocks/>
          </p:cNvCxnSpPr>
          <p:nvPr/>
        </p:nvCxnSpPr>
        <p:spPr>
          <a:xfrm flipV="1">
            <a:off x="2316804" y="1808820"/>
            <a:ext cx="0" cy="4680000"/>
          </a:xfrm>
          <a:prstGeom prst="straightConnector1">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37AA633F-74BB-41CA-8693-F2861DD9B009}"/>
              </a:ext>
            </a:extLst>
          </p:cNvPr>
          <p:cNvSpPr/>
          <p:nvPr/>
        </p:nvSpPr>
        <p:spPr>
          <a:xfrm>
            <a:off x="2993650" y="4949645"/>
            <a:ext cx="122400" cy="1230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5FB3DF1-76D1-4A1D-9F24-EF1DBAD7473D}"/>
              </a:ext>
            </a:extLst>
          </p:cNvPr>
          <p:cNvSpPr/>
          <p:nvPr/>
        </p:nvSpPr>
        <p:spPr>
          <a:xfrm>
            <a:off x="4819165" y="3113965"/>
            <a:ext cx="122400" cy="1230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E65F2C-A595-4359-A08A-1CF1FA87E020}"/>
              </a:ext>
            </a:extLst>
          </p:cNvPr>
          <p:cNvGrpSpPr/>
          <p:nvPr/>
        </p:nvGrpSpPr>
        <p:grpSpPr>
          <a:xfrm>
            <a:off x="2869131" y="5719306"/>
            <a:ext cx="2195451" cy="560739"/>
            <a:chOff x="2869131" y="5719306"/>
            <a:chExt cx="2195451" cy="560739"/>
          </a:xfrm>
        </p:grpSpPr>
        <p:sp>
          <p:nvSpPr>
            <p:cNvPr id="6" name="矩形 5">
              <a:extLst>
                <a:ext uri="{FF2B5EF4-FFF2-40B4-BE49-F238E27FC236}">
                  <a16:creationId xmlns:a16="http://schemas.microsoft.com/office/drawing/2014/main" id="{1458BA12-6C7D-4E32-87A3-6209E235DBB5}"/>
                </a:ext>
              </a:extLst>
            </p:cNvPr>
            <p:cNvSpPr/>
            <p:nvPr/>
          </p:nvSpPr>
          <p:spPr>
            <a:xfrm>
              <a:off x="2869131" y="571930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2</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A9BC8AD-DC53-4A72-A011-20C1CCA3ED20}"/>
                </a:ext>
              </a:extLst>
            </p:cNvPr>
            <p:cNvSpPr/>
            <p:nvPr/>
          </p:nvSpPr>
          <p:spPr>
            <a:xfrm>
              <a:off x="4704542" y="571930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7</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995B3339-724F-491D-8E8C-560C1DB8DC71}"/>
                </a:ext>
              </a:extLst>
            </p:cNvPr>
            <p:cNvSpPr/>
            <p:nvPr/>
          </p:nvSpPr>
          <p:spPr>
            <a:xfrm>
              <a:off x="2869131" y="596501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a</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5" name="矩形 14">
              <a:extLst>
                <a:ext uri="{FF2B5EF4-FFF2-40B4-BE49-F238E27FC236}">
                  <a16:creationId xmlns:a16="http://schemas.microsoft.com/office/drawing/2014/main" id="{A528AD39-A080-47E8-A1A0-4F4220E7CBEA}"/>
                </a:ext>
              </a:extLst>
            </p:cNvPr>
            <p:cNvSpPr/>
            <p:nvPr/>
          </p:nvSpPr>
          <p:spPr>
            <a:xfrm>
              <a:off x="4704542" y="596501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d</a:t>
              </a:r>
              <a:endParaRPr lang="zh-CN" altLang="en-US" sz="2000">
                <a:solidFill>
                  <a:srgbClr val="FF0000"/>
                </a:solidFill>
                <a:latin typeface="楷体" panose="02010609060101010101" pitchFamily="49" charset="-122"/>
                <a:ea typeface="楷体" panose="02010609060101010101" pitchFamily="49" charset="-122"/>
              </a:endParaRPr>
            </a:p>
          </p:txBody>
        </p:sp>
      </p:grpSp>
      <p:grpSp>
        <p:nvGrpSpPr>
          <p:cNvPr id="18" name="组合 17">
            <a:extLst>
              <a:ext uri="{FF2B5EF4-FFF2-40B4-BE49-F238E27FC236}">
                <a16:creationId xmlns:a16="http://schemas.microsoft.com/office/drawing/2014/main" id="{E35B0B75-4BD9-4D2D-9CE3-2046BBAFD562}"/>
              </a:ext>
            </a:extLst>
          </p:cNvPr>
          <p:cNvGrpSpPr/>
          <p:nvPr/>
        </p:nvGrpSpPr>
        <p:grpSpPr>
          <a:xfrm>
            <a:off x="2023035" y="2978950"/>
            <a:ext cx="360040" cy="2160240"/>
            <a:chOff x="2001769" y="2978950"/>
            <a:chExt cx="360040" cy="2160240"/>
          </a:xfrm>
        </p:grpSpPr>
        <p:sp>
          <p:nvSpPr>
            <p:cNvPr id="16" name="矩形 15">
              <a:extLst>
                <a:ext uri="{FF2B5EF4-FFF2-40B4-BE49-F238E27FC236}">
                  <a16:creationId xmlns:a16="http://schemas.microsoft.com/office/drawing/2014/main" id="{185E0787-B6C0-431D-BB39-FA790EB48420}"/>
                </a:ext>
              </a:extLst>
            </p:cNvPr>
            <p:cNvSpPr/>
            <p:nvPr/>
          </p:nvSpPr>
          <p:spPr>
            <a:xfrm>
              <a:off x="2001769" y="4824155"/>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2</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ABA79E66-97AE-4B07-B8E9-45C5BA043B65}"/>
                </a:ext>
              </a:extLst>
            </p:cNvPr>
            <p:cNvSpPr/>
            <p:nvPr/>
          </p:nvSpPr>
          <p:spPr>
            <a:xfrm>
              <a:off x="2001769" y="297895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7</a:t>
              </a:r>
              <a:endParaRPr lang="zh-CN" altLang="en-US" sz="2000">
                <a:solidFill>
                  <a:srgbClr val="FF0000"/>
                </a:solidFill>
                <a:latin typeface="楷体" panose="02010609060101010101" pitchFamily="49" charset="-122"/>
                <a:ea typeface="楷体" panose="02010609060101010101" pitchFamily="49" charset="-122"/>
              </a:endParaRPr>
            </a:p>
          </p:txBody>
        </p:sp>
      </p:grpSp>
      <p:sp>
        <p:nvSpPr>
          <p:cNvPr id="20" name="任意多边形: 形状 19">
            <a:extLst>
              <a:ext uri="{FF2B5EF4-FFF2-40B4-BE49-F238E27FC236}">
                <a16:creationId xmlns:a16="http://schemas.microsoft.com/office/drawing/2014/main" id="{C1725000-78DB-40D6-9A98-81B8906AD476}"/>
              </a:ext>
            </a:extLst>
          </p:cNvPr>
          <p:cNvSpPr/>
          <p:nvPr/>
        </p:nvSpPr>
        <p:spPr>
          <a:xfrm>
            <a:off x="3054350" y="3689498"/>
            <a:ext cx="1835150" cy="1137683"/>
          </a:xfrm>
          <a:custGeom>
            <a:avLst/>
            <a:gdLst>
              <a:gd name="connsiteX0" fmla="*/ 0 w 1520456"/>
              <a:gd name="connsiteY0" fmla="*/ 1084521 h 1084521"/>
              <a:gd name="connsiteX1" fmla="*/ 223284 w 1520456"/>
              <a:gd name="connsiteY1" fmla="*/ 669852 h 1084521"/>
              <a:gd name="connsiteX2" fmla="*/ 701749 w 1520456"/>
              <a:gd name="connsiteY2" fmla="*/ 733647 h 1084521"/>
              <a:gd name="connsiteX3" fmla="*/ 967563 w 1520456"/>
              <a:gd name="connsiteY3" fmla="*/ 244549 h 1084521"/>
              <a:gd name="connsiteX4" fmla="*/ 1520456 w 1520456"/>
              <a:gd name="connsiteY4" fmla="*/ 0 h 10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56" h="1084521">
                <a:moveTo>
                  <a:pt x="0" y="1084521"/>
                </a:moveTo>
                <a:cubicBezTo>
                  <a:pt x="53163" y="906426"/>
                  <a:pt x="106326" y="728331"/>
                  <a:pt x="223284" y="669852"/>
                </a:cubicBezTo>
                <a:cubicBezTo>
                  <a:pt x="340242" y="611373"/>
                  <a:pt x="577703" y="804531"/>
                  <a:pt x="701749" y="733647"/>
                </a:cubicBezTo>
                <a:cubicBezTo>
                  <a:pt x="825795" y="662763"/>
                  <a:pt x="831112" y="366823"/>
                  <a:pt x="967563" y="244549"/>
                </a:cubicBezTo>
                <a:cubicBezTo>
                  <a:pt x="1104014" y="122275"/>
                  <a:pt x="1312235" y="61137"/>
                  <a:pt x="1520456"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44BA7CA-1D10-4756-8875-2ABAA8263B13}"/>
              </a:ext>
            </a:extLst>
          </p:cNvPr>
          <p:cNvSpPr>
            <a:spLocks noChangeAspect="1"/>
          </p:cNvSpPr>
          <p:nvPr/>
        </p:nvSpPr>
        <p:spPr>
          <a:xfrm>
            <a:off x="2324097" y="4429013"/>
            <a:ext cx="1311278" cy="1311385"/>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0A54B03A-B5E3-4B1A-91FD-AD3A01922337}"/>
              </a:ext>
            </a:extLst>
          </p:cNvPr>
          <p:cNvCxnSpPr>
            <a:cxnSpLocks/>
            <a:stCxn id="12" idx="7"/>
            <a:endCxn id="13" idx="3"/>
          </p:cNvCxnSpPr>
          <p:nvPr/>
        </p:nvCxnSpPr>
        <p:spPr>
          <a:xfrm flipV="1">
            <a:off x="3098125" y="3219031"/>
            <a:ext cx="1738965" cy="1748641"/>
          </a:xfrm>
          <a:prstGeom prst="line">
            <a:avLst/>
          </a:prstGeom>
          <a:ln w="12700">
            <a:solidFill>
              <a:srgbClr val="00B05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2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A37ED-9236-4F60-9953-899808A0CEC4}"/>
              </a:ext>
            </a:extLst>
          </p:cNvPr>
          <p:cNvSpPr>
            <a:spLocks noGrp="1"/>
          </p:cNvSpPr>
          <p:nvPr>
            <p:ph type="title"/>
          </p:nvPr>
        </p:nvSpPr>
        <p:spPr>
          <a:xfrm>
            <a:off x="628650" y="284758"/>
            <a:ext cx="7886700" cy="633605"/>
          </a:xfrm>
        </p:spPr>
        <p:txBody>
          <a:bodyPr/>
          <a:lstStyle/>
          <a:p>
            <a:r>
              <a:rPr lang="zh-CN" altLang="en-US"/>
              <a:t>不动点定理示意图</a:t>
            </a:r>
          </a:p>
        </p:txBody>
      </p:sp>
      <p:sp>
        <p:nvSpPr>
          <p:cNvPr id="3" name="内容占位符 2">
            <a:extLst>
              <a:ext uri="{FF2B5EF4-FFF2-40B4-BE49-F238E27FC236}">
                <a16:creationId xmlns:a16="http://schemas.microsoft.com/office/drawing/2014/main" id="{8081C1F9-D8A1-48F0-8963-D7DA0C24EE8F}"/>
              </a:ext>
            </a:extLst>
          </p:cNvPr>
          <p:cNvSpPr>
            <a:spLocks noGrp="1"/>
          </p:cNvSpPr>
          <p:nvPr>
            <p:ph idx="1"/>
          </p:nvPr>
        </p:nvSpPr>
        <p:spPr>
          <a:xfrm>
            <a:off x="926595" y="1133745"/>
            <a:ext cx="6778666" cy="451436"/>
          </a:xfrm>
        </p:spPr>
        <p:txBody>
          <a:bodyPr/>
          <a:lstStyle/>
          <a:p>
            <a:r>
              <a:rPr lang="en-US" altLang="zh-CN" sz="2000"/>
              <a:t>f(x)</a:t>
            </a:r>
            <a:r>
              <a:rPr lang="zh-CN" altLang="en-US" sz="2000"/>
              <a:t>在区间</a:t>
            </a:r>
            <a:r>
              <a:rPr lang="en-US" altLang="zh-CN" sz="2000"/>
              <a:t>[a,d]</a:t>
            </a:r>
            <a:r>
              <a:rPr lang="zh-CN" altLang="en-US" sz="2000"/>
              <a:t>的取值大小在</a:t>
            </a:r>
            <a:r>
              <a:rPr lang="en-US" altLang="zh-CN" sz="2000"/>
              <a:t>[a,d]</a:t>
            </a:r>
            <a:r>
              <a:rPr lang="zh-CN" altLang="en-US" sz="2000"/>
              <a:t>之间，</a:t>
            </a:r>
            <a:r>
              <a:rPr lang="en-US" altLang="zh-CN" sz="2000"/>
              <a:t>a</a:t>
            </a:r>
            <a:r>
              <a:rPr lang="zh-CN" altLang="en-US" sz="2000">
                <a:sym typeface="Symbol" pitchFamily="18" charset="2"/>
              </a:rPr>
              <a:t>≤</a:t>
            </a:r>
            <a:r>
              <a:rPr lang="en-US" altLang="zh-CN" sz="2000"/>
              <a:t>f(x)</a:t>
            </a:r>
            <a:r>
              <a:rPr lang="zh-CN" altLang="en-US" sz="2000">
                <a:sym typeface="Symbol" pitchFamily="18" charset="2"/>
              </a:rPr>
              <a:t>≤</a:t>
            </a:r>
            <a:r>
              <a:rPr lang="en-US" altLang="zh-CN" sz="2000">
                <a:sym typeface="Symbol" pitchFamily="18" charset="2"/>
              </a:rPr>
              <a:t>d</a:t>
            </a:r>
            <a:endParaRPr lang="zh-CN" altLang="en-US" sz="2000"/>
          </a:p>
        </p:txBody>
      </p:sp>
      <p:sp>
        <p:nvSpPr>
          <p:cNvPr id="4" name="灯片编号占位符 3">
            <a:extLst>
              <a:ext uri="{FF2B5EF4-FFF2-40B4-BE49-F238E27FC236}">
                <a16:creationId xmlns:a16="http://schemas.microsoft.com/office/drawing/2014/main" id="{D70277C4-AED2-4D91-A80E-F1F56629F977}"/>
              </a:ext>
            </a:extLst>
          </p:cNvPr>
          <p:cNvSpPr>
            <a:spLocks noGrp="1"/>
          </p:cNvSpPr>
          <p:nvPr>
            <p:ph type="sldNum" sz="quarter" idx="12"/>
          </p:nvPr>
        </p:nvSpPr>
        <p:spPr>
          <a:xfrm>
            <a:off x="8037384" y="6356350"/>
            <a:ext cx="477965" cy="365125"/>
          </a:xfrm>
        </p:spPr>
        <p:txBody>
          <a:bodyPr/>
          <a:lstStyle/>
          <a:p>
            <a:pPr>
              <a:defRPr/>
            </a:pPr>
            <a:fld id="{EFC3A549-9C13-4399-83C7-A4E2E0BD550C}" type="slidenum">
              <a:rPr lang="zh-CN" altLang="en-US" smtClean="0"/>
              <a:pPr>
                <a:defRPr/>
              </a:pPr>
              <a:t>102</a:t>
            </a:fld>
            <a:endParaRPr lang="zh-CN" altLang="en-US"/>
          </a:p>
        </p:txBody>
      </p:sp>
      <p:graphicFrame>
        <p:nvGraphicFramePr>
          <p:cNvPr id="5" name="表格 4">
            <a:extLst>
              <a:ext uri="{FF2B5EF4-FFF2-40B4-BE49-F238E27FC236}">
                <a16:creationId xmlns:a16="http://schemas.microsoft.com/office/drawing/2014/main" id="{ED61FEDB-974E-47D8-B8BF-FCC366D169ED}"/>
              </a:ext>
            </a:extLst>
          </p:cNvPr>
          <p:cNvGraphicFramePr>
            <a:graphicFrameLocks noGrp="1"/>
          </p:cNvGraphicFramePr>
          <p:nvPr/>
        </p:nvGraphicFramePr>
        <p:xfrm>
          <a:off x="2321750" y="2082385"/>
          <a:ext cx="3657600" cy="3657600"/>
        </p:xfrm>
        <a:graphic>
          <a:graphicData uri="http://schemas.openxmlformats.org/drawingml/2006/table">
            <a:tbl>
              <a:tblPr/>
              <a:tblGrid>
                <a:gridCol w="365760">
                  <a:extLst>
                    <a:ext uri="{9D8B030D-6E8A-4147-A177-3AD203B41FA5}">
                      <a16:colId xmlns:a16="http://schemas.microsoft.com/office/drawing/2014/main" val="1000362881"/>
                    </a:ext>
                  </a:extLst>
                </a:gridCol>
                <a:gridCol w="365760">
                  <a:extLst>
                    <a:ext uri="{9D8B030D-6E8A-4147-A177-3AD203B41FA5}">
                      <a16:colId xmlns:a16="http://schemas.microsoft.com/office/drawing/2014/main" val="3912698313"/>
                    </a:ext>
                  </a:extLst>
                </a:gridCol>
                <a:gridCol w="365760">
                  <a:extLst>
                    <a:ext uri="{9D8B030D-6E8A-4147-A177-3AD203B41FA5}">
                      <a16:colId xmlns:a16="http://schemas.microsoft.com/office/drawing/2014/main" val="1563275336"/>
                    </a:ext>
                  </a:extLst>
                </a:gridCol>
                <a:gridCol w="365760">
                  <a:extLst>
                    <a:ext uri="{9D8B030D-6E8A-4147-A177-3AD203B41FA5}">
                      <a16:colId xmlns:a16="http://schemas.microsoft.com/office/drawing/2014/main" val="121108583"/>
                    </a:ext>
                  </a:extLst>
                </a:gridCol>
                <a:gridCol w="365760">
                  <a:extLst>
                    <a:ext uri="{9D8B030D-6E8A-4147-A177-3AD203B41FA5}">
                      <a16:colId xmlns:a16="http://schemas.microsoft.com/office/drawing/2014/main" val="1628252189"/>
                    </a:ext>
                  </a:extLst>
                </a:gridCol>
                <a:gridCol w="365760">
                  <a:extLst>
                    <a:ext uri="{9D8B030D-6E8A-4147-A177-3AD203B41FA5}">
                      <a16:colId xmlns:a16="http://schemas.microsoft.com/office/drawing/2014/main" val="3336078999"/>
                    </a:ext>
                  </a:extLst>
                </a:gridCol>
                <a:gridCol w="365760">
                  <a:extLst>
                    <a:ext uri="{9D8B030D-6E8A-4147-A177-3AD203B41FA5}">
                      <a16:colId xmlns:a16="http://schemas.microsoft.com/office/drawing/2014/main" val="4225184916"/>
                    </a:ext>
                  </a:extLst>
                </a:gridCol>
                <a:gridCol w="365760">
                  <a:extLst>
                    <a:ext uri="{9D8B030D-6E8A-4147-A177-3AD203B41FA5}">
                      <a16:colId xmlns:a16="http://schemas.microsoft.com/office/drawing/2014/main" val="1616184387"/>
                    </a:ext>
                  </a:extLst>
                </a:gridCol>
                <a:gridCol w="365760">
                  <a:extLst>
                    <a:ext uri="{9D8B030D-6E8A-4147-A177-3AD203B41FA5}">
                      <a16:colId xmlns:a16="http://schemas.microsoft.com/office/drawing/2014/main" val="583694969"/>
                    </a:ext>
                  </a:extLst>
                </a:gridCol>
                <a:gridCol w="365760">
                  <a:extLst>
                    <a:ext uri="{9D8B030D-6E8A-4147-A177-3AD203B41FA5}">
                      <a16:colId xmlns:a16="http://schemas.microsoft.com/office/drawing/2014/main" val="531645553"/>
                    </a:ext>
                  </a:extLst>
                </a:gridCol>
              </a:tblGrid>
              <a:tr h="360000">
                <a:tc>
                  <a:txBody>
                    <a:bodyPr/>
                    <a:lstStyle/>
                    <a:p>
                      <a:endParaRPr lang="zh-CN" alt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0822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316764"/>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017309"/>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03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83717"/>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246080"/>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903050"/>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03192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0936859"/>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986311"/>
                  </a:ext>
                </a:extLst>
              </a:tr>
            </a:tbl>
          </a:graphicData>
        </a:graphic>
      </p:graphicFrame>
      <p:cxnSp>
        <p:nvCxnSpPr>
          <p:cNvPr id="9" name="直接箭头连接符 8">
            <a:extLst>
              <a:ext uri="{FF2B5EF4-FFF2-40B4-BE49-F238E27FC236}">
                <a16:creationId xmlns:a16="http://schemas.microsoft.com/office/drawing/2014/main" id="{4FA8CEAB-576B-4D29-8D7D-ED2D8A0EA0DC}"/>
              </a:ext>
            </a:extLst>
          </p:cNvPr>
          <p:cNvCxnSpPr/>
          <p:nvPr/>
        </p:nvCxnSpPr>
        <p:spPr>
          <a:xfrm flipV="1">
            <a:off x="1151620" y="5740572"/>
            <a:ext cx="5760640" cy="0"/>
          </a:xfrm>
          <a:prstGeom prst="straightConnector1">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8D34F10-97CC-4874-9CC5-77E45DFAD7FB}"/>
              </a:ext>
            </a:extLst>
          </p:cNvPr>
          <p:cNvCxnSpPr>
            <a:cxnSpLocks/>
          </p:cNvCxnSpPr>
          <p:nvPr/>
        </p:nvCxnSpPr>
        <p:spPr>
          <a:xfrm flipV="1">
            <a:off x="2316804" y="1808820"/>
            <a:ext cx="0" cy="4680000"/>
          </a:xfrm>
          <a:prstGeom prst="straightConnector1">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37AA633F-74BB-41CA-8693-F2861DD9B009}"/>
              </a:ext>
            </a:extLst>
          </p:cNvPr>
          <p:cNvSpPr/>
          <p:nvPr/>
        </p:nvSpPr>
        <p:spPr>
          <a:xfrm>
            <a:off x="2993650" y="4949645"/>
            <a:ext cx="122400" cy="1230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5FB3DF1-76D1-4A1D-9F24-EF1DBAD7473D}"/>
              </a:ext>
            </a:extLst>
          </p:cNvPr>
          <p:cNvSpPr/>
          <p:nvPr/>
        </p:nvSpPr>
        <p:spPr>
          <a:xfrm>
            <a:off x="4819165" y="3113965"/>
            <a:ext cx="122400" cy="1230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E65F2C-A595-4359-A08A-1CF1FA87E020}"/>
              </a:ext>
            </a:extLst>
          </p:cNvPr>
          <p:cNvGrpSpPr/>
          <p:nvPr/>
        </p:nvGrpSpPr>
        <p:grpSpPr>
          <a:xfrm>
            <a:off x="2869131" y="5719306"/>
            <a:ext cx="2195451" cy="560739"/>
            <a:chOff x="2869131" y="5719306"/>
            <a:chExt cx="2195451" cy="560739"/>
          </a:xfrm>
        </p:grpSpPr>
        <p:sp>
          <p:nvSpPr>
            <p:cNvPr id="6" name="矩形 5">
              <a:extLst>
                <a:ext uri="{FF2B5EF4-FFF2-40B4-BE49-F238E27FC236}">
                  <a16:creationId xmlns:a16="http://schemas.microsoft.com/office/drawing/2014/main" id="{1458BA12-6C7D-4E32-87A3-6209E235DBB5}"/>
                </a:ext>
              </a:extLst>
            </p:cNvPr>
            <p:cNvSpPr/>
            <p:nvPr/>
          </p:nvSpPr>
          <p:spPr>
            <a:xfrm>
              <a:off x="2869131" y="571930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2</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A9BC8AD-DC53-4A72-A011-20C1CCA3ED20}"/>
                </a:ext>
              </a:extLst>
            </p:cNvPr>
            <p:cNvSpPr/>
            <p:nvPr/>
          </p:nvSpPr>
          <p:spPr>
            <a:xfrm>
              <a:off x="4704542" y="571930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7</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995B3339-724F-491D-8E8C-560C1DB8DC71}"/>
                </a:ext>
              </a:extLst>
            </p:cNvPr>
            <p:cNvSpPr/>
            <p:nvPr/>
          </p:nvSpPr>
          <p:spPr>
            <a:xfrm>
              <a:off x="2869131" y="596501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a</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5" name="矩形 14">
              <a:extLst>
                <a:ext uri="{FF2B5EF4-FFF2-40B4-BE49-F238E27FC236}">
                  <a16:creationId xmlns:a16="http://schemas.microsoft.com/office/drawing/2014/main" id="{A528AD39-A080-47E8-A1A0-4F4220E7CBEA}"/>
                </a:ext>
              </a:extLst>
            </p:cNvPr>
            <p:cNvSpPr/>
            <p:nvPr/>
          </p:nvSpPr>
          <p:spPr>
            <a:xfrm>
              <a:off x="4704542" y="596501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d</a:t>
              </a:r>
              <a:endParaRPr lang="zh-CN" altLang="en-US" sz="2000">
                <a:solidFill>
                  <a:srgbClr val="FF0000"/>
                </a:solidFill>
                <a:latin typeface="楷体" panose="02010609060101010101" pitchFamily="49" charset="-122"/>
                <a:ea typeface="楷体" panose="02010609060101010101" pitchFamily="49" charset="-122"/>
              </a:endParaRPr>
            </a:p>
          </p:txBody>
        </p:sp>
      </p:grpSp>
      <p:grpSp>
        <p:nvGrpSpPr>
          <p:cNvPr id="18" name="组合 17">
            <a:extLst>
              <a:ext uri="{FF2B5EF4-FFF2-40B4-BE49-F238E27FC236}">
                <a16:creationId xmlns:a16="http://schemas.microsoft.com/office/drawing/2014/main" id="{E35B0B75-4BD9-4D2D-9CE3-2046BBAFD562}"/>
              </a:ext>
            </a:extLst>
          </p:cNvPr>
          <p:cNvGrpSpPr/>
          <p:nvPr/>
        </p:nvGrpSpPr>
        <p:grpSpPr>
          <a:xfrm>
            <a:off x="2023035" y="2992056"/>
            <a:ext cx="360040" cy="2147134"/>
            <a:chOff x="2001769" y="2992056"/>
            <a:chExt cx="360040" cy="2147134"/>
          </a:xfrm>
        </p:grpSpPr>
        <p:sp>
          <p:nvSpPr>
            <p:cNvPr id="16" name="矩形 15">
              <a:extLst>
                <a:ext uri="{FF2B5EF4-FFF2-40B4-BE49-F238E27FC236}">
                  <a16:creationId xmlns:a16="http://schemas.microsoft.com/office/drawing/2014/main" id="{185E0787-B6C0-431D-BB39-FA790EB48420}"/>
                </a:ext>
              </a:extLst>
            </p:cNvPr>
            <p:cNvSpPr/>
            <p:nvPr/>
          </p:nvSpPr>
          <p:spPr>
            <a:xfrm>
              <a:off x="2001769" y="4824155"/>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2</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ABA79E66-97AE-4B07-B8E9-45C5BA043B65}"/>
                </a:ext>
              </a:extLst>
            </p:cNvPr>
            <p:cNvSpPr/>
            <p:nvPr/>
          </p:nvSpPr>
          <p:spPr>
            <a:xfrm>
              <a:off x="2001769" y="299205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7</a:t>
              </a:r>
              <a:endParaRPr lang="zh-CN" altLang="en-US" sz="2000">
                <a:solidFill>
                  <a:srgbClr val="FF0000"/>
                </a:solidFill>
                <a:latin typeface="楷体" panose="02010609060101010101" pitchFamily="49" charset="-122"/>
                <a:ea typeface="楷体" panose="02010609060101010101" pitchFamily="49" charset="-122"/>
              </a:endParaRPr>
            </a:p>
          </p:txBody>
        </p:sp>
      </p:grpSp>
      <p:sp>
        <p:nvSpPr>
          <p:cNvPr id="21" name="矩形 20">
            <a:extLst>
              <a:ext uri="{FF2B5EF4-FFF2-40B4-BE49-F238E27FC236}">
                <a16:creationId xmlns:a16="http://schemas.microsoft.com/office/drawing/2014/main" id="{C44BA7CA-1D10-4756-8875-2ABAA8263B13}"/>
              </a:ext>
            </a:extLst>
          </p:cNvPr>
          <p:cNvSpPr>
            <a:spLocks noChangeAspect="1"/>
          </p:cNvSpPr>
          <p:nvPr/>
        </p:nvSpPr>
        <p:spPr>
          <a:xfrm>
            <a:off x="2324097" y="4508395"/>
            <a:ext cx="1231903" cy="123200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EA1586BB-4D89-40BB-8C35-B13ADF12A64D}"/>
              </a:ext>
            </a:extLst>
          </p:cNvPr>
          <p:cNvSpPr>
            <a:spLocks noChangeAspect="1"/>
          </p:cNvSpPr>
          <p:nvPr/>
        </p:nvSpPr>
        <p:spPr>
          <a:xfrm>
            <a:off x="2321750" y="4219895"/>
            <a:ext cx="1523175" cy="1523301"/>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EC5C8CD3-81F3-4E07-BEA0-58BA2AA4D78B}"/>
              </a:ext>
            </a:extLst>
          </p:cNvPr>
          <p:cNvSpPr/>
          <p:nvPr/>
        </p:nvSpPr>
        <p:spPr>
          <a:xfrm>
            <a:off x="3054350" y="3661763"/>
            <a:ext cx="1828800" cy="1335687"/>
          </a:xfrm>
          <a:custGeom>
            <a:avLst/>
            <a:gdLst>
              <a:gd name="connsiteX0" fmla="*/ 0 w 1593850"/>
              <a:gd name="connsiteY0" fmla="*/ 1335687 h 1335687"/>
              <a:gd name="connsiteX1" fmla="*/ 228600 w 1593850"/>
              <a:gd name="connsiteY1" fmla="*/ 929287 h 1335687"/>
              <a:gd name="connsiteX2" fmla="*/ 552450 w 1593850"/>
              <a:gd name="connsiteY2" fmla="*/ 814987 h 1335687"/>
              <a:gd name="connsiteX3" fmla="*/ 654050 w 1593850"/>
              <a:gd name="connsiteY3" fmla="*/ 592737 h 1335687"/>
              <a:gd name="connsiteX4" fmla="*/ 1054100 w 1593850"/>
              <a:gd name="connsiteY4" fmla="*/ 364137 h 1335687"/>
              <a:gd name="connsiteX5" fmla="*/ 1263650 w 1593850"/>
              <a:gd name="connsiteY5" fmla="*/ 21237 h 1335687"/>
              <a:gd name="connsiteX6" fmla="*/ 1593850 w 1593850"/>
              <a:gd name="connsiteY6" fmla="*/ 65687 h 133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3850" h="1335687">
                <a:moveTo>
                  <a:pt x="0" y="1335687"/>
                </a:moveTo>
                <a:cubicBezTo>
                  <a:pt x="68262" y="1175878"/>
                  <a:pt x="136525" y="1016070"/>
                  <a:pt x="228600" y="929287"/>
                </a:cubicBezTo>
                <a:cubicBezTo>
                  <a:pt x="320675" y="842504"/>
                  <a:pt x="481542" y="871079"/>
                  <a:pt x="552450" y="814987"/>
                </a:cubicBezTo>
                <a:cubicBezTo>
                  <a:pt x="623358" y="758895"/>
                  <a:pt x="570442" y="667879"/>
                  <a:pt x="654050" y="592737"/>
                </a:cubicBezTo>
                <a:cubicBezTo>
                  <a:pt x="737658" y="517595"/>
                  <a:pt x="952500" y="459387"/>
                  <a:pt x="1054100" y="364137"/>
                </a:cubicBezTo>
                <a:cubicBezTo>
                  <a:pt x="1155700" y="268887"/>
                  <a:pt x="1173692" y="70979"/>
                  <a:pt x="1263650" y="21237"/>
                </a:cubicBezTo>
                <a:cubicBezTo>
                  <a:pt x="1353608" y="-28505"/>
                  <a:pt x="1473729" y="18591"/>
                  <a:pt x="1593850" y="65687"/>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1E0A221-79A2-4748-A9E7-68772CA0DF6A}"/>
              </a:ext>
            </a:extLst>
          </p:cNvPr>
          <p:cNvSpPr>
            <a:spLocks noChangeAspect="1"/>
          </p:cNvSpPr>
          <p:nvPr/>
        </p:nvSpPr>
        <p:spPr>
          <a:xfrm>
            <a:off x="2321750" y="4997450"/>
            <a:ext cx="745686" cy="74574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062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A37ED-9236-4F60-9953-899808A0CEC4}"/>
              </a:ext>
            </a:extLst>
          </p:cNvPr>
          <p:cNvSpPr>
            <a:spLocks noGrp="1"/>
          </p:cNvSpPr>
          <p:nvPr>
            <p:ph type="title"/>
          </p:nvPr>
        </p:nvSpPr>
        <p:spPr>
          <a:xfrm>
            <a:off x="628650" y="284758"/>
            <a:ext cx="7886700" cy="633605"/>
          </a:xfrm>
        </p:spPr>
        <p:txBody>
          <a:bodyPr/>
          <a:lstStyle/>
          <a:p>
            <a:r>
              <a:rPr lang="zh-CN" altLang="en-US"/>
              <a:t>不动点定理示意图</a:t>
            </a:r>
          </a:p>
        </p:txBody>
      </p:sp>
      <p:sp>
        <p:nvSpPr>
          <p:cNvPr id="3" name="内容占位符 2">
            <a:extLst>
              <a:ext uri="{FF2B5EF4-FFF2-40B4-BE49-F238E27FC236}">
                <a16:creationId xmlns:a16="http://schemas.microsoft.com/office/drawing/2014/main" id="{8081C1F9-D8A1-48F0-8963-D7DA0C24EE8F}"/>
              </a:ext>
            </a:extLst>
          </p:cNvPr>
          <p:cNvSpPr>
            <a:spLocks noGrp="1"/>
          </p:cNvSpPr>
          <p:nvPr>
            <p:ph idx="1"/>
          </p:nvPr>
        </p:nvSpPr>
        <p:spPr>
          <a:xfrm>
            <a:off x="926595" y="1133745"/>
            <a:ext cx="6778666" cy="451436"/>
          </a:xfrm>
        </p:spPr>
        <p:txBody>
          <a:bodyPr/>
          <a:lstStyle/>
          <a:p>
            <a:r>
              <a:rPr lang="en-US" altLang="zh-CN" sz="2000"/>
              <a:t>f(x)</a:t>
            </a:r>
            <a:r>
              <a:rPr lang="zh-CN" altLang="en-US" sz="2000"/>
              <a:t>在区间</a:t>
            </a:r>
            <a:r>
              <a:rPr lang="en-US" altLang="zh-CN" sz="2000"/>
              <a:t>[a,d]</a:t>
            </a:r>
            <a:r>
              <a:rPr lang="zh-CN" altLang="en-US" sz="2000"/>
              <a:t>的取值大小在</a:t>
            </a:r>
            <a:r>
              <a:rPr lang="en-US" altLang="zh-CN" sz="2000"/>
              <a:t>[a,d]</a:t>
            </a:r>
            <a:r>
              <a:rPr lang="zh-CN" altLang="en-US" sz="2000"/>
              <a:t>之间，</a:t>
            </a:r>
            <a:r>
              <a:rPr lang="en-US" altLang="zh-CN" sz="2000"/>
              <a:t>a</a:t>
            </a:r>
            <a:r>
              <a:rPr lang="zh-CN" altLang="en-US" sz="2000">
                <a:sym typeface="Symbol" pitchFamily="18" charset="2"/>
              </a:rPr>
              <a:t>≤</a:t>
            </a:r>
            <a:r>
              <a:rPr lang="en-US" altLang="zh-CN" sz="2000"/>
              <a:t>f(x)</a:t>
            </a:r>
            <a:r>
              <a:rPr lang="zh-CN" altLang="en-US" sz="2000">
                <a:sym typeface="Symbol" pitchFamily="18" charset="2"/>
              </a:rPr>
              <a:t>≤</a:t>
            </a:r>
            <a:r>
              <a:rPr lang="en-US" altLang="zh-CN" sz="2000">
                <a:sym typeface="Symbol" pitchFamily="18" charset="2"/>
              </a:rPr>
              <a:t>d</a:t>
            </a:r>
            <a:endParaRPr lang="zh-CN" altLang="en-US" sz="2000"/>
          </a:p>
        </p:txBody>
      </p:sp>
      <p:sp>
        <p:nvSpPr>
          <p:cNvPr id="4" name="灯片编号占位符 3">
            <a:extLst>
              <a:ext uri="{FF2B5EF4-FFF2-40B4-BE49-F238E27FC236}">
                <a16:creationId xmlns:a16="http://schemas.microsoft.com/office/drawing/2014/main" id="{D70277C4-AED2-4D91-A80E-F1F56629F977}"/>
              </a:ext>
            </a:extLst>
          </p:cNvPr>
          <p:cNvSpPr>
            <a:spLocks noGrp="1"/>
          </p:cNvSpPr>
          <p:nvPr>
            <p:ph type="sldNum" sz="quarter" idx="12"/>
          </p:nvPr>
        </p:nvSpPr>
        <p:spPr>
          <a:xfrm>
            <a:off x="8037384" y="6356350"/>
            <a:ext cx="477965" cy="365125"/>
          </a:xfrm>
        </p:spPr>
        <p:txBody>
          <a:bodyPr/>
          <a:lstStyle/>
          <a:p>
            <a:pPr>
              <a:defRPr/>
            </a:pPr>
            <a:fld id="{EFC3A549-9C13-4399-83C7-A4E2E0BD550C}" type="slidenum">
              <a:rPr lang="zh-CN" altLang="en-US" smtClean="0"/>
              <a:pPr>
                <a:defRPr/>
              </a:pPr>
              <a:t>103</a:t>
            </a:fld>
            <a:endParaRPr lang="zh-CN" altLang="en-US"/>
          </a:p>
        </p:txBody>
      </p:sp>
      <p:graphicFrame>
        <p:nvGraphicFramePr>
          <p:cNvPr id="5" name="表格 4">
            <a:extLst>
              <a:ext uri="{FF2B5EF4-FFF2-40B4-BE49-F238E27FC236}">
                <a16:creationId xmlns:a16="http://schemas.microsoft.com/office/drawing/2014/main" id="{ED61FEDB-974E-47D8-B8BF-FCC366D169ED}"/>
              </a:ext>
            </a:extLst>
          </p:cNvPr>
          <p:cNvGraphicFramePr>
            <a:graphicFrameLocks noGrp="1"/>
          </p:cNvGraphicFramePr>
          <p:nvPr/>
        </p:nvGraphicFramePr>
        <p:xfrm>
          <a:off x="2321750" y="2082385"/>
          <a:ext cx="3657600" cy="3657600"/>
        </p:xfrm>
        <a:graphic>
          <a:graphicData uri="http://schemas.openxmlformats.org/drawingml/2006/table">
            <a:tbl>
              <a:tblPr/>
              <a:tblGrid>
                <a:gridCol w="365760">
                  <a:extLst>
                    <a:ext uri="{9D8B030D-6E8A-4147-A177-3AD203B41FA5}">
                      <a16:colId xmlns:a16="http://schemas.microsoft.com/office/drawing/2014/main" val="1000362881"/>
                    </a:ext>
                  </a:extLst>
                </a:gridCol>
                <a:gridCol w="365760">
                  <a:extLst>
                    <a:ext uri="{9D8B030D-6E8A-4147-A177-3AD203B41FA5}">
                      <a16:colId xmlns:a16="http://schemas.microsoft.com/office/drawing/2014/main" val="3912698313"/>
                    </a:ext>
                  </a:extLst>
                </a:gridCol>
                <a:gridCol w="365760">
                  <a:extLst>
                    <a:ext uri="{9D8B030D-6E8A-4147-A177-3AD203B41FA5}">
                      <a16:colId xmlns:a16="http://schemas.microsoft.com/office/drawing/2014/main" val="1563275336"/>
                    </a:ext>
                  </a:extLst>
                </a:gridCol>
                <a:gridCol w="365760">
                  <a:extLst>
                    <a:ext uri="{9D8B030D-6E8A-4147-A177-3AD203B41FA5}">
                      <a16:colId xmlns:a16="http://schemas.microsoft.com/office/drawing/2014/main" val="121108583"/>
                    </a:ext>
                  </a:extLst>
                </a:gridCol>
                <a:gridCol w="365760">
                  <a:extLst>
                    <a:ext uri="{9D8B030D-6E8A-4147-A177-3AD203B41FA5}">
                      <a16:colId xmlns:a16="http://schemas.microsoft.com/office/drawing/2014/main" val="1628252189"/>
                    </a:ext>
                  </a:extLst>
                </a:gridCol>
                <a:gridCol w="365760">
                  <a:extLst>
                    <a:ext uri="{9D8B030D-6E8A-4147-A177-3AD203B41FA5}">
                      <a16:colId xmlns:a16="http://schemas.microsoft.com/office/drawing/2014/main" val="3336078999"/>
                    </a:ext>
                  </a:extLst>
                </a:gridCol>
                <a:gridCol w="365760">
                  <a:extLst>
                    <a:ext uri="{9D8B030D-6E8A-4147-A177-3AD203B41FA5}">
                      <a16:colId xmlns:a16="http://schemas.microsoft.com/office/drawing/2014/main" val="4225184916"/>
                    </a:ext>
                  </a:extLst>
                </a:gridCol>
                <a:gridCol w="365760">
                  <a:extLst>
                    <a:ext uri="{9D8B030D-6E8A-4147-A177-3AD203B41FA5}">
                      <a16:colId xmlns:a16="http://schemas.microsoft.com/office/drawing/2014/main" val="1616184387"/>
                    </a:ext>
                  </a:extLst>
                </a:gridCol>
                <a:gridCol w="365760">
                  <a:extLst>
                    <a:ext uri="{9D8B030D-6E8A-4147-A177-3AD203B41FA5}">
                      <a16:colId xmlns:a16="http://schemas.microsoft.com/office/drawing/2014/main" val="583694969"/>
                    </a:ext>
                  </a:extLst>
                </a:gridCol>
                <a:gridCol w="365760">
                  <a:extLst>
                    <a:ext uri="{9D8B030D-6E8A-4147-A177-3AD203B41FA5}">
                      <a16:colId xmlns:a16="http://schemas.microsoft.com/office/drawing/2014/main" val="531645553"/>
                    </a:ext>
                  </a:extLst>
                </a:gridCol>
              </a:tblGrid>
              <a:tr h="360000">
                <a:tc>
                  <a:txBody>
                    <a:bodyPr/>
                    <a:lstStyle/>
                    <a:p>
                      <a:endParaRPr lang="zh-CN" alt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0822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316764"/>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017309"/>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03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83717"/>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246080"/>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903050"/>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03192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0936859"/>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986311"/>
                  </a:ext>
                </a:extLst>
              </a:tr>
            </a:tbl>
          </a:graphicData>
        </a:graphic>
      </p:graphicFrame>
      <p:cxnSp>
        <p:nvCxnSpPr>
          <p:cNvPr id="9" name="直接箭头连接符 8">
            <a:extLst>
              <a:ext uri="{FF2B5EF4-FFF2-40B4-BE49-F238E27FC236}">
                <a16:creationId xmlns:a16="http://schemas.microsoft.com/office/drawing/2014/main" id="{4FA8CEAB-576B-4D29-8D7D-ED2D8A0EA0DC}"/>
              </a:ext>
            </a:extLst>
          </p:cNvPr>
          <p:cNvCxnSpPr/>
          <p:nvPr/>
        </p:nvCxnSpPr>
        <p:spPr>
          <a:xfrm flipV="1">
            <a:off x="1151620" y="5740572"/>
            <a:ext cx="5760640" cy="0"/>
          </a:xfrm>
          <a:prstGeom prst="straightConnector1">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8D34F10-97CC-4874-9CC5-77E45DFAD7FB}"/>
              </a:ext>
            </a:extLst>
          </p:cNvPr>
          <p:cNvCxnSpPr>
            <a:cxnSpLocks/>
          </p:cNvCxnSpPr>
          <p:nvPr/>
        </p:nvCxnSpPr>
        <p:spPr>
          <a:xfrm flipV="1">
            <a:off x="2316804" y="1808820"/>
            <a:ext cx="0" cy="4680000"/>
          </a:xfrm>
          <a:prstGeom prst="straightConnector1">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37AA633F-74BB-41CA-8693-F2861DD9B009}"/>
              </a:ext>
            </a:extLst>
          </p:cNvPr>
          <p:cNvSpPr/>
          <p:nvPr/>
        </p:nvSpPr>
        <p:spPr>
          <a:xfrm>
            <a:off x="2993650" y="4949645"/>
            <a:ext cx="122400" cy="1230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5FB3DF1-76D1-4A1D-9F24-EF1DBAD7473D}"/>
              </a:ext>
            </a:extLst>
          </p:cNvPr>
          <p:cNvSpPr/>
          <p:nvPr/>
        </p:nvSpPr>
        <p:spPr>
          <a:xfrm>
            <a:off x="4819165" y="3113965"/>
            <a:ext cx="122400" cy="1230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E65F2C-A595-4359-A08A-1CF1FA87E020}"/>
              </a:ext>
            </a:extLst>
          </p:cNvPr>
          <p:cNvGrpSpPr/>
          <p:nvPr/>
        </p:nvGrpSpPr>
        <p:grpSpPr>
          <a:xfrm>
            <a:off x="2869131" y="5719306"/>
            <a:ext cx="2195451" cy="560739"/>
            <a:chOff x="2869131" y="5719306"/>
            <a:chExt cx="2195451" cy="560739"/>
          </a:xfrm>
        </p:grpSpPr>
        <p:sp>
          <p:nvSpPr>
            <p:cNvPr id="6" name="矩形 5">
              <a:extLst>
                <a:ext uri="{FF2B5EF4-FFF2-40B4-BE49-F238E27FC236}">
                  <a16:creationId xmlns:a16="http://schemas.microsoft.com/office/drawing/2014/main" id="{1458BA12-6C7D-4E32-87A3-6209E235DBB5}"/>
                </a:ext>
              </a:extLst>
            </p:cNvPr>
            <p:cNvSpPr/>
            <p:nvPr/>
          </p:nvSpPr>
          <p:spPr>
            <a:xfrm>
              <a:off x="2869131" y="571930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2</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A9BC8AD-DC53-4A72-A011-20C1CCA3ED20}"/>
                </a:ext>
              </a:extLst>
            </p:cNvPr>
            <p:cNvSpPr/>
            <p:nvPr/>
          </p:nvSpPr>
          <p:spPr>
            <a:xfrm>
              <a:off x="4704542" y="571930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7</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995B3339-724F-491D-8E8C-560C1DB8DC71}"/>
                </a:ext>
              </a:extLst>
            </p:cNvPr>
            <p:cNvSpPr/>
            <p:nvPr/>
          </p:nvSpPr>
          <p:spPr>
            <a:xfrm>
              <a:off x="2869131" y="596501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a</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5" name="矩形 14">
              <a:extLst>
                <a:ext uri="{FF2B5EF4-FFF2-40B4-BE49-F238E27FC236}">
                  <a16:creationId xmlns:a16="http://schemas.microsoft.com/office/drawing/2014/main" id="{A528AD39-A080-47E8-A1A0-4F4220E7CBEA}"/>
                </a:ext>
              </a:extLst>
            </p:cNvPr>
            <p:cNvSpPr/>
            <p:nvPr/>
          </p:nvSpPr>
          <p:spPr>
            <a:xfrm>
              <a:off x="4704542" y="596501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d</a:t>
              </a:r>
              <a:endParaRPr lang="zh-CN" altLang="en-US" sz="2000">
                <a:solidFill>
                  <a:srgbClr val="FF0000"/>
                </a:solidFill>
                <a:latin typeface="楷体" panose="02010609060101010101" pitchFamily="49" charset="-122"/>
                <a:ea typeface="楷体" panose="02010609060101010101" pitchFamily="49" charset="-122"/>
              </a:endParaRPr>
            </a:p>
          </p:txBody>
        </p:sp>
      </p:grpSp>
      <p:grpSp>
        <p:nvGrpSpPr>
          <p:cNvPr id="18" name="组合 17">
            <a:extLst>
              <a:ext uri="{FF2B5EF4-FFF2-40B4-BE49-F238E27FC236}">
                <a16:creationId xmlns:a16="http://schemas.microsoft.com/office/drawing/2014/main" id="{E35B0B75-4BD9-4D2D-9CE3-2046BBAFD562}"/>
              </a:ext>
            </a:extLst>
          </p:cNvPr>
          <p:cNvGrpSpPr/>
          <p:nvPr/>
        </p:nvGrpSpPr>
        <p:grpSpPr>
          <a:xfrm>
            <a:off x="2023035" y="3004905"/>
            <a:ext cx="360040" cy="2134285"/>
            <a:chOff x="2001769" y="3004905"/>
            <a:chExt cx="360040" cy="2134285"/>
          </a:xfrm>
        </p:grpSpPr>
        <p:sp>
          <p:nvSpPr>
            <p:cNvPr id="16" name="矩形 15">
              <a:extLst>
                <a:ext uri="{FF2B5EF4-FFF2-40B4-BE49-F238E27FC236}">
                  <a16:creationId xmlns:a16="http://schemas.microsoft.com/office/drawing/2014/main" id="{185E0787-B6C0-431D-BB39-FA790EB48420}"/>
                </a:ext>
              </a:extLst>
            </p:cNvPr>
            <p:cNvSpPr/>
            <p:nvPr/>
          </p:nvSpPr>
          <p:spPr>
            <a:xfrm>
              <a:off x="2001769" y="4824155"/>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2</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ABA79E66-97AE-4B07-B8E9-45C5BA043B65}"/>
                </a:ext>
              </a:extLst>
            </p:cNvPr>
            <p:cNvSpPr/>
            <p:nvPr/>
          </p:nvSpPr>
          <p:spPr>
            <a:xfrm>
              <a:off x="2001769" y="3004905"/>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7</a:t>
              </a:r>
              <a:endParaRPr lang="zh-CN" altLang="en-US" sz="2000">
                <a:solidFill>
                  <a:srgbClr val="FF0000"/>
                </a:solidFill>
                <a:latin typeface="楷体" panose="02010609060101010101" pitchFamily="49" charset="-122"/>
                <a:ea typeface="楷体" panose="02010609060101010101" pitchFamily="49" charset="-122"/>
              </a:endParaRPr>
            </a:p>
          </p:txBody>
        </p:sp>
      </p:grpSp>
      <p:sp>
        <p:nvSpPr>
          <p:cNvPr id="21" name="矩形 20">
            <a:extLst>
              <a:ext uri="{FF2B5EF4-FFF2-40B4-BE49-F238E27FC236}">
                <a16:creationId xmlns:a16="http://schemas.microsoft.com/office/drawing/2014/main" id="{C44BA7CA-1D10-4756-8875-2ABAA8263B13}"/>
              </a:ext>
            </a:extLst>
          </p:cNvPr>
          <p:cNvSpPr>
            <a:spLocks noChangeAspect="1"/>
          </p:cNvSpPr>
          <p:nvPr/>
        </p:nvSpPr>
        <p:spPr>
          <a:xfrm>
            <a:off x="2324097" y="4347476"/>
            <a:ext cx="1392808" cy="139292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EA1586BB-4D89-40BB-8C35-B13ADF12A64D}"/>
              </a:ext>
            </a:extLst>
          </p:cNvPr>
          <p:cNvSpPr>
            <a:spLocks noChangeAspect="1"/>
          </p:cNvSpPr>
          <p:nvPr/>
        </p:nvSpPr>
        <p:spPr>
          <a:xfrm>
            <a:off x="2321750" y="4509120"/>
            <a:ext cx="1233975" cy="123407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1E0A221-79A2-4748-A9E7-68772CA0DF6A}"/>
              </a:ext>
            </a:extLst>
          </p:cNvPr>
          <p:cNvSpPr>
            <a:spLocks noChangeAspect="1"/>
          </p:cNvSpPr>
          <p:nvPr/>
        </p:nvSpPr>
        <p:spPr>
          <a:xfrm>
            <a:off x="2321750" y="4096062"/>
            <a:ext cx="1647000" cy="1647135"/>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0BDD983A-6582-4337-80B1-D2234165A70D}"/>
              </a:ext>
            </a:extLst>
          </p:cNvPr>
          <p:cNvCxnSpPr>
            <a:cxnSpLocks/>
            <a:stCxn id="12" idx="7"/>
            <a:endCxn id="13" idx="3"/>
          </p:cNvCxnSpPr>
          <p:nvPr/>
        </p:nvCxnSpPr>
        <p:spPr>
          <a:xfrm flipV="1">
            <a:off x="3098125" y="3219031"/>
            <a:ext cx="1738965" cy="174864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952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A37ED-9236-4F60-9953-899808A0CEC4}"/>
              </a:ext>
            </a:extLst>
          </p:cNvPr>
          <p:cNvSpPr>
            <a:spLocks noGrp="1"/>
          </p:cNvSpPr>
          <p:nvPr>
            <p:ph type="title"/>
          </p:nvPr>
        </p:nvSpPr>
        <p:spPr>
          <a:xfrm>
            <a:off x="628650" y="185105"/>
            <a:ext cx="7886700" cy="633605"/>
          </a:xfrm>
        </p:spPr>
        <p:txBody>
          <a:bodyPr/>
          <a:lstStyle/>
          <a:p>
            <a:r>
              <a:rPr lang="zh-CN" altLang="en-US"/>
              <a:t>不动点算法示意图</a:t>
            </a:r>
          </a:p>
        </p:txBody>
      </p:sp>
      <p:sp>
        <p:nvSpPr>
          <p:cNvPr id="3" name="内容占位符 2">
            <a:extLst>
              <a:ext uri="{FF2B5EF4-FFF2-40B4-BE49-F238E27FC236}">
                <a16:creationId xmlns:a16="http://schemas.microsoft.com/office/drawing/2014/main" id="{8081C1F9-D8A1-48F0-8963-D7DA0C24EE8F}"/>
              </a:ext>
            </a:extLst>
          </p:cNvPr>
          <p:cNvSpPr>
            <a:spLocks noGrp="1"/>
          </p:cNvSpPr>
          <p:nvPr>
            <p:ph idx="1"/>
          </p:nvPr>
        </p:nvSpPr>
        <p:spPr>
          <a:xfrm>
            <a:off x="656565" y="903698"/>
            <a:ext cx="6688653" cy="472703"/>
          </a:xfrm>
        </p:spPr>
        <p:txBody>
          <a:bodyPr/>
          <a:lstStyle/>
          <a:p>
            <a:r>
              <a:rPr lang="en-US" altLang="zh-CN" sz="2000"/>
              <a:t>f(x)</a:t>
            </a:r>
            <a:r>
              <a:rPr lang="zh-CN" altLang="en-US" sz="2000"/>
              <a:t>在区间</a:t>
            </a:r>
            <a:r>
              <a:rPr lang="en-US" altLang="zh-CN" sz="2000"/>
              <a:t>[a,d]</a:t>
            </a:r>
            <a:r>
              <a:rPr lang="zh-CN" altLang="en-US" sz="2000"/>
              <a:t>的取值大小在</a:t>
            </a:r>
            <a:r>
              <a:rPr lang="en-US" altLang="zh-CN" sz="2000"/>
              <a:t>[a,d]</a:t>
            </a:r>
            <a:r>
              <a:rPr lang="zh-CN" altLang="en-US" sz="2000"/>
              <a:t>之间，</a:t>
            </a:r>
            <a:r>
              <a:rPr lang="en-US" altLang="zh-CN" sz="2000"/>
              <a:t>a</a:t>
            </a:r>
            <a:r>
              <a:rPr lang="zh-CN" altLang="en-US" sz="2000">
                <a:sym typeface="Symbol" pitchFamily="18" charset="2"/>
              </a:rPr>
              <a:t>≤</a:t>
            </a:r>
            <a:r>
              <a:rPr lang="en-US" altLang="zh-CN" sz="2000"/>
              <a:t>f(x)</a:t>
            </a:r>
            <a:r>
              <a:rPr lang="zh-CN" altLang="en-US" sz="2000">
                <a:sym typeface="Symbol" pitchFamily="18" charset="2"/>
              </a:rPr>
              <a:t>≤</a:t>
            </a:r>
            <a:r>
              <a:rPr lang="en-US" altLang="zh-CN" sz="2000">
                <a:sym typeface="Symbol" pitchFamily="18" charset="2"/>
              </a:rPr>
              <a:t>d</a:t>
            </a:r>
            <a:endParaRPr lang="zh-CN" altLang="en-US" sz="2000"/>
          </a:p>
        </p:txBody>
      </p:sp>
      <p:sp>
        <p:nvSpPr>
          <p:cNvPr id="4" name="灯片编号占位符 3">
            <a:extLst>
              <a:ext uri="{FF2B5EF4-FFF2-40B4-BE49-F238E27FC236}">
                <a16:creationId xmlns:a16="http://schemas.microsoft.com/office/drawing/2014/main" id="{D70277C4-AED2-4D91-A80E-F1F56629F977}"/>
              </a:ext>
            </a:extLst>
          </p:cNvPr>
          <p:cNvSpPr>
            <a:spLocks noGrp="1"/>
          </p:cNvSpPr>
          <p:nvPr>
            <p:ph type="sldNum" sz="quarter" idx="12"/>
          </p:nvPr>
        </p:nvSpPr>
        <p:spPr>
          <a:xfrm>
            <a:off x="8369510" y="6349240"/>
            <a:ext cx="477965" cy="365125"/>
          </a:xfrm>
        </p:spPr>
        <p:txBody>
          <a:bodyPr/>
          <a:lstStyle/>
          <a:p>
            <a:pPr>
              <a:defRPr/>
            </a:pPr>
            <a:fld id="{EFC3A549-9C13-4399-83C7-A4E2E0BD550C}" type="slidenum">
              <a:rPr lang="zh-CN" altLang="en-US" smtClean="0"/>
              <a:pPr>
                <a:defRPr/>
              </a:pPr>
              <a:t>104</a:t>
            </a:fld>
            <a:endParaRPr lang="zh-CN" altLang="en-US"/>
          </a:p>
        </p:txBody>
      </p:sp>
      <p:graphicFrame>
        <p:nvGraphicFramePr>
          <p:cNvPr id="5" name="表格 4">
            <a:extLst>
              <a:ext uri="{FF2B5EF4-FFF2-40B4-BE49-F238E27FC236}">
                <a16:creationId xmlns:a16="http://schemas.microsoft.com/office/drawing/2014/main" id="{ED61FEDB-974E-47D8-B8BF-FCC366D169ED}"/>
              </a:ext>
            </a:extLst>
          </p:cNvPr>
          <p:cNvGraphicFramePr>
            <a:graphicFrameLocks noGrp="1"/>
          </p:cNvGraphicFramePr>
          <p:nvPr>
            <p:extLst>
              <p:ext uri="{D42A27DB-BD31-4B8C-83A1-F6EECF244321}">
                <p14:modId xmlns:p14="http://schemas.microsoft.com/office/powerpoint/2010/main" val="527413703"/>
              </p:ext>
            </p:extLst>
          </p:nvPr>
        </p:nvGraphicFramePr>
        <p:xfrm>
          <a:off x="2047734" y="1677340"/>
          <a:ext cx="3657600" cy="3657600"/>
        </p:xfrm>
        <a:graphic>
          <a:graphicData uri="http://schemas.openxmlformats.org/drawingml/2006/table">
            <a:tbl>
              <a:tblPr/>
              <a:tblGrid>
                <a:gridCol w="365760">
                  <a:extLst>
                    <a:ext uri="{9D8B030D-6E8A-4147-A177-3AD203B41FA5}">
                      <a16:colId xmlns:a16="http://schemas.microsoft.com/office/drawing/2014/main" val="1000362881"/>
                    </a:ext>
                  </a:extLst>
                </a:gridCol>
                <a:gridCol w="365760">
                  <a:extLst>
                    <a:ext uri="{9D8B030D-6E8A-4147-A177-3AD203B41FA5}">
                      <a16:colId xmlns:a16="http://schemas.microsoft.com/office/drawing/2014/main" val="3912698313"/>
                    </a:ext>
                  </a:extLst>
                </a:gridCol>
                <a:gridCol w="365760">
                  <a:extLst>
                    <a:ext uri="{9D8B030D-6E8A-4147-A177-3AD203B41FA5}">
                      <a16:colId xmlns:a16="http://schemas.microsoft.com/office/drawing/2014/main" val="1563275336"/>
                    </a:ext>
                  </a:extLst>
                </a:gridCol>
                <a:gridCol w="365760">
                  <a:extLst>
                    <a:ext uri="{9D8B030D-6E8A-4147-A177-3AD203B41FA5}">
                      <a16:colId xmlns:a16="http://schemas.microsoft.com/office/drawing/2014/main" val="121108583"/>
                    </a:ext>
                  </a:extLst>
                </a:gridCol>
                <a:gridCol w="365760">
                  <a:extLst>
                    <a:ext uri="{9D8B030D-6E8A-4147-A177-3AD203B41FA5}">
                      <a16:colId xmlns:a16="http://schemas.microsoft.com/office/drawing/2014/main" val="1628252189"/>
                    </a:ext>
                  </a:extLst>
                </a:gridCol>
                <a:gridCol w="365760">
                  <a:extLst>
                    <a:ext uri="{9D8B030D-6E8A-4147-A177-3AD203B41FA5}">
                      <a16:colId xmlns:a16="http://schemas.microsoft.com/office/drawing/2014/main" val="3336078999"/>
                    </a:ext>
                  </a:extLst>
                </a:gridCol>
                <a:gridCol w="365760">
                  <a:extLst>
                    <a:ext uri="{9D8B030D-6E8A-4147-A177-3AD203B41FA5}">
                      <a16:colId xmlns:a16="http://schemas.microsoft.com/office/drawing/2014/main" val="4225184916"/>
                    </a:ext>
                  </a:extLst>
                </a:gridCol>
                <a:gridCol w="365760">
                  <a:extLst>
                    <a:ext uri="{9D8B030D-6E8A-4147-A177-3AD203B41FA5}">
                      <a16:colId xmlns:a16="http://schemas.microsoft.com/office/drawing/2014/main" val="1616184387"/>
                    </a:ext>
                  </a:extLst>
                </a:gridCol>
                <a:gridCol w="365760">
                  <a:extLst>
                    <a:ext uri="{9D8B030D-6E8A-4147-A177-3AD203B41FA5}">
                      <a16:colId xmlns:a16="http://schemas.microsoft.com/office/drawing/2014/main" val="583694969"/>
                    </a:ext>
                  </a:extLst>
                </a:gridCol>
                <a:gridCol w="365760">
                  <a:extLst>
                    <a:ext uri="{9D8B030D-6E8A-4147-A177-3AD203B41FA5}">
                      <a16:colId xmlns:a16="http://schemas.microsoft.com/office/drawing/2014/main" val="531645553"/>
                    </a:ext>
                  </a:extLst>
                </a:gridCol>
              </a:tblGrid>
              <a:tr h="360000">
                <a:tc>
                  <a:txBody>
                    <a:bodyPr/>
                    <a:lstStyle/>
                    <a:p>
                      <a:endParaRPr lang="zh-CN" alt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0822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316764"/>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017309"/>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03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83717"/>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246080"/>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903050"/>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031921"/>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0936859"/>
                  </a:ext>
                </a:extLst>
              </a:tr>
              <a:tr h="3600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986311"/>
                  </a:ext>
                </a:extLst>
              </a:tr>
            </a:tbl>
          </a:graphicData>
        </a:graphic>
      </p:graphicFrame>
      <p:cxnSp>
        <p:nvCxnSpPr>
          <p:cNvPr id="9" name="直接箭头连接符 8">
            <a:extLst>
              <a:ext uri="{FF2B5EF4-FFF2-40B4-BE49-F238E27FC236}">
                <a16:creationId xmlns:a16="http://schemas.microsoft.com/office/drawing/2014/main" id="{4FA8CEAB-576B-4D29-8D7D-ED2D8A0EA0DC}"/>
              </a:ext>
            </a:extLst>
          </p:cNvPr>
          <p:cNvCxnSpPr/>
          <p:nvPr/>
        </p:nvCxnSpPr>
        <p:spPr>
          <a:xfrm flipV="1">
            <a:off x="877604" y="5335527"/>
            <a:ext cx="5760640" cy="0"/>
          </a:xfrm>
          <a:prstGeom prst="straightConnector1">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8D34F10-97CC-4874-9CC5-77E45DFAD7FB}"/>
              </a:ext>
            </a:extLst>
          </p:cNvPr>
          <p:cNvCxnSpPr>
            <a:cxnSpLocks/>
          </p:cNvCxnSpPr>
          <p:nvPr/>
        </p:nvCxnSpPr>
        <p:spPr>
          <a:xfrm flipV="1">
            <a:off x="2042788" y="1403775"/>
            <a:ext cx="0" cy="4680000"/>
          </a:xfrm>
          <a:prstGeom prst="straightConnector1">
            <a:avLst/>
          </a:prstGeom>
          <a:ln w="190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37AA633F-74BB-41CA-8693-F2861DD9B009}"/>
              </a:ext>
            </a:extLst>
          </p:cNvPr>
          <p:cNvSpPr/>
          <p:nvPr/>
        </p:nvSpPr>
        <p:spPr>
          <a:xfrm>
            <a:off x="2719634" y="4544600"/>
            <a:ext cx="122400" cy="1230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5FB3DF1-76D1-4A1D-9F24-EF1DBAD7473D}"/>
              </a:ext>
            </a:extLst>
          </p:cNvPr>
          <p:cNvSpPr/>
          <p:nvPr/>
        </p:nvSpPr>
        <p:spPr>
          <a:xfrm>
            <a:off x="4545149" y="3064452"/>
            <a:ext cx="122400" cy="1230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6DE65F2C-A595-4359-A08A-1CF1FA87E020}"/>
              </a:ext>
            </a:extLst>
          </p:cNvPr>
          <p:cNvGrpSpPr/>
          <p:nvPr/>
        </p:nvGrpSpPr>
        <p:grpSpPr>
          <a:xfrm>
            <a:off x="2595115" y="5314261"/>
            <a:ext cx="2195451" cy="560739"/>
            <a:chOff x="2869131" y="5719306"/>
            <a:chExt cx="2195451" cy="560739"/>
          </a:xfrm>
        </p:grpSpPr>
        <p:sp>
          <p:nvSpPr>
            <p:cNvPr id="6" name="矩形 5">
              <a:extLst>
                <a:ext uri="{FF2B5EF4-FFF2-40B4-BE49-F238E27FC236}">
                  <a16:creationId xmlns:a16="http://schemas.microsoft.com/office/drawing/2014/main" id="{1458BA12-6C7D-4E32-87A3-6209E235DBB5}"/>
                </a:ext>
              </a:extLst>
            </p:cNvPr>
            <p:cNvSpPr/>
            <p:nvPr/>
          </p:nvSpPr>
          <p:spPr>
            <a:xfrm>
              <a:off x="2869131" y="571930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2</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A9BC8AD-DC53-4A72-A011-20C1CCA3ED20}"/>
                </a:ext>
              </a:extLst>
            </p:cNvPr>
            <p:cNvSpPr/>
            <p:nvPr/>
          </p:nvSpPr>
          <p:spPr>
            <a:xfrm>
              <a:off x="4704542" y="5719306"/>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7</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995B3339-724F-491D-8E8C-560C1DB8DC71}"/>
                </a:ext>
              </a:extLst>
            </p:cNvPr>
            <p:cNvSpPr/>
            <p:nvPr/>
          </p:nvSpPr>
          <p:spPr>
            <a:xfrm>
              <a:off x="2869131" y="596501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a</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5" name="矩形 14">
              <a:extLst>
                <a:ext uri="{FF2B5EF4-FFF2-40B4-BE49-F238E27FC236}">
                  <a16:creationId xmlns:a16="http://schemas.microsoft.com/office/drawing/2014/main" id="{A528AD39-A080-47E8-A1A0-4F4220E7CBEA}"/>
                </a:ext>
              </a:extLst>
            </p:cNvPr>
            <p:cNvSpPr/>
            <p:nvPr/>
          </p:nvSpPr>
          <p:spPr>
            <a:xfrm>
              <a:off x="4704542" y="5965010"/>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d</a:t>
              </a:r>
              <a:endParaRPr lang="zh-CN" altLang="en-US" sz="2000">
                <a:solidFill>
                  <a:srgbClr val="FF0000"/>
                </a:solidFill>
                <a:latin typeface="楷体" panose="02010609060101010101" pitchFamily="49" charset="-122"/>
                <a:ea typeface="楷体" panose="02010609060101010101" pitchFamily="49" charset="-122"/>
              </a:endParaRPr>
            </a:p>
          </p:txBody>
        </p:sp>
      </p:grpSp>
      <p:grpSp>
        <p:nvGrpSpPr>
          <p:cNvPr id="18" name="组合 17">
            <a:extLst>
              <a:ext uri="{FF2B5EF4-FFF2-40B4-BE49-F238E27FC236}">
                <a16:creationId xmlns:a16="http://schemas.microsoft.com/office/drawing/2014/main" id="{E35B0B75-4BD9-4D2D-9CE3-2046BBAFD562}"/>
              </a:ext>
            </a:extLst>
          </p:cNvPr>
          <p:cNvGrpSpPr/>
          <p:nvPr/>
        </p:nvGrpSpPr>
        <p:grpSpPr>
          <a:xfrm>
            <a:off x="1749019" y="2956766"/>
            <a:ext cx="360040" cy="1777379"/>
            <a:chOff x="2001769" y="3361811"/>
            <a:chExt cx="360040" cy="1777379"/>
          </a:xfrm>
        </p:grpSpPr>
        <p:sp>
          <p:nvSpPr>
            <p:cNvPr id="16" name="矩形 15">
              <a:extLst>
                <a:ext uri="{FF2B5EF4-FFF2-40B4-BE49-F238E27FC236}">
                  <a16:creationId xmlns:a16="http://schemas.microsoft.com/office/drawing/2014/main" id="{185E0787-B6C0-431D-BB39-FA790EB48420}"/>
                </a:ext>
              </a:extLst>
            </p:cNvPr>
            <p:cNvSpPr/>
            <p:nvPr/>
          </p:nvSpPr>
          <p:spPr>
            <a:xfrm>
              <a:off x="2001769" y="4824155"/>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2</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ABA79E66-97AE-4B07-B8E9-45C5BA043B65}"/>
                </a:ext>
              </a:extLst>
            </p:cNvPr>
            <p:cNvSpPr/>
            <p:nvPr/>
          </p:nvSpPr>
          <p:spPr>
            <a:xfrm>
              <a:off x="2001769" y="3361811"/>
              <a:ext cx="360040" cy="315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FF0000"/>
                  </a:solidFill>
                  <a:latin typeface="楷体" panose="02010609060101010101" pitchFamily="49" charset="-122"/>
                  <a:ea typeface="楷体" panose="02010609060101010101" pitchFamily="49" charset="-122"/>
                </a:rPr>
                <a:t>7</a:t>
              </a:r>
              <a:endParaRPr lang="zh-CN" altLang="en-US" sz="2000">
                <a:solidFill>
                  <a:srgbClr val="FF0000"/>
                </a:solidFill>
                <a:latin typeface="楷体" panose="02010609060101010101" pitchFamily="49" charset="-122"/>
                <a:ea typeface="楷体" panose="02010609060101010101" pitchFamily="49" charset="-122"/>
              </a:endParaRPr>
            </a:p>
          </p:txBody>
        </p:sp>
      </p:grpSp>
      <p:sp>
        <p:nvSpPr>
          <p:cNvPr id="11" name="任意多边形: 形状 10">
            <a:extLst>
              <a:ext uri="{FF2B5EF4-FFF2-40B4-BE49-F238E27FC236}">
                <a16:creationId xmlns:a16="http://schemas.microsoft.com/office/drawing/2014/main" id="{269420B0-A064-44F4-9518-7F12B929FFA2}"/>
              </a:ext>
            </a:extLst>
          </p:cNvPr>
          <p:cNvSpPr/>
          <p:nvPr/>
        </p:nvSpPr>
        <p:spPr>
          <a:xfrm>
            <a:off x="2780334" y="3119205"/>
            <a:ext cx="1828800" cy="1485900"/>
          </a:xfrm>
          <a:custGeom>
            <a:avLst/>
            <a:gdLst>
              <a:gd name="connsiteX0" fmla="*/ 0 w 1828800"/>
              <a:gd name="connsiteY0" fmla="*/ 1485900 h 1485900"/>
              <a:gd name="connsiteX1" fmla="*/ 171450 w 1828800"/>
              <a:gd name="connsiteY1" fmla="*/ 1289050 h 1485900"/>
              <a:gd name="connsiteX2" fmla="*/ 806450 w 1828800"/>
              <a:gd name="connsiteY2" fmla="*/ 1009650 h 1485900"/>
              <a:gd name="connsiteX3" fmla="*/ 1587500 w 1828800"/>
              <a:gd name="connsiteY3" fmla="*/ 508000 h 1485900"/>
              <a:gd name="connsiteX4" fmla="*/ 1828800 w 1828800"/>
              <a:gd name="connsiteY4" fmla="*/ 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485900">
                <a:moveTo>
                  <a:pt x="0" y="1485900"/>
                </a:moveTo>
                <a:cubicBezTo>
                  <a:pt x="18521" y="1427162"/>
                  <a:pt x="37042" y="1368425"/>
                  <a:pt x="171450" y="1289050"/>
                </a:cubicBezTo>
                <a:cubicBezTo>
                  <a:pt x="305858" y="1209675"/>
                  <a:pt x="570442" y="1139825"/>
                  <a:pt x="806450" y="1009650"/>
                </a:cubicBezTo>
                <a:cubicBezTo>
                  <a:pt x="1042458" y="879475"/>
                  <a:pt x="1417108" y="676275"/>
                  <a:pt x="1587500" y="508000"/>
                </a:cubicBezTo>
                <a:cubicBezTo>
                  <a:pt x="1757892" y="339725"/>
                  <a:pt x="1793346" y="169862"/>
                  <a:pt x="1828800"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A7DF2C17-D295-49F4-9B37-63058328D25E}"/>
              </a:ext>
            </a:extLst>
          </p:cNvPr>
          <p:cNvGrpSpPr/>
          <p:nvPr/>
        </p:nvGrpSpPr>
        <p:grpSpPr>
          <a:xfrm>
            <a:off x="5918164" y="1729079"/>
            <a:ext cx="2610290" cy="673842"/>
            <a:chOff x="6192180" y="1881246"/>
            <a:chExt cx="2610290" cy="673842"/>
          </a:xfrm>
        </p:grpSpPr>
        <p:sp>
          <p:nvSpPr>
            <p:cNvPr id="21" name="内容占位符 2">
              <a:extLst>
                <a:ext uri="{FF2B5EF4-FFF2-40B4-BE49-F238E27FC236}">
                  <a16:creationId xmlns:a16="http://schemas.microsoft.com/office/drawing/2014/main" id="{1E5CA5EA-8F67-4930-916B-D1C82D47AE1F}"/>
                </a:ext>
              </a:extLst>
            </p:cNvPr>
            <p:cNvSpPr txBox="1">
              <a:spLocks/>
            </p:cNvSpPr>
            <p:nvPr/>
          </p:nvSpPr>
          <p:spPr bwMode="auto">
            <a:xfrm>
              <a:off x="6192180" y="2082385"/>
              <a:ext cx="2610290" cy="4727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None/>
              </a:pPr>
              <a:r>
                <a:rPr lang="zh-CN" altLang="en-US" sz="2000">
                  <a:solidFill>
                    <a:schemeClr val="tx1"/>
                  </a:solidFill>
                </a:rPr>
                <a:t>取</a:t>
              </a:r>
              <a:r>
                <a:rPr lang="en-US" altLang="zh-CN" sz="2000">
                  <a:solidFill>
                    <a:schemeClr val="tx1"/>
                  </a:solidFill>
                </a:rPr>
                <a:t>x</a:t>
              </a:r>
              <a:r>
                <a:rPr lang="en-US" altLang="zh-CN" sz="2000" baseline="-25000">
                  <a:solidFill>
                    <a:schemeClr val="tx1"/>
                  </a:solidFill>
                </a:rPr>
                <a:t>1</a:t>
              </a:r>
              <a:r>
                <a:rPr lang="zh-CN" altLang="en-US" sz="2000">
                  <a:solidFill>
                    <a:schemeClr val="tx1"/>
                  </a:solidFill>
                </a:rPr>
                <a:t>，</a:t>
              </a:r>
              <a:r>
                <a:rPr lang="en-US" altLang="zh-CN" sz="2000">
                  <a:solidFill>
                    <a:schemeClr val="tx1"/>
                  </a:solidFill>
                </a:rPr>
                <a:t>f(x</a:t>
              </a:r>
              <a:r>
                <a:rPr lang="en-US" altLang="zh-CN" sz="2000" baseline="-25000">
                  <a:solidFill>
                    <a:schemeClr val="tx1"/>
                  </a:solidFill>
                </a:rPr>
                <a:t>1</a:t>
              </a:r>
              <a:r>
                <a:rPr lang="en-US" altLang="zh-CN" sz="2000">
                  <a:solidFill>
                    <a:schemeClr val="tx1"/>
                  </a:solidFill>
                </a:rPr>
                <a:t>)</a:t>
              </a:r>
              <a:r>
                <a:rPr lang="zh-CN" altLang="en-US" sz="2000">
                  <a:solidFill>
                    <a:schemeClr val="tx1"/>
                  </a:solidFill>
                  <a:sym typeface="Symbol" pitchFamily="18" charset="2"/>
                </a:rPr>
                <a:t>＝</a:t>
              </a:r>
              <a:r>
                <a:rPr lang="en-US" altLang="zh-CN" sz="2000">
                  <a:solidFill>
                    <a:schemeClr val="tx1"/>
                  </a:solidFill>
                </a:rPr>
                <a:t>x</a:t>
              </a:r>
              <a:r>
                <a:rPr lang="en-US" altLang="zh-CN" sz="2000" baseline="-25000">
                  <a:solidFill>
                    <a:schemeClr val="tx1"/>
                  </a:solidFill>
                </a:rPr>
                <a:t>1</a:t>
              </a:r>
              <a:endParaRPr lang="zh-CN" altLang="en-US" sz="2000" baseline="-25000">
                <a:solidFill>
                  <a:schemeClr val="tx1"/>
                </a:solidFill>
              </a:endParaRPr>
            </a:p>
          </p:txBody>
        </p:sp>
        <p:sp>
          <p:nvSpPr>
            <p:cNvPr id="22" name="内容占位符 2">
              <a:extLst>
                <a:ext uri="{FF2B5EF4-FFF2-40B4-BE49-F238E27FC236}">
                  <a16:creationId xmlns:a16="http://schemas.microsoft.com/office/drawing/2014/main" id="{D4A71A7B-90CE-4B7E-ABA4-57C2B2F8A921}"/>
                </a:ext>
              </a:extLst>
            </p:cNvPr>
            <p:cNvSpPr txBox="1">
              <a:spLocks/>
            </p:cNvSpPr>
            <p:nvPr/>
          </p:nvSpPr>
          <p:spPr bwMode="auto">
            <a:xfrm>
              <a:off x="7542330" y="1881246"/>
              <a:ext cx="332277" cy="4199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None/>
              </a:pPr>
              <a:r>
                <a:rPr lang="en-US" altLang="zh-CN" sz="2400">
                  <a:solidFill>
                    <a:schemeClr val="tx1"/>
                  </a:solidFill>
                </a:rPr>
                <a:t>?</a:t>
              </a:r>
              <a:endParaRPr lang="zh-CN" altLang="en-US" sz="2400">
                <a:solidFill>
                  <a:schemeClr val="tx1"/>
                </a:solidFill>
              </a:endParaRPr>
            </a:p>
          </p:txBody>
        </p:sp>
      </p:grpSp>
      <p:grpSp>
        <p:nvGrpSpPr>
          <p:cNvPr id="38" name="组合 37">
            <a:extLst>
              <a:ext uri="{FF2B5EF4-FFF2-40B4-BE49-F238E27FC236}">
                <a16:creationId xmlns:a16="http://schemas.microsoft.com/office/drawing/2014/main" id="{032AED23-72C1-4A5F-8BAC-5E92D5008E58}"/>
              </a:ext>
            </a:extLst>
          </p:cNvPr>
          <p:cNvGrpSpPr/>
          <p:nvPr/>
        </p:nvGrpSpPr>
        <p:grpSpPr>
          <a:xfrm>
            <a:off x="3065267" y="3969060"/>
            <a:ext cx="437269" cy="1975421"/>
            <a:chOff x="3065267" y="3969060"/>
            <a:chExt cx="437269" cy="1975421"/>
          </a:xfrm>
        </p:grpSpPr>
        <p:cxnSp>
          <p:nvCxnSpPr>
            <p:cNvPr id="25" name="直接连接符 24">
              <a:extLst>
                <a:ext uri="{FF2B5EF4-FFF2-40B4-BE49-F238E27FC236}">
                  <a16:creationId xmlns:a16="http://schemas.microsoft.com/office/drawing/2014/main" id="{313D03EA-214B-417C-9161-B7C52C3A67EC}"/>
                </a:ext>
              </a:extLst>
            </p:cNvPr>
            <p:cNvCxnSpPr/>
            <p:nvPr/>
          </p:nvCxnSpPr>
          <p:spPr>
            <a:xfrm>
              <a:off x="3217864" y="3969060"/>
              <a:ext cx="0" cy="1660236"/>
            </a:xfrm>
            <a:prstGeom prst="line">
              <a:avLst/>
            </a:prstGeom>
            <a:ln w="1270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26" name="内容占位符 2">
              <a:extLst>
                <a:ext uri="{FF2B5EF4-FFF2-40B4-BE49-F238E27FC236}">
                  <a16:creationId xmlns:a16="http://schemas.microsoft.com/office/drawing/2014/main" id="{16FCBA68-2EA3-4790-993C-983CD6A20E94}"/>
                </a:ext>
              </a:extLst>
            </p:cNvPr>
            <p:cNvSpPr txBox="1">
              <a:spLocks/>
            </p:cNvSpPr>
            <p:nvPr/>
          </p:nvSpPr>
          <p:spPr bwMode="auto">
            <a:xfrm>
              <a:off x="3065267" y="5471778"/>
              <a:ext cx="437269" cy="4727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None/>
              </a:pPr>
              <a:r>
                <a:rPr lang="en-US" altLang="zh-CN" sz="2000">
                  <a:solidFill>
                    <a:schemeClr val="tx1"/>
                  </a:solidFill>
                </a:rPr>
                <a:t>x</a:t>
              </a:r>
              <a:r>
                <a:rPr lang="en-US" altLang="zh-CN" sz="2000" baseline="-25000">
                  <a:solidFill>
                    <a:schemeClr val="tx1"/>
                  </a:solidFill>
                </a:rPr>
                <a:t>1</a:t>
              </a:r>
              <a:endParaRPr lang="zh-CN" altLang="en-US" sz="2000" baseline="-25000">
                <a:solidFill>
                  <a:schemeClr val="tx1"/>
                </a:solidFill>
              </a:endParaRPr>
            </a:p>
          </p:txBody>
        </p:sp>
      </p:grpSp>
      <p:grpSp>
        <p:nvGrpSpPr>
          <p:cNvPr id="39" name="组合 38">
            <a:extLst>
              <a:ext uri="{FF2B5EF4-FFF2-40B4-BE49-F238E27FC236}">
                <a16:creationId xmlns:a16="http://schemas.microsoft.com/office/drawing/2014/main" id="{B2006A7B-F335-4888-86E6-01337D9CDD2B}"/>
              </a:ext>
            </a:extLst>
          </p:cNvPr>
          <p:cNvGrpSpPr/>
          <p:nvPr/>
        </p:nvGrpSpPr>
        <p:grpSpPr>
          <a:xfrm>
            <a:off x="803918" y="4066793"/>
            <a:ext cx="2566346" cy="472703"/>
            <a:chOff x="803918" y="4066793"/>
            <a:chExt cx="2566346" cy="472703"/>
          </a:xfrm>
        </p:grpSpPr>
        <p:cxnSp>
          <p:nvCxnSpPr>
            <p:cNvPr id="27" name="直接连接符 26">
              <a:extLst>
                <a:ext uri="{FF2B5EF4-FFF2-40B4-BE49-F238E27FC236}">
                  <a16:creationId xmlns:a16="http://schemas.microsoft.com/office/drawing/2014/main" id="{16EAD9E0-3D55-4AEE-BE42-D610C45BE072}"/>
                </a:ext>
              </a:extLst>
            </p:cNvPr>
            <p:cNvCxnSpPr>
              <a:cxnSpLocks/>
            </p:cNvCxnSpPr>
            <p:nvPr/>
          </p:nvCxnSpPr>
          <p:spPr>
            <a:xfrm flipH="1">
              <a:off x="1507674" y="4303145"/>
              <a:ext cx="1862590" cy="0"/>
            </a:xfrm>
            <a:prstGeom prst="line">
              <a:avLst/>
            </a:prstGeom>
            <a:ln w="1270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29" name="内容占位符 2">
              <a:extLst>
                <a:ext uri="{FF2B5EF4-FFF2-40B4-BE49-F238E27FC236}">
                  <a16:creationId xmlns:a16="http://schemas.microsoft.com/office/drawing/2014/main" id="{3F1E0B2B-DC10-4BD7-AB91-44BB9B3CE04A}"/>
                </a:ext>
              </a:extLst>
            </p:cNvPr>
            <p:cNvSpPr txBox="1">
              <a:spLocks/>
            </p:cNvSpPr>
            <p:nvPr/>
          </p:nvSpPr>
          <p:spPr bwMode="auto">
            <a:xfrm>
              <a:off x="803918" y="4066793"/>
              <a:ext cx="787905" cy="4727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None/>
              </a:pPr>
              <a:r>
                <a:rPr lang="en-US" altLang="zh-CN" sz="2000">
                  <a:solidFill>
                    <a:schemeClr val="tx1"/>
                  </a:solidFill>
                </a:rPr>
                <a:t>f(x</a:t>
              </a:r>
              <a:r>
                <a:rPr lang="en-US" altLang="zh-CN" sz="2000" baseline="-25000">
                  <a:solidFill>
                    <a:schemeClr val="tx1"/>
                  </a:solidFill>
                </a:rPr>
                <a:t>1</a:t>
              </a:r>
              <a:r>
                <a:rPr lang="en-US" altLang="zh-CN" sz="2000">
                  <a:solidFill>
                    <a:schemeClr val="tx1"/>
                  </a:solidFill>
                </a:rPr>
                <a:t>)</a:t>
              </a:r>
              <a:endParaRPr lang="zh-CN" altLang="en-US" sz="2000">
                <a:solidFill>
                  <a:schemeClr val="tx1"/>
                </a:solidFill>
              </a:endParaRPr>
            </a:p>
          </p:txBody>
        </p:sp>
      </p:grpSp>
      <p:grpSp>
        <p:nvGrpSpPr>
          <p:cNvPr id="40" name="组合 39">
            <a:extLst>
              <a:ext uri="{FF2B5EF4-FFF2-40B4-BE49-F238E27FC236}">
                <a16:creationId xmlns:a16="http://schemas.microsoft.com/office/drawing/2014/main" id="{BE456C86-E081-4136-9D5D-D136F98A07BD}"/>
              </a:ext>
            </a:extLst>
          </p:cNvPr>
          <p:cNvGrpSpPr/>
          <p:nvPr/>
        </p:nvGrpSpPr>
        <p:grpSpPr>
          <a:xfrm>
            <a:off x="1507674" y="4303145"/>
            <a:ext cx="1562546" cy="1710048"/>
            <a:chOff x="1507674" y="4303145"/>
            <a:chExt cx="1562546" cy="1710048"/>
          </a:xfrm>
        </p:grpSpPr>
        <p:sp>
          <p:nvSpPr>
            <p:cNvPr id="30" name="右大括号 29">
              <a:extLst>
                <a:ext uri="{FF2B5EF4-FFF2-40B4-BE49-F238E27FC236}">
                  <a16:creationId xmlns:a16="http://schemas.microsoft.com/office/drawing/2014/main" id="{81E71744-5390-4AE3-9930-070D0122F5D3}"/>
                </a:ext>
              </a:extLst>
            </p:cNvPr>
            <p:cNvSpPr/>
            <p:nvPr/>
          </p:nvSpPr>
          <p:spPr>
            <a:xfrm flipH="1">
              <a:off x="1507674" y="4303145"/>
              <a:ext cx="318921" cy="1032382"/>
            </a:xfrm>
            <a:prstGeom prst="rightBrace">
              <a:avLst>
                <a:gd name="adj1" fmla="val 46164"/>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右大括号 30">
              <a:extLst>
                <a:ext uri="{FF2B5EF4-FFF2-40B4-BE49-F238E27FC236}">
                  <a16:creationId xmlns:a16="http://schemas.microsoft.com/office/drawing/2014/main" id="{39335BB8-D427-42E0-AE14-15FAD7D0F117}"/>
                </a:ext>
              </a:extLst>
            </p:cNvPr>
            <p:cNvSpPr/>
            <p:nvPr/>
          </p:nvSpPr>
          <p:spPr>
            <a:xfrm rot="16200000" flipH="1">
              <a:off x="2394568" y="5337542"/>
              <a:ext cx="318921" cy="1032382"/>
            </a:xfrm>
            <a:prstGeom prst="rightBrace">
              <a:avLst>
                <a:gd name="adj1" fmla="val 46164"/>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2" name="组合 31">
            <a:extLst>
              <a:ext uri="{FF2B5EF4-FFF2-40B4-BE49-F238E27FC236}">
                <a16:creationId xmlns:a16="http://schemas.microsoft.com/office/drawing/2014/main" id="{54404315-0928-4FF1-AED0-4F9DEBCC8B23}"/>
              </a:ext>
            </a:extLst>
          </p:cNvPr>
          <p:cNvGrpSpPr/>
          <p:nvPr/>
        </p:nvGrpSpPr>
        <p:grpSpPr>
          <a:xfrm>
            <a:off x="5918164" y="2440123"/>
            <a:ext cx="2790310" cy="673842"/>
            <a:chOff x="6192180" y="1881246"/>
            <a:chExt cx="2790310" cy="673842"/>
          </a:xfrm>
        </p:grpSpPr>
        <p:sp>
          <p:nvSpPr>
            <p:cNvPr id="33" name="内容占位符 2">
              <a:extLst>
                <a:ext uri="{FF2B5EF4-FFF2-40B4-BE49-F238E27FC236}">
                  <a16:creationId xmlns:a16="http://schemas.microsoft.com/office/drawing/2014/main" id="{F3EF43B5-E694-4C91-B587-43B85500DF54}"/>
                </a:ext>
              </a:extLst>
            </p:cNvPr>
            <p:cNvSpPr txBox="1">
              <a:spLocks/>
            </p:cNvSpPr>
            <p:nvPr/>
          </p:nvSpPr>
          <p:spPr bwMode="auto">
            <a:xfrm>
              <a:off x="6192180" y="2082385"/>
              <a:ext cx="2790310" cy="4727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None/>
              </a:pPr>
              <a:r>
                <a:rPr lang="zh-CN" altLang="en-US" sz="2000">
                  <a:solidFill>
                    <a:schemeClr val="tx1"/>
                  </a:solidFill>
                </a:rPr>
                <a:t>取</a:t>
              </a:r>
              <a:r>
                <a:rPr lang="en-US" altLang="zh-CN" sz="2000">
                  <a:solidFill>
                    <a:schemeClr val="tx1"/>
                  </a:solidFill>
                </a:rPr>
                <a:t>x</a:t>
              </a:r>
              <a:r>
                <a:rPr lang="en-US" altLang="zh-CN" sz="2000" baseline="-25000">
                  <a:solidFill>
                    <a:schemeClr val="tx1"/>
                  </a:solidFill>
                </a:rPr>
                <a:t>2</a:t>
              </a:r>
              <a:r>
                <a:rPr lang="en-US" altLang="zh-CN" sz="2000">
                  <a:solidFill>
                    <a:schemeClr val="tx1"/>
                  </a:solidFill>
                </a:rPr>
                <a:t>=f(x</a:t>
              </a:r>
              <a:r>
                <a:rPr lang="en-US" altLang="zh-CN" sz="2000" baseline="-25000">
                  <a:solidFill>
                    <a:schemeClr val="tx1"/>
                  </a:solidFill>
                </a:rPr>
                <a:t>1</a:t>
              </a:r>
              <a:r>
                <a:rPr lang="en-US" altLang="zh-CN" sz="2000">
                  <a:solidFill>
                    <a:schemeClr val="tx1"/>
                  </a:solidFill>
                </a:rPr>
                <a:t>)</a:t>
              </a:r>
              <a:r>
                <a:rPr lang="zh-CN" altLang="en-US" sz="2000">
                  <a:solidFill>
                    <a:schemeClr val="tx1"/>
                  </a:solidFill>
                </a:rPr>
                <a:t>，</a:t>
              </a:r>
              <a:r>
                <a:rPr lang="en-US" altLang="zh-CN" sz="2000">
                  <a:solidFill>
                    <a:schemeClr val="tx1"/>
                  </a:solidFill>
                </a:rPr>
                <a:t>f(x</a:t>
              </a:r>
              <a:r>
                <a:rPr lang="en-US" altLang="zh-CN" sz="2000" baseline="-25000">
                  <a:solidFill>
                    <a:schemeClr val="tx1"/>
                  </a:solidFill>
                </a:rPr>
                <a:t>2</a:t>
              </a:r>
              <a:r>
                <a:rPr lang="en-US" altLang="zh-CN" sz="2000">
                  <a:solidFill>
                    <a:schemeClr val="tx1"/>
                  </a:solidFill>
                </a:rPr>
                <a:t>)</a:t>
              </a:r>
              <a:r>
                <a:rPr lang="zh-CN" altLang="en-US" sz="2000">
                  <a:solidFill>
                    <a:schemeClr val="tx1"/>
                  </a:solidFill>
                  <a:sym typeface="Symbol" pitchFamily="18" charset="2"/>
                </a:rPr>
                <a:t>＝</a:t>
              </a:r>
              <a:r>
                <a:rPr lang="en-US" altLang="zh-CN" sz="2000">
                  <a:solidFill>
                    <a:schemeClr val="tx1"/>
                  </a:solidFill>
                </a:rPr>
                <a:t>x</a:t>
              </a:r>
              <a:r>
                <a:rPr lang="en-US" altLang="zh-CN" sz="2000" baseline="-25000">
                  <a:solidFill>
                    <a:schemeClr val="tx1"/>
                  </a:solidFill>
                </a:rPr>
                <a:t>2</a:t>
              </a:r>
              <a:endParaRPr lang="zh-CN" altLang="en-US" sz="2000" baseline="-25000">
                <a:solidFill>
                  <a:schemeClr val="tx1"/>
                </a:solidFill>
              </a:endParaRPr>
            </a:p>
          </p:txBody>
        </p:sp>
        <p:sp>
          <p:nvSpPr>
            <p:cNvPr id="34" name="内容占位符 2">
              <a:extLst>
                <a:ext uri="{FF2B5EF4-FFF2-40B4-BE49-F238E27FC236}">
                  <a16:creationId xmlns:a16="http://schemas.microsoft.com/office/drawing/2014/main" id="{9FB331E6-6FA0-45B9-BA84-4DB848806479}"/>
                </a:ext>
              </a:extLst>
            </p:cNvPr>
            <p:cNvSpPr txBox="1">
              <a:spLocks/>
            </p:cNvSpPr>
            <p:nvPr/>
          </p:nvSpPr>
          <p:spPr bwMode="auto">
            <a:xfrm>
              <a:off x="8275516" y="1881246"/>
              <a:ext cx="332277" cy="4199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None/>
              </a:pPr>
              <a:r>
                <a:rPr lang="en-US" altLang="zh-CN" sz="2400">
                  <a:solidFill>
                    <a:schemeClr val="tx1"/>
                  </a:solidFill>
                </a:rPr>
                <a:t>?</a:t>
              </a:r>
              <a:endParaRPr lang="zh-CN" altLang="en-US" sz="2400">
                <a:solidFill>
                  <a:schemeClr val="tx1"/>
                </a:solidFill>
              </a:endParaRPr>
            </a:p>
          </p:txBody>
        </p:sp>
      </p:grpSp>
      <p:grpSp>
        <p:nvGrpSpPr>
          <p:cNvPr id="41" name="组合 40">
            <a:extLst>
              <a:ext uri="{FF2B5EF4-FFF2-40B4-BE49-F238E27FC236}">
                <a16:creationId xmlns:a16="http://schemas.microsoft.com/office/drawing/2014/main" id="{28AC58E2-883C-4505-885C-1E67FF775FE6}"/>
              </a:ext>
            </a:extLst>
          </p:cNvPr>
          <p:cNvGrpSpPr/>
          <p:nvPr/>
        </p:nvGrpSpPr>
        <p:grpSpPr>
          <a:xfrm>
            <a:off x="2595115" y="3744035"/>
            <a:ext cx="1121789" cy="2757686"/>
            <a:chOff x="2595115" y="3744035"/>
            <a:chExt cx="1121789" cy="2757686"/>
          </a:xfrm>
        </p:grpSpPr>
        <p:cxnSp>
          <p:nvCxnSpPr>
            <p:cNvPr id="36" name="直接连接符 35">
              <a:extLst>
                <a:ext uri="{FF2B5EF4-FFF2-40B4-BE49-F238E27FC236}">
                  <a16:creationId xmlns:a16="http://schemas.microsoft.com/office/drawing/2014/main" id="{3B7C7340-6EDA-40BA-A73D-3E7B7755F4E5}"/>
                </a:ext>
              </a:extLst>
            </p:cNvPr>
            <p:cNvCxnSpPr/>
            <p:nvPr/>
          </p:nvCxnSpPr>
          <p:spPr>
            <a:xfrm flipV="1">
              <a:off x="3065267" y="3744035"/>
              <a:ext cx="0" cy="2339740"/>
            </a:xfrm>
            <a:prstGeom prst="line">
              <a:avLst/>
            </a:prstGeom>
            <a:ln w="1270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37" name="内容占位符 2">
              <a:extLst>
                <a:ext uri="{FF2B5EF4-FFF2-40B4-BE49-F238E27FC236}">
                  <a16:creationId xmlns:a16="http://schemas.microsoft.com/office/drawing/2014/main" id="{70B37052-9EA5-45A3-9AB2-A3F1ADA4E640}"/>
                </a:ext>
              </a:extLst>
            </p:cNvPr>
            <p:cNvSpPr txBox="1">
              <a:spLocks/>
            </p:cNvSpPr>
            <p:nvPr/>
          </p:nvSpPr>
          <p:spPr bwMode="auto">
            <a:xfrm>
              <a:off x="2595115" y="6029018"/>
              <a:ext cx="1121789" cy="4727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None/>
              </a:pPr>
              <a:r>
                <a:rPr lang="en-US" altLang="zh-CN" sz="2000">
                  <a:solidFill>
                    <a:schemeClr val="tx1"/>
                  </a:solidFill>
                </a:rPr>
                <a:t>x</a:t>
              </a:r>
              <a:r>
                <a:rPr lang="en-US" altLang="zh-CN" sz="2000" baseline="-25000">
                  <a:solidFill>
                    <a:schemeClr val="tx1"/>
                  </a:solidFill>
                </a:rPr>
                <a:t>2</a:t>
              </a:r>
              <a:r>
                <a:rPr lang="en-US" altLang="zh-CN" sz="2000">
                  <a:solidFill>
                    <a:schemeClr val="tx1"/>
                  </a:solidFill>
                </a:rPr>
                <a:t>=f(x</a:t>
              </a:r>
              <a:r>
                <a:rPr lang="en-US" altLang="zh-CN" sz="2000" baseline="-25000">
                  <a:solidFill>
                    <a:schemeClr val="tx1"/>
                  </a:solidFill>
                </a:rPr>
                <a:t>1</a:t>
              </a:r>
              <a:r>
                <a:rPr lang="en-US" altLang="zh-CN" sz="2000">
                  <a:solidFill>
                    <a:schemeClr val="tx1"/>
                  </a:solidFill>
                </a:rPr>
                <a:t>)</a:t>
              </a:r>
              <a:endParaRPr lang="zh-CN" altLang="en-US" sz="2000">
                <a:solidFill>
                  <a:schemeClr val="tx1"/>
                </a:solidFill>
              </a:endParaRPr>
            </a:p>
          </p:txBody>
        </p:sp>
      </p:grpSp>
      <p:sp>
        <p:nvSpPr>
          <p:cNvPr id="43" name="内容占位符 2">
            <a:extLst>
              <a:ext uri="{FF2B5EF4-FFF2-40B4-BE49-F238E27FC236}">
                <a16:creationId xmlns:a16="http://schemas.microsoft.com/office/drawing/2014/main" id="{A1B6AA1B-CD5B-4577-969A-9A69CA046F12}"/>
              </a:ext>
            </a:extLst>
          </p:cNvPr>
          <p:cNvSpPr txBox="1">
            <a:spLocks/>
          </p:cNvSpPr>
          <p:nvPr/>
        </p:nvSpPr>
        <p:spPr bwMode="auto">
          <a:xfrm>
            <a:off x="6012160" y="3377920"/>
            <a:ext cx="2790310" cy="4727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None/>
            </a:pPr>
            <a:r>
              <a:rPr lang="en-US" altLang="zh-CN" sz="2000">
                <a:solidFill>
                  <a:schemeClr val="tx1"/>
                </a:solidFill>
              </a:rPr>
              <a:t>……</a:t>
            </a:r>
            <a:endParaRPr lang="zh-CN" altLang="en-US" sz="2000" baseline="-25000">
              <a:solidFill>
                <a:schemeClr val="tx1"/>
              </a:solidFill>
            </a:endParaRPr>
          </a:p>
        </p:txBody>
      </p:sp>
    </p:spTree>
    <p:extLst>
      <p:ext uri="{BB962C8B-B14F-4D97-AF65-F5344CB8AC3E}">
        <p14:creationId xmlns:p14="http://schemas.microsoft.com/office/powerpoint/2010/main" val="28272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8650"/>
            <a:ext cx="7886700" cy="858630"/>
          </a:xfrm>
        </p:spPr>
        <p:txBody>
          <a:bodyPr/>
          <a:lstStyle/>
          <a:p>
            <a:r>
              <a:rPr lang="zh-CN" altLang="en-US" dirty="0"/>
              <a:t>停机问题（</a:t>
            </a:r>
            <a:r>
              <a:rPr lang="en-US" altLang="zh-CN" dirty="0"/>
              <a:t>Halting problem</a:t>
            </a:r>
            <a:r>
              <a:rPr lang="zh-CN" altLang="en-US" dirty="0"/>
              <a:t>）</a:t>
            </a:r>
          </a:p>
        </p:txBody>
      </p:sp>
      <p:sp>
        <p:nvSpPr>
          <p:cNvPr id="3" name="内容占位符 2"/>
          <p:cNvSpPr>
            <a:spLocks noGrp="1"/>
          </p:cNvSpPr>
          <p:nvPr>
            <p:ph idx="1"/>
          </p:nvPr>
        </p:nvSpPr>
        <p:spPr>
          <a:xfrm>
            <a:off x="628650" y="1178750"/>
            <a:ext cx="8083810" cy="5087589"/>
          </a:xfrm>
        </p:spPr>
        <p:txBody>
          <a:bodyPr/>
          <a:lstStyle/>
          <a:p>
            <a:pPr>
              <a:lnSpc>
                <a:spcPct val="110000"/>
              </a:lnSpc>
              <a:spcBef>
                <a:spcPts val="300"/>
              </a:spcBef>
            </a:pPr>
            <a:r>
              <a:rPr lang="zh-CN" altLang="en-US" sz="2400" dirty="0"/>
              <a:t>通俗地说，停机问题是：</a:t>
            </a:r>
            <a:endParaRPr lang="en-US" altLang="zh-CN" sz="2400" dirty="0"/>
          </a:p>
          <a:p>
            <a:pPr marL="185738" indent="0">
              <a:lnSpc>
                <a:spcPct val="110000"/>
              </a:lnSpc>
              <a:spcBef>
                <a:spcPts val="300"/>
              </a:spcBef>
              <a:buNone/>
            </a:pPr>
            <a:r>
              <a:rPr lang="zh-CN" altLang="en-US" sz="2400" dirty="0"/>
              <a:t>是否存在一个以任意其他程序作为输入的程序</a:t>
            </a:r>
            <a:r>
              <a:rPr lang="en-US" altLang="zh-CN" sz="2400" dirty="0"/>
              <a:t>P</a:t>
            </a:r>
            <a:r>
              <a:rPr lang="zh-CN" altLang="en-US" sz="2400" dirty="0"/>
              <a:t>，它的功能是判断其他任意程序运行后是否会停机或进入无限循环（即不停机）。</a:t>
            </a:r>
            <a:endParaRPr lang="en-US" altLang="zh-CN" sz="2400" dirty="0"/>
          </a:p>
          <a:p>
            <a:pPr marL="263525" indent="-263525">
              <a:lnSpc>
                <a:spcPct val="110000"/>
              </a:lnSpc>
              <a:spcBef>
                <a:spcPts val="300"/>
              </a:spcBef>
            </a:pPr>
            <a:r>
              <a:rPr lang="zh-CN" altLang="en-US" sz="2400" dirty="0"/>
              <a:t>结论是：</a:t>
            </a:r>
            <a:r>
              <a:rPr lang="zh-CN" altLang="en-US" sz="2400" dirty="0">
                <a:solidFill>
                  <a:srgbClr val="FF0000"/>
                </a:solidFill>
              </a:rPr>
              <a:t>这样的程序</a:t>
            </a:r>
            <a:r>
              <a:rPr lang="en-US" altLang="zh-CN" sz="2400" dirty="0">
                <a:solidFill>
                  <a:srgbClr val="FF0000"/>
                </a:solidFill>
              </a:rPr>
              <a:t>P</a:t>
            </a:r>
            <a:r>
              <a:rPr lang="zh-CN" altLang="en-US" sz="2400" dirty="0">
                <a:solidFill>
                  <a:srgbClr val="FF0000"/>
                </a:solidFill>
              </a:rPr>
              <a:t>是不存在的</a:t>
            </a:r>
            <a:r>
              <a:rPr lang="zh-CN" altLang="en-US" sz="2400" dirty="0"/>
              <a:t>。</a:t>
            </a:r>
            <a:endParaRPr lang="en-US" altLang="zh-CN" sz="2400" dirty="0"/>
          </a:p>
          <a:p>
            <a:pPr marL="263525" indent="-263525">
              <a:lnSpc>
                <a:spcPct val="110000"/>
              </a:lnSpc>
              <a:spcBef>
                <a:spcPts val="300"/>
              </a:spcBef>
            </a:pPr>
            <a:r>
              <a:rPr lang="zh-CN" altLang="en-US" sz="2400" dirty="0"/>
              <a:t>简单说明：</a:t>
            </a:r>
            <a:endParaRPr lang="en-US" altLang="zh-CN" sz="2400" dirty="0"/>
          </a:p>
          <a:p>
            <a:pPr marL="720725" lvl="1" indent="-263525">
              <a:lnSpc>
                <a:spcPct val="110000"/>
              </a:lnSpc>
              <a:spcBef>
                <a:spcPts val="300"/>
              </a:spcBef>
            </a:pPr>
            <a:r>
              <a:rPr lang="zh-CN" altLang="en-US" dirty="0"/>
              <a:t>反证，如果存在这样的程序</a:t>
            </a:r>
            <a:r>
              <a:rPr lang="en-US" altLang="zh-CN" dirty="0"/>
              <a:t>P</a:t>
            </a:r>
            <a:r>
              <a:rPr lang="zh-CN" altLang="en-US" dirty="0"/>
              <a:t>，则可构造一个调用</a:t>
            </a:r>
            <a:r>
              <a:rPr lang="en-US" altLang="zh-CN" dirty="0"/>
              <a:t>P</a:t>
            </a:r>
            <a:r>
              <a:rPr lang="zh-CN" altLang="en-US" dirty="0"/>
              <a:t>而给出逆反输出的程序</a:t>
            </a:r>
            <a:r>
              <a:rPr lang="en-US" altLang="zh-CN" dirty="0"/>
              <a:t>P</a:t>
            </a:r>
            <a:r>
              <a:rPr lang="en-US" altLang="zh-CN">
                <a:latin typeface="Arial Unicode MS" pitchFamily="34" charset="-122"/>
                <a:ea typeface="Arial Unicode MS" pitchFamily="34" charset="-122"/>
                <a:cs typeface="Arial Unicode MS" pitchFamily="34" charset="-122"/>
              </a:rPr>
              <a:t>’</a:t>
            </a:r>
            <a:r>
              <a:rPr lang="zh-CN" altLang="en-US"/>
              <a:t>，即</a:t>
            </a:r>
            <a:r>
              <a:rPr lang="en-US" altLang="zh-CN"/>
              <a:t>P</a:t>
            </a:r>
            <a:r>
              <a:rPr lang="zh-CN" altLang="en-US"/>
              <a:t>输出停机，则</a:t>
            </a:r>
            <a:r>
              <a:rPr lang="en-US" altLang="zh-CN"/>
              <a:t>P</a:t>
            </a:r>
            <a:r>
              <a:rPr lang="en-US" altLang="zh-CN">
                <a:latin typeface="Arial Unicode MS" pitchFamily="34" charset="-122"/>
                <a:ea typeface="Arial Unicode MS" pitchFamily="34" charset="-122"/>
                <a:cs typeface="Arial Unicode MS" pitchFamily="34" charset="-122"/>
              </a:rPr>
              <a:t>’</a:t>
            </a:r>
            <a:r>
              <a:rPr lang="zh-CN" altLang="en-US"/>
              <a:t>死循环，或反之；</a:t>
            </a:r>
            <a:endParaRPr lang="en-US" altLang="zh-CN"/>
          </a:p>
          <a:p>
            <a:pPr marL="720725" lvl="1" indent="-263525">
              <a:lnSpc>
                <a:spcPct val="110000"/>
              </a:lnSpc>
              <a:spcBef>
                <a:spcPts val="300"/>
              </a:spcBef>
            </a:pPr>
            <a:r>
              <a:rPr lang="zh-CN" altLang="en-US"/>
              <a:t>将</a:t>
            </a:r>
            <a:r>
              <a:rPr lang="en-US" altLang="zh-CN">
                <a:latin typeface="Arial Unicode MS" pitchFamily="34" charset="-122"/>
                <a:ea typeface="Arial Unicode MS" pitchFamily="34" charset="-122"/>
                <a:cs typeface="Arial Unicode MS" pitchFamily="34" charset="-122"/>
              </a:rPr>
              <a:t> </a:t>
            </a:r>
            <a:r>
              <a:rPr lang="en-US" altLang="zh-CN" dirty="0"/>
              <a:t>P</a:t>
            </a:r>
            <a:r>
              <a:rPr lang="en-US" altLang="zh-CN" dirty="0">
                <a:latin typeface="Arial Unicode MS" pitchFamily="34" charset="-122"/>
                <a:ea typeface="Arial Unicode MS" pitchFamily="34" charset="-122"/>
                <a:cs typeface="Arial Unicode MS" pitchFamily="34" charset="-122"/>
              </a:rPr>
              <a:t>’</a:t>
            </a:r>
            <a:r>
              <a:rPr lang="zh-CN" altLang="en-US" dirty="0"/>
              <a:t>输入</a:t>
            </a:r>
            <a:r>
              <a:rPr lang="en-US" altLang="zh-CN" dirty="0"/>
              <a:t>P</a:t>
            </a:r>
            <a:r>
              <a:rPr lang="en-US" altLang="zh-CN" dirty="0">
                <a:latin typeface="Arial Unicode MS" pitchFamily="34" charset="-122"/>
                <a:ea typeface="Arial Unicode MS" pitchFamily="34" charset="-122"/>
                <a:cs typeface="Arial Unicode MS" pitchFamily="34" charset="-122"/>
              </a:rPr>
              <a:t>’</a:t>
            </a:r>
            <a:r>
              <a:rPr lang="zh-CN" altLang="en-US" dirty="0"/>
              <a:t>，则结果就是矛盾的</a:t>
            </a:r>
            <a:r>
              <a:rPr lang="zh-CN" altLang="en-US"/>
              <a:t>，即</a:t>
            </a:r>
            <a:r>
              <a:rPr lang="en-US" altLang="zh-CN"/>
              <a:t>P</a:t>
            </a:r>
            <a:r>
              <a:rPr lang="en-US" altLang="zh-CN" dirty="0">
                <a:latin typeface="Arial Unicode MS" pitchFamily="34" charset="-122"/>
                <a:ea typeface="Arial Unicode MS" pitchFamily="34" charset="-122"/>
                <a:cs typeface="Arial Unicode MS" pitchFamily="34" charset="-122"/>
              </a:rPr>
              <a:t>’ </a:t>
            </a:r>
            <a:r>
              <a:rPr lang="zh-CN" altLang="en-US" dirty="0"/>
              <a:t>停机则</a:t>
            </a:r>
            <a:r>
              <a:rPr lang="en-US" altLang="zh-CN"/>
              <a:t>P</a:t>
            </a:r>
            <a:r>
              <a:rPr lang="en-US" altLang="zh-CN">
                <a:latin typeface="Arial Unicode MS" pitchFamily="34" charset="-122"/>
                <a:ea typeface="Arial Unicode MS" pitchFamily="34" charset="-122"/>
                <a:cs typeface="Arial Unicode MS" pitchFamily="34" charset="-122"/>
              </a:rPr>
              <a:t>’</a:t>
            </a:r>
            <a:r>
              <a:rPr lang="zh-CN" altLang="en-US"/>
              <a:t>（死循环），</a:t>
            </a:r>
            <a:r>
              <a:rPr lang="zh-CN" altLang="en-US" dirty="0"/>
              <a:t>反之亦然。</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105</a:t>
            </a:fld>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10130"/>
            <a:ext cx="7886700" cy="678610"/>
          </a:xfrm>
        </p:spPr>
        <p:txBody>
          <a:bodyPr/>
          <a:lstStyle/>
          <a:p>
            <a:r>
              <a:rPr lang="zh-CN" altLang="en-US" dirty="0"/>
              <a:t>不存在“完全优化”</a:t>
            </a:r>
          </a:p>
        </p:txBody>
      </p:sp>
      <p:sp>
        <p:nvSpPr>
          <p:cNvPr id="3" name="内容占位符 2"/>
          <p:cNvSpPr>
            <a:spLocks noGrp="1"/>
          </p:cNvSpPr>
          <p:nvPr>
            <p:ph idx="1"/>
          </p:nvPr>
        </p:nvSpPr>
        <p:spPr>
          <a:xfrm>
            <a:off x="628650" y="1313765"/>
            <a:ext cx="7886700" cy="4410490"/>
          </a:xfrm>
        </p:spPr>
        <p:txBody>
          <a:bodyPr/>
          <a:lstStyle/>
          <a:p>
            <a:pPr>
              <a:lnSpc>
                <a:spcPct val="110000"/>
              </a:lnSpc>
            </a:pPr>
            <a:r>
              <a:rPr lang="zh-CN" altLang="en-US" sz="2400" dirty="0"/>
              <a:t>“完全优化问题”等价于停机问题，是不可判定的；</a:t>
            </a:r>
            <a:endParaRPr lang="en-US" altLang="zh-CN" sz="2400" dirty="0"/>
          </a:p>
          <a:p>
            <a:pPr>
              <a:lnSpc>
                <a:spcPct val="110000"/>
              </a:lnSpc>
            </a:pPr>
            <a:r>
              <a:rPr lang="zh-CN" altLang="en-US" sz="2400" dirty="0"/>
              <a:t>如可判定，给定一个无限循环程序</a:t>
            </a:r>
            <a:r>
              <a:rPr lang="en-US" altLang="zh-CN" sz="2400" dirty="0"/>
              <a:t>P</a:t>
            </a:r>
            <a:r>
              <a:rPr lang="zh-CN" altLang="en-US" sz="2400" dirty="0"/>
              <a:t>，就会存在一个优化程序</a:t>
            </a:r>
            <a:r>
              <a:rPr lang="en-US" altLang="zh-CN" sz="2400" dirty="0"/>
              <a:t>opt()</a:t>
            </a:r>
            <a:r>
              <a:rPr lang="zh-CN" altLang="en-US" sz="2400" dirty="0"/>
              <a:t>，将其优化为</a:t>
            </a:r>
            <a:r>
              <a:rPr lang="en-US" altLang="zh-CN" sz="2400" dirty="0"/>
              <a:t>opt(P)</a:t>
            </a:r>
            <a:r>
              <a:rPr lang="zh-CN" altLang="en-US" sz="2400" dirty="0"/>
              <a:t>，即：</a:t>
            </a:r>
            <a:endParaRPr lang="en-US" altLang="zh-CN" sz="2400" dirty="0"/>
          </a:p>
          <a:p>
            <a:pPr marL="2149475">
              <a:lnSpc>
                <a:spcPct val="110000"/>
              </a:lnSpc>
              <a:buNone/>
            </a:pPr>
            <a:r>
              <a:rPr lang="en-US" altLang="zh-CN" sz="2400" dirty="0"/>
              <a:t>L</a:t>
            </a:r>
            <a:r>
              <a:rPr lang="zh-CN" altLang="en-US" sz="2400" dirty="0"/>
              <a:t>：</a:t>
            </a:r>
            <a:r>
              <a:rPr lang="en-US" altLang="zh-CN" sz="2400" dirty="0" err="1"/>
              <a:t>jmp</a:t>
            </a:r>
            <a:r>
              <a:rPr lang="en-US" altLang="zh-CN" sz="2400" dirty="0"/>
              <a:t> L</a:t>
            </a:r>
          </a:p>
          <a:p>
            <a:pPr indent="-4763">
              <a:lnSpc>
                <a:spcPct val="110000"/>
              </a:lnSpc>
              <a:buNone/>
            </a:pPr>
            <a:r>
              <a:rPr lang="zh-CN" altLang="en-US" sz="2400" dirty="0"/>
              <a:t>如此，停机问题则得到解决，因为，只要将一个程序用</a:t>
            </a:r>
            <a:r>
              <a:rPr lang="en-US" altLang="zh-CN" sz="2400" dirty="0"/>
              <a:t>opt</a:t>
            </a:r>
            <a:r>
              <a:rPr lang="zh-CN" altLang="en-US" sz="2400" dirty="0"/>
              <a:t>优化，就能知道它是否</a:t>
            </a:r>
            <a:r>
              <a:rPr lang="zh-CN" altLang="en-US" sz="2400"/>
              <a:t>会停机；</a:t>
            </a:r>
            <a:endParaRPr lang="en-US" altLang="zh-CN" sz="2400" dirty="0"/>
          </a:p>
          <a:p>
            <a:pPr lvl="1">
              <a:lnSpc>
                <a:spcPct val="110000"/>
              </a:lnSpc>
            </a:pPr>
            <a:r>
              <a:rPr lang="zh-CN" altLang="en-US" sz="2000" dirty="0"/>
              <a:t>若一程序可以优化为上述程序</a:t>
            </a:r>
            <a:r>
              <a:rPr lang="en-US" altLang="zh-CN" sz="2000" dirty="0"/>
              <a:t>opt(P)</a:t>
            </a:r>
            <a:r>
              <a:rPr lang="zh-CN" altLang="en-US" sz="2000" dirty="0"/>
              <a:t>则不停机，否则停机；</a:t>
            </a:r>
            <a:endParaRPr lang="en-US" altLang="zh-CN" sz="2000" dirty="0"/>
          </a:p>
          <a:p>
            <a:pPr>
              <a:lnSpc>
                <a:spcPct val="110000"/>
              </a:lnSpc>
            </a:pPr>
            <a:r>
              <a:rPr lang="zh-CN" altLang="en-US" sz="2400" dirty="0"/>
              <a:t>但</a:t>
            </a:r>
            <a:r>
              <a:rPr lang="zh-CN" altLang="en-US" sz="2400" dirty="0">
                <a:solidFill>
                  <a:srgbClr val="FF0000"/>
                </a:solidFill>
              </a:rPr>
              <a:t>已知停机问题是不可判定的</a:t>
            </a:r>
            <a:r>
              <a:rPr lang="zh-CN" altLang="en-US" sz="2400" dirty="0"/>
              <a:t>，所以，“完全优化”是不存在的。</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106</a:t>
            </a:fld>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36525"/>
            <a:ext cx="7886700" cy="829494"/>
          </a:xfrm>
        </p:spPr>
        <p:txBody>
          <a:bodyPr/>
          <a:lstStyle/>
          <a:p>
            <a:r>
              <a:rPr lang="zh-CN" altLang="en-US"/>
              <a:t>数学作为保证</a:t>
            </a:r>
            <a:endParaRPr lang="zh-CN" altLang="en-US" dirty="0"/>
          </a:p>
        </p:txBody>
      </p:sp>
      <p:sp>
        <p:nvSpPr>
          <p:cNvPr id="3" name="内容占位符 2"/>
          <p:cNvSpPr>
            <a:spLocks noGrp="1"/>
          </p:cNvSpPr>
          <p:nvPr>
            <p:ph idx="1"/>
          </p:nvPr>
        </p:nvSpPr>
        <p:spPr>
          <a:xfrm>
            <a:off x="431540" y="1043736"/>
            <a:ext cx="8323622" cy="3510390"/>
          </a:xfrm>
        </p:spPr>
        <p:txBody>
          <a:bodyPr/>
          <a:lstStyle/>
          <a:p>
            <a:pPr>
              <a:spcAft>
                <a:spcPts val="0"/>
              </a:spcAft>
            </a:pPr>
            <a:r>
              <a:rPr lang="zh-CN" altLang="en-US" sz="2400" dirty="0"/>
              <a:t>把各种数据流模式作为一个整体抽象地研究</a:t>
            </a:r>
            <a:endParaRPr lang="en-US" altLang="zh-CN" sz="2400" dirty="0"/>
          </a:p>
          <a:p>
            <a:pPr>
              <a:spcAft>
                <a:spcPts val="1200"/>
              </a:spcAft>
            </a:pPr>
            <a:r>
              <a:rPr lang="zh-CN" altLang="en-US" sz="2400" dirty="0"/>
              <a:t>形式地回答数据流算法的下列几个基本问题：</a:t>
            </a:r>
            <a:endParaRPr lang="en-US" altLang="zh-CN" sz="2400" dirty="0"/>
          </a:p>
          <a:p>
            <a:pPr marL="808038" lvl="1" indent="-350838">
              <a:spcAft>
                <a:spcPts val="0"/>
              </a:spcAft>
              <a:buSzPct val="100000"/>
              <a:buFont typeface="+mj-lt"/>
              <a:buAutoNum type="arabicPeriod"/>
            </a:pPr>
            <a:r>
              <a:rPr lang="zh-CN" altLang="en-US" dirty="0"/>
              <a:t>在什么情况下数据流分析中使用的迭代算法是正确的；</a:t>
            </a:r>
            <a:endParaRPr lang="en-US" altLang="zh-CN" dirty="0"/>
          </a:p>
          <a:p>
            <a:pPr marL="808038" lvl="1" indent="-350838">
              <a:spcAft>
                <a:spcPts val="0"/>
              </a:spcAft>
              <a:buSzPct val="100000"/>
              <a:buFont typeface="+mj-lt"/>
              <a:buAutoNum type="arabicPeriod"/>
            </a:pPr>
            <a:r>
              <a:rPr lang="zh-CN" altLang="en-US" dirty="0"/>
              <a:t>迭代算法所得解的精度如何？</a:t>
            </a:r>
            <a:endParaRPr lang="en-US" altLang="zh-CN" dirty="0"/>
          </a:p>
          <a:p>
            <a:pPr marL="808038" lvl="1" indent="-350838">
              <a:spcAft>
                <a:spcPts val="0"/>
              </a:spcAft>
              <a:buSzPct val="100000"/>
              <a:buFont typeface="+mj-lt"/>
              <a:buAutoNum type="arabicPeriod"/>
            </a:pPr>
            <a:r>
              <a:rPr lang="zh-CN" altLang="en-US" dirty="0"/>
              <a:t>迭代算法是否收敛？</a:t>
            </a:r>
            <a:endParaRPr lang="en-US" altLang="zh-CN" dirty="0"/>
          </a:p>
          <a:p>
            <a:pPr marL="808038" lvl="1" indent="-350838">
              <a:spcAft>
                <a:spcPts val="0"/>
              </a:spcAft>
              <a:buSzPct val="100000"/>
              <a:buFont typeface="+mj-lt"/>
              <a:buAutoNum type="arabicPeriod"/>
            </a:pPr>
            <a:r>
              <a:rPr lang="zh-CN" altLang="en-US" dirty="0"/>
              <a:t>数据流方程的解的含义是</a:t>
            </a:r>
            <a:r>
              <a:rPr lang="zh-CN" altLang="en-US"/>
              <a:t>什么？</a:t>
            </a:r>
            <a:endParaRPr lang="en-US" altLang="zh-CN"/>
          </a:p>
          <a:p>
            <a:pPr marL="808038" lvl="1" indent="-350838">
              <a:spcAft>
                <a:spcPts val="1200"/>
              </a:spcAft>
              <a:buSzPct val="100000"/>
              <a:buFont typeface="+mj-lt"/>
              <a:buAutoNum type="arabicPeriod"/>
            </a:pPr>
            <a:r>
              <a:rPr lang="en-US" altLang="zh-CN"/>
              <a:t>......</a:t>
            </a:r>
            <a:endParaRPr lang="zh-CN" altLang="en-US"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107</a:t>
            </a:fld>
            <a:endParaRPr lang="zh-CN" altLang="en-US"/>
          </a:p>
        </p:txBody>
      </p:sp>
      <p:sp>
        <p:nvSpPr>
          <p:cNvPr id="5" name="内容占位符 2">
            <a:extLst>
              <a:ext uri="{FF2B5EF4-FFF2-40B4-BE49-F238E27FC236}">
                <a16:creationId xmlns:a16="http://schemas.microsoft.com/office/drawing/2014/main" id="{1B3BF0C9-3B04-4717-AC2C-081A30A1D73B}"/>
              </a:ext>
            </a:extLst>
          </p:cNvPr>
          <p:cNvSpPr txBox="1">
            <a:spLocks/>
          </p:cNvSpPr>
          <p:nvPr/>
        </p:nvSpPr>
        <p:spPr bwMode="auto">
          <a:xfrm>
            <a:off x="431540" y="4535068"/>
            <a:ext cx="8323622" cy="179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zh-CN" altLang="en-US" sz="2400"/>
              <a:t>前面介绍的数据流分析只是已经被数学证明可行的方法，正如数学归纳法已经被证明是正确的方法，我们直接拿来用便是；</a:t>
            </a:r>
            <a:endParaRPr lang="en-US" altLang="zh-CN" sz="2400"/>
          </a:p>
          <a:p>
            <a:pPr defTabSz="914400">
              <a:spcAft>
                <a:spcPts val="1200"/>
              </a:spcAft>
            </a:pPr>
            <a:r>
              <a:rPr lang="zh-CN" altLang="en-US" sz="2400"/>
              <a:t>保证数据流分析的可用性的依据是数学</a:t>
            </a:r>
            <a:r>
              <a:rPr lang="en-US" altLang="zh-CN" sz="2400"/>
              <a:t>——</a:t>
            </a:r>
            <a:r>
              <a:rPr lang="zh-CN" altLang="en-US" sz="2400">
                <a:solidFill>
                  <a:srgbClr val="FF0000"/>
                </a:solidFill>
              </a:rPr>
              <a:t>格理论</a:t>
            </a:r>
            <a:r>
              <a:rPr lang="zh-CN" altLang="en-US" sz="240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98630"/>
            <a:ext cx="7886700" cy="799998"/>
          </a:xfrm>
        </p:spPr>
        <p:txBody>
          <a:bodyPr/>
          <a:lstStyle/>
          <a:p>
            <a:r>
              <a:rPr lang="zh-CN" altLang="en-US" dirty="0"/>
              <a:t>数据流分析的框架</a:t>
            </a:r>
          </a:p>
        </p:txBody>
      </p:sp>
      <p:sp>
        <p:nvSpPr>
          <p:cNvPr id="3" name="内容占位符 2"/>
          <p:cNvSpPr>
            <a:spLocks noGrp="1"/>
          </p:cNvSpPr>
          <p:nvPr>
            <p:ph idx="1"/>
          </p:nvPr>
        </p:nvSpPr>
        <p:spPr>
          <a:xfrm>
            <a:off x="628650" y="998731"/>
            <a:ext cx="8146640" cy="2700300"/>
          </a:xfrm>
        </p:spPr>
        <p:txBody>
          <a:bodyPr/>
          <a:lstStyle/>
          <a:p>
            <a:r>
              <a:rPr lang="zh-CN" altLang="en-US" sz="2400" dirty="0"/>
              <a:t>数据流分析的框架（</a:t>
            </a:r>
            <a:r>
              <a:rPr lang="en-US" altLang="zh-CN" sz="2400"/>
              <a:t>D</a:t>
            </a:r>
            <a:r>
              <a:rPr lang="zh-CN" altLang="en-US" sz="2400"/>
              <a:t>，</a:t>
            </a:r>
            <a:r>
              <a:rPr lang="en-US" altLang="zh-CN" sz="2400"/>
              <a:t>S</a:t>
            </a:r>
            <a:r>
              <a:rPr lang="zh-CN" altLang="en-US" sz="2400"/>
              <a:t>，</a:t>
            </a:r>
            <a:r>
              <a:rPr lang="zh-CN" altLang="en-US" sz="2400" dirty="0"/>
              <a:t>∧，</a:t>
            </a:r>
            <a:r>
              <a:rPr lang="en-US" altLang="zh-CN" sz="2400" dirty="0"/>
              <a:t>F</a:t>
            </a:r>
            <a:r>
              <a:rPr lang="zh-CN" altLang="en-US" sz="2400" dirty="0"/>
              <a:t>）包括：</a:t>
            </a:r>
            <a:endParaRPr lang="en-US" altLang="zh-CN" sz="2400" dirty="0"/>
          </a:p>
          <a:p>
            <a:pPr lvl="1">
              <a:spcAft>
                <a:spcPts val="0"/>
              </a:spcAft>
              <a:buFont typeface="Wingdings" pitchFamily="2" charset="2"/>
              <a:buChar char="Ø"/>
            </a:pPr>
            <a:r>
              <a:rPr lang="zh-CN" altLang="en-US" dirty="0"/>
              <a:t>数据流分析的方向</a:t>
            </a:r>
            <a:r>
              <a:rPr lang="en-US" altLang="zh-CN" dirty="0"/>
              <a:t>D</a:t>
            </a:r>
            <a:r>
              <a:rPr lang="zh-CN" altLang="en-US" dirty="0"/>
              <a:t>，它可以是</a:t>
            </a:r>
            <a:r>
              <a:rPr lang="zh-CN" altLang="en-US" dirty="0">
                <a:solidFill>
                  <a:srgbClr val="FF0000"/>
                </a:solidFill>
              </a:rPr>
              <a:t>正向</a:t>
            </a:r>
            <a:r>
              <a:rPr lang="zh-CN" altLang="en-US" dirty="0"/>
              <a:t>或</a:t>
            </a:r>
            <a:r>
              <a:rPr lang="zh-CN" altLang="en-US" dirty="0">
                <a:solidFill>
                  <a:srgbClr val="FF0000"/>
                </a:solidFill>
              </a:rPr>
              <a:t>逆向</a:t>
            </a:r>
            <a:r>
              <a:rPr lang="zh-CN" altLang="en-US" dirty="0"/>
              <a:t>数据流值的论域；</a:t>
            </a:r>
            <a:endParaRPr lang="en-US" altLang="zh-CN" dirty="0"/>
          </a:p>
          <a:p>
            <a:pPr lvl="1">
              <a:spcAft>
                <a:spcPts val="0"/>
              </a:spcAft>
            </a:pPr>
            <a:r>
              <a:rPr lang="zh-CN" altLang="en-US"/>
              <a:t>半格（集合</a:t>
            </a:r>
            <a:r>
              <a:rPr lang="en-US" altLang="zh-CN"/>
              <a:t>S</a:t>
            </a:r>
            <a:r>
              <a:rPr lang="zh-CN" altLang="en-US"/>
              <a:t>，汇合算子</a:t>
            </a:r>
            <a:r>
              <a:rPr lang="zh-CN" altLang="en-US" sz="2400"/>
              <a:t>∧</a:t>
            </a:r>
            <a:r>
              <a:rPr lang="zh-CN" altLang="en-US"/>
              <a:t>）</a:t>
            </a:r>
            <a:endParaRPr lang="en-US" altLang="zh-CN" dirty="0"/>
          </a:p>
          <a:p>
            <a:pPr lvl="1">
              <a:spcAft>
                <a:spcPts val="0"/>
              </a:spcAft>
            </a:pPr>
            <a:r>
              <a:rPr lang="en-US" altLang="zh-CN"/>
              <a:t>S</a:t>
            </a:r>
            <a:r>
              <a:rPr lang="zh-CN" altLang="en-US"/>
              <a:t>到</a:t>
            </a:r>
            <a:r>
              <a:rPr lang="en-US" altLang="zh-CN"/>
              <a:t>S</a:t>
            </a:r>
            <a:r>
              <a:rPr lang="zh-CN" altLang="en-US"/>
              <a:t>的</a:t>
            </a:r>
            <a:r>
              <a:rPr lang="zh-CN" altLang="en-US" dirty="0"/>
              <a:t>迁移函数族</a:t>
            </a:r>
            <a:r>
              <a:rPr lang="en-US" altLang="zh-CN" dirty="0"/>
              <a:t>F</a:t>
            </a:r>
          </a:p>
          <a:p>
            <a:pPr lvl="2"/>
            <a:r>
              <a:rPr lang="zh-CN" altLang="en-US" dirty="0"/>
              <a:t>包括适用于边界条件（</a:t>
            </a:r>
            <a:r>
              <a:rPr lang="en-US" altLang="zh-CN" dirty="0"/>
              <a:t>entry</a:t>
            </a:r>
            <a:r>
              <a:rPr lang="zh-CN" altLang="en-US" dirty="0"/>
              <a:t>和</a:t>
            </a:r>
            <a:r>
              <a:rPr lang="en-US" altLang="zh-CN" dirty="0"/>
              <a:t>exit</a:t>
            </a:r>
            <a:r>
              <a:rPr lang="zh-CN" altLang="en-US" dirty="0"/>
              <a:t>结点）的常函数。</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108</a:t>
            </a:fld>
            <a:endParaRPr lang="zh-CN" altLang="en-US"/>
          </a:p>
        </p:txBody>
      </p:sp>
      <p:grpSp>
        <p:nvGrpSpPr>
          <p:cNvPr id="7" name="组合 6">
            <a:extLst>
              <a:ext uri="{FF2B5EF4-FFF2-40B4-BE49-F238E27FC236}">
                <a16:creationId xmlns:a16="http://schemas.microsoft.com/office/drawing/2014/main" id="{62A14C04-0A88-4DFF-97C0-1A9F665BEF4F}"/>
              </a:ext>
            </a:extLst>
          </p:cNvPr>
          <p:cNvGrpSpPr/>
          <p:nvPr/>
        </p:nvGrpSpPr>
        <p:grpSpPr>
          <a:xfrm>
            <a:off x="634792" y="3924055"/>
            <a:ext cx="7886700" cy="2333143"/>
            <a:chOff x="634792" y="4023207"/>
            <a:chExt cx="7886700" cy="2333143"/>
          </a:xfrm>
        </p:grpSpPr>
        <p:sp>
          <p:nvSpPr>
            <p:cNvPr id="5" name="内容占位符 2">
              <a:extLst>
                <a:ext uri="{FF2B5EF4-FFF2-40B4-BE49-F238E27FC236}">
                  <a16:creationId xmlns:a16="http://schemas.microsoft.com/office/drawing/2014/main" id="{04088178-CB7A-4721-8EE0-FD6DE822D999}"/>
                </a:ext>
              </a:extLst>
            </p:cNvPr>
            <p:cNvSpPr txBox="1">
              <a:spLocks/>
            </p:cNvSpPr>
            <p:nvPr/>
          </p:nvSpPr>
          <p:spPr bwMode="auto">
            <a:xfrm>
              <a:off x="634792" y="4599130"/>
              <a:ext cx="7886700" cy="1757220"/>
            </a:xfrm>
            <a:prstGeom prst="rect">
              <a:avLst/>
            </a:prstGeom>
            <a:solidFill>
              <a:schemeClr val="accent4">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zh-CN" altLang="en-US" sz="2400"/>
                <a:t>活性分析的全部变量集合的幂集在包含关系下构成格，我们只需取其半格用于分析；</a:t>
              </a:r>
              <a:endParaRPr lang="en-US" altLang="zh-CN" sz="2400"/>
            </a:p>
            <a:p>
              <a:pPr defTabSz="914400"/>
              <a:r>
                <a:rPr lang="zh-CN" altLang="en-US" sz="2400"/>
                <a:t>数据流分析的收敛性依据半格的高度或者迁移函数的单调性方向与格的序关系一致性来确定。</a:t>
              </a:r>
            </a:p>
          </p:txBody>
        </p:sp>
        <p:sp>
          <p:nvSpPr>
            <p:cNvPr id="6" name="内容占位符 2">
              <a:extLst>
                <a:ext uri="{FF2B5EF4-FFF2-40B4-BE49-F238E27FC236}">
                  <a16:creationId xmlns:a16="http://schemas.microsoft.com/office/drawing/2014/main" id="{73332C96-32ED-42B3-A4B9-9D50464F67EB}"/>
                </a:ext>
              </a:extLst>
            </p:cNvPr>
            <p:cNvSpPr txBox="1">
              <a:spLocks/>
            </p:cNvSpPr>
            <p:nvPr/>
          </p:nvSpPr>
          <p:spPr bwMode="auto">
            <a:xfrm>
              <a:off x="3671900" y="4023207"/>
              <a:ext cx="1305145" cy="5853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buNone/>
              </a:pPr>
              <a:r>
                <a:rPr lang="zh-CN" altLang="en-US" sz="2400">
                  <a:solidFill>
                    <a:srgbClr val="FF0000"/>
                  </a:solidFill>
                </a:rPr>
                <a:t>举例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3928"/>
            <a:ext cx="7886700" cy="759797"/>
          </a:xfrm>
        </p:spPr>
        <p:txBody>
          <a:bodyPr/>
          <a:lstStyle/>
          <a:p>
            <a:r>
              <a:rPr lang="zh-CN" altLang="en-US" dirty="0"/>
              <a:t>半格</a:t>
            </a:r>
          </a:p>
        </p:txBody>
      </p:sp>
      <p:sp>
        <p:nvSpPr>
          <p:cNvPr id="3" name="内容占位符 2"/>
          <p:cNvSpPr>
            <a:spLocks noGrp="1"/>
          </p:cNvSpPr>
          <p:nvPr>
            <p:ph idx="1"/>
          </p:nvPr>
        </p:nvSpPr>
        <p:spPr>
          <a:xfrm>
            <a:off x="451674" y="998730"/>
            <a:ext cx="8294124" cy="3510390"/>
          </a:xfrm>
        </p:spPr>
        <p:txBody>
          <a:bodyPr/>
          <a:lstStyle/>
          <a:p>
            <a:pPr>
              <a:lnSpc>
                <a:spcPct val="110000"/>
              </a:lnSpc>
              <a:spcBef>
                <a:spcPts val="300"/>
              </a:spcBef>
            </a:pPr>
            <a:r>
              <a:rPr lang="zh-CN" altLang="en-US" sz="2200"/>
              <a:t>半格（</a:t>
            </a:r>
            <a:r>
              <a:rPr lang="en-US" altLang="zh-CN" sz="2200"/>
              <a:t>S</a:t>
            </a:r>
            <a:r>
              <a:rPr lang="zh-CN" altLang="en-US" sz="2200"/>
              <a:t>，</a:t>
            </a:r>
            <a:r>
              <a:rPr lang="zh-CN" altLang="en-US" sz="2200" dirty="0"/>
              <a:t>∧）是一</a:t>
            </a:r>
            <a:r>
              <a:rPr lang="zh-CN" altLang="en-US" sz="2200"/>
              <a:t>个</a:t>
            </a:r>
            <a:r>
              <a:rPr lang="zh-CN" altLang="en-US" sz="2200">
                <a:solidFill>
                  <a:srgbClr val="FF0000"/>
                </a:solidFill>
              </a:rPr>
              <a:t>集合</a:t>
            </a:r>
            <a:r>
              <a:rPr lang="en-US" altLang="zh-CN" sz="2200">
                <a:solidFill>
                  <a:srgbClr val="FF0000"/>
                </a:solidFill>
              </a:rPr>
              <a:t>S</a:t>
            </a:r>
            <a:r>
              <a:rPr lang="zh-CN" altLang="en-US" sz="2200"/>
              <a:t>和</a:t>
            </a:r>
            <a:r>
              <a:rPr lang="zh-CN" altLang="en-US" sz="2200" dirty="0"/>
              <a:t>一个二元</a:t>
            </a:r>
            <a:r>
              <a:rPr lang="zh-CN" altLang="en-US" sz="2200" dirty="0">
                <a:solidFill>
                  <a:srgbClr val="FF0000"/>
                </a:solidFill>
              </a:rPr>
              <a:t>交运算（汇合运算）</a:t>
            </a:r>
            <a:r>
              <a:rPr lang="zh-CN" altLang="en-US" sz="2200" dirty="0"/>
              <a:t>∧，交运算满足下面三点性质：</a:t>
            </a:r>
            <a:endParaRPr lang="en-US" altLang="zh-CN" sz="2200" dirty="0"/>
          </a:p>
          <a:p>
            <a:pPr lvl="1">
              <a:lnSpc>
                <a:spcPct val="110000"/>
              </a:lnSpc>
              <a:spcBef>
                <a:spcPts val="300"/>
              </a:spcBef>
              <a:spcAft>
                <a:spcPts val="0"/>
              </a:spcAft>
              <a:buFont typeface="Wingdings" pitchFamily="2" charset="2"/>
              <a:buChar char="Ø"/>
            </a:pPr>
            <a:r>
              <a:rPr lang="zh-CN" altLang="en-US" sz="2200" dirty="0"/>
              <a:t>幂等性：对所有的</a:t>
            </a:r>
            <a:r>
              <a:rPr lang="en-US" altLang="zh-CN" sz="2200" dirty="0"/>
              <a:t>x</a:t>
            </a:r>
            <a:r>
              <a:rPr lang="zh-CN" altLang="en-US" sz="2200" dirty="0"/>
              <a:t>，</a:t>
            </a:r>
            <a:r>
              <a:rPr lang="en-US" altLang="zh-CN" sz="2200" dirty="0"/>
              <a:t>x</a:t>
            </a:r>
            <a:r>
              <a:rPr lang="zh-CN" altLang="en-US" sz="2200" dirty="0"/>
              <a:t>∧</a:t>
            </a:r>
            <a:r>
              <a:rPr lang="en-US" altLang="zh-CN" sz="2200" dirty="0"/>
              <a:t>x = x</a:t>
            </a:r>
          </a:p>
          <a:p>
            <a:pPr lvl="1">
              <a:lnSpc>
                <a:spcPct val="110000"/>
              </a:lnSpc>
              <a:spcBef>
                <a:spcPts val="300"/>
              </a:spcBef>
              <a:spcAft>
                <a:spcPts val="0"/>
              </a:spcAft>
              <a:buFont typeface="Wingdings" pitchFamily="2" charset="2"/>
              <a:buChar char="Ø"/>
            </a:pPr>
            <a:r>
              <a:rPr lang="zh-CN" altLang="en-US" sz="2200" dirty="0"/>
              <a:t>交换性：对所有的</a:t>
            </a:r>
            <a:r>
              <a:rPr lang="en-US" altLang="zh-CN" sz="2200" dirty="0"/>
              <a:t>x</a:t>
            </a:r>
            <a:r>
              <a:rPr lang="zh-CN" altLang="en-US" sz="2200" dirty="0"/>
              <a:t>和</a:t>
            </a:r>
            <a:r>
              <a:rPr lang="en-US" altLang="zh-CN" sz="2200" dirty="0"/>
              <a:t>y</a:t>
            </a:r>
            <a:r>
              <a:rPr lang="zh-CN" altLang="en-US" sz="2200" dirty="0"/>
              <a:t>，</a:t>
            </a:r>
            <a:r>
              <a:rPr lang="en-US" altLang="zh-CN" sz="2200" dirty="0"/>
              <a:t>x</a:t>
            </a:r>
            <a:r>
              <a:rPr lang="zh-CN" altLang="en-US" sz="2200" dirty="0"/>
              <a:t>∧</a:t>
            </a:r>
            <a:r>
              <a:rPr lang="en-US" altLang="zh-CN" sz="2200" dirty="0"/>
              <a:t>y = y</a:t>
            </a:r>
            <a:r>
              <a:rPr lang="zh-CN" altLang="en-US" sz="2200" dirty="0"/>
              <a:t>∧</a:t>
            </a:r>
            <a:r>
              <a:rPr lang="en-US" altLang="zh-CN" sz="2200" dirty="0"/>
              <a:t>x</a:t>
            </a:r>
          </a:p>
          <a:p>
            <a:pPr lvl="1">
              <a:lnSpc>
                <a:spcPct val="110000"/>
              </a:lnSpc>
              <a:spcBef>
                <a:spcPts val="300"/>
              </a:spcBef>
              <a:buFont typeface="Wingdings" pitchFamily="2" charset="2"/>
              <a:buChar char="Ø"/>
            </a:pPr>
            <a:r>
              <a:rPr lang="zh-CN" altLang="en-US" sz="2200" dirty="0"/>
              <a:t>结合性：对所有的</a:t>
            </a:r>
            <a:r>
              <a:rPr lang="en-US" altLang="zh-CN" sz="2200" dirty="0"/>
              <a:t>x</a:t>
            </a:r>
            <a:r>
              <a:rPr lang="zh-CN" altLang="en-US" sz="2200" dirty="0"/>
              <a:t>、</a:t>
            </a:r>
            <a:r>
              <a:rPr lang="en-US" altLang="zh-CN" sz="2200" dirty="0"/>
              <a:t>y</a:t>
            </a:r>
            <a:r>
              <a:rPr lang="zh-CN" altLang="en-US" sz="2200" dirty="0"/>
              <a:t>和</a:t>
            </a:r>
            <a:r>
              <a:rPr lang="en-US" altLang="zh-CN" sz="2200" dirty="0"/>
              <a:t>z</a:t>
            </a:r>
            <a:r>
              <a:rPr lang="zh-CN" altLang="en-US" sz="2200" dirty="0"/>
              <a:t>，</a:t>
            </a:r>
            <a:r>
              <a:rPr lang="en-US" altLang="zh-CN" sz="2200" dirty="0"/>
              <a:t>x</a:t>
            </a:r>
            <a:r>
              <a:rPr lang="zh-CN" altLang="en-US" sz="2200" dirty="0"/>
              <a:t>∧</a:t>
            </a:r>
            <a:r>
              <a:rPr lang="en-US" altLang="zh-CN" sz="2200" dirty="0"/>
              <a:t>(y</a:t>
            </a:r>
            <a:r>
              <a:rPr lang="zh-CN" altLang="en-US" sz="2200" dirty="0"/>
              <a:t>∧</a:t>
            </a:r>
            <a:r>
              <a:rPr lang="en-US" altLang="zh-CN" sz="2200" dirty="0"/>
              <a:t>z)=(x</a:t>
            </a:r>
            <a:r>
              <a:rPr lang="zh-CN" altLang="en-US" sz="2200" dirty="0"/>
              <a:t>∧</a:t>
            </a:r>
            <a:r>
              <a:rPr lang="en-US" altLang="zh-CN" sz="2200" dirty="0"/>
              <a:t>y)</a:t>
            </a:r>
            <a:r>
              <a:rPr lang="zh-CN" altLang="en-US" sz="2200" dirty="0"/>
              <a:t>∧</a:t>
            </a:r>
            <a:r>
              <a:rPr lang="en-US" altLang="zh-CN" sz="2200" dirty="0"/>
              <a:t>z</a:t>
            </a:r>
          </a:p>
          <a:p>
            <a:pPr>
              <a:lnSpc>
                <a:spcPct val="110000"/>
              </a:lnSpc>
              <a:spcBef>
                <a:spcPts val="300"/>
              </a:spcBef>
            </a:pPr>
            <a:r>
              <a:rPr lang="zh-CN" altLang="en-US" sz="2200" dirty="0"/>
              <a:t>半格有</a:t>
            </a:r>
            <a:r>
              <a:rPr lang="zh-CN" altLang="en-US" sz="2200" dirty="0">
                <a:solidFill>
                  <a:srgbClr val="FF0000"/>
                </a:solidFill>
              </a:rPr>
              <a:t>顶元┬</a:t>
            </a:r>
            <a:r>
              <a:rPr lang="zh-CN" altLang="en-US" sz="2200" dirty="0"/>
              <a:t>（可以还有</a:t>
            </a:r>
            <a:r>
              <a:rPr lang="zh-CN" altLang="en-US" sz="2200" dirty="0">
                <a:solidFill>
                  <a:srgbClr val="FF0000"/>
                </a:solidFill>
              </a:rPr>
              <a:t>底元┴</a:t>
            </a:r>
            <a:r>
              <a:rPr lang="zh-CN" altLang="en-US" sz="2200" dirty="0"/>
              <a:t>）</a:t>
            </a:r>
            <a:endParaRPr lang="en-US" altLang="zh-CN" sz="2200" dirty="0"/>
          </a:p>
          <a:p>
            <a:pPr lvl="1">
              <a:lnSpc>
                <a:spcPct val="110000"/>
              </a:lnSpc>
              <a:spcBef>
                <a:spcPts val="300"/>
              </a:spcBef>
              <a:spcAft>
                <a:spcPts val="0"/>
              </a:spcAft>
              <a:buFont typeface="Wingdings" pitchFamily="2" charset="2"/>
              <a:buChar char="Ø"/>
            </a:pPr>
            <a:r>
              <a:rPr lang="zh-CN" altLang="en-US" sz="2200"/>
              <a:t>对集合</a:t>
            </a:r>
            <a:r>
              <a:rPr lang="en-US" altLang="zh-CN" sz="2200"/>
              <a:t>S</a:t>
            </a:r>
            <a:r>
              <a:rPr lang="zh-CN" altLang="en-US" sz="2200"/>
              <a:t>中</a:t>
            </a:r>
            <a:r>
              <a:rPr lang="zh-CN" altLang="en-US" sz="2200" dirty="0"/>
              <a:t>的所有</a:t>
            </a:r>
            <a:r>
              <a:rPr lang="en-US" altLang="zh-CN" sz="2200" dirty="0"/>
              <a:t>x</a:t>
            </a:r>
            <a:r>
              <a:rPr lang="zh-CN" altLang="en-US" sz="2200" dirty="0"/>
              <a:t>，┬∧</a:t>
            </a:r>
            <a:r>
              <a:rPr lang="en-US" altLang="zh-CN" sz="2200" dirty="0"/>
              <a:t>x = x</a:t>
            </a:r>
          </a:p>
          <a:p>
            <a:pPr lvl="1">
              <a:lnSpc>
                <a:spcPct val="110000"/>
              </a:lnSpc>
              <a:spcBef>
                <a:spcPts val="300"/>
              </a:spcBef>
              <a:buFont typeface="Wingdings" pitchFamily="2" charset="2"/>
              <a:buChar char="Ø"/>
            </a:pPr>
            <a:r>
              <a:rPr lang="zh-CN" altLang="en-US" sz="2200"/>
              <a:t>对集合</a:t>
            </a:r>
            <a:r>
              <a:rPr lang="en-US" altLang="zh-CN" sz="2200"/>
              <a:t>S</a:t>
            </a:r>
            <a:r>
              <a:rPr lang="zh-CN" altLang="en-US" sz="2200"/>
              <a:t>中</a:t>
            </a:r>
            <a:r>
              <a:rPr lang="zh-CN" altLang="en-US" sz="2200" dirty="0"/>
              <a:t>的所有</a:t>
            </a:r>
            <a:r>
              <a:rPr lang="en-US" altLang="zh-CN" sz="2200" dirty="0"/>
              <a:t>x</a:t>
            </a:r>
            <a:r>
              <a:rPr lang="zh-CN" altLang="en-US" sz="2200" dirty="0"/>
              <a:t>，┴∧</a:t>
            </a:r>
            <a:r>
              <a:rPr lang="en-US" altLang="zh-CN" sz="2200" dirty="0"/>
              <a:t>x = </a:t>
            </a:r>
            <a:r>
              <a:rPr lang="zh-CN" altLang="en-US" sz="2200" dirty="0"/>
              <a:t>┴</a:t>
            </a:r>
          </a:p>
        </p:txBody>
      </p:sp>
      <p:sp>
        <p:nvSpPr>
          <p:cNvPr id="4" name="灯片编号占位符 3"/>
          <p:cNvSpPr>
            <a:spLocks noGrp="1"/>
          </p:cNvSpPr>
          <p:nvPr>
            <p:ph type="sldNum" sz="quarter" idx="12"/>
          </p:nvPr>
        </p:nvSpPr>
        <p:spPr>
          <a:xfrm>
            <a:off x="7890386" y="6356350"/>
            <a:ext cx="624963" cy="365125"/>
          </a:xfrm>
        </p:spPr>
        <p:txBody>
          <a:bodyPr/>
          <a:lstStyle/>
          <a:p>
            <a:pPr>
              <a:defRPr/>
            </a:pPr>
            <a:fld id="{EFC3A549-9C13-4399-83C7-A4E2E0BD550C}" type="slidenum">
              <a:rPr lang="zh-CN" altLang="en-US" smtClean="0"/>
              <a:pPr>
                <a:defRPr/>
              </a:pPr>
              <a:t>109</a:t>
            </a:fld>
            <a:endParaRPr lang="zh-CN" altLang="en-US"/>
          </a:p>
        </p:txBody>
      </p:sp>
      <p:sp>
        <p:nvSpPr>
          <p:cNvPr id="5" name="内容占位符 2">
            <a:extLst>
              <a:ext uri="{FF2B5EF4-FFF2-40B4-BE49-F238E27FC236}">
                <a16:creationId xmlns:a16="http://schemas.microsoft.com/office/drawing/2014/main" id="{7113CEC8-11D0-4C46-9228-79930DC9576F}"/>
              </a:ext>
            </a:extLst>
          </p:cNvPr>
          <p:cNvSpPr txBox="1">
            <a:spLocks/>
          </p:cNvSpPr>
          <p:nvPr/>
        </p:nvSpPr>
        <p:spPr bwMode="auto">
          <a:xfrm>
            <a:off x="448007" y="4554125"/>
            <a:ext cx="8281323" cy="1929927"/>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zh-CN" altLang="en-US" sz="2000" u="sng">
                <a:solidFill>
                  <a:srgbClr val="990000"/>
                </a:solidFill>
              </a:rPr>
              <a:t>格代数为数据流分析的可行性提供了依据</a:t>
            </a:r>
            <a:r>
              <a:rPr lang="zh-CN" altLang="en-US" sz="2000"/>
              <a:t>。</a:t>
            </a:r>
            <a:endParaRPr lang="en-US" altLang="zh-CN" sz="2000"/>
          </a:p>
          <a:p>
            <a:pPr defTabSz="914400"/>
            <a:r>
              <a:rPr lang="zh-CN" altLang="en-US" sz="2000"/>
              <a:t>只有当数据流分析构造的迁移函数</a:t>
            </a:r>
            <a:r>
              <a:rPr lang="en-US" altLang="zh-CN" sz="2000"/>
              <a:t>F</a:t>
            </a:r>
            <a:r>
              <a:rPr lang="zh-CN" altLang="en-US" sz="2000"/>
              <a:t>单调性方向与半格</a:t>
            </a:r>
            <a:r>
              <a:rPr lang="en-US" altLang="zh-CN" sz="2000"/>
              <a:t>&lt; S,</a:t>
            </a:r>
            <a:r>
              <a:rPr lang="zh-CN" altLang="en-US" sz="2000"/>
              <a:t>∧</a:t>
            </a:r>
            <a:r>
              <a:rPr lang="en-US" altLang="zh-CN" sz="2000"/>
              <a:t>&gt;</a:t>
            </a:r>
            <a:r>
              <a:rPr lang="zh-CN" altLang="en-US" sz="2000"/>
              <a:t>的序一致时，迭代才会终止。</a:t>
            </a:r>
            <a:endParaRPr lang="en-US" altLang="zh-CN" sz="2000"/>
          </a:p>
          <a:p>
            <a:pPr defTabSz="914400"/>
            <a:r>
              <a:rPr lang="zh-CN" altLang="en-US" sz="2000"/>
              <a:t>例如：活性分析中的函数</a:t>
            </a:r>
            <a:r>
              <a:rPr lang="en-US" altLang="zh-CN" sz="2000">
                <a:solidFill>
                  <a:srgbClr val="C00000"/>
                </a:solidFill>
              </a:rPr>
              <a:t>in[s]=gen[s]</a:t>
            </a:r>
            <a:r>
              <a:rPr lang="zh-CN" altLang="en-US" sz="2000">
                <a:solidFill>
                  <a:srgbClr val="C00000"/>
                </a:solidFill>
              </a:rPr>
              <a:t>∪</a:t>
            </a:r>
            <a:r>
              <a:rPr lang="en-US" altLang="zh-CN" sz="2000">
                <a:solidFill>
                  <a:srgbClr val="C00000"/>
                </a:solidFill>
              </a:rPr>
              <a:t>(out[s]-kill[s]</a:t>
            </a:r>
            <a:r>
              <a:rPr lang="en-US" altLang="zh-CN" sz="2000"/>
              <a:t>)</a:t>
            </a:r>
            <a:r>
              <a:rPr lang="zh-CN" altLang="en-US" sz="2000"/>
              <a:t>的单调性方向与对应变量幂集格的包含关系是一致的，迭代可以终止。</a:t>
            </a:r>
          </a:p>
          <a:p>
            <a:pPr defTabSz="914400"/>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718185C-4461-4D18-B7CA-1F6230CE46E9}"/>
              </a:ext>
            </a:extLst>
          </p:cNvPr>
          <p:cNvGrpSpPr/>
          <p:nvPr/>
        </p:nvGrpSpPr>
        <p:grpSpPr>
          <a:xfrm>
            <a:off x="1980775" y="3417927"/>
            <a:ext cx="6756573" cy="2909782"/>
            <a:chOff x="1980775" y="3588196"/>
            <a:chExt cx="6756573" cy="2909782"/>
          </a:xfrm>
        </p:grpSpPr>
        <p:sp>
          <p:nvSpPr>
            <p:cNvPr id="15" name="矩形 14">
              <a:extLst>
                <a:ext uri="{FF2B5EF4-FFF2-40B4-BE49-F238E27FC236}">
                  <a16:creationId xmlns:a16="http://schemas.microsoft.com/office/drawing/2014/main" id="{B76C9DD5-20DF-448F-B18A-4A6D2C214791}"/>
                </a:ext>
              </a:extLst>
            </p:cNvPr>
            <p:cNvSpPr/>
            <p:nvPr/>
          </p:nvSpPr>
          <p:spPr>
            <a:xfrm>
              <a:off x="6476548" y="3668532"/>
              <a:ext cx="2260800" cy="282944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6</a:t>
              </a:r>
              <a:r>
                <a:rPr lang="en-US" altLang="zh-CN" sz="2000" dirty="0">
                  <a:solidFill>
                    <a:schemeClr val="tx1"/>
                  </a:solidFill>
                  <a:latin typeface="楷体" pitchFamily="49" charset="-122"/>
                  <a:ea typeface="楷体" pitchFamily="49" charset="-122"/>
                </a:rPr>
                <a:t>:=4*</a:t>
              </a:r>
              <a:r>
                <a:rPr lang="en-US" altLang="zh-CN" sz="2000" dirty="0" err="1">
                  <a:solidFill>
                    <a:schemeClr val="tx1"/>
                  </a:solidFill>
                  <a:latin typeface="楷体" pitchFamily="49" charset="-122"/>
                  <a:ea typeface="楷体" pitchFamily="49" charset="-122"/>
                </a:rPr>
                <a:t>i</a:t>
              </a:r>
              <a:endParaRPr lang="en-US" altLang="zh-CN" sz="2000" dirty="0">
                <a:solidFill>
                  <a:schemeClr val="tx1"/>
                </a:solidFill>
                <a:latin typeface="楷体" pitchFamily="49" charset="-122"/>
                <a:ea typeface="楷体" pitchFamily="49" charset="-122"/>
              </a:endParaRPr>
            </a:p>
            <a:p>
              <a:r>
                <a:rPr lang="en-US" altLang="zh-CN" sz="2000" dirty="0">
                  <a:solidFill>
                    <a:schemeClr val="tx1"/>
                  </a:solidFill>
                  <a:latin typeface="楷体" pitchFamily="49" charset="-122"/>
                  <a:ea typeface="楷体" pitchFamily="49" charset="-122"/>
                </a:rPr>
                <a:t>x:=a[T</a:t>
              </a:r>
              <a:r>
                <a:rPr lang="en-US" altLang="zh-CN" sz="2000" baseline="-25000" dirty="0">
                  <a:solidFill>
                    <a:schemeClr val="tx1"/>
                  </a:solidFill>
                  <a:latin typeface="楷体" pitchFamily="49" charset="-122"/>
                  <a:ea typeface="楷体" pitchFamily="49" charset="-122"/>
                </a:rPr>
                <a:t>6</a:t>
              </a:r>
              <a:r>
                <a:rPr lang="en-US" altLang="zh-CN"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7</a:t>
              </a:r>
              <a:r>
                <a:rPr lang="en-US" altLang="zh-CN" sz="2000" dirty="0">
                  <a:solidFill>
                    <a:schemeClr val="tx1"/>
                  </a:solidFill>
                  <a:latin typeface="楷体" pitchFamily="49" charset="-122"/>
                  <a:ea typeface="楷体" pitchFamily="49" charset="-122"/>
                </a:rPr>
                <a:t>:=4*</a:t>
              </a:r>
              <a:r>
                <a:rPr lang="en-US" altLang="zh-CN" sz="2000" dirty="0" err="1">
                  <a:solidFill>
                    <a:schemeClr val="tx1"/>
                  </a:solidFill>
                  <a:latin typeface="楷体" pitchFamily="49" charset="-122"/>
                  <a:ea typeface="楷体" pitchFamily="49" charset="-122"/>
                </a:rPr>
                <a:t>i</a:t>
              </a:r>
              <a:endParaRPr lang="en-US" altLang="zh-CN" sz="2000" dirty="0">
                <a:solidFill>
                  <a:schemeClr val="tx1"/>
                </a:solidFill>
                <a:latin typeface="楷体" pitchFamily="49" charset="-122"/>
                <a:ea typeface="楷体" pitchFamily="49" charset="-122"/>
              </a:endParaRPr>
            </a:p>
            <a:p>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8</a:t>
              </a:r>
              <a:r>
                <a:rPr lang="en-US" altLang="zh-CN" sz="2000" dirty="0">
                  <a:solidFill>
                    <a:schemeClr val="tx1"/>
                  </a:solidFill>
                  <a:latin typeface="楷体" pitchFamily="49" charset="-122"/>
                  <a:ea typeface="楷体" pitchFamily="49" charset="-122"/>
                </a:rPr>
                <a:t>:=4*j </a:t>
              </a:r>
            </a:p>
            <a:p>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9</a:t>
              </a:r>
              <a:r>
                <a:rPr lang="en-US" altLang="zh-CN" sz="2000" dirty="0">
                  <a:solidFill>
                    <a:schemeClr val="tx1"/>
                  </a:solidFill>
                  <a:latin typeface="楷体" pitchFamily="49" charset="-122"/>
                  <a:ea typeface="楷体" pitchFamily="49" charset="-122"/>
                </a:rPr>
                <a:t>:=a[T</a:t>
              </a:r>
              <a:r>
                <a:rPr lang="en-US" altLang="zh-CN" sz="2000" baseline="-25000" dirty="0">
                  <a:solidFill>
                    <a:schemeClr val="tx1"/>
                  </a:solidFill>
                  <a:latin typeface="楷体" pitchFamily="49" charset="-122"/>
                  <a:ea typeface="楷体" pitchFamily="49" charset="-122"/>
                </a:rPr>
                <a:t>8</a:t>
              </a:r>
              <a:r>
                <a:rPr lang="en-US" altLang="zh-CN"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a[T</a:t>
              </a:r>
              <a:r>
                <a:rPr lang="en-US" altLang="zh-CN" sz="2000" baseline="-25000" dirty="0">
                  <a:solidFill>
                    <a:schemeClr val="tx1"/>
                  </a:solidFill>
                  <a:latin typeface="楷体" pitchFamily="49" charset="-122"/>
                  <a:ea typeface="楷体" pitchFamily="49" charset="-122"/>
                </a:rPr>
                <a:t>7</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9</a:t>
              </a:r>
            </a:p>
            <a:p>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10</a:t>
              </a:r>
              <a:r>
                <a:rPr lang="en-US" altLang="zh-CN" sz="2000" dirty="0">
                  <a:solidFill>
                    <a:schemeClr val="tx1"/>
                  </a:solidFill>
                  <a:latin typeface="楷体" pitchFamily="49" charset="-122"/>
                  <a:ea typeface="楷体" pitchFamily="49" charset="-122"/>
                </a:rPr>
                <a:t>:=4*j</a:t>
              </a:r>
            </a:p>
            <a:p>
              <a:r>
                <a:rPr lang="en-US" altLang="zh-CN" sz="2000" dirty="0">
                  <a:solidFill>
                    <a:schemeClr val="tx1"/>
                  </a:solidFill>
                  <a:latin typeface="楷体" pitchFamily="49" charset="-122"/>
                  <a:ea typeface="楷体" pitchFamily="49" charset="-122"/>
                </a:rPr>
                <a:t>a[T</a:t>
              </a:r>
              <a:r>
                <a:rPr lang="en-US" altLang="zh-CN" sz="2000" baseline="-25000" dirty="0">
                  <a:solidFill>
                    <a:schemeClr val="tx1"/>
                  </a:solidFill>
                  <a:latin typeface="楷体" pitchFamily="49" charset="-122"/>
                  <a:ea typeface="楷体" pitchFamily="49" charset="-122"/>
                </a:rPr>
                <a:t>10</a:t>
              </a:r>
              <a:r>
                <a:rPr lang="en-US" altLang="zh-CN" sz="2000" dirty="0">
                  <a:solidFill>
                    <a:schemeClr val="tx1"/>
                  </a:solidFill>
                  <a:latin typeface="楷体" pitchFamily="49" charset="-122"/>
                  <a:ea typeface="楷体" pitchFamily="49" charset="-122"/>
                </a:rPr>
                <a:t>]:=x</a:t>
              </a:r>
            </a:p>
            <a:p>
              <a:r>
                <a:rPr lang="en-US" altLang="zh-CN" sz="2000" dirty="0" err="1">
                  <a:solidFill>
                    <a:schemeClr val="tx1"/>
                  </a:solidFill>
                  <a:latin typeface="楷体" pitchFamily="49" charset="-122"/>
                  <a:ea typeface="楷体" pitchFamily="49" charset="-122"/>
                </a:rPr>
                <a:t>goto</a:t>
              </a:r>
              <a:r>
                <a:rPr lang="en-US" altLang="zh-CN" sz="2000" dirty="0">
                  <a:solidFill>
                    <a:schemeClr val="tx1"/>
                  </a:solidFill>
                  <a:latin typeface="楷体" pitchFamily="49" charset="-122"/>
                  <a:ea typeface="楷体" pitchFamily="49" charset="-122"/>
                </a:rPr>
                <a:t> B</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sp>
          <p:nvSpPr>
            <p:cNvPr id="18" name="矩形 17">
              <a:extLst>
                <a:ext uri="{FF2B5EF4-FFF2-40B4-BE49-F238E27FC236}">
                  <a16:creationId xmlns:a16="http://schemas.microsoft.com/office/drawing/2014/main" id="{BBC425BC-ADE8-43B9-AF27-CD5C07C8084C}"/>
                </a:ext>
              </a:extLst>
            </p:cNvPr>
            <p:cNvSpPr/>
            <p:nvPr/>
          </p:nvSpPr>
          <p:spPr>
            <a:xfrm>
              <a:off x="1980775" y="4715309"/>
              <a:ext cx="3731050" cy="36150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9" name="直接箭头连接符 18">
              <a:extLst>
                <a:ext uri="{FF2B5EF4-FFF2-40B4-BE49-F238E27FC236}">
                  <a16:creationId xmlns:a16="http://schemas.microsoft.com/office/drawing/2014/main" id="{8AD8BF8E-C33F-450E-AD5D-3FE40D7A8E67}"/>
                </a:ext>
              </a:extLst>
            </p:cNvPr>
            <p:cNvCxnSpPr>
              <a:cxnSpLocks/>
            </p:cNvCxnSpPr>
            <p:nvPr/>
          </p:nvCxnSpPr>
          <p:spPr>
            <a:xfrm>
              <a:off x="5711825" y="4896062"/>
              <a:ext cx="764723"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BB0719D-DA35-4D0E-B47E-F97C542A7029}"/>
                </a:ext>
              </a:extLst>
            </p:cNvPr>
            <p:cNvSpPr/>
            <p:nvPr/>
          </p:nvSpPr>
          <p:spPr>
            <a:xfrm>
              <a:off x="6081994" y="3588196"/>
              <a:ext cx="420086"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5</a:t>
              </a:r>
              <a:endParaRPr lang="zh-CN" altLang="en-US" sz="2000" baseline="-25000" dirty="0">
                <a:solidFill>
                  <a:schemeClr val="tx1"/>
                </a:solidFill>
                <a:latin typeface="楷体" pitchFamily="49" charset="-122"/>
                <a:ea typeface="楷体" pitchFamily="49" charset="-122"/>
              </a:endParaRPr>
            </a:p>
          </p:txBody>
        </p:sp>
      </p:grpSp>
      <p:grpSp>
        <p:nvGrpSpPr>
          <p:cNvPr id="8" name="组合 7">
            <a:extLst>
              <a:ext uri="{FF2B5EF4-FFF2-40B4-BE49-F238E27FC236}">
                <a16:creationId xmlns:a16="http://schemas.microsoft.com/office/drawing/2014/main" id="{A2F6E02B-A687-48F5-894B-8C2F6AAE0CC0}"/>
              </a:ext>
            </a:extLst>
          </p:cNvPr>
          <p:cNvGrpSpPr/>
          <p:nvPr/>
        </p:nvGrpSpPr>
        <p:grpSpPr>
          <a:xfrm>
            <a:off x="836585" y="1008481"/>
            <a:ext cx="5175575" cy="2070230"/>
            <a:chOff x="836585" y="1178750"/>
            <a:chExt cx="5175575" cy="2070230"/>
          </a:xfrm>
        </p:grpSpPr>
        <p:sp>
          <p:nvSpPr>
            <p:cNvPr id="4" name="矩形 3">
              <a:extLst>
                <a:ext uri="{FF2B5EF4-FFF2-40B4-BE49-F238E27FC236}">
                  <a16:creationId xmlns:a16="http://schemas.microsoft.com/office/drawing/2014/main" id="{C90070A0-FBA2-42A2-AE14-DBD9B6825DB6}"/>
                </a:ext>
              </a:extLst>
            </p:cNvPr>
            <p:cNvSpPr/>
            <p:nvPr/>
          </p:nvSpPr>
          <p:spPr>
            <a:xfrm>
              <a:off x="836585" y="2876550"/>
              <a:ext cx="2655295" cy="37243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a:extLst>
                <a:ext uri="{FF2B5EF4-FFF2-40B4-BE49-F238E27FC236}">
                  <a16:creationId xmlns:a16="http://schemas.microsoft.com/office/drawing/2014/main" id="{E718DF51-F221-4A3A-8878-ACC6842C245D}"/>
                </a:ext>
              </a:extLst>
            </p:cNvPr>
            <p:cNvSpPr/>
            <p:nvPr/>
          </p:nvSpPr>
          <p:spPr>
            <a:xfrm>
              <a:off x="4707015" y="1178750"/>
              <a:ext cx="1305145"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solidFill>
                  <a:latin typeface="楷体" pitchFamily="49" charset="-122"/>
                  <a:ea typeface="楷体" pitchFamily="49" charset="-122"/>
                </a:rPr>
                <a:t>i</a:t>
              </a:r>
              <a:r>
                <a:rPr lang="en-US" altLang="zh-CN" sz="2000" dirty="0">
                  <a:solidFill>
                    <a:schemeClr val="tx1"/>
                  </a:solidFill>
                  <a:latin typeface="楷体" pitchFamily="49" charset="-122"/>
                  <a:ea typeface="楷体" pitchFamily="49" charset="-122"/>
                </a:rPr>
                <a:t>:=m-1</a:t>
              </a:r>
            </a:p>
            <a:p>
              <a:r>
                <a:rPr lang="en-US" altLang="zh-CN" sz="2000" dirty="0">
                  <a:solidFill>
                    <a:schemeClr val="tx1"/>
                  </a:solidFill>
                  <a:latin typeface="楷体" pitchFamily="49" charset="-122"/>
                  <a:ea typeface="楷体" pitchFamily="49" charset="-122"/>
                </a:rPr>
                <a:t>j:=n</a:t>
              </a:r>
            </a:p>
            <a:p>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:=4*n</a:t>
              </a:r>
            </a:p>
            <a:p>
              <a:r>
                <a:rPr lang="en-US" altLang="zh-CN" sz="2000" dirty="0">
                  <a:solidFill>
                    <a:schemeClr val="tx1"/>
                  </a:solidFill>
                  <a:latin typeface="楷体" pitchFamily="49" charset="-122"/>
                  <a:ea typeface="楷体" pitchFamily="49" charset="-122"/>
                </a:rPr>
                <a:t>v:=a[T</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a:t>
              </a:r>
              <a:endParaRPr lang="zh-CN" altLang="en-US" sz="2000" dirty="0">
                <a:solidFill>
                  <a:schemeClr val="tx1"/>
                </a:solidFill>
                <a:latin typeface="楷体" pitchFamily="49" charset="-122"/>
                <a:ea typeface="楷体" pitchFamily="49" charset="-122"/>
              </a:endParaRPr>
            </a:p>
          </p:txBody>
        </p:sp>
        <p:sp>
          <p:nvSpPr>
            <p:cNvPr id="5" name="任意多边形: 形状 4">
              <a:extLst>
                <a:ext uri="{FF2B5EF4-FFF2-40B4-BE49-F238E27FC236}">
                  <a16:creationId xmlns:a16="http://schemas.microsoft.com/office/drawing/2014/main" id="{F66A34BE-9AD5-4914-94C6-4DCF6804F0A8}"/>
                </a:ext>
              </a:extLst>
            </p:cNvPr>
            <p:cNvSpPr/>
            <p:nvPr/>
          </p:nvSpPr>
          <p:spPr>
            <a:xfrm>
              <a:off x="3346450" y="1775637"/>
              <a:ext cx="1358900" cy="1100913"/>
            </a:xfrm>
            <a:custGeom>
              <a:avLst/>
              <a:gdLst>
                <a:gd name="connsiteX0" fmla="*/ 0 w 3009014"/>
                <a:gd name="connsiteY0" fmla="*/ 361507 h 361507"/>
                <a:gd name="connsiteX1" fmla="*/ 0 w 3009014"/>
                <a:gd name="connsiteY1" fmla="*/ 0 h 361507"/>
                <a:gd name="connsiteX2" fmla="*/ 3009014 w 3009014"/>
                <a:gd name="connsiteY2" fmla="*/ 0 h 361507"/>
              </a:gdLst>
              <a:ahLst/>
              <a:cxnLst>
                <a:cxn ang="0">
                  <a:pos x="connsiteX0" y="connsiteY0"/>
                </a:cxn>
                <a:cxn ang="0">
                  <a:pos x="connsiteX1" y="connsiteY1"/>
                </a:cxn>
                <a:cxn ang="0">
                  <a:pos x="connsiteX2" y="connsiteY2"/>
                </a:cxn>
              </a:cxnLst>
              <a:rect l="l" t="t" r="r" b="b"/>
              <a:pathLst>
                <a:path w="3009014" h="361507">
                  <a:moveTo>
                    <a:pt x="0" y="361507"/>
                  </a:moveTo>
                  <a:lnTo>
                    <a:pt x="0" y="0"/>
                  </a:lnTo>
                  <a:lnTo>
                    <a:pt x="3009014" y="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组合 22">
            <a:extLst>
              <a:ext uri="{FF2B5EF4-FFF2-40B4-BE49-F238E27FC236}">
                <a16:creationId xmlns:a16="http://schemas.microsoft.com/office/drawing/2014/main" id="{D4BADDA2-B9FA-4772-873E-5E402194D96F}"/>
              </a:ext>
            </a:extLst>
          </p:cNvPr>
          <p:cNvGrpSpPr/>
          <p:nvPr/>
        </p:nvGrpSpPr>
        <p:grpSpPr>
          <a:xfrm>
            <a:off x="1961710" y="1866049"/>
            <a:ext cx="6769248" cy="1929923"/>
            <a:chOff x="1961710" y="2078850"/>
            <a:chExt cx="6769248" cy="1929923"/>
          </a:xfrm>
        </p:grpSpPr>
        <p:grpSp>
          <p:nvGrpSpPr>
            <p:cNvPr id="16" name="组合 15">
              <a:extLst>
                <a:ext uri="{FF2B5EF4-FFF2-40B4-BE49-F238E27FC236}">
                  <a16:creationId xmlns:a16="http://schemas.microsoft.com/office/drawing/2014/main" id="{6A6AA39A-FE0D-4741-A0D9-6EB683FB7281}"/>
                </a:ext>
              </a:extLst>
            </p:cNvPr>
            <p:cNvGrpSpPr/>
            <p:nvPr/>
          </p:nvGrpSpPr>
          <p:grpSpPr>
            <a:xfrm>
              <a:off x="1961710" y="2078850"/>
              <a:ext cx="6769248" cy="1929923"/>
              <a:chOff x="1961710" y="2078850"/>
              <a:chExt cx="6769248" cy="1929923"/>
            </a:xfrm>
          </p:grpSpPr>
          <p:sp>
            <p:nvSpPr>
              <p:cNvPr id="10" name="矩形 9">
                <a:extLst>
                  <a:ext uri="{FF2B5EF4-FFF2-40B4-BE49-F238E27FC236}">
                    <a16:creationId xmlns:a16="http://schemas.microsoft.com/office/drawing/2014/main" id="{86CDE644-5267-4E8D-83C4-353B86C172A7}"/>
                  </a:ext>
                </a:extLst>
              </p:cNvPr>
              <p:cNvSpPr/>
              <p:nvPr/>
            </p:nvSpPr>
            <p:spPr>
              <a:xfrm>
                <a:off x="5965715" y="2078850"/>
                <a:ext cx="630955"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grpSp>
            <p:nvGrpSpPr>
              <p:cNvPr id="14" name="组合 13">
                <a:extLst>
                  <a:ext uri="{FF2B5EF4-FFF2-40B4-BE49-F238E27FC236}">
                    <a16:creationId xmlns:a16="http://schemas.microsoft.com/office/drawing/2014/main" id="{A411B458-7BAD-47EA-9BD4-16A2FB85326A}"/>
                  </a:ext>
                </a:extLst>
              </p:cNvPr>
              <p:cNvGrpSpPr/>
              <p:nvPr/>
            </p:nvGrpSpPr>
            <p:grpSpPr>
              <a:xfrm>
                <a:off x="1961710" y="2213865"/>
                <a:ext cx="6769248" cy="1794908"/>
                <a:chOff x="1961710" y="2213865"/>
                <a:chExt cx="6769248" cy="1794908"/>
              </a:xfrm>
            </p:grpSpPr>
            <p:sp>
              <p:nvSpPr>
                <p:cNvPr id="9" name="矩形 8">
                  <a:extLst>
                    <a:ext uri="{FF2B5EF4-FFF2-40B4-BE49-F238E27FC236}">
                      <a16:creationId xmlns:a16="http://schemas.microsoft.com/office/drawing/2014/main" id="{F787AF25-C163-49DD-8EDB-90B9A7CBEBE5}"/>
                    </a:ext>
                  </a:extLst>
                </p:cNvPr>
                <p:cNvSpPr/>
                <p:nvPr/>
              </p:nvSpPr>
              <p:spPr>
                <a:xfrm>
                  <a:off x="6470181" y="2213865"/>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solidFill>
                      <a:latin typeface="楷体" pitchFamily="49" charset="-122"/>
                      <a:ea typeface="楷体" pitchFamily="49" charset="-122"/>
                    </a:rPr>
                    <a:t>i</a:t>
                  </a:r>
                  <a:r>
                    <a:rPr lang="en-US" altLang="zh-CN" sz="2000" dirty="0">
                      <a:solidFill>
                        <a:schemeClr val="tx1"/>
                      </a:solidFill>
                      <a:latin typeface="楷体" pitchFamily="49" charset="-122"/>
                      <a:ea typeface="楷体" pitchFamily="49" charset="-122"/>
                    </a:rPr>
                    <a:t>:=i+1</a:t>
                  </a:r>
                </a:p>
                <a:p>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r>
                    <a:rPr lang="en-US" altLang="zh-CN" sz="2000" dirty="0">
                      <a:solidFill>
                        <a:schemeClr val="tx1"/>
                      </a:solidFill>
                      <a:latin typeface="楷体" pitchFamily="49" charset="-122"/>
                      <a:ea typeface="楷体" pitchFamily="49" charset="-122"/>
                    </a:rPr>
                    <a:t>:=4*</a:t>
                  </a:r>
                  <a:r>
                    <a:rPr lang="en-US" altLang="zh-CN" sz="2000" dirty="0" err="1">
                      <a:solidFill>
                        <a:schemeClr val="tx1"/>
                      </a:solidFill>
                      <a:latin typeface="楷体" pitchFamily="49" charset="-122"/>
                      <a:ea typeface="楷体" pitchFamily="49" charset="-122"/>
                    </a:rPr>
                    <a:t>i</a:t>
                  </a:r>
                  <a:endParaRPr lang="en-US" altLang="zh-CN" sz="2000" dirty="0">
                    <a:solidFill>
                      <a:schemeClr val="tx1"/>
                    </a:solidFill>
                    <a:latin typeface="楷体" pitchFamily="49" charset="-122"/>
                    <a:ea typeface="楷体" pitchFamily="49" charset="-122"/>
                  </a:endParaRPr>
                </a:p>
                <a:p>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3</a:t>
                  </a:r>
                  <a:r>
                    <a:rPr lang="en-US" altLang="zh-CN" sz="2000" dirty="0">
                      <a:solidFill>
                        <a:schemeClr val="tx1"/>
                      </a:solidFill>
                      <a:latin typeface="楷体" pitchFamily="49" charset="-122"/>
                      <a:ea typeface="楷体" pitchFamily="49" charset="-122"/>
                    </a:rPr>
                    <a:t>:=a[T</a:t>
                  </a:r>
                  <a:r>
                    <a:rPr lang="en-US" altLang="zh-CN" sz="2000" baseline="-25000" dirty="0">
                      <a:solidFill>
                        <a:schemeClr val="tx1"/>
                      </a:solidFill>
                      <a:latin typeface="楷体" pitchFamily="49" charset="-122"/>
                      <a:ea typeface="楷体" pitchFamily="49" charset="-122"/>
                    </a:rPr>
                    <a:t>2</a:t>
                  </a:r>
                  <a:r>
                    <a:rPr lang="en-US" altLang="zh-CN" sz="2000" dirty="0">
                      <a:solidFill>
                        <a:schemeClr val="tx1"/>
                      </a:solidFill>
                      <a:latin typeface="楷体" pitchFamily="49" charset="-122"/>
                      <a:ea typeface="楷体" pitchFamily="49" charset="-122"/>
                    </a:rPr>
                    <a:t>]</a:t>
                  </a:r>
                </a:p>
                <a:p>
                  <a:r>
                    <a:rPr lang="en-US" altLang="zh-CN" sz="2000" dirty="0">
                      <a:solidFill>
                        <a:schemeClr val="tx1"/>
                      </a:solidFill>
                      <a:latin typeface="楷体" pitchFamily="49" charset="-122"/>
                      <a:ea typeface="楷体" pitchFamily="49" charset="-122"/>
                    </a:rPr>
                    <a:t>if T</a:t>
                  </a:r>
                  <a:r>
                    <a:rPr lang="en-US" altLang="zh-CN" sz="2000" baseline="-25000" dirty="0">
                      <a:solidFill>
                        <a:schemeClr val="tx1"/>
                      </a:solidFill>
                      <a:latin typeface="楷体" pitchFamily="49" charset="-122"/>
                      <a:ea typeface="楷体" pitchFamily="49" charset="-122"/>
                    </a:rPr>
                    <a:t>3</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v </a:t>
                  </a:r>
                  <a:r>
                    <a:rPr lang="en-US" altLang="zh-CN" sz="2000" dirty="0" err="1">
                      <a:solidFill>
                        <a:schemeClr val="tx1"/>
                      </a:solidFill>
                      <a:latin typeface="楷体" pitchFamily="49" charset="-122"/>
                      <a:ea typeface="楷体" pitchFamily="49" charset="-122"/>
                    </a:rPr>
                    <a:t>goto</a:t>
                  </a:r>
                  <a:r>
                    <a:rPr lang="en-US" altLang="zh-CN" sz="2000" dirty="0">
                      <a:solidFill>
                        <a:schemeClr val="tx1"/>
                      </a:solidFill>
                      <a:latin typeface="楷体" pitchFamily="49" charset="-122"/>
                      <a:ea typeface="楷体" pitchFamily="49" charset="-122"/>
                    </a:rPr>
                    <a:t> B</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sp>
              <p:nvSpPr>
                <p:cNvPr id="11" name="矩形 10">
                  <a:extLst>
                    <a:ext uri="{FF2B5EF4-FFF2-40B4-BE49-F238E27FC236}">
                      <a16:creationId xmlns:a16="http://schemas.microsoft.com/office/drawing/2014/main" id="{B0BF26E7-24DE-4081-8688-C3C0DD39BD8D}"/>
                    </a:ext>
                  </a:extLst>
                </p:cNvPr>
                <p:cNvSpPr/>
                <p:nvPr/>
              </p:nvSpPr>
              <p:spPr>
                <a:xfrm>
                  <a:off x="1961710" y="3647266"/>
                  <a:ext cx="3600400" cy="36150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7" name="任意多边形: 形状 16">
              <a:extLst>
                <a:ext uri="{FF2B5EF4-FFF2-40B4-BE49-F238E27FC236}">
                  <a16:creationId xmlns:a16="http://schemas.microsoft.com/office/drawing/2014/main" id="{5041D4EB-DBD5-4561-B31D-ACC845E32DE9}"/>
                </a:ext>
              </a:extLst>
            </p:cNvPr>
            <p:cNvSpPr/>
            <p:nvPr/>
          </p:nvSpPr>
          <p:spPr>
            <a:xfrm>
              <a:off x="3918975" y="2993794"/>
              <a:ext cx="2551675" cy="654281"/>
            </a:xfrm>
            <a:custGeom>
              <a:avLst/>
              <a:gdLst>
                <a:gd name="connsiteX0" fmla="*/ 0 w 3009014"/>
                <a:gd name="connsiteY0" fmla="*/ 361507 h 361507"/>
                <a:gd name="connsiteX1" fmla="*/ 0 w 3009014"/>
                <a:gd name="connsiteY1" fmla="*/ 0 h 361507"/>
                <a:gd name="connsiteX2" fmla="*/ 3009014 w 3009014"/>
                <a:gd name="connsiteY2" fmla="*/ 0 h 361507"/>
              </a:gdLst>
              <a:ahLst/>
              <a:cxnLst>
                <a:cxn ang="0">
                  <a:pos x="connsiteX0" y="connsiteY0"/>
                </a:cxn>
                <a:cxn ang="0">
                  <a:pos x="connsiteX1" y="connsiteY1"/>
                </a:cxn>
                <a:cxn ang="0">
                  <a:pos x="connsiteX2" y="connsiteY2"/>
                </a:cxn>
              </a:cxnLst>
              <a:rect l="l" t="t" r="r" b="b"/>
              <a:pathLst>
                <a:path w="3009014" h="361507">
                  <a:moveTo>
                    <a:pt x="0" y="361507"/>
                  </a:moveTo>
                  <a:lnTo>
                    <a:pt x="0" y="0"/>
                  </a:lnTo>
                  <a:lnTo>
                    <a:pt x="3009014" y="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3405C003-FC4A-4D72-BB5F-7E6780568726}"/>
              </a:ext>
            </a:extLst>
          </p:cNvPr>
          <p:cNvSpPr>
            <a:spLocks noGrp="1"/>
          </p:cNvSpPr>
          <p:nvPr>
            <p:ph type="title"/>
          </p:nvPr>
        </p:nvSpPr>
        <p:spPr>
          <a:xfrm>
            <a:off x="628650" y="98630"/>
            <a:ext cx="7886700" cy="684827"/>
          </a:xfrm>
        </p:spPr>
        <p:txBody>
          <a:bodyPr/>
          <a:lstStyle/>
          <a:p>
            <a:r>
              <a:rPr lang="zh-CN" altLang="en-US"/>
              <a:t>快速排序</a:t>
            </a:r>
          </a:p>
        </p:txBody>
      </p:sp>
      <p:sp>
        <p:nvSpPr>
          <p:cNvPr id="3" name="内容占位符 2">
            <a:extLst>
              <a:ext uri="{FF2B5EF4-FFF2-40B4-BE49-F238E27FC236}">
                <a16:creationId xmlns:a16="http://schemas.microsoft.com/office/drawing/2014/main" id="{F50CA6AD-008F-45F9-92E6-B76D0C820EBD}"/>
              </a:ext>
            </a:extLst>
          </p:cNvPr>
          <p:cNvSpPr>
            <a:spLocks noGrp="1"/>
          </p:cNvSpPr>
          <p:nvPr>
            <p:ph idx="1"/>
          </p:nvPr>
        </p:nvSpPr>
        <p:spPr>
          <a:xfrm>
            <a:off x="521550" y="802614"/>
            <a:ext cx="5760640" cy="5616218"/>
          </a:xfrm>
        </p:spPr>
        <p:txBody>
          <a:bodyPr/>
          <a:lstStyle/>
          <a:p>
            <a:pPr marL="0" indent="0">
              <a:spcBef>
                <a:spcPts val="0"/>
              </a:spcBef>
              <a:spcAft>
                <a:spcPts val="0"/>
              </a:spcAft>
              <a:buNone/>
            </a:pPr>
            <a:r>
              <a:rPr lang="en-US" altLang="zh-CN" sz="2400"/>
              <a:t>void quicksort(m,n);</a:t>
            </a:r>
          </a:p>
          <a:p>
            <a:pPr marL="85725" indent="0">
              <a:spcBef>
                <a:spcPts val="0"/>
              </a:spcBef>
              <a:spcAft>
                <a:spcPts val="0"/>
              </a:spcAft>
              <a:buNone/>
            </a:pPr>
            <a:r>
              <a:rPr lang="en-US" altLang="zh-CN" sz="2400"/>
              <a:t>int m,n;</a:t>
            </a:r>
          </a:p>
          <a:p>
            <a:pPr marL="85725" indent="0">
              <a:spcBef>
                <a:spcPts val="0"/>
              </a:spcBef>
              <a:spcAft>
                <a:spcPts val="0"/>
              </a:spcAft>
              <a:buNone/>
            </a:pPr>
            <a:r>
              <a:rPr lang="en-US" altLang="zh-CN" sz="2400"/>
              <a:t>{</a:t>
            </a:r>
          </a:p>
          <a:p>
            <a:pPr marL="265113" indent="0">
              <a:spcBef>
                <a:spcPts val="0"/>
              </a:spcBef>
              <a:spcAft>
                <a:spcPts val="0"/>
              </a:spcAft>
              <a:buNone/>
            </a:pPr>
            <a:r>
              <a:rPr lang="en-US" altLang="zh-CN" sz="2400"/>
              <a:t>int i,j,v,x;</a:t>
            </a:r>
          </a:p>
          <a:p>
            <a:pPr marL="265113" indent="0">
              <a:spcBef>
                <a:spcPts val="0"/>
              </a:spcBef>
              <a:spcAft>
                <a:spcPts val="0"/>
              </a:spcAft>
              <a:buNone/>
            </a:pPr>
            <a:r>
              <a:rPr lang="en-US" altLang="zh-CN" sz="2400"/>
              <a:t>if(n&lt;=m) return;</a:t>
            </a:r>
          </a:p>
          <a:p>
            <a:pPr marL="265113" indent="0">
              <a:spcBef>
                <a:spcPts val="0"/>
              </a:spcBef>
              <a:spcAft>
                <a:spcPts val="0"/>
              </a:spcAft>
              <a:buNone/>
            </a:pPr>
            <a:r>
              <a:rPr lang="en-US" altLang="zh-CN" sz="2400">
                <a:solidFill>
                  <a:schemeClr val="tx1"/>
                </a:solidFill>
              </a:rPr>
              <a:t>i=m-1</a:t>
            </a:r>
            <a:r>
              <a:rPr lang="en-US" altLang="zh-CN" sz="2400"/>
              <a:t>;j=n;v=a[n];</a:t>
            </a:r>
          </a:p>
          <a:p>
            <a:pPr marL="265113" indent="0">
              <a:spcBef>
                <a:spcPts val="0"/>
              </a:spcBef>
              <a:spcAft>
                <a:spcPts val="0"/>
              </a:spcAft>
              <a:buNone/>
            </a:pPr>
            <a:r>
              <a:rPr lang="en-US" altLang="zh-CN" sz="2400">
                <a:solidFill>
                  <a:srgbClr val="B90307"/>
                </a:solidFill>
              </a:rPr>
              <a:t>while(1){</a:t>
            </a:r>
          </a:p>
          <a:p>
            <a:pPr marL="1435100" indent="0">
              <a:spcBef>
                <a:spcPts val="0"/>
              </a:spcBef>
              <a:spcAft>
                <a:spcPts val="0"/>
              </a:spcAft>
              <a:buNone/>
            </a:pPr>
            <a:r>
              <a:rPr lang="en-US" altLang="zh-CN" sz="2400">
                <a:solidFill>
                  <a:srgbClr val="B90307"/>
                </a:solidFill>
              </a:rPr>
              <a:t>do i=i+1;while(a[i]&lt;v);</a:t>
            </a:r>
          </a:p>
          <a:p>
            <a:pPr marL="1435100" indent="0">
              <a:spcBef>
                <a:spcPts val="0"/>
              </a:spcBef>
              <a:spcAft>
                <a:spcPts val="0"/>
              </a:spcAft>
              <a:buNone/>
            </a:pPr>
            <a:r>
              <a:rPr lang="en-US" altLang="zh-CN" sz="2400">
                <a:solidFill>
                  <a:srgbClr val="B90307"/>
                </a:solidFill>
              </a:rPr>
              <a:t>do j=j-1;while(a[j]&gt;v);</a:t>
            </a:r>
          </a:p>
          <a:p>
            <a:pPr marL="1435100" indent="0">
              <a:spcBef>
                <a:spcPts val="0"/>
              </a:spcBef>
              <a:spcAft>
                <a:spcPts val="0"/>
              </a:spcAft>
              <a:buNone/>
            </a:pPr>
            <a:r>
              <a:rPr lang="en-US" altLang="zh-CN" sz="2400">
                <a:solidFill>
                  <a:srgbClr val="B90307"/>
                </a:solidFill>
              </a:rPr>
              <a:t>if(i&gt;=j) break;</a:t>
            </a:r>
          </a:p>
          <a:p>
            <a:pPr marL="1435100" indent="0">
              <a:spcBef>
                <a:spcPts val="0"/>
              </a:spcBef>
              <a:spcAft>
                <a:spcPts val="0"/>
              </a:spcAft>
              <a:buNone/>
            </a:pPr>
            <a:r>
              <a:rPr lang="en-US" altLang="zh-CN" sz="2400">
                <a:solidFill>
                  <a:srgbClr val="B90307"/>
                </a:solidFill>
              </a:rPr>
              <a:t>x=a[i];a[i]=a[j];a[j]=x;</a:t>
            </a:r>
          </a:p>
          <a:p>
            <a:pPr marL="1339850" indent="0">
              <a:spcBef>
                <a:spcPts val="0"/>
              </a:spcBef>
              <a:spcAft>
                <a:spcPts val="0"/>
              </a:spcAft>
              <a:buNone/>
            </a:pPr>
            <a:r>
              <a:rPr lang="en-US" altLang="zh-CN" sz="2400">
                <a:solidFill>
                  <a:srgbClr val="B90307"/>
                </a:solidFill>
              </a:rPr>
              <a:t>}</a:t>
            </a:r>
          </a:p>
          <a:p>
            <a:pPr marL="265113" indent="0">
              <a:spcBef>
                <a:spcPts val="0"/>
              </a:spcBef>
              <a:spcAft>
                <a:spcPts val="0"/>
              </a:spcAft>
              <a:buNone/>
            </a:pPr>
            <a:r>
              <a:rPr lang="en-US" altLang="zh-CN" sz="2400"/>
              <a:t>x=a[i];a[i]=a[n];a[n]=x;</a:t>
            </a:r>
          </a:p>
          <a:p>
            <a:pPr marL="265113" indent="0">
              <a:spcBef>
                <a:spcPts val="0"/>
              </a:spcBef>
              <a:spcAft>
                <a:spcPts val="0"/>
              </a:spcAft>
              <a:buNone/>
            </a:pPr>
            <a:r>
              <a:rPr lang="en-US" altLang="zh-CN" sz="2400"/>
              <a:t>quicksort(m,j);quicksort(</a:t>
            </a:r>
            <a:r>
              <a:rPr lang="en-US" altLang="zh-CN" sz="2400">
                <a:solidFill>
                  <a:schemeClr val="tx1"/>
                </a:solidFill>
              </a:rPr>
              <a:t>i+1</a:t>
            </a:r>
            <a:r>
              <a:rPr lang="en-US" altLang="zh-CN" sz="2400"/>
              <a:t>,n);</a:t>
            </a:r>
          </a:p>
          <a:p>
            <a:pPr marL="85725" indent="0">
              <a:spcBef>
                <a:spcPts val="0"/>
              </a:spcBef>
              <a:spcAft>
                <a:spcPts val="0"/>
              </a:spcAft>
              <a:buNone/>
            </a:pPr>
            <a:r>
              <a:rPr lang="en-US" altLang="zh-CN" sz="2400"/>
              <a:t>}</a:t>
            </a:r>
            <a:endParaRPr lang="zh-CN" altLang="en-US" sz="2400"/>
          </a:p>
        </p:txBody>
      </p:sp>
      <p:sp>
        <p:nvSpPr>
          <p:cNvPr id="24" name="矩形 23">
            <a:extLst>
              <a:ext uri="{FF2B5EF4-FFF2-40B4-BE49-F238E27FC236}">
                <a16:creationId xmlns:a16="http://schemas.microsoft.com/office/drawing/2014/main" id="{640F3D87-1DC8-4CCF-A80D-9CC78797A7E1}"/>
              </a:ext>
            </a:extLst>
          </p:cNvPr>
          <p:cNvSpPr/>
          <p:nvPr/>
        </p:nvSpPr>
        <p:spPr>
          <a:xfrm>
            <a:off x="6502080" y="4158831"/>
            <a:ext cx="1175265" cy="1260134"/>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755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040" y="4557247"/>
            <a:ext cx="7886700" cy="1325563"/>
          </a:xfrm>
        </p:spPr>
        <p:txBody>
          <a:bodyPr/>
          <a:lstStyle/>
          <a:p>
            <a:r>
              <a:rPr lang="en-US" altLang="zh-CN" dirty="0">
                <a:latin typeface="Comic Sans MS" pitchFamily="66" charset="0"/>
                <a:ea typeface="Yu Gothic UI Semibold" pitchFamily="34" charset="-128"/>
              </a:rPr>
              <a:t>End of Chapter Ten</a:t>
            </a:r>
            <a:endParaRPr lang="zh-CN" altLang="en-US" dirty="0"/>
          </a:p>
        </p:txBody>
      </p:sp>
      <p:pic>
        <p:nvPicPr>
          <p:cNvPr id="4" name="图片 3">
            <a:extLst>
              <a:ext uri="{FF2B5EF4-FFF2-40B4-BE49-F238E27FC236}">
                <a16:creationId xmlns:a16="http://schemas.microsoft.com/office/drawing/2014/main" id="{22852DC5-0C43-048A-FAE9-D3326AE8A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680572"/>
            <a:ext cx="5867400" cy="387667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3905" y="233645"/>
            <a:ext cx="3296190" cy="678610"/>
          </a:xfrm>
        </p:spPr>
        <p:txBody>
          <a:bodyPr/>
          <a:lstStyle/>
          <a:p>
            <a:r>
              <a:rPr lang="zh-CN" altLang="en-US" dirty="0"/>
              <a:t>活性分析</a:t>
            </a:r>
            <a:r>
              <a:rPr lang="en-US" altLang="zh-CN" dirty="0"/>
              <a:t>-</a:t>
            </a:r>
            <a:r>
              <a:rPr lang="zh-CN" altLang="en-US" dirty="0"/>
              <a:t>例题</a:t>
            </a:r>
          </a:p>
        </p:txBody>
      </p:sp>
      <p:sp>
        <p:nvSpPr>
          <p:cNvPr id="3" name="内容占位符 2"/>
          <p:cNvSpPr>
            <a:spLocks noGrp="1"/>
          </p:cNvSpPr>
          <p:nvPr>
            <p:ph idx="1"/>
          </p:nvPr>
        </p:nvSpPr>
        <p:spPr>
          <a:xfrm>
            <a:off x="431540" y="1043735"/>
            <a:ext cx="5085565" cy="585065"/>
          </a:xfrm>
        </p:spPr>
        <p:txBody>
          <a:bodyPr/>
          <a:lstStyle/>
          <a:p>
            <a:r>
              <a:rPr lang="zh-CN" altLang="en-US" sz="2400" dirty="0"/>
              <a:t>不动点算法（正序遍历</a:t>
            </a:r>
            <a:r>
              <a:rPr lang="en-US" altLang="zh-CN" sz="2400" dirty="0"/>
              <a:t>123456</a:t>
            </a:r>
            <a:r>
              <a:rPr lang="zh-CN" altLang="en-US" sz="2400" dirty="0"/>
              <a:t>）</a:t>
            </a:r>
          </a:p>
        </p:txBody>
      </p:sp>
      <p:sp>
        <p:nvSpPr>
          <p:cNvPr id="4" name="灯片编号占位符 3"/>
          <p:cNvSpPr>
            <a:spLocks noGrp="1"/>
          </p:cNvSpPr>
          <p:nvPr>
            <p:ph type="sldNum" sz="quarter" idx="12"/>
          </p:nvPr>
        </p:nvSpPr>
        <p:spPr>
          <a:xfrm>
            <a:off x="7902370" y="6356350"/>
            <a:ext cx="612980" cy="365125"/>
          </a:xfrm>
        </p:spPr>
        <p:txBody>
          <a:bodyPr/>
          <a:lstStyle/>
          <a:p>
            <a:pPr>
              <a:defRPr/>
            </a:pPr>
            <a:fld id="{EFC3A549-9C13-4399-83C7-A4E2E0BD550C}" type="slidenum">
              <a:rPr lang="zh-CN" altLang="en-US" smtClean="0"/>
              <a:pPr>
                <a:defRPr/>
              </a:pPr>
              <a:t>111</a:t>
            </a:fld>
            <a:endParaRPr lang="zh-CN" altLang="en-US"/>
          </a:p>
        </p:txBody>
      </p:sp>
      <p:graphicFrame>
        <p:nvGraphicFramePr>
          <p:cNvPr id="29" name="表格 28"/>
          <p:cNvGraphicFramePr>
            <a:graphicFrameLocks noGrp="1"/>
          </p:cNvGraphicFramePr>
          <p:nvPr/>
        </p:nvGraphicFramePr>
        <p:xfrm>
          <a:off x="476545" y="4329100"/>
          <a:ext cx="5400601" cy="1022400"/>
        </p:xfrm>
        <a:graphic>
          <a:graphicData uri="http://schemas.openxmlformats.org/drawingml/2006/table">
            <a:tbl>
              <a:tblPr/>
              <a:tblGrid>
                <a:gridCol w="771514">
                  <a:extLst>
                    <a:ext uri="{9D8B030D-6E8A-4147-A177-3AD203B41FA5}">
                      <a16:colId xmlns:a16="http://schemas.microsoft.com/office/drawing/2014/main" val="20000"/>
                    </a:ext>
                  </a:extLst>
                </a:gridCol>
                <a:gridCol w="771515">
                  <a:extLst>
                    <a:ext uri="{9D8B030D-6E8A-4147-A177-3AD203B41FA5}">
                      <a16:colId xmlns:a16="http://schemas.microsoft.com/office/drawing/2014/main" val="20001"/>
                    </a:ext>
                  </a:extLst>
                </a:gridCol>
                <a:gridCol w="771514">
                  <a:extLst>
                    <a:ext uri="{9D8B030D-6E8A-4147-A177-3AD203B41FA5}">
                      <a16:colId xmlns:a16="http://schemas.microsoft.com/office/drawing/2014/main" val="20002"/>
                    </a:ext>
                  </a:extLst>
                </a:gridCol>
                <a:gridCol w="771515">
                  <a:extLst>
                    <a:ext uri="{9D8B030D-6E8A-4147-A177-3AD203B41FA5}">
                      <a16:colId xmlns:a16="http://schemas.microsoft.com/office/drawing/2014/main" val="20003"/>
                    </a:ext>
                  </a:extLst>
                </a:gridCol>
                <a:gridCol w="771514">
                  <a:extLst>
                    <a:ext uri="{9D8B030D-6E8A-4147-A177-3AD203B41FA5}">
                      <a16:colId xmlns:a16="http://schemas.microsoft.com/office/drawing/2014/main" val="20004"/>
                    </a:ext>
                  </a:extLst>
                </a:gridCol>
                <a:gridCol w="771515">
                  <a:extLst>
                    <a:ext uri="{9D8B030D-6E8A-4147-A177-3AD203B41FA5}">
                      <a16:colId xmlns:a16="http://schemas.microsoft.com/office/drawing/2014/main" val="20005"/>
                    </a:ext>
                  </a:extLst>
                </a:gridCol>
                <a:gridCol w="771514">
                  <a:extLst>
                    <a:ext uri="{9D8B030D-6E8A-4147-A177-3AD203B41FA5}">
                      <a16:colId xmlns:a16="http://schemas.microsoft.com/office/drawing/2014/main" val="20006"/>
                    </a:ext>
                  </a:extLst>
                </a:gridCol>
              </a:tblGrid>
              <a:tr h="294017">
                <a:tc>
                  <a:txBody>
                    <a:bodyPr/>
                    <a:lstStyle/>
                    <a:p>
                      <a:pPr algn="ctr"/>
                      <a:r>
                        <a:rPr lang="en-US" altLang="zh-CN" sz="2000" dirty="0">
                          <a:latin typeface="楷体" pitchFamily="49" charset="-122"/>
                          <a:ea typeface="楷体" pitchFamily="49" charset="-122"/>
                        </a:rPr>
                        <a:t>Block</a:t>
                      </a:r>
                      <a:endParaRPr lang="zh-CN" altLang="en-US" sz="2000" dirty="0">
                        <a:latin typeface="楷体" pitchFamily="49" charset="-122"/>
                        <a:ea typeface="楷体" pitchFamily="49" charset="-122"/>
                      </a:endParaRPr>
                    </a:p>
                  </a:txBody>
                  <a:tcPr marL="36000" marR="36000" marT="18000" marB="180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4017">
                <a:tc>
                  <a:txBody>
                    <a:bodyPr/>
                    <a:lstStyle/>
                    <a:p>
                      <a:r>
                        <a:rPr lang="en-US" altLang="zh-CN" sz="2000" dirty="0">
                          <a:latin typeface="楷体" pitchFamily="49" charset="-122"/>
                          <a:ea typeface="楷体" pitchFamily="49" charset="-122"/>
                        </a:rPr>
                        <a:t>Gen</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 }</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4017">
                <a:tc>
                  <a:txBody>
                    <a:bodyPr/>
                    <a:lstStyle/>
                    <a:p>
                      <a:r>
                        <a:rPr lang="en-US" altLang="zh-CN" sz="2000" dirty="0">
                          <a:latin typeface="楷体" pitchFamily="49" charset="-122"/>
                          <a:ea typeface="楷体" pitchFamily="49" charset="-122"/>
                        </a:rPr>
                        <a:t>Kill</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baseline="0" dirty="0">
                          <a:latin typeface="楷体" pitchFamily="49" charset="-122"/>
                          <a:ea typeface="楷体" pitchFamily="49" charset="-122"/>
                        </a:rPr>
                        <a:t> </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baseline="0" dirty="0">
                          <a:latin typeface="楷体" pitchFamily="49" charset="-122"/>
                          <a:ea typeface="楷体" pitchFamily="49" charset="-122"/>
                        </a:rPr>
                        <a:t> </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0" name="表格 29"/>
          <p:cNvGraphicFramePr>
            <a:graphicFrameLocks noGrp="1"/>
          </p:cNvGraphicFramePr>
          <p:nvPr/>
        </p:nvGraphicFramePr>
        <p:xfrm>
          <a:off x="476544" y="1763815"/>
          <a:ext cx="5400601" cy="2385600"/>
        </p:xfrm>
        <a:graphic>
          <a:graphicData uri="http://schemas.openxmlformats.org/drawingml/2006/table">
            <a:tbl>
              <a:tblPr/>
              <a:tblGrid>
                <a:gridCol w="514344">
                  <a:extLst>
                    <a:ext uri="{9D8B030D-6E8A-4147-A177-3AD203B41FA5}">
                      <a16:colId xmlns:a16="http://schemas.microsoft.com/office/drawing/2014/main" val="20000"/>
                    </a:ext>
                  </a:extLst>
                </a:gridCol>
                <a:gridCol w="625248">
                  <a:extLst>
                    <a:ext uri="{9D8B030D-6E8A-4147-A177-3AD203B41FA5}">
                      <a16:colId xmlns:a16="http://schemas.microsoft.com/office/drawing/2014/main" val="20001"/>
                    </a:ext>
                  </a:extLst>
                </a:gridCol>
                <a:gridCol w="625248">
                  <a:extLst>
                    <a:ext uri="{9D8B030D-6E8A-4147-A177-3AD203B41FA5}">
                      <a16:colId xmlns:a16="http://schemas.microsoft.com/office/drawing/2014/main" val="20002"/>
                    </a:ext>
                  </a:extLst>
                </a:gridCol>
                <a:gridCol w="625248">
                  <a:extLst>
                    <a:ext uri="{9D8B030D-6E8A-4147-A177-3AD203B41FA5}">
                      <a16:colId xmlns:a16="http://schemas.microsoft.com/office/drawing/2014/main" val="20003"/>
                    </a:ext>
                  </a:extLst>
                </a:gridCol>
                <a:gridCol w="625248">
                  <a:extLst>
                    <a:ext uri="{9D8B030D-6E8A-4147-A177-3AD203B41FA5}">
                      <a16:colId xmlns:a16="http://schemas.microsoft.com/office/drawing/2014/main" val="20004"/>
                    </a:ext>
                  </a:extLst>
                </a:gridCol>
                <a:gridCol w="945105">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720080">
                  <a:extLst>
                    <a:ext uri="{9D8B030D-6E8A-4147-A177-3AD203B41FA5}">
                      <a16:colId xmlns:a16="http://schemas.microsoft.com/office/drawing/2014/main" val="20007"/>
                    </a:ext>
                  </a:extLst>
                </a:gridCol>
              </a:tblGrid>
              <a:tr h="310823">
                <a:tc>
                  <a:txBody>
                    <a:bodyPr/>
                    <a:lstStyle/>
                    <a:p>
                      <a:pPr algn="ctr"/>
                      <a:endParaRPr lang="zh-CN" altLang="en-US" sz="2000" dirty="0">
                        <a:latin typeface="楷体" pitchFamily="49" charset="-122"/>
                        <a:ea typeface="楷体" pitchFamily="49" charset="-122"/>
                      </a:endParaRPr>
                    </a:p>
                  </a:txBody>
                  <a:tcPr marL="36000" marR="36000" marT="18000" marB="180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4">
                        <a:lumMod val="20000"/>
                        <a:lumOff val="80000"/>
                      </a:schemeClr>
                    </a:solidFill>
                  </a:tcPr>
                </a:tc>
                <a:tc gridSpan="2">
                  <a:txBody>
                    <a:bodyPr/>
                    <a:lstStyle/>
                    <a:p>
                      <a:pPr algn="ct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0"/>
                  </a:ext>
                </a:extLst>
              </a:tr>
              <a:tr h="310823">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0823">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10823">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0823">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10823">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0823">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
        <p:nvSpPr>
          <p:cNvPr id="31" name="矩形 30"/>
          <p:cNvSpPr/>
          <p:nvPr/>
        </p:nvSpPr>
        <p:spPr>
          <a:xfrm>
            <a:off x="1241630" y="5544235"/>
            <a:ext cx="3937823" cy="81474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990000"/>
                </a:solidFill>
                <a:latin typeface="楷体" pitchFamily="49" charset="-122"/>
                <a:ea typeface="楷体" pitchFamily="49" charset="-122"/>
              </a:rPr>
              <a:t>Out(B)=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In(</a:t>
            </a:r>
            <a:r>
              <a:rPr lang="en-US" altLang="zh-CN" sz="2000" dirty="0" err="1">
                <a:solidFill>
                  <a:srgbClr val="990000"/>
                </a:solidFill>
                <a:latin typeface="楷体" pitchFamily="49" charset="-122"/>
                <a:ea typeface="楷体" pitchFamily="49" charset="-122"/>
              </a:rPr>
              <a:t>i</a:t>
            </a:r>
            <a:r>
              <a:rPr lang="en-US" altLang="zh-CN" sz="2000" dirty="0">
                <a:solidFill>
                  <a:srgbClr val="990000"/>
                </a:solidFill>
                <a:latin typeface="楷体" pitchFamily="49" charset="-122"/>
                <a:ea typeface="楷体" pitchFamily="49" charset="-122"/>
              </a:rPr>
              <a:t>)</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i</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Succ</a:t>
            </a:r>
            <a:r>
              <a:rPr lang="en-US" altLang="zh-CN" sz="2000" dirty="0">
                <a:solidFill>
                  <a:srgbClr val="990000"/>
                </a:solidFill>
                <a:latin typeface="楷体" pitchFamily="49" charset="-122"/>
                <a:ea typeface="楷体" pitchFamily="49" charset="-122"/>
              </a:rPr>
              <a:t>(B)</a:t>
            </a:r>
          </a:p>
          <a:p>
            <a:pPr>
              <a:spcAft>
                <a:spcPts val="600"/>
              </a:spcAft>
            </a:pPr>
            <a:r>
              <a:rPr lang="en-US" altLang="zh-CN" sz="2000" dirty="0">
                <a:solidFill>
                  <a:srgbClr val="990000"/>
                </a:solidFill>
                <a:latin typeface="楷体" pitchFamily="49" charset="-122"/>
                <a:ea typeface="楷体" pitchFamily="49" charset="-122"/>
              </a:rPr>
              <a:t>In(B)=Gen(B)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(Out(B)-Kill(B))</a:t>
            </a:r>
            <a:endParaRPr lang="zh-CN" altLang="en-US" sz="2000" dirty="0">
              <a:solidFill>
                <a:srgbClr val="990000"/>
              </a:solidFill>
            </a:endParaRPr>
          </a:p>
        </p:txBody>
      </p:sp>
      <p:grpSp>
        <p:nvGrpSpPr>
          <p:cNvPr id="32" name="组合 31"/>
          <p:cNvGrpSpPr/>
          <p:nvPr/>
        </p:nvGrpSpPr>
        <p:grpSpPr>
          <a:xfrm>
            <a:off x="6640452" y="1558421"/>
            <a:ext cx="1770289" cy="3762927"/>
            <a:chOff x="6640452" y="1558421"/>
            <a:chExt cx="1770289" cy="3762927"/>
          </a:xfrm>
        </p:grpSpPr>
        <p:sp>
          <p:nvSpPr>
            <p:cNvPr id="33" name="矩形 32"/>
            <p:cNvSpPr/>
            <p:nvPr/>
          </p:nvSpPr>
          <p:spPr>
            <a:xfrm>
              <a:off x="6640452" y="1558421"/>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34" name="矩形 33"/>
            <p:cNvSpPr/>
            <p:nvPr/>
          </p:nvSpPr>
          <p:spPr>
            <a:xfrm>
              <a:off x="6640452" y="4003489"/>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35" name="矩形 34"/>
            <p:cNvSpPr/>
            <p:nvPr/>
          </p:nvSpPr>
          <p:spPr>
            <a:xfrm>
              <a:off x="7780669" y="5044910"/>
              <a:ext cx="630072" cy="2716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36" name="矩形 35"/>
            <p:cNvSpPr/>
            <p:nvPr/>
          </p:nvSpPr>
          <p:spPr>
            <a:xfrm>
              <a:off x="6640452" y="3216097"/>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C000"/>
                  </a:solidFill>
                  <a:latin typeface="楷体" pitchFamily="49" charset="-122"/>
                  <a:ea typeface="楷体" pitchFamily="49" charset="-122"/>
                </a:rPr>
                <a:t>b</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37" name="矩形 36"/>
            <p:cNvSpPr/>
            <p:nvPr/>
          </p:nvSpPr>
          <p:spPr>
            <a:xfrm>
              <a:off x="6640452" y="2393837"/>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C000"/>
                  </a:solidFill>
                  <a:latin typeface="楷体" pitchFamily="49" charset="-122"/>
                  <a:ea typeface="楷体" pitchFamily="49" charset="-122"/>
                </a:rPr>
                <a:t>b</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38" name="矩形 37"/>
            <p:cNvSpPr/>
            <p:nvPr/>
          </p:nvSpPr>
          <p:spPr>
            <a:xfrm>
              <a:off x="6962280" y="5045126"/>
              <a:ext cx="503656" cy="27622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grpSp>
      <p:grpSp>
        <p:nvGrpSpPr>
          <p:cNvPr id="39" name="组合 38"/>
          <p:cNvGrpSpPr/>
          <p:nvPr/>
        </p:nvGrpSpPr>
        <p:grpSpPr>
          <a:xfrm>
            <a:off x="6327195" y="1088740"/>
            <a:ext cx="2013723" cy="4770530"/>
            <a:chOff x="6327195" y="1088740"/>
            <a:chExt cx="2013723" cy="4770530"/>
          </a:xfrm>
        </p:grpSpPr>
        <p:grpSp>
          <p:nvGrpSpPr>
            <p:cNvPr id="40" name="组合 6"/>
            <p:cNvGrpSpPr/>
            <p:nvPr/>
          </p:nvGrpSpPr>
          <p:grpSpPr>
            <a:xfrm>
              <a:off x="6327195" y="1088740"/>
              <a:ext cx="1782198" cy="4770530"/>
              <a:chOff x="4635007" y="1673805"/>
              <a:chExt cx="1782198" cy="4770530"/>
            </a:xfrm>
          </p:grpSpPr>
          <p:sp>
            <p:nvSpPr>
              <p:cNvPr id="42" name="矩形 41"/>
              <p:cNvSpPr/>
              <p:nvPr/>
            </p:nvSpPr>
            <p:spPr>
              <a:xfrm>
                <a:off x="5132005" y="1697128"/>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a=0</a:t>
                </a:r>
                <a:endParaRPr lang="zh-CN" altLang="en-US" sz="2000" dirty="0">
                  <a:solidFill>
                    <a:schemeClr val="tx1"/>
                  </a:solidFill>
                  <a:latin typeface="楷体" pitchFamily="49" charset="-122"/>
                  <a:ea typeface="楷体" pitchFamily="49" charset="-122"/>
                </a:endParaRPr>
              </a:p>
            </p:txBody>
          </p:sp>
          <p:sp>
            <p:nvSpPr>
              <p:cNvPr id="43" name="矩形 42"/>
              <p:cNvSpPr/>
              <p:nvPr/>
            </p:nvSpPr>
            <p:spPr>
              <a:xfrm>
                <a:off x="5132005" y="257390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b=a+1</a:t>
                </a:r>
                <a:endParaRPr lang="zh-CN" altLang="en-US" sz="2000" dirty="0">
                  <a:solidFill>
                    <a:schemeClr val="tx1"/>
                  </a:solidFill>
                  <a:latin typeface="楷体" pitchFamily="49" charset="-122"/>
                  <a:ea typeface="楷体" pitchFamily="49" charset="-122"/>
                </a:endParaRPr>
              </a:p>
            </p:txBody>
          </p:sp>
          <p:sp>
            <p:nvSpPr>
              <p:cNvPr id="44" name="矩形 9"/>
              <p:cNvSpPr/>
              <p:nvPr/>
            </p:nvSpPr>
            <p:spPr>
              <a:xfrm>
                <a:off x="5132005" y="338661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c=</a:t>
                </a:r>
                <a:r>
                  <a:rPr lang="en-US" altLang="zh-CN" sz="2000" dirty="0" err="1">
                    <a:solidFill>
                      <a:schemeClr val="tx1"/>
                    </a:solidFill>
                    <a:latin typeface="楷体" pitchFamily="49" charset="-122"/>
                    <a:ea typeface="楷体" pitchFamily="49" charset="-122"/>
                  </a:rPr>
                  <a:t>c+b</a:t>
                </a:r>
                <a:endParaRPr lang="zh-CN" altLang="en-US" sz="2000" dirty="0">
                  <a:solidFill>
                    <a:schemeClr val="tx1"/>
                  </a:solidFill>
                  <a:latin typeface="楷体" pitchFamily="49" charset="-122"/>
                  <a:ea typeface="楷体" pitchFamily="49" charset="-122"/>
                </a:endParaRPr>
              </a:p>
            </p:txBody>
          </p:sp>
          <p:sp>
            <p:nvSpPr>
              <p:cNvPr id="45" name="矩形 44"/>
              <p:cNvSpPr/>
              <p:nvPr/>
            </p:nvSpPr>
            <p:spPr>
              <a:xfrm>
                <a:off x="5132005" y="420491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a=b*2</a:t>
                </a:r>
                <a:endParaRPr lang="zh-CN" altLang="en-US" sz="2000" dirty="0">
                  <a:solidFill>
                    <a:schemeClr val="tx1"/>
                  </a:solidFill>
                  <a:latin typeface="楷体" pitchFamily="49" charset="-122"/>
                  <a:ea typeface="楷体" pitchFamily="49" charset="-122"/>
                </a:endParaRPr>
              </a:p>
            </p:txBody>
          </p:sp>
          <p:cxnSp>
            <p:nvCxnSpPr>
              <p:cNvPr id="46" name="直接箭头连接符 45"/>
              <p:cNvCxnSpPr/>
              <p:nvPr/>
            </p:nvCxnSpPr>
            <p:spPr>
              <a:xfrm>
                <a:off x="5774605" y="2127444"/>
                <a:ext cx="0" cy="439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5773747" y="3005905"/>
                <a:ext cx="142"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5774600" y="5454225"/>
                <a:ext cx="11" cy="55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635007" y="1673805"/>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1</a:t>
                </a:r>
                <a:endParaRPr lang="zh-CN" altLang="en-US" sz="2000" baseline="-25000" dirty="0">
                  <a:solidFill>
                    <a:schemeClr val="tx1"/>
                  </a:solidFill>
                  <a:latin typeface="楷体" pitchFamily="49" charset="-122"/>
                  <a:ea typeface="楷体" pitchFamily="49" charset="-122"/>
                </a:endParaRPr>
              </a:p>
            </p:txBody>
          </p:sp>
          <p:sp>
            <p:nvSpPr>
              <p:cNvPr id="50" name="矩形 49"/>
              <p:cNvSpPr/>
              <p:nvPr/>
            </p:nvSpPr>
            <p:spPr>
              <a:xfrm>
                <a:off x="4635007" y="2528900"/>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sp>
            <p:nvSpPr>
              <p:cNvPr id="51" name="矩形 50"/>
              <p:cNvSpPr/>
              <p:nvPr/>
            </p:nvSpPr>
            <p:spPr>
              <a:xfrm>
                <a:off x="4635007" y="340199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3</a:t>
                </a:r>
                <a:endParaRPr lang="zh-CN" altLang="en-US" sz="2000" baseline="-25000" dirty="0">
                  <a:solidFill>
                    <a:schemeClr val="tx1"/>
                  </a:solidFill>
                  <a:latin typeface="楷体" pitchFamily="49" charset="-122"/>
                  <a:ea typeface="楷体" pitchFamily="49" charset="-122"/>
                </a:endParaRPr>
              </a:p>
            </p:txBody>
          </p:sp>
          <p:sp>
            <p:nvSpPr>
              <p:cNvPr id="52" name="矩形 51"/>
              <p:cNvSpPr/>
              <p:nvPr/>
            </p:nvSpPr>
            <p:spPr>
              <a:xfrm>
                <a:off x="4635007" y="421208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4</a:t>
                </a:r>
                <a:endParaRPr lang="zh-CN" altLang="en-US" sz="2000" baseline="-25000" dirty="0">
                  <a:solidFill>
                    <a:schemeClr val="tx1"/>
                  </a:solidFill>
                  <a:latin typeface="楷体" pitchFamily="49" charset="-122"/>
                  <a:ea typeface="楷体" pitchFamily="49" charset="-122"/>
                </a:endParaRPr>
              </a:p>
            </p:txBody>
          </p:sp>
          <p:sp>
            <p:nvSpPr>
              <p:cNvPr id="53" name="矩形 52"/>
              <p:cNvSpPr/>
              <p:nvPr/>
            </p:nvSpPr>
            <p:spPr>
              <a:xfrm>
                <a:off x="5132005" y="5020602"/>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n</a:t>
                </a:r>
                <a:endParaRPr lang="zh-CN" altLang="en-US" sz="2000" dirty="0">
                  <a:solidFill>
                    <a:schemeClr val="tx1"/>
                  </a:solidFill>
                  <a:latin typeface="楷体" pitchFamily="49" charset="-122"/>
                  <a:ea typeface="楷体" pitchFamily="49" charset="-122"/>
                </a:endParaRPr>
              </a:p>
            </p:txBody>
          </p:sp>
          <p:sp>
            <p:nvSpPr>
              <p:cNvPr id="54" name="矩形 53"/>
              <p:cNvSpPr/>
              <p:nvPr/>
            </p:nvSpPr>
            <p:spPr>
              <a:xfrm>
                <a:off x="5132304" y="6012335"/>
                <a:ext cx="1284602"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return c</a:t>
                </a:r>
                <a:endParaRPr lang="zh-CN" altLang="en-US" sz="2000" dirty="0">
                  <a:solidFill>
                    <a:schemeClr val="tx1"/>
                  </a:solidFill>
                  <a:latin typeface="楷体" pitchFamily="49" charset="-122"/>
                  <a:ea typeface="楷体" pitchFamily="49" charset="-122"/>
                </a:endParaRPr>
              </a:p>
            </p:txBody>
          </p:sp>
          <p:cxnSp>
            <p:nvCxnSpPr>
              <p:cNvPr id="55" name="直接箭头连接符 54"/>
              <p:cNvCxnSpPr/>
              <p:nvPr/>
            </p:nvCxnSpPr>
            <p:spPr>
              <a:xfrm>
                <a:off x="5773889" y="3823990"/>
                <a:ext cx="1433"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773889" y="4636915"/>
                <a:ext cx="1433"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4635007" y="502217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5</a:t>
                </a:r>
                <a:endParaRPr lang="zh-CN" altLang="en-US" sz="2000" baseline="-25000" dirty="0">
                  <a:solidFill>
                    <a:schemeClr val="tx1"/>
                  </a:solidFill>
                  <a:latin typeface="楷体" pitchFamily="49" charset="-122"/>
                  <a:ea typeface="楷体" pitchFamily="49" charset="-122"/>
                </a:endParaRPr>
              </a:p>
            </p:txBody>
          </p:sp>
          <p:sp>
            <p:nvSpPr>
              <p:cNvPr id="58" name="矩形 57"/>
              <p:cNvSpPr/>
              <p:nvPr/>
            </p:nvSpPr>
            <p:spPr>
              <a:xfrm>
                <a:off x="4635007" y="5877272"/>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6</a:t>
                </a:r>
                <a:endParaRPr lang="zh-CN" altLang="en-US" sz="2000" baseline="-25000" dirty="0">
                  <a:solidFill>
                    <a:schemeClr val="tx1"/>
                  </a:solidFill>
                  <a:latin typeface="楷体" pitchFamily="49" charset="-122"/>
                  <a:ea typeface="楷体" pitchFamily="49" charset="-122"/>
                </a:endParaRPr>
              </a:p>
            </p:txBody>
          </p:sp>
        </p:grpSp>
        <p:sp>
          <p:nvSpPr>
            <p:cNvPr id="41" name="任意多边形 40"/>
            <p:cNvSpPr/>
            <p:nvPr/>
          </p:nvSpPr>
          <p:spPr>
            <a:xfrm>
              <a:off x="7816132" y="1848118"/>
              <a:ext cx="524786" cy="3164619"/>
            </a:xfrm>
            <a:custGeom>
              <a:avLst/>
              <a:gdLst>
                <a:gd name="connsiteX0" fmla="*/ 0 w 524786"/>
                <a:gd name="connsiteY0" fmla="*/ 3013545 h 3156668"/>
                <a:gd name="connsiteX1" fmla="*/ 0 w 524786"/>
                <a:gd name="connsiteY1" fmla="*/ 3156668 h 3156668"/>
                <a:gd name="connsiteX2" fmla="*/ 524786 w 524786"/>
                <a:gd name="connsiteY2" fmla="*/ 3156668 h 3156668"/>
                <a:gd name="connsiteX3" fmla="*/ 524786 w 524786"/>
                <a:gd name="connsiteY3" fmla="*/ 0 h 3156668"/>
                <a:gd name="connsiteX4" fmla="*/ 0 w 524786"/>
                <a:gd name="connsiteY4" fmla="*/ 0 h 3156668"/>
                <a:gd name="connsiteX5" fmla="*/ 0 w 524786"/>
                <a:gd name="connsiteY5" fmla="*/ 143124 h 3156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786" h="3156668">
                  <a:moveTo>
                    <a:pt x="0" y="3013545"/>
                  </a:moveTo>
                  <a:lnTo>
                    <a:pt x="0" y="3156668"/>
                  </a:lnTo>
                  <a:lnTo>
                    <a:pt x="524786" y="3156668"/>
                  </a:lnTo>
                  <a:lnTo>
                    <a:pt x="524786" y="0"/>
                  </a:lnTo>
                  <a:lnTo>
                    <a:pt x="0" y="0"/>
                  </a:lnTo>
                  <a:lnTo>
                    <a:pt x="0" y="143124"/>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9" name="直接箭头连接符 58"/>
          <p:cNvCxnSpPr/>
          <p:nvPr/>
        </p:nvCxnSpPr>
        <p:spPr>
          <a:xfrm>
            <a:off x="7378352" y="1504905"/>
            <a:ext cx="0" cy="6120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7620000" y="1620253"/>
            <a:ext cx="882316" cy="3769894"/>
          </a:xfrm>
          <a:custGeom>
            <a:avLst/>
            <a:gdLst>
              <a:gd name="connsiteX0" fmla="*/ 0 w 882316"/>
              <a:gd name="connsiteY0" fmla="*/ 3272590 h 3801979"/>
              <a:gd name="connsiteX1" fmla="*/ 0 w 882316"/>
              <a:gd name="connsiteY1" fmla="*/ 3801979 h 3801979"/>
              <a:gd name="connsiteX2" fmla="*/ 882316 w 882316"/>
              <a:gd name="connsiteY2" fmla="*/ 3801979 h 3801979"/>
              <a:gd name="connsiteX3" fmla="*/ 882316 w 882316"/>
              <a:gd name="connsiteY3" fmla="*/ 0 h 3801979"/>
              <a:gd name="connsiteX4" fmla="*/ 96253 w 882316"/>
              <a:gd name="connsiteY4" fmla="*/ 0 h 3801979"/>
              <a:gd name="connsiteX5" fmla="*/ 96253 w 882316"/>
              <a:gd name="connsiteY5" fmla="*/ 385011 h 380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316" h="3801979">
                <a:moveTo>
                  <a:pt x="0" y="3272590"/>
                </a:moveTo>
                <a:lnTo>
                  <a:pt x="0" y="3801979"/>
                </a:lnTo>
                <a:lnTo>
                  <a:pt x="882316" y="3801979"/>
                </a:lnTo>
                <a:lnTo>
                  <a:pt x="882316" y="0"/>
                </a:lnTo>
                <a:lnTo>
                  <a:pt x="96253" y="0"/>
                </a:lnTo>
                <a:lnTo>
                  <a:pt x="96253" y="385011"/>
                </a:lnTo>
              </a:path>
            </a:pathLst>
          </a:cu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箭头连接符 60"/>
          <p:cNvCxnSpPr>
            <a:cxnSpLocks/>
          </p:cNvCxnSpPr>
          <p:nvPr/>
        </p:nvCxnSpPr>
        <p:spPr>
          <a:xfrm>
            <a:off x="7841532" y="2420839"/>
            <a:ext cx="0" cy="1192311"/>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6732240" y="1493785"/>
            <a:ext cx="0" cy="4203467"/>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任意多边形 62"/>
          <p:cNvSpPr/>
          <p:nvPr/>
        </p:nvSpPr>
        <p:spPr>
          <a:xfrm>
            <a:off x="7555832" y="1732547"/>
            <a:ext cx="1203157" cy="3818021"/>
          </a:xfrm>
          <a:custGeom>
            <a:avLst/>
            <a:gdLst>
              <a:gd name="connsiteX0" fmla="*/ 160421 w 1203157"/>
              <a:gd name="connsiteY0" fmla="*/ 3128211 h 3818021"/>
              <a:gd name="connsiteX1" fmla="*/ 160421 w 1203157"/>
              <a:gd name="connsiteY1" fmla="*/ 3818021 h 3818021"/>
              <a:gd name="connsiteX2" fmla="*/ 1203157 w 1203157"/>
              <a:gd name="connsiteY2" fmla="*/ 3818021 h 3818021"/>
              <a:gd name="connsiteX3" fmla="*/ 1203157 w 1203157"/>
              <a:gd name="connsiteY3" fmla="*/ 0 h 3818021"/>
              <a:gd name="connsiteX4" fmla="*/ 0 w 1203157"/>
              <a:gd name="connsiteY4" fmla="*/ 0 h 3818021"/>
              <a:gd name="connsiteX5" fmla="*/ 0 w 1203157"/>
              <a:gd name="connsiteY5" fmla="*/ 288758 h 38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3157" h="3818021">
                <a:moveTo>
                  <a:pt x="160421" y="3128211"/>
                </a:moveTo>
                <a:lnTo>
                  <a:pt x="160421" y="3818021"/>
                </a:lnTo>
                <a:lnTo>
                  <a:pt x="1203157" y="3818021"/>
                </a:lnTo>
                <a:lnTo>
                  <a:pt x="1203157" y="0"/>
                </a:lnTo>
                <a:lnTo>
                  <a:pt x="0" y="0"/>
                </a:lnTo>
                <a:lnTo>
                  <a:pt x="0" y="288758"/>
                </a:ln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4" name="直接箭头连接符 63">
            <a:extLst>
              <a:ext uri="{FF2B5EF4-FFF2-40B4-BE49-F238E27FC236}">
                <a16:creationId xmlns:a16="http://schemas.microsoft.com/office/drawing/2014/main" id="{0FF03066-0F50-486D-B98E-FA26120DCC0E}"/>
              </a:ext>
            </a:extLst>
          </p:cNvPr>
          <p:cNvCxnSpPr/>
          <p:nvPr/>
        </p:nvCxnSpPr>
        <p:spPr>
          <a:xfrm>
            <a:off x="7613302" y="3999810"/>
            <a:ext cx="0" cy="4320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linds(horizontal)">
                                      <p:cBhvr>
                                        <p:cTn id="22" dur="500"/>
                                        <p:tgtEl>
                                          <p:spTgt spid="60"/>
                                        </p:tgtEl>
                                      </p:cBhvr>
                                    </p:animEffect>
                                  </p:childTnLst>
                                </p:cTn>
                              </p:par>
                              <p:par>
                                <p:cTn id="23" presetID="3" presetClass="entr" presetSubtype="1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blinds(horizontal)">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blinds(horizontal)">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blinds(horizontal)">
                                      <p:cBhvr>
                                        <p:cTn id="35" dur="500"/>
                                        <p:tgtEl>
                                          <p:spTgt spid="6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blinds(horizontal)">
                                      <p:cBhvr>
                                        <p:cTn id="3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0" grpId="0" animBg="1"/>
      <p:bldP spid="6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1690" y="143635"/>
            <a:ext cx="5580620" cy="720080"/>
          </a:xfrm>
        </p:spPr>
        <p:txBody>
          <a:bodyPr/>
          <a:lstStyle/>
          <a:p>
            <a:r>
              <a:rPr lang="zh-CN" altLang="en-US" dirty="0"/>
              <a:t>活性分析</a:t>
            </a:r>
            <a:r>
              <a:rPr lang="en-US" altLang="zh-CN" dirty="0"/>
              <a:t>-</a:t>
            </a:r>
            <a:r>
              <a:rPr lang="zh-CN" altLang="en-US" dirty="0"/>
              <a:t>例题（续</a:t>
            </a:r>
            <a:r>
              <a:rPr lang="en-US" altLang="zh-CN" dirty="0"/>
              <a:t>1</a:t>
            </a:r>
            <a:r>
              <a:rPr lang="zh-CN" altLang="en-US" dirty="0"/>
              <a:t>）</a:t>
            </a:r>
          </a:p>
        </p:txBody>
      </p:sp>
      <p:sp>
        <p:nvSpPr>
          <p:cNvPr id="3" name="内容占位符 2"/>
          <p:cNvSpPr>
            <a:spLocks noGrp="1"/>
          </p:cNvSpPr>
          <p:nvPr>
            <p:ph idx="1"/>
          </p:nvPr>
        </p:nvSpPr>
        <p:spPr>
          <a:xfrm>
            <a:off x="431540" y="908720"/>
            <a:ext cx="5829300" cy="496032"/>
          </a:xfrm>
        </p:spPr>
        <p:txBody>
          <a:bodyPr/>
          <a:lstStyle/>
          <a:p>
            <a:r>
              <a:rPr lang="zh-CN" altLang="en-US" sz="2400" dirty="0"/>
              <a:t>正序（</a:t>
            </a:r>
            <a:r>
              <a:rPr lang="en-US" altLang="zh-CN" sz="2400" dirty="0"/>
              <a:t>123456</a:t>
            </a:r>
            <a:r>
              <a:rPr lang="zh-CN" altLang="en-US" sz="2400" dirty="0"/>
              <a:t>）遍历计算的完整结果</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112</a:t>
            </a:fld>
            <a:endParaRPr lang="zh-CN" altLang="en-US"/>
          </a:p>
        </p:txBody>
      </p:sp>
      <p:graphicFrame>
        <p:nvGraphicFramePr>
          <p:cNvPr id="5" name="表格 4"/>
          <p:cNvGraphicFramePr>
            <a:graphicFrameLocks noGrp="1"/>
          </p:cNvGraphicFramePr>
          <p:nvPr/>
        </p:nvGraphicFramePr>
        <p:xfrm>
          <a:off x="386535" y="2753590"/>
          <a:ext cx="8415941" cy="2385600"/>
        </p:xfrm>
        <a:graphic>
          <a:graphicData uri="http://schemas.openxmlformats.org/drawingml/2006/table">
            <a:tbl>
              <a:tblPr/>
              <a:tblGrid>
                <a:gridCol w="721819">
                  <a:extLst>
                    <a:ext uri="{9D8B030D-6E8A-4147-A177-3AD203B41FA5}">
                      <a16:colId xmlns:a16="http://schemas.microsoft.com/office/drawing/2014/main" val="20000"/>
                    </a:ext>
                  </a:extLst>
                </a:gridCol>
                <a:gridCol w="584196">
                  <a:extLst>
                    <a:ext uri="{9D8B030D-6E8A-4147-A177-3AD203B41FA5}">
                      <a16:colId xmlns:a16="http://schemas.microsoft.com/office/drawing/2014/main" val="20001"/>
                    </a:ext>
                  </a:extLst>
                </a:gridCol>
                <a:gridCol w="584196">
                  <a:extLst>
                    <a:ext uri="{9D8B030D-6E8A-4147-A177-3AD203B41FA5}">
                      <a16:colId xmlns:a16="http://schemas.microsoft.com/office/drawing/2014/main" val="20002"/>
                    </a:ext>
                  </a:extLst>
                </a:gridCol>
                <a:gridCol w="742583">
                  <a:extLst>
                    <a:ext uri="{9D8B030D-6E8A-4147-A177-3AD203B41FA5}">
                      <a16:colId xmlns:a16="http://schemas.microsoft.com/office/drawing/2014/main" val="20003"/>
                    </a:ext>
                  </a:extLst>
                </a:gridCol>
                <a:gridCol w="742583">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832593">
                  <a:extLst>
                    <a:ext uri="{9D8B030D-6E8A-4147-A177-3AD203B41FA5}">
                      <a16:colId xmlns:a16="http://schemas.microsoft.com/office/drawing/2014/main" val="20007"/>
                    </a:ext>
                  </a:extLst>
                </a:gridCol>
                <a:gridCol w="832593">
                  <a:extLst>
                    <a:ext uri="{9D8B030D-6E8A-4147-A177-3AD203B41FA5}">
                      <a16:colId xmlns:a16="http://schemas.microsoft.com/office/drawing/2014/main" val="20008"/>
                    </a:ext>
                  </a:extLst>
                </a:gridCol>
                <a:gridCol w="967609">
                  <a:extLst>
                    <a:ext uri="{9D8B030D-6E8A-4147-A177-3AD203B41FA5}">
                      <a16:colId xmlns:a16="http://schemas.microsoft.com/office/drawing/2014/main" val="20009"/>
                    </a:ext>
                  </a:extLst>
                </a:gridCol>
                <a:gridCol w="967609">
                  <a:extLst>
                    <a:ext uri="{9D8B030D-6E8A-4147-A177-3AD203B41FA5}">
                      <a16:colId xmlns:a16="http://schemas.microsoft.com/office/drawing/2014/main" val="20010"/>
                    </a:ext>
                  </a:extLst>
                </a:gridCol>
              </a:tblGrid>
              <a:tr h="310823">
                <a:tc>
                  <a:txBody>
                    <a:bodyPr/>
                    <a:lstStyle/>
                    <a:p>
                      <a:pPr algn="ctr"/>
                      <a:endParaRPr lang="zh-CN" altLang="en-US" sz="2000" dirty="0">
                        <a:latin typeface="楷体" pitchFamily="49" charset="-122"/>
                        <a:ea typeface="楷体" pitchFamily="49" charset="-122"/>
                      </a:endParaRPr>
                    </a:p>
                  </a:txBody>
                  <a:tcPr marL="36000" marR="36000" marT="18000" marB="180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4">
                        <a:lumMod val="20000"/>
                        <a:lumOff val="80000"/>
                      </a:schemeClr>
                    </a:solidFill>
                  </a:tcPr>
                </a:tc>
                <a:tc gridSpan="2">
                  <a:txBody>
                    <a:bodyPr/>
                    <a:lstStyle/>
                    <a:p>
                      <a:pPr algn="ct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0"/>
                  </a:ext>
                </a:extLst>
              </a:tr>
              <a:tr h="310823">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0823">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2"/>
                  </a:ext>
                </a:extLst>
              </a:tr>
              <a:tr h="310823">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0823">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10823">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0823">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bl>
          </a:graphicData>
        </a:graphic>
      </p:graphicFrame>
      <p:sp>
        <p:nvSpPr>
          <p:cNvPr id="26" name="矩形 25"/>
          <p:cNvSpPr/>
          <p:nvPr/>
        </p:nvSpPr>
        <p:spPr>
          <a:xfrm>
            <a:off x="1421650" y="5337188"/>
            <a:ext cx="3937823" cy="81474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990000"/>
                </a:solidFill>
                <a:latin typeface="楷体" pitchFamily="49" charset="-122"/>
                <a:ea typeface="楷体" pitchFamily="49" charset="-122"/>
              </a:rPr>
              <a:t>Out(B)=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In(</a:t>
            </a:r>
            <a:r>
              <a:rPr lang="en-US" altLang="zh-CN" sz="2000" dirty="0" err="1">
                <a:solidFill>
                  <a:srgbClr val="990000"/>
                </a:solidFill>
                <a:latin typeface="楷体" pitchFamily="49" charset="-122"/>
                <a:ea typeface="楷体" pitchFamily="49" charset="-122"/>
              </a:rPr>
              <a:t>i</a:t>
            </a:r>
            <a:r>
              <a:rPr lang="en-US" altLang="zh-CN" sz="2000" dirty="0">
                <a:solidFill>
                  <a:srgbClr val="990000"/>
                </a:solidFill>
                <a:latin typeface="楷体" pitchFamily="49" charset="-122"/>
                <a:ea typeface="楷体" pitchFamily="49" charset="-122"/>
              </a:rPr>
              <a:t>)</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i</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Succ</a:t>
            </a:r>
            <a:r>
              <a:rPr lang="en-US" altLang="zh-CN" sz="2000" dirty="0">
                <a:solidFill>
                  <a:srgbClr val="990000"/>
                </a:solidFill>
                <a:latin typeface="楷体" pitchFamily="49" charset="-122"/>
                <a:ea typeface="楷体" pitchFamily="49" charset="-122"/>
              </a:rPr>
              <a:t>(B)</a:t>
            </a:r>
          </a:p>
          <a:p>
            <a:pPr>
              <a:spcAft>
                <a:spcPts val="600"/>
              </a:spcAft>
            </a:pPr>
            <a:r>
              <a:rPr lang="en-US" altLang="zh-CN" sz="2000" dirty="0">
                <a:solidFill>
                  <a:srgbClr val="990000"/>
                </a:solidFill>
                <a:latin typeface="楷体" pitchFamily="49" charset="-122"/>
                <a:ea typeface="楷体" pitchFamily="49" charset="-122"/>
              </a:rPr>
              <a:t>In(B)=Gen(B)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(Out(B)-Kill(B))</a:t>
            </a:r>
            <a:endParaRPr lang="zh-CN" altLang="en-US" sz="2000" dirty="0">
              <a:solidFill>
                <a:srgbClr val="990000"/>
              </a:solidFill>
            </a:endParaRPr>
          </a:p>
        </p:txBody>
      </p:sp>
      <p:graphicFrame>
        <p:nvGraphicFramePr>
          <p:cNvPr id="27" name="表格 26"/>
          <p:cNvGraphicFramePr>
            <a:graphicFrameLocks noGrp="1"/>
          </p:cNvGraphicFramePr>
          <p:nvPr/>
        </p:nvGraphicFramePr>
        <p:xfrm>
          <a:off x="476545" y="1490081"/>
          <a:ext cx="5400601" cy="1022400"/>
        </p:xfrm>
        <a:graphic>
          <a:graphicData uri="http://schemas.openxmlformats.org/drawingml/2006/table">
            <a:tbl>
              <a:tblPr/>
              <a:tblGrid>
                <a:gridCol w="771514">
                  <a:extLst>
                    <a:ext uri="{9D8B030D-6E8A-4147-A177-3AD203B41FA5}">
                      <a16:colId xmlns:a16="http://schemas.microsoft.com/office/drawing/2014/main" val="20000"/>
                    </a:ext>
                  </a:extLst>
                </a:gridCol>
                <a:gridCol w="771515">
                  <a:extLst>
                    <a:ext uri="{9D8B030D-6E8A-4147-A177-3AD203B41FA5}">
                      <a16:colId xmlns:a16="http://schemas.microsoft.com/office/drawing/2014/main" val="20001"/>
                    </a:ext>
                  </a:extLst>
                </a:gridCol>
                <a:gridCol w="771514">
                  <a:extLst>
                    <a:ext uri="{9D8B030D-6E8A-4147-A177-3AD203B41FA5}">
                      <a16:colId xmlns:a16="http://schemas.microsoft.com/office/drawing/2014/main" val="20002"/>
                    </a:ext>
                  </a:extLst>
                </a:gridCol>
                <a:gridCol w="771515">
                  <a:extLst>
                    <a:ext uri="{9D8B030D-6E8A-4147-A177-3AD203B41FA5}">
                      <a16:colId xmlns:a16="http://schemas.microsoft.com/office/drawing/2014/main" val="20003"/>
                    </a:ext>
                  </a:extLst>
                </a:gridCol>
                <a:gridCol w="771514">
                  <a:extLst>
                    <a:ext uri="{9D8B030D-6E8A-4147-A177-3AD203B41FA5}">
                      <a16:colId xmlns:a16="http://schemas.microsoft.com/office/drawing/2014/main" val="20004"/>
                    </a:ext>
                  </a:extLst>
                </a:gridCol>
                <a:gridCol w="771515">
                  <a:extLst>
                    <a:ext uri="{9D8B030D-6E8A-4147-A177-3AD203B41FA5}">
                      <a16:colId xmlns:a16="http://schemas.microsoft.com/office/drawing/2014/main" val="20005"/>
                    </a:ext>
                  </a:extLst>
                </a:gridCol>
                <a:gridCol w="771514">
                  <a:extLst>
                    <a:ext uri="{9D8B030D-6E8A-4147-A177-3AD203B41FA5}">
                      <a16:colId xmlns:a16="http://schemas.microsoft.com/office/drawing/2014/main" val="20006"/>
                    </a:ext>
                  </a:extLst>
                </a:gridCol>
              </a:tblGrid>
              <a:tr h="294017">
                <a:tc>
                  <a:txBody>
                    <a:bodyPr/>
                    <a:lstStyle/>
                    <a:p>
                      <a:pPr algn="ctr"/>
                      <a:r>
                        <a:rPr lang="en-US" altLang="zh-CN" sz="2000" dirty="0">
                          <a:latin typeface="楷体" pitchFamily="49" charset="-122"/>
                          <a:ea typeface="楷体" pitchFamily="49" charset="-122"/>
                        </a:rPr>
                        <a:t>Block</a:t>
                      </a:r>
                      <a:endParaRPr lang="zh-CN" altLang="en-US" sz="2000" dirty="0">
                        <a:latin typeface="楷体" pitchFamily="49" charset="-122"/>
                        <a:ea typeface="楷体" pitchFamily="49" charset="-122"/>
                      </a:endParaRPr>
                    </a:p>
                  </a:txBody>
                  <a:tcPr marL="36000" marR="36000" marT="18000" marB="180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294017">
                <a:tc>
                  <a:txBody>
                    <a:bodyPr/>
                    <a:lstStyle/>
                    <a:p>
                      <a:r>
                        <a:rPr lang="en-US" altLang="zh-CN" sz="2000" dirty="0">
                          <a:latin typeface="楷体" pitchFamily="49" charset="-122"/>
                          <a:ea typeface="楷体" pitchFamily="49" charset="-122"/>
                        </a:rPr>
                        <a:t>Gen</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 }</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4017">
                <a:tc>
                  <a:txBody>
                    <a:bodyPr/>
                    <a:lstStyle/>
                    <a:p>
                      <a:r>
                        <a:rPr lang="en-US" altLang="zh-CN" sz="2000" dirty="0">
                          <a:latin typeface="楷体" pitchFamily="49" charset="-122"/>
                          <a:ea typeface="楷体" pitchFamily="49" charset="-122"/>
                        </a:rPr>
                        <a:t>Kill</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baseline="0" dirty="0">
                          <a:latin typeface="楷体" pitchFamily="49" charset="-122"/>
                          <a:ea typeface="楷体" pitchFamily="49" charset="-122"/>
                        </a:rPr>
                        <a:t> </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baseline="0" dirty="0">
                          <a:latin typeface="楷体" pitchFamily="49" charset="-122"/>
                          <a:ea typeface="楷体" pitchFamily="49" charset="-122"/>
                        </a:rPr>
                        <a:t> </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6694" y="188640"/>
            <a:ext cx="5490612" cy="768620"/>
          </a:xfrm>
        </p:spPr>
        <p:txBody>
          <a:bodyPr/>
          <a:lstStyle/>
          <a:p>
            <a:r>
              <a:rPr lang="zh-CN" altLang="en-US" dirty="0"/>
              <a:t>活性分析</a:t>
            </a:r>
            <a:r>
              <a:rPr lang="en-US" altLang="zh-CN" dirty="0"/>
              <a:t>-</a:t>
            </a:r>
            <a:r>
              <a:rPr lang="zh-CN" altLang="en-US" dirty="0"/>
              <a:t>例题</a:t>
            </a:r>
            <a:r>
              <a:rPr lang="zh-CN" altLang="en-US"/>
              <a:t>（续</a:t>
            </a:r>
            <a:r>
              <a:rPr lang="en-US" altLang="zh-CN"/>
              <a:t>2</a:t>
            </a:r>
            <a:r>
              <a:rPr lang="zh-CN" altLang="en-US"/>
              <a:t>）</a:t>
            </a:r>
            <a:endParaRPr lang="zh-CN" altLang="en-US" dirty="0"/>
          </a:p>
        </p:txBody>
      </p:sp>
      <p:sp>
        <p:nvSpPr>
          <p:cNvPr id="3" name="内容占位符 2"/>
          <p:cNvSpPr>
            <a:spLocks noGrp="1"/>
          </p:cNvSpPr>
          <p:nvPr>
            <p:ph idx="1"/>
          </p:nvPr>
        </p:nvSpPr>
        <p:spPr>
          <a:xfrm>
            <a:off x="628650" y="856479"/>
            <a:ext cx="4258385" cy="610327"/>
          </a:xfrm>
        </p:spPr>
        <p:txBody>
          <a:bodyPr/>
          <a:lstStyle/>
          <a:p>
            <a:r>
              <a:rPr lang="zh-CN" altLang="en-US" dirty="0"/>
              <a:t>逆序遍历：</a:t>
            </a:r>
            <a:r>
              <a:rPr lang="en-US" altLang="zh-CN" dirty="0"/>
              <a:t>654321</a:t>
            </a:r>
            <a:endParaRPr lang="zh-CN" altLang="en-US" dirty="0"/>
          </a:p>
        </p:txBody>
      </p:sp>
      <p:sp>
        <p:nvSpPr>
          <p:cNvPr id="4" name="灯片编号占位符 3"/>
          <p:cNvSpPr>
            <a:spLocks noGrp="1"/>
          </p:cNvSpPr>
          <p:nvPr>
            <p:ph type="sldNum" sz="quarter" idx="12"/>
          </p:nvPr>
        </p:nvSpPr>
        <p:spPr>
          <a:xfrm>
            <a:off x="8324505" y="6394245"/>
            <a:ext cx="477965" cy="365125"/>
          </a:xfrm>
        </p:spPr>
        <p:txBody>
          <a:bodyPr/>
          <a:lstStyle/>
          <a:p>
            <a:pPr>
              <a:defRPr/>
            </a:pPr>
            <a:fld id="{EFC3A549-9C13-4399-83C7-A4E2E0BD550C}" type="slidenum">
              <a:rPr lang="zh-CN" altLang="en-US" smtClean="0"/>
              <a:pPr>
                <a:defRPr/>
              </a:pPr>
              <a:t>113</a:t>
            </a:fld>
            <a:endParaRPr lang="zh-CN" altLang="en-US" dirty="0"/>
          </a:p>
        </p:txBody>
      </p:sp>
      <p:graphicFrame>
        <p:nvGraphicFramePr>
          <p:cNvPr id="5" name="表格 4"/>
          <p:cNvGraphicFramePr>
            <a:graphicFrameLocks noGrp="1"/>
          </p:cNvGraphicFramePr>
          <p:nvPr/>
        </p:nvGraphicFramePr>
        <p:xfrm>
          <a:off x="656566" y="2933945"/>
          <a:ext cx="5130571" cy="2385600"/>
        </p:xfrm>
        <a:graphic>
          <a:graphicData uri="http://schemas.openxmlformats.org/drawingml/2006/table">
            <a:tbl>
              <a:tblPr/>
              <a:tblGrid>
                <a:gridCol w="180019">
                  <a:extLst>
                    <a:ext uri="{9D8B030D-6E8A-4147-A177-3AD203B41FA5}">
                      <a16:colId xmlns:a16="http://schemas.microsoft.com/office/drawing/2014/main" val="20000"/>
                    </a:ext>
                  </a:extLst>
                </a:gridCol>
                <a:gridCol w="427548">
                  <a:extLst>
                    <a:ext uri="{9D8B030D-6E8A-4147-A177-3AD203B41FA5}">
                      <a16:colId xmlns:a16="http://schemas.microsoft.com/office/drawing/2014/main" val="20001"/>
                    </a:ext>
                  </a:extLst>
                </a:gridCol>
                <a:gridCol w="427548">
                  <a:extLst>
                    <a:ext uri="{9D8B030D-6E8A-4147-A177-3AD203B41FA5}">
                      <a16:colId xmlns:a16="http://schemas.microsoft.com/office/drawing/2014/main" val="20002"/>
                    </a:ext>
                  </a:extLst>
                </a:gridCol>
                <a:gridCol w="682576">
                  <a:extLst>
                    <a:ext uri="{9D8B030D-6E8A-4147-A177-3AD203B41FA5}">
                      <a16:colId xmlns:a16="http://schemas.microsoft.com/office/drawing/2014/main" val="20003"/>
                    </a:ext>
                  </a:extLst>
                </a:gridCol>
                <a:gridCol w="682576">
                  <a:extLst>
                    <a:ext uri="{9D8B030D-6E8A-4147-A177-3AD203B41FA5}">
                      <a16:colId xmlns:a16="http://schemas.microsoft.com/office/drawing/2014/main" val="20004"/>
                    </a:ext>
                  </a:extLst>
                </a:gridCol>
                <a:gridCol w="682576">
                  <a:extLst>
                    <a:ext uri="{9D8B030D-6E8A-4147-A177-3AD203B41FA5}">
                      <a16:colId xmlns:a16="http://schemas.microsoft.com/office/drawing/2014/main" val="20005"/>
                    </a:ext>
                  </a:extLst>
                </a:gridCol>
                <a:gridCol w="682576">
                  <a:extLst>
                    <a:ext uri="{9D8B030D-6E8A-4147-A177-3AD203B41FA5}">
                      <a16:colId xmlns:a16="http://schemas.microsoft.com/office/drawing/2014/main" val="20006"/>
                    </a:ext>
                  </a:extLst>
                </a:gridCol>
                <a:gridCol w="682576">
                  <a:extLst>
                    <a:ext uri="{9D8B030D-6E8A-4147-A177-3AD203B41FA5}">
                      <a16:colId xmlns:a16="http://schemas.microsoft.com/office/drawing/2014/main" val="20007"/>
                    </a:ext>
                  </a:extLst>
                </a:gridCol>
                <a:gridCol w="682576">
                  <a:extLst>
                    <a:ext uri="{9D8B030D-6E8A-4147-A177-3AD203B41FA5}">
                      <a16:colId xmlns:a16="http://schemas.microsoft.com/office/drawing/2014/main" val="20008"/>
                    </a:ext>
                  </a:extLst>
                </a:gridCol>
              </a:tblGrid>
              <a:tr h="310823">
                <a:tc>
                  <a:txBody>
                    <a:bodyPr/>
                    <a:lstStyle/>
                    <a:p>
                      <a:pPr algn="ctr"/>
                      <a:endParaRPr lang="zh-CN" altLang="en-US" sz="2000" dirty="0">
                        <a:latin typeface="楷体" pitchFamily="49" charset="-122"/>
                        <a:ea typeface="楷体" pitchFamily="49" charset="-122"/>
                      </a:endParaRPr>
                    </a:p>
                  </a:txBody>
                  <a:tcPr marL="36000" marR="36000" marT="18000" marB="180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2">
                        <a:lumMod val="40000"/>
                        <a:lumOff val="60000"/>
                      </a:schemeClr>
                    </a:solidFill>
                  </a:tcPr>
                </a:tc>
                <a:tc gridSpan="2">
                  <a:txBody>
                    <a:bodyPr/>
                    <a:lstStyle/>
                    <a:p>
                      <a:pPr algn="ct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zh-CN" altLang="en-US"/>
                    </a:p>
                  </a:txBody>
                  <a:tcPr/>
                </a:tc>
                <a:extLst>
                  <a:ext uri="{0D108BD9-81ED-4DB2-BD59-A6C34878D82A}">
                    <a16:rowId xmlns:a16="http://schemas.microsoft.com/office/drawing/2014/main" val="10000"/>
                  </a:ext>
                </a:extLst>
              </a:tr>
              <a:tr h="310823">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0823">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2"/>
                  </a:ext>
                </a:extLst>
              </a:tr>
              <a:tr h="310823">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0823">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10823">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0823">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bl>
          </a:graphicData>
        </a:graphic>
      </p:graphicFrame>
      <p:sp>
        <p:nvSpPr>
          <p:cNvPr id="26" name="矩形 25"/>
          <p:cNvSpPr/>
          <p:nvPr/>
        </p:nvSpPr>
        <p:spPr>
          <a:xfrm>
            <a:off x="701570" y="5544235"/>
            <a:ext cx="3937823" cy="81474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990000"/>
                </a:solidFill>
                <a:latin typeface="楷体" pitchFamily="49" charset="-122"/>
                <a:ea typeface="楷体" pitchFamily="49" charset="-122"/>
              </a:rPr>
              <a:t>Out(B)=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In(</a:t>
            </a:r>
            <a:r>
              <a:rPr lang="en-US" altLang="zh-CN" sz="2000" dirty="0" err="1">
                <a:solidFill>
                  <a:srgbClr val="990000"/>
                </a:solidFill>
                <a:latin typeface="楷体" pitchFamily="49" charset="-122"/>
                <a:ea typeface="楷体" pitchFamily="49" charset="-122"/>
              </a:rPr>
              <a:t>i</a:t>
            </a:r>
            <a:r>
              <a:rPr lang="en-US" altLang="zh-CN" sz="2000" dirty="0">
                <a:solidFill>
                  <a:srgbClr val="990000"/>
                </a:solidFill>
                <a:latin typeface="楷体" pitchFamily="49" charset="-122"/>
                <a:ea typeface="楷体" pitchFamily="49" charset="-122"/>
              </a:rPr>
              <a:t>)</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i</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Succ</a:t>
            </a:r>
            <a:r>
              <a:rPr lang="en-US" altLang="zh-CN" sz="2000" dirty="0">
                <a:solidFill>
                  <a:srgbClr val="990000"/>
                </a:solidFill>
                <a:latin typeface="楷体" pitchFamily="49" charset="-122"/>
                <a:ea typeface="楷体" pitchFamily="49" charset="-122"/>
              </a:rPr>
              <a:t>(B)</a:t>
            </a:r>
          </a:p>
          <a:p>
            <a:pPr>
              <a:spcAft>
                <a:spcPts val="600"/>
              </a:spcAft>
            </a:pPr>
            <a:r>
              <a:rPr lang="en-US" altLang="zh-CN" sz="2000" dirty="0">
                <a:solidFill>
                  <a:srgbClr val="990000"/>
                </a:solidFill>
                <a:latin typeface="楷体" pitchFamily="49" charset="-122"/>
                <a:ea typeface="楷体" pitchFamily="49" charset="-122"/>
              </a:rPr>
              <a:t>In(B)=Gen(B)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(Out(B)-Kill(B))</a:t>
            </a:r>
            <a:endParaRPr lang="zh-CN" altLang="en-US" sz="2000" dirty="0">
              <a:solidFill>
                <a:srgbClr val="990000"/>
              </a:solidFill>
            </a:endParaRPr>
          </a:p>
        </p:txBody>
      </p:sp>
      <p:graphicFrame>
        <p:nvGraphicFramePr>
          <p:cNvPr id="27" name="表格 26"/>
          <p:cNvGraphicFramePr>
            <a:graphicFrameLocks noGrp="1"/>
          </p:cNvGraphicFramePr>
          <p:nvPr/>
        </p:nvGraphicFramePr>
        <p:xfrm>
          <a:off x="628650" y="1596511"/>
          <a:ext cx="5400601" cy="1022400"/>
        </p:xfrm>
        <a:graphic>
          <a:graphicData uri="http://schemas.openxmlformats.org/drawingml/2006/table">
            <a:tbl>
              <a:tblPr/>
              <a:tblGrid>
                <a:gridCol w="771514">
                  <a:extLst>
                    <a:ext uri="{9D8B030D-6E8A-4147-A177-3AD203B41FA5}">
                      <a16:colId xmlns:a16="http://schemas.microsoft.com/office/drawing/2014/main" val="20000"/>
                    </a:ext>
                  </a:extLst>
                </a:gridCol>
                <a:gridCol w="771515">
                  <a:extLst>
                    <a:ext uri="{9D8B030D-6E8A-4147-A177-3AD203B41FA5}">
                      <a16:colId xmlns:a16="http://schemas.microsoft.com/office/drawing/2014/main" val="20001"/>
                    </a:ext>
                  </a:extLst>
                </a:gridCol>
                <a:gridCol w="771514">
                  <a:extLst>
                    <a:ext uri="{9D8B030D-6E8A-4147-A177-3AD203B41FA5}">
                      <a16:colId xmlns:a16="http://schemas.microsoft.com/office/drawing/2014/main" val="20002"/>
                    </a:ext>
                  </a:extLst>
                </a:gridCol>
                <a:gridCol w="771515">
                  <a:extLst>
                    <a:ext uri="{9D8B030D-6E8A-4147-A177-3AD203B41FA5}">
                      <a16:colId xmlns:a16="http://schemas.microsoft.com/office/drawing/2014/main" val="20003"/>
                    </a:ext>
                  </a:extLst>
                </a:gridCol>
                <a:gridCol w="771514">
                  <a:extLst>
                    <a:ext uri="{9D8B030D-6E8A-4147-A177-3AD203B41FA5}">
                      <a16:colId xmlns:a16="http://schemas.microsoft.com/office/drawing/2014/main" val="20004"/>
                    </a:ext>
                  </a:extLst>
                </a:gridCol>
                <a:gridCol w="771515">
                  <a:extLst>
                    <a:ext uri="{9D8B030D-6E8A-4147-A177-3AD203B41FA5}">
                      <a16:colId xmlns:a16="http://schemas.microsoft.com/office/drawing/2014/main" val="20005"/>
                    </a:ext>
                  </a:extLst>
                </a:gridCol>
                <a:gridCol w="771514">
                  <a:extLst>
                    <a:ext uri="{9D8B030D-6E8A-4147-A177-3AD203B41FA5}">
                      <a16:colId xmlns:a16="http://schemas.microsoft.com/office/drawing/2014/main" val="20006"/>
                    </a:ext>
                  </a:extLst>
                </a:gridCol>
              </a:tblGrid>
              <a:tr h="294017">
                <a:tc>
                  <a:txBody>
                    <a:bodyPr/>
                    <a:lstStyle/>
                    <a:p>
                      <a:pPr algn="ctr"/>
                      <a:r>
                        <a:rPr lang="en-US" altLang="zh-CN" sz="2000" dirty="0">
                          <a:latin typeface="楷体" pitchFamily="49" charset="-122"/>
                          <a:ea typeface="楷体" pitchFamily="49" charset="-122"/>
                        </a:rPr>
                        <a:t>Block</a:t>
                      </a:r>
                      <a:endParaRPr lang="zh-CN" altLang="en-US" sz="2000" dirty="0">
                        <a:latin typeface="楷体" pitchFamily="49" charset="-122"/>
                        <a:ea typeface="楷体" pitchFamily="49" charset="-122"/>
                      </a:endParaRPr>
                    </a:p>
                  </a:txBody>
                  <a:tcPr marL="36000" marR="36000" marT="18000" marB="180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4017">
                <a:tc>
                  <a:txBody>
                    <a:bodyPr/>
                    <a:lstStyle/>
                    <a:p>
                      <a:r>
                        <a:rPr lang="en-US" altLang="zh-CN" sz="2000" dirty="0">
                          <a:latin typeface="楷体" pitchFamily="49" charset="-122"/>
                          <a:ea typeface="楷体" pitchFamily="49" charset="-122"/>
                        </a:rPr>
                        <a:t>Gen</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 }</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1652">
                <a:tc>
                  <a:txBody>
                    <a:bodyPr/>
                    <a:lstStyle/>
                    <a:p>
                      <a:r>
                        <a:rPr lang="en-US" altLang="zh-CN" sz="2000" dirty="0">
                          <a:latin typeface="楷体" pitchFamily="49" charset="-122"/>
                          <a:ea typeface="楷体" pitchFamily="49" charset="-122"/>
                        </a:rPr>
                        <a:t>Kill</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baseline="0" dirty="0">
                          <a:latin typeface="楷体" pitchFamily="49" charset="-122"/>
                          <a:ea typeface="楷体" pitchFamily="49" charset="-122"/>
                        </a:rPr>
                        <a:t> </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baseline="0" dirty="0">
                          <a:latin typeface="楷体" pitchFamily="49" charset="-122"/>
                          <a:ea typeface="楷体" pitchFamily="49" charset="-122"/>
                        </a:rPr>
                        <a:t> </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41" name="组合 40">
            <a:extLst>
              <a:ext uri="{FF2B5EF4-FFF2-40B4-BE49-F238E27FC236}">
                <a16:creationId xmlns:a16="http://schemas.microsoft.com/office/drawing/2014/main" id="{6F2C2D93-E0F9-49B4-8FA4-9F3678DDFD2D}"/>
              </a:ext>
            </a:extLst>
          </p:cNvPr>
          <p:cNvGrpSpPr/>
          <p:nvPr/>
        </p:nvGrpSpPr>
        <p:grpSpPr>
          <a:xfrm>
            <a:off x="6640452" y="1558421"/>
            <a:ext cx="1770289" cy="3762927"/>
            <a:chOff x="6640452" y="1558421"/>
            <a:chExt cx="1770289" cy="3762927"/>
          </a:xfrm>
        </p:grpSpPr>
        <p:sp>
          <p:nvSpPr>
            <p:cNvPr id="43" name="矩形 42">
              <a:extLst>
                <a:ext uri="{FF2B5EF4-FFF2-40B4-BE49-F238E27FC236}">
                  <a16:creationId xmlns:a16="http://schemas.microsoft.com/office/drawing/2014/main" id="{378D061B-23C9-46CB-8C1F-A99DFC959B22}"/>
                </a:ext>
              </a:extLst>
            </p:cNvPr>
            <p:cNvSpPr/>
            <p:nvPr/>
          </p:nvSpPr>
          <p:spPr>
            <a:xfrm>
              <a:off x="6640452" y="1558421"/>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45" name="矩形 44">
              <a:extLst>
                <a:ext uri="{FF2B5EF4-FFF2-40B4-BE49-F238E27FC236}">
                  <a16:creationId xmlns:a16="http://schemas.microsoft.com/office/drawing/2014/main" id="{3BC047A2-1E24-4E79-96C0-ADEBE8E61768}"/>
                </a:ext>
              </a:extLst>
            </p:cNvPr>
            <p:cNvSpPr/>
            <p:nvPr/>
          </p:nvSpPr>
          <p:spPr>
            <a:xfrm>
              <a:off x="6640452" y="4003489"/>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47" name="矩形 46">
              <a:extLst>
                <a:ext uri="{FF2B5EF4-FFF2-40B4-BE49-F238E27FC236}">
                  <a16:creationId xmlns:a16="http://schemas.microsoft.com/office/drawing/2014/main" id="{4B99ABA9-BBE2-4645-8211-641A88810113}"/>
                </a:ext>
              </a:extLst>
            </p:cNvPr>
            <p:cNvSpPr/>
            <p:nvPr/>
          </p:nvSpPr>
          <p:spPr>
            <a:xfrm>
              <a:off x="7780669" y="5044910"/>
              <a:ext cx="630072" cy="2716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49" name="矩形 48">
              <a:extLst>
                <a:ext uri="{FF2B5EF4-FFF2-40B4-BE49-F238E27FC236}">
                  <a16:creationId xmlns:a16="http://schemas.microsoft.com/office/drawing/2014/main" id="{A3364A8C-084D-4FB0-8214-953591DA0047}"/>
                </a:ext>
              </a:extLst>
            </p:cNvPr>
            <p:cNvSpPr/>
            <p:nvPr/>
          </p:nvSpPr>
          <p:spPr>
            <a:xfrm>
              <a:off x="6640452" y="3216097"/>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C000"/>
                  </a:solidFill>
                  <a:latin typeface="楷体" pitchFamily="49" charset="-122"/>
                  <a:ea typeface="楷体" pitchFamily="49" charset="-122"/>
                </a:rPr>
                <a:t>b</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50" name="矩形 49">
              <a:extLst>
                <a:ext uri="{FF2B5EF4-FFF2-40B4-BE49-F238E27FC236}">
                  <a16:creationId xmlns:a16="http://schemas.microsoft.com/office/drawing/2014/main" id="{6E74C48A-098B-4C4B-A733-082FA22DAE67}"/>
                </a:ext>
              </a:extLst>
            </p:cNvPr>
            <p:cNvSpPr/>
            <p:nvPr/>
          </p:nvSpPr>
          <p:spPr>
            <a:xfrm>
              <a:off x="6640452" y="2393837"/>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C000"/>
                  </a:solidFill>
                  <a:latin typeface="楷体" pitchFamily="49" charset="-122"/>
                  <a:ea typeface="楷体" pitchFamily="49" charset="-122"/>
                </a:rPr>
                <a:t>b</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51" name="矩形 50">
              <a:extLst>
                <a:ext uri="{FF2B5EF4-FFF2-40B4-BE49-F238E27FC236}">
                  <a16:creationId xmlns:a16="http://schemas.microsoft.com/office/drawing/2014/main" id="{42E2FDA8-E225-416E-A59E-E20D133A1D5A}"/>
                </a:ext>
              </a:extLst>
            </p:cNvPr>
            <p:cNvSpPr/>
            <p:nvPr/>
          </p:nvSpPr>
          <p:spPr>
            <a:xfrm>
              <a:off x="6962280" y="5045126"/>
              <a:ext cx="503656" cy="27622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grpSp>
      <p:grpSp>
        <p:nvGrpSpPr>
          <p:cNvPr id="52" name="组合 51">
            <a:extLst>
              <a:ext uri="{FF2B5EF4-FFF2-40B4-BE49-F238E27FC236}">
                <a16:creationId xmlns:a16="http://schemas.microsoft.com/office/drawing/2014/main" id="{1749DCD2-1FB0-4ADA-B15D-910A2ADB5F45}"/>
              </a:ext>
            </a:extLst>
          </p:cNvPr>
          <p:cNvGrpSpPr/>
          <p:nvPr/>
        </p:nvGrpSpPr>
        <p:grpSpPr>
          <a:xfrm>
            <a:off x="6327195" y="1088740"/>
            <a:ext cx="2013723" cy="4770530"/>
            <a:chOff x="6327195" y="1088740"/>
            <a:chExt cx="2013723" cy="4770530"/>
          </a:xfrm>
        </p:grpSpPr>
        <p:grpSp>
          <p:nvGrpSpPr>
            <p:cNvPr id="53" name="组合 6">
              <a:extLst>
                <a:ext uri="{FF2B5EF4-FFF2-40B4-BE49-F238E27FC236}">
                  <a16:creationId xmlns:a16="http://schemas.microsoft.com/office/drawing/2014/main" id="{DA655683-4871-4D39-95AA-10C359FF719C}"/>
                </a:ext>
              </a:extLst>
            </p:cNvPr>
            <p:cNvGrpSpPr/>
            <p:nvPr/>
          </p:nvGrpSpPr>
          <p:grpSpPr>
            <a:xfrm>
              <a:off x="6327195" y="1088740"/>
              <a:ext cx="1782198" cy="4770530"/>
              <a:chOff x="4635007" y="1673805"/>
              <a:chExt cx="1782198" cy="4770530"/>
            </a:xfrm>
          </p:grpSpPr>
          <p:sp>
            <p:nvSpPr>
              <p:cNvPr id="55" name="矩形 54">
                <a:extLst>
                  <a:ext uri="{FF2B5EF4-FFF2-40B4-BE49-F238E27FC236}">
                    <a16:creationId xmlns:a16="http://schemas.microsoft.com/office/drawing/2014/main" id="{9EF62D88-3C21-47D0-A6D7-A1DDE8B7681C}"/>
                  </a:ext>
                </a:extLst>
              </p:cNvPr>
              <p:cNvSpPr/>
              <p:nvPr/>
            </p:nvSpPr>
            <p:spPr>
              <a:xfrm>
                <a:off x="5132005" y="1697128"/>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a=0</a:t>
                </a:r>
                <a:endParaRPr lang="zh-CN" altLang="en-US" sz="2000" dirty="0">
                  <a:solidFill>
                    <a:schemeClr val="tx1"/>
                  </a:solidFill>
                  <a:latin typeface="楷体" pitchFamily="49" charset="-122"/>
                  <a:ea typeface="楷体" pitchFamily="49" charset="-122"/>
                </a:endParaRPr>
              </a:p>
            </p:txBody>
          </p:sp>
          <p:sp>
            <p:nvSpPr>
              <p:cNvPr id="56" name="矩形 55">
                <a:extLst>
                  <a:ext uri="{FF2B5EF4-FFF2-40B4-BE49-F238E27FC236}">
                    <a16:creationId xmlns:a16="http://schemas.microsoft.com/office/drawing/2014/main" id="{80B9D55F-85A9-41E5-9B0D-68F68AA39D20}"/>
                  </a:ext>
                </a:extLst>
              </p:cNvPr>
              <p:cNvSpPr/>
              <p:nvPr/>
            </p:nvSpPr>
            <p:spPr>
              <a:xfrm>
                <a:off x="5132005" y="257390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b=a+1</a:t>
                </a:r>
                <a:endParaRPr lang="zh-CN" altLang="en-US" sz="2000" dirty="0">
                  <a:solidFill>
                    <a:schemeClr val="tx1"/>
                  </a:solidFill>
                  <a:latin typeface="楷体" pitchFamily="49" charset="-122"/>
                  <a:ea typeface="楷体" pitchFamily="49" charset="-122"/>
                </a:endParaRPr>
              </a:p>
            </p:txBody>
          </p:sp>
          <p:sp>
            <p:nvSpPr>
              <p:cNvPr id="57" name="矩形 9">
                <a:extLst>
                  <a:ext uri="{FF2B5EF4-FFF2-40B4-BE49-F238E27FC236}">
                    <a16:creationId xmlns:a16="http://schemas.microsoft.com/office/drawing/2014/main" id="{1A9D21F4-ADA6-44A6-BAEE-BA019B5AC523}"/>
                  </a:ext>
                </a:extLst>
              </p:cNvPr>
              <p:cNvSpPr/>
              <p:nvPr/>
            </p:nvSpPr>
            <p:spPr>
              <a:xfrm>
                <a:off x="5132005" y="338661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c=</a:t>
                </a:r>
                <a:r>
                  <a:rPr lang="en-US" altLang="zh-CN" sz="2000" dirty="0" err="1">
                    <a:solidFill>
                      <a:schemeClr val="tx1"/>
                    </a:solidFill>
                    <a:latin typeface="楷体" pitchFamily="49" charset="-122"/>
                    <a:ea typeface="楷体" pitchFamily="49" charset="-122"/>
                  </a:rPr>
                  <a:t>c+b</a:t>
                </a:r>
                <a:endParaRPr lang="zh-CN" altLang="en-US" sz="2000" dirty="0">
                  <a:solidFill>
                    <a:schemeClr val="tx1"/>
                  </a:solidFill>
                  <a:latin typeface="楷体" pitchFamily="49" charset="-122"/>
                  <a:ea typeface="楷体" pitchFamily="49" charset="-122"/>
                </a:endParaRPr>
              </a:p>
            </p:txBody>
          </p:sp>
          <p:sp>
            <p:nvSpPr>
              <p:cNvPr id="58" name="矩形 57">
                <a:extLst>
                  <a:ext uri="{FF2B5EF4-FFF2-40B4-BE49-F238E27FC236}">
                    <a16:creationId xmlns:a16="http://schemas.microsoft.com/office/drawing/2014/main" id="{8C58E5C3-0044-47A1-996E-D0C170782F75}"/>
                  </a:ext>
                </a:extLst>
              </p:cNvPr>
              <p:cNvSpPr/>
              <p:nvPr/>
            </p:nvSpPr>
            <p:spPr>
              <a:xfrm>
                <a:off x="5132005" y="420491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a=b*2</a:t>
                </a:r>
                <a:endParaRPr lang="zh-CN" altLang="en-US" sz="2000" dirty="0">
                  <a:solidFill>
                    <a:schemeClr val="tx1"/>
                  </a:solidFill>
                  <a:latin typeface="楷体" pitchFamily="49" charset="-122"/>
                  <a:ea typeface="楷体" pitchFamily="49" charset="-122"/>
                </a:endParaRPr>
              </a:p>
            </p:txBody>
          </p:sp>
          <p:cxnSp>
            <p:nvCxnSpPr>
              <p:cNvPr id="59" name="直接箭头连接符 58">
                <a:extLst>
                  <a:ext uri="{FF2B5EF4-FFF2-40B4-BE49-F238E27FC236}">
                    <a16:creationId xmlns:a16="http://schemas.microsoft.com/office/drawing/2014/main" id="{2F7872C9-50F2-422B-97AC-8FF87D4A18BD}"/>
                  </a:ext>
                </a:extLst>
              </p:cNvPr>
              <p:cNvCxnSpPr/>
              <p:nvPr/>
            </p:nvCxnSpPr>
            <p:spPr>
              <a:xfrm>
                <a:off x="5774605" y="2127444"/>
                <a:ext cx="0" cy="439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0909DCF-C077-42C6-86ED-DE23DDA6C63C}"/>
                  </a:ext>
                </a:extLst>
              </p:cNvPr>
              <p:cNvCxnSpPr/>
              <p:nvPr/>
            </p:nvCxnSpPr>
            <p:spPr>
              <a:xfrm flipH="1">
                <a:off x="5773747" y="3005905"/>
                <a:ext cx="142"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443C58-8F61-4BDD-836C-4C57C168D97A}"/>
                  </a:ext>
                </a:extLst>
              </p:cNvPr>
              <p:cNvCxnSpPr/>
              <p:nvPr/>
            </p:nvCxnSpPr>
            <p:spPr>
              <a:xfrm flipH="1">
                <a:off x="5774600" y="5454225"/>
                <a:ext cx="11" cy="55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827667BC-C228-41D1-8C65-A377297FF405}"/>
                  </a:ext>
                </a:extLst>
              </p:cNvPr>
              <p:cNvSpPr/>
              <p:nvPr/>
            </p:nvSpPr>
            <p:spPr>
              <a:xfrm>
                <a:off x="4635007" y="1673805"/>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1</a:t>
                </a:r>
                <a:endParaRPr lang="zh-CN" altLang="en-US" sz="2000" baseline="-25000" dirty="0">
                  <a:solidFill>
                    <a:schemeClr val="tx1"/>
                  </a:solidFill>
                  <a:latin typeface="楷体" pitchFamily="49" charset="-122"/>
                  <a:ea typeface="楷体" pitchFamily="49" charset="-122"/>
                </a:endParaRPr>
              </a:p>
            </p:txBody>
          </p:sp>
          <p:sp>
            <p:nvSpPr>
              <p:cNvPr id="63" name="矩形 62">
                <a:extLst>
                  <a:ext uri="{FF2B5EF4-FFF2-40B4-BE49-F238E27FC236}">
                    <a16:creationId xmlns:a16="http://schemas.microsoft.com/office/drawing/2014/main" id="{7FA091BA-2821-4A63-B3F9-9624A8918FDF}"/>
                  </a:ext>
                </a:extLst>
              </p:cNvPr>
              <p:cNvSpPr/>
              <p:nvPr/>
            </p:nvSpPr>
            <p:spPr>
              <a:xfrm>
                <a:off x="4635007" y="2528900"/>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sp>
            <p:nvSpPr>
              <p:cNvPr id="64" name="矩形 63">
                <a:extLst>
                  <a:ext uri="{FF2B5EF4-FFF2-40B4-BE49-F238E27FC236}">
                    <a16:creationId xmlns:a16="http://schemas.microsoft.com/office/drawing/2014/main" id="{D0077D84-F02E-4246-8286-5DD4735F4B1B}"/>
                  </a:ext>
                </a:extLst>
              </p:cNvPr>
              <p:cNvSpPr/>
              <p:nvPr/>
            </p:nvSpPr>
            <p:spPr>
              <a:xfrm>
                <a:off x="4635007" y="340199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3</a:t>
                </a:r>
                <a:endParaRPr lang="zh-CN" altLang="en-US" sz="2000" baseline="-25000" dirty="0">
                  <a:solidFill>
                    <a:schemeClr val="tx1"/>
                  </a:solidFill>
                  <a:latin typeface="楷体" pitchFamily="49" charset="-122"/>
                  <a:ea typeface="楷体" pitchFamily="49" charset="-122"/>
                </a:endParaRPr>
              </a:p>
            </p:txBody>
          </p:sp>
          <p:sp>
            <p:nvSpPr>
              <p:cNvPr id="65" name="矩形 64">
                <a:extLst>
                  <a:ext uri="{FF2B5EF4-FFF2-40B4-BE49-F238E27FC236}">
                    <a16:creationId xmlns:a16="http://schemas.microsoft.com/office/drawing/2014/main" id="{55377B61-953F-4C54-BAF3-048AAD904198}"/>
                  </a:ext>
                </a:extLst>
              </p:cNvPr>
              <p:cNvSpPr/>
              <p:nvPr/>
            </p:nvSpPr>
            <p:spPr>
              <a:xfrm>
                <a:off x="4635007" y="421208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4</a:t>
                </a:r>
                <a:endParaRPr lang="zh-CN" altLang="en-US" sz="2000" baseline="-25000" dirty="0">
                  <a:solidFill>
                    <a:schemeClr val="tx1"/>
                  </a:solidFill>
                  <a:latin typeface="楷体" pitchFamily="49" charset="-122"/>
                  <a:ea typeface="楷体" pitchFamily="49" charset="-122"/>
                </a:endParaRPr>
              </a:p>
            </p:txBody>
          </p:sp>
          <p:sp>
            <p:nvSpPr>
              <p:cNvPr id="66" name="矩形 65">
                <a:extLst>
                  <a:ext uri="{FF2B5EF4-FFF2-40B4-BE49-F238E27FC236}">
                    <a16:creationId xmlns:a16="http://schemas.microsoft.com/office/drawing/2014/main" id="{AB5EBD15-4FBF-410E-8D0C-FA35B461D741}"/>
                  </a:ext>
                </a:extLst>
              </p:cNvPr>
              <p:cNvSpPr/>
              <p:nvPr/>
            </p:nvSpPr>
            <p:spPr>
              <a:xfrm>
                <a:off x="5132005" y="5020602"/>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n</a:t>
                </a:r>
                <a:endParaRPr lang="zh-CN" altLang="en-US" sz="2000" dirty="0">
                  <a:solidFill>
                    <a:schemeClr val="tx1"/>
                  </a:solidFill>
                  <a:latin typeface="楷体" pitchFamily="49" charset="-122"/>
                  <a:ea typeface="楷体" pitchFamily="49" charset="-122"/>
                </a:endParaRPr>
              </a:p>
            </p:txBody>
          </p:sp>
          <p:sp>
            <p:nvSpPr>
              <p:cNvPr id="67" name="矩形 66">
                <a:extLst>
                  <a:ext uri="{FF2B5EF4-FFF2-40B4-BE49-F238E27FC236}">
                    <a16:creationId xmlns:a16="http://schemas.microsoft.com/office/drawing/2014/main" id="{6792D0B6-FDFE-4BB8-A662-BBC14F94A5D8}"/>
                  </a:ext>
                </a:extLst>
              </p:cNvPr>
              <p:cNvSpPr/>
              <p:nvPr/>
            </p:nvSpPr>
            <p:spPr>
              <a:xfrm>
                <a:off x="5132304" y="6012335"/>
                <a:ext cx="1284602"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return c</a:t>
                </a:r>
                <a:endParaRPr lang="zh-CN" altLang="en-US" sz="2000" dirty="0">
                  <a:solidFill>
                    <a:schemeClr val="tx1"/>
                  </a:solidFill>
                  <a:latin typeface="楷体" pitchFamily="49" charset="-122"/>
                  <a:ea typeface="楷体" pitchFamily="49" charset="-122"/>
                </a:endParaRPr>
              </a:p>
            </p:txBody>
          </p:sp>
          <p:cxnSp>
            <p:nvCxnSpPr>
              <p:cNvPr id="68" name="直接箭头连接符 67">
                <a:extLst>
                  <a:ext uri="{FF2B5EF4-FFF2-40B4-BE49-F238E27FC236}">
                    <a16:creationId xmlns:a16="http://schemas.microsoft.com/office/drawing/2014/main" id="{2289B3AF-EE61-4C41-94DF-28072CE85CF9}"/>
                  </a:ext>
                </a:extLst>
              </p:cNvPr>
              <p:cNvCxnSpPr/>
              <p:nvPr/>
            </p:nvCxnSpPr>
            <p:spPr>
              <a:xfrm>
                <a:off x="5773889" y="3823990"/>
                <a:ext cx="1433"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CF6E0C8C-2E12-46F5-9AC2-618FCD46A022}"/>
                  </a:ext>
                </a:extLst>
              </p:cNvPr>
              <p:cNvCxnSpPr/>
              <p:nvPr/>
            </p:nvCxnSpPr>
            <p:spPr>
              <a:xfrm>
                <a:off x="5773889" y="4636915"/>
                <a:ext cx="1433"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D3906F94-2BD2-4AFF-B8AA-FD4092338EEE}"/>
                  </a:ext>
                </a:extLst>
              </p:cNvPr>
              <p:cNvSpPr/>
              <p:nvPr/>
            </p:nvSpPr>
            <p:spPr>
              <a:xfrm>
                <a:off x="4635007" y="502217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5</a:t>
                </a:r>
                <a:endParaRPr lang="zh-CN" altLang="en-US" sz="2000" baseline="-25000" dirty="0">
                  <a:solidFill>
                    <a:schemeClr val="tx1"/>
                  </a:solidFill>
                  <a:latin typeface="楷体" pitchFamily="49" charset="-122"/>
                  <a:ea typeface="楷体" pitchFamily="49" charset="-122"/>
                </a:endParaRPr>
              </a:p>
            </p:txBody>
          </p:sp>
          <p:sp>
            <p:nvSpPr>
              <p:cNvPr id="71" name="矩形 70">
                <a:extLst>
                  <a:ext uri="{FF2B5EF4-FFF2-40B4-BE49-F238E27FC236}">
                    <a16:creationId xmlns:a16="http://schemas.microsoft.com/office/drawing/2014/main" id="{4F778A30-8B59-4AD7-AF4B-A2137A71B5B6}"/>
                  </a:ext>
                </a:extLst>
              </p:cNvPr>
              <p:cNvSpPr/>
              <p:nvPr/>
            </p:nvSpPr>
            <p:spPr>
              <a:xfrm>
                <a:off x="4635007" y="5877272"/>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6</a:t>
                </a:r>
                <a:endParaRPr lang="zh-CN" altLang="en-US" sz="2000" baseline="-25000" dirty="0">
                  <a:solidFill>
                    <a:schemeClr val="tx1"/>
                  </a:solidFill>
                  <a:latin typeface="楷体" pitchFamily="49" charset="-122"/>
                  <a:ea typeface="楷体" pitchFamily="49" charset="-122"/>
                </a:endParaRPr>
              </a:p>
            </p:txBody>
          </p:sp>
        </p:grpSp>
        <p:sp>
          <p:nvSpPr>
            <p:cNvPr id="54" name="任意多边形 40">
              <a:extLst>
                <a:ext uri="{FF2B5EF4-FFF2-40B4-BE49-F238E27FC236}">
                  <a16:creationId xmlns:a16="http://schemas.microsoft.com/office/drawing/2014/main" id="{B76CAE3C-64ED-45B4-ACB8-ADE6C20A8BBD}"/>
                </a:ext>
              </a:extLst>
            </p:cNvPr>
            <p:cNvSpPr/>
            <p:nvPr/>
          </p:nvSpPr>
          <p:spPr>
            <a:xfrm>
              <a:off x="7816132" y="1848118"/>
              <a:ext cx="524786" cy="3164619"/>
            </a:xfrm>
            <a:custGeom>
              <a:avLst/>
              <a:gdLst>
                <a:gd name="connsiteX0" fmla="*/ 0 w 524786"/>
                <a:gd name="connsiteY0" fmla="*/ 3013545 h 3156668"/>
                <a:gd name="connsiteX1" fmla="*/ 0 w 524786"/>
                <a:gd name="connsiteY1" fmla="*/ 3156668 h 3156668"/>
                <a:gd name="connsiteX2" fmla="*/ 524786 w 524786"/>
                <a:gd name="connsiteY2" fmla="*/ 3156668 h 3156668"/>
                <a:gd name="connsiteX3" fmla="*/ 524786 w 524786"/>
                <a:gd name="connsiteY3" fmla="*/ 0 h 3156668"/>
                <a:gd name="connsiteX4" fmla="*/ 0 w 524786"/>
                <a:gd name="connsiteY4" fmla="*/ 0 h 3156668"/>
                <a:gd name="connsiteX5" fmla="*/ 0 w 524786"/>
                <a:gd name="connsiteY5" fmla="*/ 143124 h 3156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786" h="3156668">
                  <a:moveTo>
                    <a:pt x="0" y="3013545"/>
                  </a:moveTo>
                  <a:lnTo>
                    <a:pt x="0" y="3156668"/>
                  </a:lnTo>
                  <a:lnTo>
                    <a:pt x="524786" y="3156668"/>
                  </a:lnTo>
                  <a:lnTo>
                    <a:pt x="524786" y="0"/>
                  </a:lnTo>
                  <a:lnTo>
                    <a:pt x="0" y="0"/>
                  </a:lnTo>
                  <a:lnTo>
                    <a:pt x="0" y="143124"/>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72" name="直接箭头连接符 71">
            <a:extLst>
              <a:ext uri="{FF2B5EF4-FFF2-40B4-BE49-F238E27FC236}">
                <a16:creationId xmlns:a16="http://schemas.microsoft.com/office/drawing/2014/main" id="{7887E642-C815-49BC-999A-701BE46E5790}"/>
              </a:ext>
            </a:extLst>
          </p:cNvPr>
          <p:cNvCxnSpPr/>
          <p:nvPr/>
        </p:nvCxnSpPr>
        <p:spPr>
          <a:xfrm>
            <a:off x="7378352" y="1504905"/>
            <a:ext cx="0" cy="6120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任意多边形 59">
            <a:extLst>
              <a:ext uri="{FF2B5EF4-FFF2-40B4-BE49-F238E27FC236}">
                <a16:creationId xmlns:a16="http://schemas.microsoft.com/office/drawing/2014/main" id="{C8343691-FF5C-447B-80D0-1F910F301CD8}"/>
              </a:ext>
            </a:extLst>
          </p:cNvPr>
          <p:cNvSpPr/>
          <p:nvPr/>
        </p:nvSpPr>
        <p:spPr>
          <a:xfrm>
            <a:off x="7620000" y="1620253"/>
            <a:ext cx="882316" cy="3769894"/>
          </a:xfrm>
          <a:custGeom>
            <a:avLst/>
            <a:gdLst>
              <a:gd name="connsiteX0" fmla="*/ 0 w 882316"/>
              <a:gd name="connsiteY0" fmla="*/ 3272590 h 3801979"/>
              <a:gd name="connsiteX1" fmla="*/ 0 w 882316"/>
              <a:gd name="connsiteY1" fmla="*/ 3801979 h 3801979"/>
              <a:gd name="connsiteX2" fmla="*/ 882316 w 882316"/>
              <a:gd name="connsiteY2" fmla="*/ 3801979 h 3801979"/>
              <a:gd name="connsiteX3" fmla="*/ 882316 w 882316"/>
              <a:gd name="connsiteY3" fmla="*/ 0 h 3801979"/>
              <a:gd name="connsiteX4" fmla="*/ 96253 w 882316"/>
              <a:gd name="connsiteY4" fmla="*/ 0 h 3801979"/>
              <a:gd name="connsiteX5" fmla="*/ 96253 w 882316"/>
              <a:gd name="connsiteY5" fmla="*/ 385011 h 380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316" h="3801979">
                <a:moveTo>
                  <a:pt x="0" y="3272590"/>
                </a:moveTo>
                <a:lnTo>
                  <a:pt x="0" y="3801979"/>
                </a:lnTo>
                <a:lnTo>
                  <a:pt x="882316" y="3801979"/>
                </a:lnTo>
                <a:lnTo>
                  <a:pt x="882316" y="0"/>
                </a:lnTo>
                <a:lnTo>
                  <a:pt x="96253" y="0"/>
                </a:lnTo>
                <a:lnTo>
                  <a:pt x="96253" y="385011"/>
                </a:lnTo>
              </a:path>
            </a:pathLst>
          </a:cu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箭头连接符 73">
            <a:extLst>
              <a:ext uri="{FF2B5EF4-FFF2-40B4-BE49-F238E27FC236}">
                <a16:creationId xmlns:a16="http://schemas.microsoft.com/office/drawing/2014/main" id="{E6894582-E86F-4FB4-8903-2212623FC1CC}"/>
              </a:ext>
            </a:extLst>
          </p:cNvPr>
          <p:cNvCxnSpPr>
            <a:cxnSpLocks/>
          </p:cNvCxnSpPr>
          <p:nvPr/>
        </p:nvCxnSpPr>
        <p:spPr>
          <a:xfrm flipH="1">
            <a:off x="7839075" y="2420839"/>
            <a:ext cx="0" cy="1198661"/>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76699732-8CD3-4485-AEAA-BC045C2BE1B7}"/>
              </a:ext>
            </a:extLst>
          </p:cNvPr>
          <p:cNvCxnSpPr/>
          <p:nvPr/>
        </p:nvCxnSpPr>
        <p:spPr>
          <a:xfrm>
            <a:off x="6732240" y="1493785"/>
            <a:ext cx="0" cy="4203467"/>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任意多边形 62">
            <a:extLst>
              <a:ext uri="{FF2B5EF4-FFF2-40B4-BE49-F238E27FC236}">
                <a16:creationId xmlns:a16="http://schemas.microsoft.com/office/drawing/2014/main" id="{229765B8-7351-4CDA-91FE-F4EFBBD35BAE}"/>
              </a:ext>
            </a:extLst>
          </p:cNvPr>
          <p:cNvSpPr/>
          <p:nvPr/>
        </p:nvSpPr>
        <p:spPr>
          <a:xfrm>
            <a:off x="7555832" y="1732547"/>
            <a:ext cx="1203157" cy="3818021"/>
          </a:xfrm>
          <a:custGeom>
            <a:avLst/>
            <a:gdLst>
              <a:gd name="connsiteX0" fmla="*/ 160421 w 1203157"/>
              <a:gd name="connsiteY0" fmla="*/ 3128211 h 3818021"/>
              <a:gd name="connsiteX1" fmla="*/ 160421 w 1203157"/>
              <a:gd name="connsiteY1" fmla="*/ 3818021 h 3818021"/>
              <a:gd name="connsiteX2" fmla="*/ 1203157 w 1203157"/>
              <a:gd name="connsiteY2" fmla="*/ 3818021 h 3818021"/>
              <a:gd name="connsiteX3" fmla="*/ 1203157 w 1203157"/>
              <a:gd name="connsiteY3" fmla="*/ 0 h 3818021"/>
              <a:gd name="connsiteX4" fmla="*/ 0 w 1203157"/>
              <a:gd name="connsiteY4" fmla="*/ 0 h 3818021"/>
              <a:gd name="connsiteX5" fmla="*/ 0 w 1203157"/>
              <a:gd name="connsiteY5" fmla="*/ 288758 h 38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3157" h="3818021">
                <a:moveTo>
                  <a:pt x="160421" y="3128211"/>
                </a:moveTo>
                <a:lnTo>
                  <a:pt x="160421" y="3818021"/>
                </a:lnTo>
                <a:lnTo>
                  <a:pt x="1203157" y="3818021"/>
                </a:lnTo>
                <a:lnTo>
                  <a:pt x="1203157" y="0"/>
                </a:lnTo>
                <a:lnTo>
                  <a:pt x="0" y="0"/>
                </a:lnTo>
                <a:lnTo>
                  <a:pt x="0" y="288758"/>
                </a:ln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7" name="直接箭头连接符 76">
            <a:extLst>
              <a:ext uri="{FF2B5EF4-FFF2-40B4-BE49-F238E27FC236}">
                <a16:creationId xmlns:a16="http://schemas.microsoft.com/office/drawing/2014/main" id="{32B7E87C-AAAC-49F1-8296-1360DFA50D9A}"/>
              </a:ext>
            </a:extLst>
          </p:cNvPr>
          <p:cNvCxnSpPr/>
          <p:nvPr/>
        </p:nvCxnSpPr>
        <p:spPr>
          <a:xfrm>
            <a:off x="7613302" y="3999810"/>
            <a:ext cx="0" cy="4320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blinds(horizontal)">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blinds(horizontal)">
                                      <p:cBhvr>
                                        <p:cTn id="22" dur="500"/>
                                        <p:tgtEl>
                                          <p:spTgt spid="73"/>
                                        </p:tgtEl>
                                      </p:cBhvr>
                                    </p:animEffect>
                                  </p:childTnLst>
                                </p:cTn>
                              </p:par>
                              <p:par>
                                <p:cTn id="23" presetID="3" presetClass="entr" presetSubtype="1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blinds(horizontal)">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blinds(horizontal)">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blinds(horizontal)">
                                      <p:cBhvr>
                                        <p:cTn id="35" dur="500"/>
                                        <p:tgtEl>
                                          <p:spTgt spid="7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blinds(horizontal)">
                                      <p:cBhvr>
                                        <p:cTn id="3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3" grpId="0" animBg="1"/>
      <p:bldP spid="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9938" y="1463041"/>
            <a:ext cx="704047" cy="4450080"/>
          </a:xfrm>
        </p:spPr>
        <p:txBody>
          <a:bodyPr vert="eaVert"/>
          <a:lstStyle/>
          <a:p>
            <a:r>
              <a:rPr lang="zh-CN" altLang="en-US" sz="3000" dirty="0"/>
              <a:t>教科书的例子（</a:t>
            </a:r>
            <a:r>
              <a:rPr lang="zh-CN" altLang="en-US" sz="3000" dirty="0">
                <a:solidFill>
                  <a:srgbClr val="FF0000"/>
                </a:solidFill>
              </a:rPr>
              <a:t>图</a:t>
            </a:r>
            <a:r>
              <a:rPr lang="en-US" altLang="zh-CN" sz="3000" dirty="0">
                <a:solidFill>
                  <a:srgbClr val="FF0000"/>
                </a:solidFill>
              </a:rPr>
              <a:t>10.5</a:t>
            </a:r>
            <a:r>
              <a:rPr lang="zh-CN" altLang="en-US" sz="3000" dirty="0"/>
              <a:t>）</a:t>
            </a:r>
          </a:p>
        </p:txBody>
      </p:sp>
      <p:sp>
        <p:nvSpPr>
          <p:cNvPr id="4" name="灯片编号占位符 3"/>
          <p:cNvSpPr>
            <a:spLocks noGrp="1"/>
          </p:cNvSpPr>
          <p:nvPr>
            <p:ph type="sldNum" sz="quarter" idx="12"/>
          </p:nvPr>
        </p:nvSpPr>
        <p:spPr>
          <a:xfrm>
            <a:off x="8040908" y="6399892"/>
            <a:ext cx="735693" cy="365125"/>
          </a:xfrm>
        </p:spPr>
        <p:txBody>
          <a:bodyPr/>
          <a:lstStyle/>
          <a:p>
            <a:pPr>
              <a:defRPr/>
            </a:pPr>
            <a:fld id="{EFC3A549-9C13-4399-83C7-A4E2E0BD550C}" type="slidenum">
              <a:rPr lang="zh-CN" altLang="en-US" smtClean="0"/>
              <a:pPr>
                <a:defRPr/>
              </a:pPr>
              <a:t>12</a:t>
            </a:fld>
            <a:endParaRPr lang="zh-CN" altLang="en-US" dirty="0"/>
          </a:p>
        </p:txBody>
      </p:sp>
      <p:sp>
        <p:nvSpPr>
          <p:cNvPr id="42" name="矩形 41"/>
          <p:cNvSpPr/>
          <p:nvPr/>
        </p:nvSpPr>
        <p:spPr>
          <a:xfrm>
            <a:off x="4554584" y="1023658"/>
            <a:ext cx="1465216"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楷体" pitchFamily="49" charset="-122"/>
                <a:ea typeface="楷体" pitchFamily="49" charset="-122"/>
              </a:rPr>
              <a:t>程序流图</a:t>
            </a:r>
          </a:p>
        </p:txBody>
      </p:sp>
      <p:grpSp>
        <p:nvGrpSpPr>
          <p:cNvPr id="48" name="组合 47"/>
          <p:cNvGrpSpPr/>
          <p:nvPr/>
        </p:nvGrpSpPr>
        <p:grpSpPr>
          <a:xfrm>
            <a:off x="577662" y="78831"/>
            <a:ext cx="8072975" cy="6323350"/>
            <a:chOff x="577662" y="78831"/>
            <a:chExt cx="8072975" cy="6323350"/>
          </a:xfrm>
        </p:grpSpPr>
        <p:grpSp>
          <p:nvGrpSpPr>
            <p:cNvPr id="52" name="组合 51"/>
            <p:cNvGrpSpPr/>
            <p:nvPr/>
          </p:nvGrpSpPr>
          <p:grpSpPr>
            <a:xfrm>
              <a:off x="577662" y="78831"/>
              <a:ext cx="8072975" cy="6323350"/>
              <a:chOff x="577662" y="78831"/>
              <a:chExt cx="8072975" cy="6323350"/>
            </a:xfrm>
          </p:grpSpPr>
          <p:grpSp>
            <p:nvGrpSpPr>
              <p:cNvPr id="44" name="组合 43"/>
              <p:cNvGrpSpPr/>
              <p:nvPr/>
            </p:nvGrpSpPr>
            <p:grpSpPr>
              <a:xfrm>
                <a:off x="577662" y="78831"/>
                <a:ext cx="5616078" cy="6323350"/>
                <a:chOff x="1463016" y="6261"/>
                <a:chExt cx="5616078" cy="6323350"/>
              </a:xfrm>
            </p:grpSpPr>
            <p:sp>
              <p:nvSpPr>
                <p:cNvPr id="6" name="矩形 5"/>
                <p:cNvSpPr/>
                <p:nvPr/>
              </p:nvSpPr>
              <p:spPr>
                <a:xfrm>
                  <a:off x="3076945" y="254844"/>
                  <a:ext cx="2260800"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:=m-1</a:t>
                  </a:r>
                </a:p>
                <a:p>
                  <a:r>
                    <a:rPr lang="en-US" altLang="zh-CN" sz="2000" dirty="0">
                      <a:solidFill>
                        <a:srgbClr val="0000FF"/>
                      </a:solidFill>
                      <a:latin typeface="楷体" pitchFamily="49" charset="-122"/>
                      <a:ea typeface="楷体" pitchFamily="49" charset="-122"/>
                    </a:rPr>
                    <a:t>j:=n</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:=4*n</a:t>
                  </a:r>
                </a:p>
                <a:p>
                  <a:r>
                    <a:rPr lang="en-US" altLang="zh-CN" sz="2000" dirty="0">
                      <a:solidFill>
                        <a:srgbClr val="0000FF"/>
                      </a:solidFill>
                      <a:latin typeface="楷体" pitchFamily="49" charset="-122"/>
                      <a:ea typeface="楷体" pitchFamily="49" charset="-122"/>
                    </a:rPr>
                    <a:t>v:=a[T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8" name="矩形 7"/>
                <p:cNvSpPr/>
                <p:nvPr/>
              </p:nvSpPr>
              <p:spPr>
                <a:xfrm>
                  <a:off x="3076957" y="1801331"/>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:=i+1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:=4*</a:t>
                  </a:r>
                  <a:r>
                    <a:rPr lang="en-US" altLang="zh-CN" sz="2000" dirty="0" err="1">
                      <a:solidFill>
                        <a:srgbClr val="0000FF"/>
                      </a:solidFill>
                      <a:latin typeface="楷体" pitchFamily="49" charset="-122"/>
                      <a:ea typeface="楷体" pitchFamily="49" charset="-122"/>
                    </a:rPr>
                    <a:t>i</a:t>
                  </a:r>
                  <a:endParaRPr lang="en-US" altLang="zh-CN" sz="2000" dirty="0">
                    <a:solidFill>
                      <a:srgbClr val="0000FF"/>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3</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9" name="矩形 8"/>
                <p:cNvSpPr/>
                <p:nvPr/>
              </p:nvSpPr>
              <p:spPr>
                <a:xfrm>
                  <a:off x="3076957" y="3497716"/>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j:=j-1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:=4*j</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5</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0" name="矩形 9"/>
                <p:cNvSpPr/>
                <p:nvPr/>
              </p:nvSpPr>
              <p:spPr>
                <a:xfrm>
                  <a:off x="3076957" y="5051698"/>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if </a:t>
                  </a:r>
                  <a:r>
                    <a:rPr lang="en-US" altLang="zh-CN" sz="2000" dirty="0" err="1">
                      <a:solidFill>
                        <a:srgbClr val="0000FF"/>
                      </a:solidFill>
                      <a:latin typeface="楷体" pitchFamily="49" charset="-122"/>
                      <a:ea typeface="楷体" pitchFamily="49" charset="-122"/>
                    </a:rPr>
                    <a:t>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=j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2" name="矩形 11"/>
                <p:cNvSpPr/>
                <p:nvPr/>
              </p:nvSpPr>
              <p:spPr>
                <a:xfrm>
                  <a:off x="4818317"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3" name="矩形 12"/>
                <p:cNvSpPr/>
                <p:nvPr/>
              </p:nvSpPr>
              <p:spPr>
                <a:xfrm>
                  <a:off x="1463016"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14" name="矩形 13"/>
                <p:cNvSpPr/>
                <p:nvPr/>
              </p:nvSpPr>
              <p:spPr>
                <a:xfrm>
                  <a:off x="5176605" y="626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15" name="矩形 14"/>
                <p:cNvSpPr/>
                <p:nvPr/>
              </p:nvSpPr>
              <p:spPr>
                <a:xfrm>
                  <a:off x="5176605" y="161270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6" name="矩形 15"/>
                <p:cNvSpPr/>
                <p:nvPr/>
              </p:nvSpPr>
              <p:spPr>
                <a:xfrm>
                  <a:off x="5176605" y="314420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7" name="矩形 16"/>
                <p:cNvSpPr/>
                <p:nvPr/>
              </p:nvSpPr>
              <p:spPr>
                <a:xfrm>
                  <a:off x="5176605" y="470567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grpSp>
              <p:nvGrpSpPr>
                <p:cNvPr id="21" name="组合 20"/>
                <p:cNvGrpSpPr/>
                <p:nvPr/>
              </p:nvGrpSpPr>
              <p:grpSpPr>
                <a:xfrm>
                  <a:off x="2809373" y="1679153"/>
                  <a:ext cx="580573" cy="1543733"/>
                  <a:chOff x="2749413" y="1724123"/>
                  <a:chExt cx="580573" cy="1422627"/>
                </a:xfrm>
              </p:grpSpPr>
              <p:cxnSp>
                <p:nvCxnSpPr>
                  <p:cNvPr id="18" name="直接连接符 17"/>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811866" y="3360550"/>
                  <a:ext cx="580573" cy="1543733"/>
                  <a:chOff x="2749413" y="1724123"/>
                  <a:chExt cx="580573" cy="1422627"/>
                </a:xfrm>
              </p:grpSpPr>
              <p:cxnSp>
                <p:nvCxnSpPr>
                  <p:cNvPr id="23" name="直接连接符 22"/>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a:off x="3386373" y="3092035"/>
                  <a:ext cx="0" cy="11880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91136" y="1677572"/>
                  <a:ext cx="0" cy="122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386372" y="3358734"/>
                  <a:ext cx="0" cy="134911"/>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386372" y="4787484"/>
                  <a:ext cx="0" cy="10800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2247397" y="1609725"/>
                  <a:ext cx="1438777" cy="4251600"/>
                  <a:chOff x="2749413" y="1724123"/>
                  <a:chExt cx="579600" cy="1403737"/>
                </a:xfrm>
              </p:grpSpPr>
              <p:cxnSp>
                <p:nvCxnSpPr>
                  <p:cNvPr id="33" name="直接连接符 32"/>
                  <p:cNvCxnSpPr/>
                  <p:nvPr/>
                </p:nvCxnSpPr>
                <p:spPr>
                  <a:xfrm flipV="1">
                    <a:off x="2749414" y="1724123"/>
                    <a:ext cx="0" cy="1403737"/>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3686410" y="1615658"/>
                  <a:ext cx="0" cy="180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129322" y="1539458"/>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110272" y="3087270"/>
                  <a:ext cx="0" cy="414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081696" y="4782721"/>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419496" y="5510210"/>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110183" y="5514973"/>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5764447" y="291128"/>
                <a:ext cx="2886190" cy="3507646"/>
                <a:chOff x="5764447" y="291128"/>
                <a:chExt cx="2886190" cy="3507646"/>
              </a:xfrm>
            </p:grpSpPr>
            <p:sp>
              <p:nvSpPr>
                <p:cNvPr id="45" name="矩形 44"/>
                <p:cNvSpPr/>
                <p:nvPr/>
              </p:nvSpPr>
              <p:spPr>
                <a:xfrm>
                  <a:off x="6389837" y="291128"/>
                  <a:ext cx="2260800" cy="282944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:=4*</a:t>
                  </a:r>
                  <a:r>
                    <a:rPr lang="en-US" altLang="zh-CN" sz="2000" dirty="0" err="1">
                      <a:solidFill>
                        <a:srgbClr val="0000FF"/>
                      </a:solidFill>
                      <a:latin typeface="楷体" pitchFamily="49" charset="-122"/>
                      <a:ea typeface="楷体" pitchFamily="49" charset="-122"/>
                    </a:rPr>
                    <a:t>i</a:t>
                  </a:r>
                  <a:endParaRPr lang="en-US" altLang="zh-CN" sz="2000" dirty="0">
                    <a:solidFill>
                      <a:srgbClr val="0000FF"/>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x:=a[T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:=4*</a:t>
                  </a:r>
                  <a:r>
                    <a:rPr lang="en-US" altLang="zh-CN" sz="2000" dirty="0" err="1">
                      <a:solidFill>
                        <a:srgbClr val="0000FF"/>
                      </a:solidFill>
                      <a:latin typeface="楷体" pitchFamily="49" charset="-122"/>
                      <a:ea typeface="楷体" pitchFamily="49" charset="-122"/>
                    </a:rPr>
                    <a:t>i</a:t>
                  </a:r>
                  <a:endParaRPr lang="en-US" altLang="zh-CN" sz="2000" dirty="0">
                    <a:solidFill>
                      <a:srgbClr val="0000FF"/>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:=4*j </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10</a:t>
                  </a:r>
                  <a:r>
                    <a:rPr lang="en-US" altLang="zh-CN" sz="2000" dirty="0">
                      <a:solidFill>
                        <a:srgbClr val="0000FF"/>
                      </a:solidFill>
                      <a:latin typeface="楷体" pitchFamily="49" charset="-122"/>
                      <a:ea typeface="楷体" pitchFamily="49" charset="-122"/>
                    </a:rPr>
                    <a:t>:=4*j</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10</a:t>
                  </a:r>
                  <a:r>
                    <a:rPr lang="en-US" altLang="zh-CN" sz="2000" dirty="0">
                      <a:solidFill>
                        <a:srgbClr val="0000FF"/>
                      </a:solidFill>
                      <a:latin typeface="楷体" pitchFamily="49" charset="-122"/>
                      <a:ea typeface="楷体" pitchFamily="49" charset="-122"/>
                    </a:rPr>
                    <a:t>]:=x</a:t>
                  </a:r>
                </a:p>
                <a:p>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49" name="矩形 48"/>
                <p:cNvSpPr/>
                <p:nvPr/>
              </p:nvSpPr>
              <p:spPr>
                <a:xfrm>
                  <a:off x="5764447" y="3334078"/>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50" name="矩形 49"/>
                <p:cNvSpPr/>
                <p:nvPr/>
              </p:nvSpPr>
              <p:spPr>
                <a:xfrm>
                  <a:off x="5969751" y="344135"/>
                  <a:ext cx="420086"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grpSp>
        </p:grpSp>
        <p:sp>
          <p:nvSpPr>
            <p:cNvPr id="46" name="矩形 45"/>
            <p:cNvSpPr/>
            <p:nvPr/>
          </p:nvSpPr>
          <p:spPr>
            <a:xfrm>
              <a:off x="6389837" y="3288328"/>
              <a:ext cx="2260800" cy="257544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11</a:t>
              </a:r>
              <a:r>
                <a:rPr lang="en-US" altLang="zh-CN" sz="2000" dirty="0">
                  <a:solidFill>
                    <a:srgbClr val="0000FF"/>
                  </a:solidFill>
                  <a:latin typeface="楷体" pitchFamily="49" charset="-122"/>
                  <a:ea typeface="楷体" pitchFamily="49" charset="-122"/>
                </a:rPr>
                <a:t>:=4*</a:t>
              </a:r>
              <a:r>
                <a:rPr lang="en-US" altLang="zh-CN" sz="2000" dirty="0" err="1">
                  <a:solidFill>
                    <a:srgbClr val="0000FF"/>
                  </a:solidFill>
                  <a:latin typeface="楷体" pitchFamily="49" charset="-122"/>
                  <a:ea typeface="楷体" pitchFamily="49" charset="-122"/>
                </a:rPr>
                <a:t>i</a:t>
              </a:r>
              <a:endParaRPr lang="en-US" altLang="zh-CN" sz="2000" dirty="0">
                <a:solidFill>
                  <a:srgbClr val="0000FF"/>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x:=a[T</a:t>
              </a:r>
              <a:r>
                <a:rPr lang="en-US" altLang="zh-CN" sz="2000" baseline="-25000" dirty="0">
                  <a:solidFill>
                    <a:srgbClr val="0000FF"/>
                  </a:solidFill>
                  <a:latin typeface="楷体" pitchFamily="49" charset="-122"/>
                  <a:ea typeface="楷体" pitchFamily="49" charset="-122"/>
                </a:rPr>
                <a:t>11</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12</a:t>
              </a:r>
              <a:r>
                <a:rPr lang="en-US" altLang="zh-CN" sz="2000" dirty="0">
                  <a:solidFill>
                    <a:srgbClr val="0000FF"/>
                  </a:solidFill>
                  <a:latin typeface="楷体" pitchFamily="49" charset="-122"/>
                  <a:ea typeface="楷体" pitchFamily="49" charset="-122"/>
                </a:rPr>
                <a:t>:=4*</a:t>
              </a:r>
              <a:r>
                <a:rPr lang="en-US" altLang="zh-CN" sz="2000" dirty="0" err="1">
                  <a:solidFill>
                    <a:srgbClr val="0000FF"/>
                  </a:solidFill>
                  <a:latin typeface="楷体" pitchFamily="49" charset="-122"/>
                  <a:ea typeface="楷体" pitchFamily="49" charset="-122"/>
                </a:rPr>
                <a:t>i</a:t>
              </a:r>
              <a:endParaRPr lang="en-US" altLang="zh-CN" sz="2000" dirty="0">
                <a:solidFill>
                  <a:srgbClr val="0000FF"/>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13</a:t>
              </a:r>
              <a:r>
                <a:rPr lang="en-US" altLang="zh-CN" sz="2000" dirty="0">
                  <a:solidFill>
                    <a:srgbClr val="0000FF"/>
                  </a:solidFill>
                  <a:latin typeface="楷体" pitchFamily="49" charset="-122"/>
                  <a:ea typeface="楷体" pitchFamily="49" charset="-122"/>
                </a:rPr>
                <a:t>:=4*n </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14</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13</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14</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15</a:t>
              </a:r>
              <a:r>
                <a:rPr lang="en-US" altLang="zh-CN" sz="2000" dirty="0">
                  <a:solidFill>
                    <a:srgbClr val="0000FF"/>
                  </a:solidFill>
                  <a:latin typeface="楷体" pitchFamily="49" charset="-122"/>
                  <a:ea typeface="楷体" pitchFamily="49" charset="-122"/>
                </a:rPr>
                <a:t>:=4*n</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15</a:t>
              </a:r>
              <a:r>
                <a:rPr lang="en-US" altLang="zh-CN" sz="2000" dirty="0">
                  <a:solidFill>
                    <a:srgbClr val="0000FF"/>
                  </a:solidFill>
                  <a:latin typeface="楷体" pitchFamily="49" charset="-122"/>
                  <a:ea typeface="楷体" pitchFamily="49" charset="-122"/>
                </a:rPr>
                <a:t>]:=x</a:t>
              </a:r>
              <a:endParaRPr lang="zh-CN" altLang="en-US" sz="2000" dirty="0">
                <a:solidFill>
                  <a:srgbClr val="0000FF"/>
                </a:solidFill>
                <a:latin typeface="楷体" pitchFamily="49" charset="-122"/>
                <a:ea typeface="楷体" pitchFamily="49" charset="-122"/>
              </a:endParaRPr>
            </a:p>
          </p:txBody>
        </p:sp>
      </p:grpSp>
      <p:grpSp>
        <p:nvGrpSpPr>
          <p:cNvPr id="47" name="组合 46"/>
          <p:cNvGrpSpPr/>
          <p:nvPr/>
        </p:nvGrpSpPr>
        <p:grpSpPr>
          <a:xfrm>
            <a:off x="239255" y="213359"/>
            <a:ext cx="1162825" cy="1082040"/>
            <a:chOff x="2440618" y="1472063"/>
            <a:chExt cx="1268412" cy="1200081"/>
          </a:xfrm>
        </p:grpSpPr>
        <p:pic>
          <p:nvPicPr>
            <p:cNvPr id="53" name="Picture 5"/>
            <p:cNvPicPr>
              <a:picLocks noChangeAspect="1" noChangeArrowheads="1"/>
            </p:cNvPicPr>
            <p:nvPr/>
          </p:nvPicPr>
          <p:blipFill>
            <a:blip r:embed="rId2" cstate="print"/>
            <a:srcRect/>
            <a:stretch>
              <a:fillRect/>
            </a:stretch>
          </p:blipFill>
          <p:spPr bwMode="auto">
            <a:xfrm>
              <a:off x="2440618" y="1472063"/>
              <a:ext cx="1268412" cy="973137"/>
            </a:xfrm>
            <a:prstGeom prst="rect">
              <a:avLst/>
            </a:prstGeom>
            <a:noFill/>
            <a:ln w="9525">
              <a:noFill/>
              <a:miter lim="800000"/>
              <a:headEnd/>
              <a:tailEnd/>
            </a:ln>
          </p:spPr>
        </p:pic>
        <p:sp>
          <p:nvSpPr>
            <p:cNvPr id="54" name="矩形 53"/>
            <p:cNvSpPr/>
            <p:nvPr/>
          </p:nvSpPr>
          <p:spPr>
            <a:xfrm>
              <a:off x="2499652" y="2326242"/>
              <a:ext cx="1144275" cy="345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278</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1+#ppt_w/2"/>
                                          </p:val>
                                        </p:tav>
                                        <p:tav tm="100000">
                                          <p:val>
                                            <p:strVal val="#ppt_x"/>
                                          </p:val>
                                        </p:tav>
                                      </p:tavLst>
                                    </p:anim>
                                    <p:anim calcmode="lin" valueType="num">
                                      <p:cBhvr additive="base">
                                        <p:cTn id="8" dur="10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680" y="786040"/>
            <a:ext cx="721179" cy="4918070"/>
          </a:xfrm>
        </p:spPr>
        <p:txBody>
          <a:bodyPr/>
          <a:lstStyle/>
          <a:p>
            <a:r>
              <a:rPr lang="zh-CN" altLang="en-US" dirty="0"/>
              <a:t>公共子表达式删除</a:t>
            </a:r>
          </a:p>
        </p:txBody>
      </p:sp>
      <p:sp>
        <p:nvSpPr>
          <p:cNvPr id="4" name="灯片编号占位符 3"/>
          <p:cNvSpPr>
            <a:spLocks noGrp="1"/>
          </p:cNvSpPr>
          <p:nvPr>
            <p:ph type="sldNum" sz="quarter" idx="12"/>
          </p:nvPr>
        </p:nvSpPr>
        <p:spPr>
          <a:xfrm>
            <a:off x="8360218" y="6472462"/>
            <a:ext cx="634093" cy="365125"/>
          </a:xfrm>
        </p:spPr>
        <p:txBody>
          <a:bodyPr/>
          <a:lstStyle/>
          <a:p>
            <a:pPr>
              <a:defRPr/>
            </a:pPr>
            <a:fld id="{EFC3A549-9C13-4399-83C7-A4E2E0BD550C}" type="slidenum">
              <a:rPr lang="zh-CN" altLang="en-US" smtClean="0"/>
              <a:pPr>
                <a:defRPr/>
              </a:pPr>
              <a:t>13</a:t>
            </a:fld>
            <a:endParaRPr lang="zh-CN" altLang="en-US"/>
          </a:p>
        </p:txBody>
      </p:sp>
      <p:grpSp>
        <p:nvGrpSpPr>
          <p:cNvPr id="11" name="组合 10"/>
          <p:cNvGrpSpPr/>
          <p:nvPr/>
        </p:nvGrpSpPr>
        <p:grpSpPr>
          <a:xfrm>
            <a:off x="577662" y="78831"/>
            <a:ext cx="8072975" cy="6323350"/>
            <a:chOff x="577662" y="78831"/>
            <a:chExt cx="8072975" cy="6323350"/>
          </a:xfrm>
        </p:grpSpPr>
        <p:grpSp>
          <p:nvGrpSpPr>
            <p:cNvPr id="12" name="组合 43"/>
            <p:cNvGrpSpPr/>
            <p:nvPr/>
          </p:nvGrpSpPr>
          <p:grpSpPr>
            <a:xfrm>
              <a:off x="577662" y="78831"/>
              <a:ext cx="5616078" cy="6323350"/>
              <a:chOff x="1463016" y="6261"/>
              <a:chExt cx="5616078" cy="6323350"/>
            </a:xfrm>
          </p:grpSpPr>
          <p:sp>
            <p:nvSpPr>
              <p:cNvPr id="18" name="矩形 17"/>
              <p:cNvSpPr/>
              <p:nvPr/>
            </p:nvSpPr>
            <p:spPr>
              <a:xfrm>
                <a:off x="3076945" y="254844"/>
                <a:ext cx="2260800"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:=m-1</a:t>
                </a:r>
              </a:p>
              <a:p>
                <a:r>
                  <a:rPr lang="en-US" altLang="zh-CN" sz="2000" dirty="0">
                    <a:solidFill>
                      <a:srgbClr val="0000FF"/>
                    </a:solidFill>
                    <a:latin typeface="楷体" pitchFamily="49" charset="-122"/>
                    <a:ea typeface="楷体" pitchFamily="49" charset="-122"/>
                  </a:rPr>
                  <a:t>j:=n</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4*n</a:t>
                </a:r>
              </a:p>
              <a:p>
                <a:r>
                  <a:rPr lang="en-US" altLang="zh-CN" sz="2000" dirty="0">
                    <a:solidFill>
                      <a:srgbClr val="0000FF"/>
                    </a:solidFill>
                    <a:latin typeface="楷体" pitchFamily="49" charset="-122"/>
                    <a:ea typeface="楷体" pitchFamily="49" charset="-122"/>
                  </a:rPr>
                  <a:t>v:=a[T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9" name="矩形 18"/>
              <p:cNvSpPr/>
              <p:nvPr/>
            </p:nvSpPr>
            <p:spPr>
              <a:xfrm>
                <a:off x="3076957" y="1801331"/>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:=i+1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4*</a:t>
                </a:r>
                <a:r>
                  <a:rPr lang="en-US" altLang="zh-CN" sz="2000" dirty="0" err="1">
                    <a:solidFill>
                      <a:srgbClr val="C00000"/>
                    </a:solidFill>
                    <a:latin typeface="楷体" pitchFamily="49" charset="-122"/>
                    <a:ea typeface="楷体" pitchFamily="49" charset="-122"/>
                  </a:rPr>
                  <a:t>i</a:t>
                </a:r>
                <a:endParaRPr lang="en-US" altLang="zh-CN" sz="2000" dirty="0">
                  <a:solidFill>
                    <a:srgbClr val="C00000"/>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3</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20" name="矩形 19"/>
              <p:cNvSpPr/>
              <p:nvPr/>
            </p:nvSpPr>
            <p:spPr>
              <a:xfrm>
                <a:off x="3076957" y="3497716"/>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j:=j-1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4*j</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5</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21" name="矩形 20"/>
              <p:cNvSpPr/>
              <p:nvPr/>
            </p:nvSpPr>
            <p:spPr>
              <a:xfrm>
                <a:off x="3076957" y="5051698"/>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if </a:t>
                </a:r>
                <a:r>
                  <a:rPr lang="en-US" altLang="zh-CN" sz="2000" dirty="0" err="1">
                    <a:solidFill>
                      <a:srgbClr val="0000FF"/>
                    </a:solidFill>
                    <a:latin typeface="楷体" pitchFamily="49" charset="-122"/>
                    <a:ea typeface="楷体" pitchFamily="49" charset="-122"/>
                  </a:rPr>
                  <a:t>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=j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22" name="矩形 21"/>
              <p:cNvSpPr/>
              <p:nvPr/>
            </p:nvSpPr>
            <p:spPr>
              <a:xfrm>
                <a:off x="4818317"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23" name="矩形 22"/>
              <p:cNvSpPr/>
              <p:nvPr/>
            </p:nvSpPr>
            <p:spPr>
              <a:xfrm>
                <a:off x="1463016"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24" name="矩形 23"/>
              <p:cNvSpPr/>
              <p:nvPr/>
            </p:nvSpPr>
            <p:spPr>
              <a:xfrm>
                <a:off x="5176605" y="626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25" name="矩形 24"/>
              <p:cNvSpPr/>
              <p:nvPr/>
            </p:nvSpPr>
            <p:spPr>
              <a:xfrm>
                <a:off x="5176605" y="161270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26" name="矩形 25"/>
              <p:cNvSpPr/>
              <p:nvPr/>
            </p:nvSpPr>
            <p:spPr>
              <a:xfrm>
                <a:off x="5176605" y="314420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27" name="矩形 26"/>
              <p:cNvSpPr/>
              <p:nvPr/>
            </p:nvSpPr>
            <p:spPr>
              <a:xfrm>
                <a:off x="5176605" y="470567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grpSp>
            <p:nvGrpSpPr>
              <p:cNvPr id="28" name="组合 20"/>
              <p:cNvGrpSpPr/>
              <p:nvPr/>
            </p:nvGrpSpPr>
            <p:grpSpPr>
              <a:xfrm>
                <a:off x="2809373" y="1679153"/>
                <a:ext cx="580573" cy="1543733"/>
                <a:chOff x="2749413" y="1724123"/>
                <a:chExt cx="580573" cy="1422627"/>
              </a:xfrm>
            </p:grpSpPr>
            <p:cxnSp>
              <p:nvCxnSpPr>
                <p:cNvPr id="46" name="直接连接符 45"/>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7" name="直接连接符 18"/>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8" name="直接箭头连接符 19"/>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 name="组合 21"/>
              <p:cNvGrpSpPr/>
              <p:nvPr/>
            </p:nvGrpSpPr>
            <p:grpSpPr>
              <a:xfrm>
                <a:off x="2811866" y="3360550"/>
                <a:ext cx="580573" cy="1543733"/>
                <a:chOff x="2749413" y="1724123"/>
                <a:chExt cx="580573" cy="1422627"/>
              </a:xfrm>
            </p:grpSpPr>
            <p:cxnSp>
              <p:nvCxnSpPr>
                <p:cNvPr id="43" name="直接连接符 42"/>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5" name="直接箭头连接符 24"/>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 name="直接连接符 29"/>
              <p:cNvCxnSpPr/>
              <p:nvPr/>
            </p:nvCxnSpPr>
            <p:spPr>
              <a:xfrm>
                <a:off x="3386373" y="3092035"/>
                <a:ext cx="0" cy="11880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391136" y="1677572"/>
                <a:ext cx="0" cy="122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86372" y="3358734"/>
                <a:ext cx="0" cy="134911"/>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386372" y="4787484"/>
                <a:ext cx="0" cy="10800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34" name="组合 30"/>
              <p:cNvGrpSpPr/>
              <p:nvPr/>
            </p:nvGrpSpPr>
            <p:grpSpPr>
              <a:xfrm>
                <a:off x="2247397" y="1609725"/>
                <a:ext cx="1438777" cy="4251600"/>
                <a:chOff x="2749413" y="1724123"/>
                <a:chExt cx="579600" cy="1403737"/>
              </a:xfrm>
            </p:grpSpPr>
            <p:cxnSp>
              <p:nvCxnSpPr>
                <p:cNvPr id="41" name="直接连接符 40"/>
                <p:cNvCxnSpPr/>
                <p:nvPr/>
              </p:nvCxnSpPr>
              <p:spPr>
                <a:xfrm flipV="1">
                  <a:off x="2749414" y="1724123"/>
                  <a:ext cx="0" cy="1403737"/>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3686410" y="1615658"/>
                <a:ext cx="0" cy="180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129322" y="1539458"/>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110272" y="3087270"/>
                <a:ext cx="0" cy="414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081696" y="4782721"/>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419496" y="5510210"/>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110183" y="5514973"/>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50"/>
            <p:cNvGrpSpPr/>
            <p:nvPr/>
          </p:nvGrpSpPr>
          <p:grpSpPr>
            <a:xfrm>
              <a:off x="5764447" y="291128"/>
              <a:ext cx="2886190" cy="5572643"/>
              <a:chOff x="5764447" y="291128"/>
              <a:chExt cx="2886190" cy="5572643"/>
            </a:xfrm>
          </p:grpSpPr>
          <p:sp>
            <p:nvSpPr>
              <p:cNvPr id="14" name="矩形 13"/>
              <p:cNvSpPr/>
              <p:nvPr/>
            </p:nvSpPr>
            <p:spPr>
              <a:xfrm>
                <a:off x="6389837" y="291128"/>
                <a:ext cx="2260800" cy="282944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4*</a:t>
                </a:r>
                <a:r>
                  <a:rPr lang="en-US" altLang="zh-CN" sz="2000" dirty="0" err="1">
                    <a:solidFill>
                      <a:srgbClr val="FF0000"/>
                    </a:solidFill>
                    <a:latin typeface="楷体" pitchFamily="49" charset="-122"/>
                    <a:ea typeface="楷体" pitchFamily="49" charset="-122"/>
                  </a:rPr>
                  <a:t>i</a:t>
                </a:r>
                <a:endParaRPr lang="en-US" altLang="zh-CN" sz="2000" dirty="0">
                  <a:solidFill>
                    <a:srgbClr val="FF0000"/>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x:=a[T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4*</a:t>
                </a:r>
                <a:r>
                  <a:rPr lang="en-US" altLang="zh-CN" sz="2000" dirty="0" err="1">
                    <a:solidFill>
                      <a:srgbClr val="FF0000"/>
                    </a:solidFill>
                    <a:latin typeface="楷体" pitchFamily="49" charset="-122"/>
                    <a:ea typeface="楷体" pitchFamily="49" charset="-122"/>
                  </a:rPr>
                  <a:t>i</a:t>
                </a:r>
                <a:endParaRPr lang="en-US" altLang="zh-CN" sz="2000" dirty="0">
                  <a:solidFill>
                    <a:srgbClr val="FF0000"/>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4*j</a:t>
                </a:r>
                <a:r>
                  <a:rPr lang="en-US" altLang="zh-CN" sz="2000" dirty="0">
                    <a:solidFill>
                      <a:srgbClr val="0000FF"/>
                    </a:solidFill>
                    <a:latin typeface="楷体" pitchFamily="49" charset="-122"/>
                    <a:ea typeface="楷体" pitchFamily="49" charset="-122"/>
                  </a:rPr>
                  <a:t> </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10</a:t>
                </a:r>
                <a:r>
                  <a:rPr lang="en-US" altLang="zh-CN" sz="2000" dirty="0">
                    <a:solidFill>
                      <a:srgbClr val="0000FF"/>
                    </a:solidFill>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4*j</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10</a:t>
                </a:r>
                <a:r>
                  <a:rPr lang="en-US" altLang="zh-CN" sz="2000" dirty="0">
                    <a:solidFill>
                      <a:srgbClr val="0000FF"/>
                    </a:solidFill>
                    <a:latin typeface="楷体" pitchFamily="49" charset="-122"/>
                    <a:ea typeface="楷体" pitchFamily="49" charset="-122"/>
                  </a:rPr>
                  <a:t>]:=x</a:t>
                </a:r>
              </a:p>
              <a:p>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5" name="矩形 14"/>
              <p:cNvSpPr/>
              <p:nvPr/>
            </p:nvSpPr>
            <p:spPr>
              <a:xfrm>
                <a:off x="6389837" y="3288328"/>
                <a:ext cx="2260800" cy="257544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11</a:t>
                </a:r>
                <a:r>
                  <a:rPr lang="en-US" altLang="zh-CN" sz="2000" dirty="0">
                    <a:solidFill>
                      <a:srgbClr val="0000FF"/>
                    </a:solidFill>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4*</a:t>
                </a:r>
                <a:r>
                  <a:rPr lang="en-US" altLang="zh-CN" sz="2000" dirty="0" err="1">
                    <a:solidFill>
                      <a:srgbClr val="FF0000"/>
                    </a:solidFill>
                    <a:latin typeface="楷体" pitchFamily="49" charset="-122"/>
                    <a:ea typeface="楷体" pitchFamily="49" charset="-122"/>
                  </a:rPr>
                  <a:t>i</a:t>
                </a:r>
                <a:endParaRPr lang="en-US" altLang="zh-CN" sz="2000" dirty="0">
                  <a:solidFill>
                    <a:srgbClr val="FF0000"/>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x:=a[T</a:t>
                </a:r>
                <a:r>
                  <a:rPr lang="en-US" altLang="zh-CN" sz="2000" baseline="-25000" dirty="0">
                    <a:solidFill>
                      <a:srgbClr val="0000FF"/>
                    </a:solidFill>
                    <a:latin typeface="楷体" pitchFamily="49" charset="-122"/>
                    <a:ea typeface="楷体" pitchFamily="49" charset="-122"/>
                  </a:rPr>
                  <a:t>11</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12</a:t>
                </a:r>
                <a:r>
                  <a:rPr lang="en-US" altLang="zh-CN" sz="2000" dirty="0">
                    <a:solidFill>
                      <a:srgbClr val="0000FF"/>
                    </a:solidFill>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4*</a:t>
                </a:r>
                <a:r>
                  <a:rPr lang="en-US" altLang="zh-CN" sz="2000" dirty="0" err="1">
                    <a:solidFill>
                      <a:srgbClr val="FF0000"/>
                    </a:solidFill>
                    <a:latin typeface="楷体" pitchFamily="49" charset="-122"/>
                    <a:ea typeface="楷体" pitchFamily="49" charset="-122"/>
                  </a:rPr>
                  <a:t>i</a:t>
                </a:r>
                <a:endParaRPr lang="en-US" altLang="zh-CN" sz="2000" dirty="0">
                  <a:solidFill>
                    <a:srgbClr val="FF0000"/>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13</a:t>
                </a:r>
                <a:r>
                  <a:rPr lang="en-US" altLang="zh-CN" sz="2000" dirty="0">
                    <a:solidFill>
                      <a:srgbClr val="0000FF"/>
                    </a:solidFill>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4*n </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14</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13</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14</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15</a:t>
                </a:r>
                <a:r>
                  <a:rPr lang="en-US" altLang="zh-CN" sz="2000" dirty="0">
                    <a:solidFill>
                      <a:srgbClr val="0000FF"/>
                    </a:solidFill>
                    <a:latin typeface="楷体" pitchFamily="49" charset="-122"/>
                    <a:ea typeface="楷体" pitchFamily="49" charset="-122"/>
                  </a:rPr>
                  <a:t>:=</a:t>
                </a:r>
                <a:r>
                  <a:rPr lang="en-US" altLang="zh-CN" sz="2000" dirty="0">
                    <a:solidFill>
                      <a:srgbClr val="FF0000"/>
                    </a:solidFill>
                    <a:latin typeface="楷体" pitchFamily="49" charset="-122"/>
                    <a:ea typeface="楷体" pitchFamily="49" charset="-122"/>
                  </a:rPr>
                  <a:t>4*n</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15</a:t>
                </a:r>
                <a:r>
                  <a:rPr lang="en-US" altLang="zh-CN" sz="2000" dirty="0">
                    <a:solidFill>
                      <a:srgbClr val="0000FF"/>
                    </a:solidFill>
                    <a:latin typeface="楷体" pitchFamily="49" charset="-122"/>
                    <a:ea typeface="楷体" pitchFamily="49" charset="-122"/>
                  </a:rPr>
                  <a:t>]:=x</a:t>
                </a:r>
                <a:endParaRPr lang="zh-CN" altLang="en-US" sz="2000" dirty="0">
                  <a:solidFill>
                    <a:srgbClr val="0000FF"/>
                  </a:solidFill>
                  <a:latin typeface="楷体" pitchFamily="49" charset="-122"/>
                  <a:ea typeface="楷体" pitchFamily="49" charset="-122"/>
                </a:endParaRPr>
              </a:p>
            </p:txBody>
          </p:sp>
          <p:sp>
            <p:nvSpPr>
              <p:cNvPr id="16" name="矩形 15"/>
              <p:cNvSpPr/>
              <p:nvPr/>
            </p:nvSpPr>
            <p:spPr>
              <a:xfrm>
                <a:off x="5764447" y="3334078"/>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7" name="矩形 16"/>
              <p:cNvSpPr/>
              <p:nvPr/>
            </p:nvSpPr>
            <p:spPr>
              <a:xfrm>
                <a:off x="5764447" y="344135"/>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grpSp>
      </p:grpSp>
      <p:grpSp>
        <p:nvGrpSpPr>
          <p:cNvPr id="57" name="组合 56"/>
          <p:cNvGrpSpPr/>
          <p:nvPr/>
        </p:nvGrpSpPr>
        <p:grpSpPr>
          <a:xfrm>
            <a:off x="7859941" y="329293"/>
            <a:ext cx="670741" cy="5169353"/>
            <a:chOff x="7859941" y="329293"/>
            <a:chExt cx="670741" cy="5169353"/>
          </a:xfrm>
        </p:grpSpPr>
        <p:sp>
          <p:nvSpPr>
            <p:cNvPr id="49" name="矩形 48"/>
            <p:cNvSpPr/>
            <p:nvPr/>
          </p:nvSpPr>
          <p:spPr>
            <a:xfrm>
              <a:off x="7917544" y="329293"/>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endParaRPr lang="zh-CN" altLang="en-US" sz="2000" baseline="-25000" dirty="0">
                <a:solidFill>
                  <a:srgbClr val="CC0099"/>
                </a:solidFill>
                <a:latin typeface="楷体" pitchFamily="49" charset="-122"/>
                <a:ea typeface="楷体" pitchFamily="49" charset="-122"/>
              </a:endParaRPr>
            </a:p>
          </p:txBody>
        </p:sp>
        <p:sp>
          <p:nvSpPr>
            <p:cNvPr id="50" name="矩形 49"/>
            <p:cNvSpPr/>
            <p:nvPr/>
          </p:nvSpPr>
          <p:spPr>
            <a:xfrm>
              <a:off x="7917544" y="931635"/>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6</a:t>
              </a:r>
              <a:endParaRPr lang="zh-CN" altLang="en-US" sz="2000" baseline="-25000" dirty="0">
                <a:solidFill>
                  <a:srgbClr val="CC0099"/>
                </a:solidFill>
                <a:latin typeface="楷体" pitchFamily="49" charset="-122"/>
                <a:ea typeface="楷体" pitchFamily="49" charset="-122"/>
              </a:endParaRPr>
            </a:p>
          </p:txBody>
        </p:sp>
        <p:sp>
          <p:nvSpPr>
            <p:cNvPr id="51" name="矩形 50"/>
            <p:cNvSpPr/>
            <p:nvPr/>
          </p:nvSpPr>
          <p:spPr>
            <a:xfrm>
              <a:off x="7917544" y="1246399"/>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4</a:t>
              </a:r>
              <a:endParaRPr lang="zh-CN" altLang="en-US" sz="2000" baseline="-25000" dirty="0">
                <a:solidFill>
                  <a:srgbClr val="CC0099"/>
                </a:solidFill>
                <a:latin typeface="楷体" pitchFamily="49" charset="-122"/>
                <a:ea typeface="楷体" pitchFamily="49" charset="-122"/>
              </a:endParaRPr>
            </a:p>
          </p:txBody>
        </p:sp>
        <p:sp>
          <p:nvSpPr>
            <p:cNvPr id="52" name="矩形 51"/>
            <p:cNvSpPr/>
            <p:nvPr/>
          </p:nvSpPr>
          <p:spPr>
            <a:xfrm>
              <a:off x="7917544" y="2162614"/>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8</a:t>
              </a:r>
              <a:endParaRPr lang="zh-CN" altLang="en-US" sz="2000" baseline="-25000" dirty="0">
                <a:solidFill>
                  <a:srgbClr val="CC0099"/>
                </a:solidFill>
                <a:latin typeface="楷体" pitchFamily="49" charset="-122"/>
                <a:ea typeface="楷体" pitchFamily="49" charset="-122"/>
              </a:endParaRPr>
            </a:p>
          </p:txBody>
        </p:sp>
        <p:sp>
          <p:nvSpPr>
            <p:cNvPr id="53" name="矩形 52"/>
            <p:cNvSpPr/>
            <p:nvPr/>
          </p:nvSpPr>
          <p:spPr>
            <a:xfrm>
              <a:off x="7917544" y="3352785"/>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endParaRPr lang="zh-CN" altLang="en-US" sz="2000" baseline="-25000" dirty="0">
                <a:solidFill>
                  <a:srgbClr val="CC0099"/>
                </a:solidFill>
                <a:latin typeface="楷体" pitchFamily="49" charset="-122"/>
                <a:ea typeface="楷体" pitchFamily="49" charset="-122"/>
              </a:endParaRPr>
            </a:p>
          </p:txBody>
        </p:sp>
        <p:sp>
          <p:nvSpPr>
            <p:cNvPr id="54" name="矩形 53"/>
            <p:cNvSpPr/>
            <p:nvPr/>
          </p:nvSpPr>
          <p:spPr>
            <a:xfrm>
              <a:off x="7906567" y="3971457"/>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11</a:t>
              </a:r>
              <a:endParaRPr lang="zh-CN" altLang="en-US" sz="2000" baseline="-25000" dirty="0">
                <a:solidFill>
                  <a:srgbClr val="CC0099"/>
                </a:solidFill>
                <a:latin typeface="楷体" pitchFamily="49" charset="-122"/>
                <a:ea typeface="楷体" pitchFamily="49" charset="-122"/>
              </a:endParaRPr>
            </a:p>
          </p:txBody>
        </p:sp>
        <p:sp>
          <p:nvSpPr>
            <p:cNvPr id="55" name="矩形 54"/>
            <p:cNvSpPr/>
            <p:nvPr/>
          </p:nvSpPr>
          <p:spPr>
            <a:xfrm>
              <a:off x="7859941" y="4274439"/>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endParaRPr lang="zh-CN" altLang="en-US" sz="2000" baseline="-25000" dirty="0">
                <a:solidFill>
                  <a:srgbClr val="CC0099"/>
                </a:solidFill>
                <a:latin typeface="楷体" pitchFamily="49" charset="-122"/>
                <a:ea typeface="楷体" pitchFamily="49" charset="-122"/>
              </a:endParaRPr>
            </a:p>
          </p:txBody>
        </p:sp>
        <p:sp>
          <p:nvSpPr>
            <p:cNvPr id="56" name="矩形 55"/>
            <p:cNvSpPr/>
            <p:nvPr/>
          </p:nvSpPr>
          <p:spPr>
            <a:xfrm>
              <a:off x="7864204" y="5193832"/>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endParaRPr lang="zh-CN" altLang="en-US" sz="2000" baseline="-25000" dirty="0">
                <a:solidFill>
                  <a:srgbClr val="CC0099"/>
                </a:solidFill>
                <a:latin typeface="楷体" pitchFamily="49" charset="-122"/>
                <a:ea typeface="楷体" pitchFamily="49" charset="-122"/>
              </a:endParaRPr>
            </a:p>
          </p:txBody>
        </p:sp>
      </p:grpSp>
      <p:grpSp>
        <p:nvGrpSpPr>
          <p:cNvPr id="68" name="组合 67"/>
          <p:cNvGrpSpPr/>
          <p:nvPr/>
        </p:nvGrpSpPr>
        <p:grpSpPr>
          <a:xfrm>
            <a:off x="6918958" y="512536"/>
            <a:ext cx="479744" cy="4838247"/>
            <a:chOff x="6918958" y="512536"/>
            <a:chExt cx="479744" cy="4838247"/>
          </a:xfrm>
        </p:grpSpPr>
        <p:cxnSp>
          <p:nvCxnSpPr>
            <p:cNvPr id="65" name="直接连接符 64"/>
            <p:cNvCxnSpPr/>
            <p:nvPr/>
          </p:nvCxnSpPr>
          <p:spPr>
            <a:xfrm>
              <a:off x="7038702" y="5350783"/>
              <a:ext cx="360000"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6918958" y="512536"/>
              <a:ext cx="479744" cy="3914319"/>
              <a:chOff x="6918958" y="512536"/>
              <a:chExt cx="479744" cy="3914319"/>
            </a:xfrm>
          </p:grpSpPr>
          <p:cxnSp>
            <p:nvCxnSpPr>
              <p:cNvPr id="59" name="直接连接符 58"/>
              <p:cNvCxnSpPr/>
              <p:nvPr/>
            </p:nvCxnSpPr>
            <p:spPr>
              <a:xfrm>
                <a:off x="6947987" y="512536"/>
                <a:ext cx="36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940733" y="1415128"/>
                <a:ext cx="36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038702" y="2329542"/>
                <a:ext cx="36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38702" y="3524250"/>
                <a:ext cx="36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038702" y="4129315"/>
                <a:ext cx="36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038702" y="4426855"/>
                <a:ext cx="36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918958" y="1112612"/>
                <a:ext cx="360000"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571" y="479685"/>
            <a:ext cx="740228" cy="4886794"/>
          </a:xfrm>
        </p:spPr>
        <p:txBody>
          <a:bodyPr vert="eaVert"/>
          <a:lstStyle/>
          <a:p>
            <a:r>
              <a:rPr lang="zh-CN" altLang="en-US" dirty="0"/>
              <a:t>复写传播</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14</a:t>
            </a:fld>
            <a:endParaRPr lang="zh-CN" altLang="en-US"/>
          </a:p>
        </p:txBody>
      </p:sp>
      <p:grpSp>
        <p:nvGrpSpPr>
          <p:cNvPr id="5" name="组合 4"/>
          <p:cNvGrpSpPr/>
          <p:nvPr/>
        </p:nvGrpSpPr>
        <p:grpSpPr>
          <a:xfrm>
            <a:off x="577662" y="78831"/>
            <a:ext cx="8072975" cy="6323350"/>
            <a:chOff x="577662" y="78831"/>
            <a:chExt cx="8072975" cy="6323350"/>
          </a:xfrm>
        </p:grpSpPr>
        <p:grpSp>
          <p:nvGrpSpPr>
            <p:cNvPr id="6" name="组合 43"/>
            <p:cNvGrpSpPr/>
            <p:nvPr/>
          </p:nvGrpSpPr>
          <p:grpSpPr>
            <a:xfrm>
              <a:off x="577662" y="78831"/>
              <a:ext cx="5616078" cy="6323350"/>
              <a:chOff x="1463016" y="6261"/>
              <a:chExt cx="5616078" cy="6323350"/>
            </a:xfrm>
          </p:grpSpPr>
          <p:sp>
            <p:nvSpPr>
              <p:cNvPr id="12" name="矩形 11"/>
              <p:cNvSpPr/>
              <p:nvPr/>
            </p:nvSpPr>
            <p:spPr>
              <a:xfrm>
                <a:off x="3076945" y="254844"/>
                <a:ext cx="2260800"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:=m-1</a:t>
                </a:r>
              </a:p>
              <a:p>
                <a:r>
                  <a:rPr lang="en-US" altLang="zh-CN" sz="2000" dirty="0">
                    <a:solidFill>
                      <a:srgbClr val="0000FF"/>
                    </a:solidFill>
                    <a:latin typeface="楷体" pitchFamily="49" charset="-122"/>
                    <a:ea typeface="楷体" pitchFamily="49" charset="-122"/>
                  </a:rPr>
                  <a:t>j:=n</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4*n</a:t>
                </a:r>
              </a:p>
              <a:p>
                <a:r>
                  <a:rPr lang="en-US" altLang="zh-CN" sz="2000" dirty="0">
                    <a:solidFill>
                      <a:srgbClr val="0000FF"/>
                    </a:solidFill>
                    <a:latin typeface="楷体" pitchFamily="49" charset="-122"/>
                    <a:ea typeface="楷体" pitchFamily="49" charset="-122"/>
                  </a:rPr>
                  <a:t>v:=a[T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3" name="矩形 12"/>
              <p:cNvSpPr/>
              <p:nvPr/>
            </p:nvSpPr>
            <p:spPr>
              <a:xfrm>
                <a:off x="3076957" y="1801331"/>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:=i+1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4*</a:t>
                </a:r>
                <a:r>
                  <a:rPr lang="en-US" altLang="zh-CN" sz="2000" dirty="0" err="1">
                    <a:solidFill>
                      <a:srgbClr val="C00000"/>
                    </a:solidFill>
                    <a:latin typeface="楷体" pitchFamily="49" charset="-122"/>
                    <a:ea typeface="楷体" pitchFamily="49" charset="-122"/>
                  </a:rPr>
                  <a:t>i</a:t>
                </a:r>
                <a:endParaRPr lang="en-US" altLang="zh-CN" sz="2000" dirty="0">
                  <a:solidFill>
                    <a:srgbClr val="C00000"/>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3</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4" name="矩形 13"/>
              <p:cNvSpPr/>
              <p:nvPr/>
            </p:nvSpPr>
            <p:spPr>
              <a:xfrm>
                <a:off x="3076957" y="3497716"/>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j:=j-1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r>
                  <a:rPr lang="en-US" altLang="zh-CN" sz="2000" dirty="0">
                    <a:solidFill>
                      <a:srgbClr val="C00000"/>
                    </a:solidFill>
                    <a:latin typeface="楷体" pitchFamily="49" charset="-122"/>
                    <a:ea typeface="楷体" pitchFamily="49" charset="-122"/>
                  </a:rPr>
                  <a:t>4*j</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5</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5" name="矩形 14"/>
              <p:cNvSpPr/>
              <p:nvPr/>
            </p:nvSpPr>
            <p:spPr>
              <a:xfrm>
                <a:off x="3076957" y="5051698"/>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if </a:t>
                </a:r>
                <a:r>
                  <a:rPr lang="en-US" altLang="zh-CN" sz="2000" dirty="0" err="1">
                    <a:solidFill>
                      <a:srgbClr val="0000FF"/>
                    </a:solidFill>
                    <a:latin typeface="楷体" pitchFamily="49" charset="-122"/>
                    <a:ea typeface="楷体" pitchFamily="49" charset="-122"/>
                  </a:rPr>
                  <a:t>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=j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6" name="矩形 15"/>
              <p:cNvSpPr/>
              <p:nvPr/>
            </p:nvSpPr>
            <p:spPr>
              <a:xfrm>
                <a:off x="4818317"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7" name="矩形 16"/>
              <p:cNvSpPr/>
              <p:nvPr/>
            </p:nvSpPr>
            <p:spPr>
              <a:xfrm>
                <a:off x="1463016"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18" name="矩形 17"/>
              <p:cNvSpPr/>
              <p:nvPr/>
            </p:nvSpPr>
            <p:spPr>
              <a:xfrm>
                <a:off x="5176605" y="626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19" name="矩形 18"/>
              <p:cNvSpPr/>
              <p:nvPr/>
            </p:nvSpPr>
            <p:spPr>
              <a:xfrm>
                <a:off x="5176605" y="161270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20" name="矩形 19"/>
              <p:cNvSpPr/>
              <p:nvPr/>
            </p:nvSpPr>
            <p:spPr>
              <a:xfrm>
                <a:off x="5176605" y="314420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21" name="矩形 20"/>
              <p:cNvSpPr/>
              <p:nvPr/>
            </p:nvSpPr>
            <p:spPr>
              <a:xfrm>
                <a:off x="5176605" y="470567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grpSp>
            <p:nvGrpSpPr>
              <p:cNvPr id="22" name="组合 20"/>
              <p:cNvGrpSpPr/>
              <p:nvPr/>
            </p:nvGrpSpPr>
            <p:grpSpPr>
              <a:xfrm>
                <a:off x="2809373" y="1679153"/>
                <a:ext cx="580573" cy="1543733"/>
                <a:chOff x="2749413" y="1724123"/>
                <a:chExt cx="580573" cy="1422627"/>
              </a:xfrm>
            </p:grpSpPr>
            <p:cxnSp>
              <p:nvCxnSpPr>
                <p:cNvPr id="40" name="直接连接符 39"/>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1" name="直接连接符 18"/>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2" name="直接箭头连接符 19"/>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 name="组合 21"/>
              <p:cNvGrpSpPr/>
              <p:nvPr/>
            </p:nvGrpSpPr>
            <p:grpSpPr>
              <a:xfrm>
                <a:off x="2811866" y="3360550"/>
                <a:ext cx="580573" cy="1543733"/>
                <a:chOff x="2749413" y="1724123"/>
                <a:chExt cx="580573" cy="1422627"/>
              </a:xfrm>
            </p:grpSpPr>
            <p:cxnSp>
              <p:nvCxnSpPr>
                <p:cNvPr id="37" name="直接连接符 36"/>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9" name="直接箭头连接符 24"/>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3386373" y="3092035"/>
                <a:ext cx="0" cy="11880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391136" y="1677572"/>
                <a:ext cx="0" cy="122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86372" y="3358734"/>
                <a:ext cx="0" cy="134911"/>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386372" y="4787484"/>
                <a:ext cx="0" cy="10800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28" name="组合 30"/>
              <p:cNvGrpSpPr/>
              <p:nvPr/>
            </p:nvGrpSpPr>
            <p:grpSpPr>
              <a:xfrm>
                <a:off x="2247397" y="1609725"/>
                <a:ext cx="1438777" cy="4251600"/>
                <a:chOff x="2749413" y="1724123"/>
                <a:chExt cx="579600" cy="1403737"/>
              </a:xfrm>
            </p:grpSpPr>
            <p:cxnSp>
              <p:nvCxnSpPr>
                <p:cNvPr id="35" name="直接连接符 34"/>
                <p:cNvCxnSpPr/>
                <p:nvPr/>
              </p:nvCxnSpPr>
              <p:spPr>
                <a:xfrm flipV="1">
                  <a:off x="2749414" y="1724123"/>
                  <a:ext cx="0" cy="1403737"/>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接连接符 28"/>
              <p:cNvCxnSpPr/>
              <p:nvPr/>
            </p:nvCxnSpPr>
            <p:spPr>
              <a:xfrm>
                <a:off x="3686410" y="1615658"/>
                <a:ext cx="0" cy="180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29322" y="1539458"/>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10272" y="3087270"/>
                <a:ext cx="0" cy="414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81696" y="4782721"/>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19496" y="5510210"/>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110183" y="5514973"/>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 name="组合 50"/>
            <p:cNvGrpSpPr/>
            <p:nvPr/>
          </p:nvGrpSpPr>
          <p:grpSpPr>
            <a:xfrm>
              <a:off x="5764447" y="291128"/>
              <a:ext cx="2886190" cy="5572643"/>
              <a:chOff x="5764447" y="291128"/>
              <a:chExt cx="2886190" cy="5572643"/>
            </a:xfrm>
          </p:grpSpPr>
          <p:sp>
            <p:nvSpPr>
              <p:cNvPr id="8" name="矩形 7"/>
              <p:cNvSpPr/>
              <p:nvPr/>
            </p:nvSpPr>
            <p:spPr>
              <a:xfrm>
                <a:off x="6389837" y="291128"/>
                <a:ext cx="2260800" cy="282944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p>
              <a:p>
                <a:r>
                  <a:rPr lang="en-US" altLang="zh-CN" sz="2000" dirty="0">
                    <a:solidFill>
                      <a:srgbClr val="0000FF"/>
                    </a:solidFill>
                    <a:latin typeface="楷体" pitchFamily="49" charset="-122"/>
                    <a:ea typeface="楷体" pitchFamily="49" charset="-122"/>
                  </a:rPr>
                  <a:t>x:=a[T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6</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 </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10</a:t>
                </a:r>
                <a:r>
                  <a:rPr lang="en-US" altLang="zh-CN" sz="2000" dirty="0">
                    <a:solidFill>
                      <a:srgbClr val="0000FF"/>
                    </a:solidFill>
                    <a:latin typeface="楷体" pitchFamily="49" charset="-122"/>
                    <a:ea typeface="楷体" pitchFamily="49" charset="-122"/>
                  </a:rPr>
                  <a:t>:=</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8</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10</a:t>
                </a:r>
                <a:r>
                  <a:rPr lang="en-US" altLang="zh-CN" sz="2000" dirty="0">
                    <a:solidFill>
                      <a:srgbClr val="0000FF"/>
                    </a:solidFill>
                    <a:latin typeface="楷体" pitchFamily="49" charset="-122"/>
                    <a:ea typeface="楷体" pitchFamily="49" charset="-122"/>
                  </a:rPr>
                  <a:t>]:=x</a:t>
                </a:r>
              </a:p>
              <a:p>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9" name="矩形 8"/>
              <p:cNvSpPr/>
              <p:nvPr/>
            </p:nvSpPr>
            <p:spPr>
              <a:xfrm>
                <a:off x="6389837" y="3288328"/>
                <a:ext cx="2260800" cy="257544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11</a:t>
                </a:r>
                <a:r>
                  <a:rPr lang="en-US" altLang="zh-CN" sz="2000" dirty="0">
                    <a:solidFill>
                      <a:srgbClr val="0000FF"/>
                    </a:solidFill>
                    <a:latin typeface="楷体" pitchFamily="49" charset="-122"/>
                    <a:ea typeface="楷体" pitchFamily="49" charset="-122"/>
                  </a:rPr>
                  <a:t>:=</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p>
              <a:p>
                <a:r>
                  <a:rPr lang="en-US" altLang="zh-CN" sz="2000" dirty="0">
                    <a:solidFill>
                      <a:srgbClr val="0000FF"/>
                    </a:solidFill>
                    <a:latin typeface="楷体" pitchFamily="49" charset="-122"/>
                    <a:ea typeface="楷体" pitchFamily="49" charset="-122"/>
                  </a:rPr>
                  <a:t>x:=a[T</a:t>
                </a:r>
                <a:r>
                  <a:rPr lang="en-US" altLang="zh-CN" sz="2000" baseline="-25000" dirty="0">
                    <a:solidFill>
                      <a:srgbClr val="0000FF"/>
                    </a:solidFill>
                    <a:latin typeface="楷体" pitchFamily="49" charset="-122"/>
                    <a:ea typeface="楷体" pitchFamily="49" charset="-122"/>
                  </a:rPr>
                  <a:t>11</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12</a:t>
                </a:r>
                <a:r>
                  <a:rPr lang="en-US" altLang="zh-CN" sz="2000" dirty="0">
                    <a:solidFill>
                      <a:srgbClr val="0000FF"/>
                    </a:solidFill>
                    <a:latin typeface="楷体" pitchFamily="49" charset="-122"/>
                    <a:ea typeface="楷体" pitchFamily="49" charset="-122"/>
                  </a:rPr>
                  <a:t>:=</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13</a:t>
                </a:r>
                <a:r>
                  <a:rPr lang="en-US" altLang="zh-CN" sz="2000" dirty="0">
                    <a:solidFill>
                      <a:srgbClr val="0000FF"/>
                    </a:solidFill>
                    <a:latin typeface="楷体" pitchFamily="49" charset="-122"/>
                    <a:ea typeface="楷体" pitchFamily="49" charset="-122"/>
                  </a:rPr>
                  <a:t>:=</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r>
                  <a:rPr lang="en-US" altLang="zh-CN" sz="2000" dirty="0">
                    <a:solidFill>
                      <a:srgbClr val="FF0000"/>
                    </a:solidFill>
                    <a:latin typeface="楷体" pitchFamily="49" charset="-122"/>
                    <a:ea typeface="楷体" pitchFamily="49" charset="-122"/>
                  </a:rPr>
                  <a:t> </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14</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13</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14</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15</a:t>
                </a:r>
                <a:r>
                  <a:rPr lang="en-US" altLang="zh-CN" sz="2000" dirty="0">
                    <a:solidFill>
                      <a:srgbClr val="0000FF"/>
                    </a:solidFill>
                    <a:latin typeface="楷体" pitchFamily="49" charset="-122"/>
                    <a:ea typeface="楷体" pitchFamily="49" charset="-122"/>
                  </a:rPr>
                  <a:t>:=</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15</a:t>
                </a:r>
                <a:r>
                  <a:rPr lang="en-US" altLang="zh-CN" sz="2000" dirty="0">
                    <a:solidFill>
                      <a:srgbClr val="0000FF"/>
                    </a:solidFill>
                    <a:latin typeface="楷体" pitchFamily="49" charset="-122"/>
                    <a:ea typeface="楷体" pitchFamily="49" charset="-122"/>
                  </a:rPr>
                  <a:t>]:=x</a:t>
                </a:r>
                <a:endParaRPr lang="zh-CN" altLang="en-US" sz="2000" dirty="0">
                  <a:solidFill>
                    <a:srgbClr val="0000FF"/>
                  </a:solidFill>
                  <a:latin typeface="楷体" pitchFamily="49" charset="-122"/>
                  <a:ea typeface="楷体" pitchFamily="49" charset="-122"/>
                </a:endParaRPr>
              </a:p>
            </p:txBody>
          </p:sp>
          <p:sp>
            <p:nvSpPr>
              <p:cNvPr id="10" name="矩形 9"/>
              <p:cNvSpPr/>
              <p:nvPr/>
            </p:nvSpPr>
            <p:spPr>
              <a:xfrm>
                <a:off x="5764447" y="3334078"/>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1" name="矩形 10"/>
              <p:cNvSpPr/>
              <p:nvPr/>
            </p:nvSpPr>
            <p:spPr>
              <a:xfrm>
                <a:off x="5764447" y="344135"/>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grpSp>
      </p:grpSp>
      <p:grpSp>
        <p:nvGrpSpPr>
          <p:cNvPr id="56" name="组合 55"/>
          <p:cNvGrpSpPr/>
          <p:nvPr/>
        </p:nvGrpSpPr>
        <p:grpSpPr>
          <a:xfrm>
            <a:off x="7886251" y="629098"/>
            <a:ext cx="631369" cy="5176591"/>
            <a:chOff x="7857223" y="629098"/>
            <a:chExt cx="631369" cy="5176591"/>
          </a:xfrm>
        </p:grpSpPr>
        <p:grpSp>
          <p:nvGrpSpPr>
            <p:cNvPr id="43" name="组合 42"/>
            <p:cNvGrpSpPr/>
            <p:nvPr/>
          </p:nvGrpSpPr>
          <p:grpSpPr>
            <a:xfrm>
              <a:off x="7859488" y="629098"/>
              <a:ext cx="629104" cy="4550240"/>
              <a:chOff x="7859488" y="629098"/>
              <a:chExt cx="629104" cy="4550240"/>
            </a:xfrm>
          </p:grpSpPr>
          <p:sp>
            <p:nvSpPr>
              <p:cNvPr id="44" name="矩形 43"/>
              <p:cNvSpPr/>
              <p:nvPr/>
            </p:nvSpPr>
            <p:spPr>
              <a:xfrm>
                <a:off x="7917544" y="629098"/>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endParaRPr lang="zh-CN" altLang="en-US" sz="2000" baseline="-25000" dirty="0">
                  <a:solidFill>
                    <a:srgbClr val="CC0099"/>
                  </a:solidFill>
                  <a:latin typeface="楷体" pitchFamily="49" charset="-122"/>
                  <a:ea typeface="楷体" pitchFamily="49" charset="-122"/>
                </a:endParaRPr>
              </a:p>
            </p:txBody>
          </p:sp>
          <p:sp>
            <p:nvSpPr>
              <p:cNvPr id="45" name="矩形 44"/>
              <p:cNvSpPr/>
              <p:nvPr/>
            </p:nvSpPr>
            <p:spPr>
              <a:xfrm>
                <a:off x="7917544" y="941160"/>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endParaRPr lang="zh-CN" altLang="en-US" sz="2000" baseline="-25000" dirty="0">
                  <a:solidFill>
                    <a:srgbClr val="CC0099"/>
                  </a:solidFill>
                  <a:latin typeface="楷体" pitchFamily="49" charset="-122"/>
                  <a:ea typeface="楷体" pitchFamily="49" charset="-122"/>
                </a:endParaRPr>
              </a:p>
            </p:txBody>
          </p:sp>
          <p:sp>
            <p:nvSpPr>
              <p:cNvPr id="46" name="矩形 45"/>
              <p:cNvSpPr/>
              <p:nvPr/>
            </p:nvSpPr>
            <p:spPr>
              <a:xfrm>
                <a:off x="7917544" y="1545751"/>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4</a:t>
                </a:r>
                <a:endParaRPr lang="zh-CN" altLang="en-US" sz="2000" baseline="-25000" dirty="0">
                  <a:solidFill>
                    <a:srgbClr val="CC0099"/>
                  </a:solidFill>
                  <a:latin typeface="楷体" pitchFamily="49" charset="-122"/>
                  <a:ea typeface="楷体" pitchFamily="49" charset="-122"/>
                </a:endParaRPr>
              </a:p>
            </p:txBody>
          </p:sp>
          <p:sp>
            <p:nvSpPr>
              <p:cNvPr id="47" name="矩形 46"/>
              <p:cNvSpPr/>
              <p:nvPr/>
            </p:nvSpPr>
            <p:spPr>
              <a:xfrm>
                <a:off x="7917544" y="2153089"/>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4</a:t>
                </a:r>
                <a:endParaRPr lang="zh-CN" altLang="en-US" sz="2000" baseline="-25000" dirty="0">
                  <a:solidFill>
                    <a:srgbClr val="CC0099"/>
                  </a:solidFill>
                  <a:latin typeface="楷体" pitchFamily="49" charset="-122"/>
                  <a:ea typeface="楷体" pitchFamily="49" charset="-122"/>
                </a:endParaRPr>
              </a:p>
            </p:txBody>
          </p:sp>
          <p:sp>
            <p:nvSpPr>
              <p:cNvPr id="48" name="矩形 47"/>
              <p:cNvSpPr/>
              <p:nvPr/>
            </p:nvSpPr>
            <p:spPr>
              <a:xfrm>
                <a:off x="7917544" y="3648054"/>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endParaRPr lang="zh-CN" altLang="en-US" sz="2000" baseline="-25000" dirty="0">
                  <a:solidFill>
                    <a:srgbClr val="CC0099"/>
                  </a:solidFill>
                  <a:latin typeface="楷体" pitchFamily="49" charset="-122"/>
                  <a:ea typeface="楷体" pitchFamily="49" charset="-122"/>
                </a:endParaRPr>
              </a:p>
            </p:txBody>
          </p:sp>
          <p:sp>
            <p:nvSpPr>
              <p:cNvPr id="49" name="矩形 48"/>
              <p:cNvSpPr/>
              <p:nvPr/>
            </p:nvSpPr>
            <p:spPr>
              <a:xfrm>
                <a:off x="7859488" y="3976899"/>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endParaRPr lang="zh-CN" altLang="en-US" sz="2000" baseline="-25000" dirty="0">
                  <a:solidFill>
                    <a:srgbClr val="CC0099"/>
                  </a:solidFill>
                  <a:latin typeface="楷体" pitchFamily="49" charset="-122"/>
                  <a:ea typeface="楷体" pitchFamily="49" charset="-122"/>
                </a:endParaRPr>
              </a:p>
            </p:txBody>
          </p:sp>
          <p:sp>
            <p:nvSpPr>
              <p:cNvPr id="51" name="矩形 50"/>
              <p:cNvSpPr/>
              <p:nvPr/>
            </p:nvSpPr>
            <p:spPr>
              <a:xfrm>
                <a:off x="7864477" y="4874524"/>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endParaRPr lang="zh-CN" altLang="en-US" sz="2000" baseline="-25000" dirty="0">
                  <a:solidFill>
                    <a:srgbClr val="CC0099"/>
                  </a:solidFill>
                  <a:latin typeface="楷体" pitchFamily="49" charset="-122"/>
                  <a:ea typeface="楷体" pitchFamily="49" charset="-122"/>
                </a:endParaRPr>
              </a:p>
            </p:txBody>
          </p:sp>
        </p:grpSp>
        <p:sp>
          <p:nvSpPr>
            <p:cNvPr id="52" name="矩形 51"/>
            <p:cNvSpPr/>
            <p:nvPr/>
          </p:nvSpPr>
          <p:spPr>
            <a:xfrm>
              <a:off x="7915279" y="1860544"/>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endParaRPr lang="zh-CN" altLang="en-US" sz="2000" baseline="-25000" dirty="0">
                <a:solidFill>
                  <a:srgbClr val="CC0099"/>
                </a:solidFill>
                <a:latin typeface="楷体" pitchFamily="49" charset="-122"/>
                <a:ea typeface="楷体" pitchFamily="49" charset="-122"/>
              </a:endParaRPr>
            </a:p>
          </p:txBody>
        </p:sp>
        <p:sp>
          <p:nvSpPr>
            <p:cNvPr id="53" name="矩形 52"/>
            <p:cNvSpPr/>
            <p:nvPr/>
          </p:nvSpPr>
          <p:spPr>
            <a:xfrm>
              <a:off x="7915279" y="2480110"/>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4</a:t>
              </a:r>
              <a:endParaRPr lang="zh-CN" altLang="en-US" sz="2000" baseline="-25000" dirty="0">
                <a:solidFill>
                  <a:srgbClr val="CC0099"/>
                </a:solidFill>
                <a:latin typeface="楷体" pitchFamily="49" charset="-122"/>
                <a:ea typeface="楷体" pitchFamily="49" charset="-122"/>
              </a:endParaRPr>
            </a:p>
          </p:txBody>
        </p:sp>
        <p:sp>
          <p:nvSpPr>
            <p:cNvPr id="54" name="矩形 53"/>
            <p:cNvSpPr/>
            <p:nvPr/>
          </p:nvSpPr>
          <p:spPr>
            <a:xfrm>
              <a:off x="7864477" y="4564719"/>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endParaRPr lang="zh-CN" altLang="en-US" sz="2000" baseline="-25000" dirty="0">
                <a:solidFill>
                  <a:srgbClr val="CC0099"/>
                </a:solidFill>
                <a:latin typeface="楷体" pitchFamily="49" charset="-122"/>
                <a:ea typeface="楷体" pitchFamily="49" charset="-122"/>
              </a:endParaRPr>
            </a:p>
          </p:txBody>
        </p:sp>
        <p:sp>
          <p:nvSpPr>
            <p:cNvPr id="55" name="矩形 54"/>
            <p:cNvSpPr/>
            <p:nvPr/>
          </p:nvSpPr>
          <p:spPr>
            <a:xfrm>
              <a:off x="7857223" y="5500875"/>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endParaRPr lang="zh-CN" altLang="en-US" sz="2000" baseline="-25000" dirty="0">
                <a:solidFill>
                  <a:srgbClr val="CC0099"/>
                </a:solidFill>
                <a:latin typeface="楷体" pitchFamily="49" charset="-122"/>
                <a:ea typeface="楷体" pitchFamily="49" charset="-122"/>
              </a:endParaRPr>
            </a:p>
          </p:txBody>
        </p:sp>
      </p:grpSp>
      <p:grpSp>
        <p:nvGrpSpPr>
          <p:cNvPr id="68" name="组合 67"/>
          <p:cNvGrpSpPr/>
          <p:nvPr/>
        </p:nvGrpSpPr>
        <p:grpSpPr>
          <a:xfrm>
            <a:off x="6691089" y="808531"/>
            <a:ext cx="885261" cy="4844774"/>
            <a:chOff x="6691089" y="808531"/>
            <a:chExt cx="885261" cy="4844774"/>
          </a:xfrm>
        </p:grpSpPr>
        <p:cxnSp>
          <p:nvCxnSpPr>
            <p:cNvPr id="57" name="直接连接符 56"/>
            <p:cNvCxnSpPr/>
            <p:nvPr/>
          </p:nvCxnSpPr>
          <p:spPr>
            <a:xfrm>
              <a:off x="7068455" y="808531"/>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899096" y="1110334"/>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53367" y="1731718"/>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691089" y="2027002"/>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976021" y="2337517"/>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732454" y="2636602"/>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103294" y="3824505"/>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997793" y="4129306"/>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288350" y="4738905"/>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739711" y="5043706"/>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710683" y="5653305"/>
              <a:ext cx="28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570" y="740229"/>
            <a:ext cx="986971" cy="4833257"/>
          </a:xfrm>
        </p:spPr>
        <p:txBody>
          <a:bodyPr vert="eaVert"/>
          <a:lstStyle/>
          <a:p>
            <a:r>
              <a:rPr lang="zh-CN" altLang="en-US" dirty="0"/>
              <a:t>删除无用赋值</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15</a:t>
            </a:fld>
            <a:endParaRPr lang="zh-CN" altLang="en-US"/>
          </a:p>
        </p:txBody>
      </p:sp>
      <p:grpSp>
        <p:nvGrpSpPr>
          <p:cNvPr id="5" name="组合 4"/>
          <p:cNvGrpSpPr/>
          <p:nvPr/>
        </p:nvGrpSpPr>
        <p:grpSpPr>
          <a:xfrm>
            <a:off x="577662" y="78831"/>
            <a:ext cx="8072975" cy="6323350"/>
            <a:chOff x="577662" y="78831"/>
            <a:chExt cx="8072975" cy="6323350"/>
          </a:xfrm>
        </p:grpSpPr>
        <p:grpSp>
          <p:nvGrpSpPr>
            <p:cNvPr id="6" name="组合 43"/>
            <p:cNvGrpSpPr/>
            <p:nvPr/>
          </p:nvGrpSpPr>
          <p:grpSpPr>
            <a:xfrm>
              <a:off x="577662" y="78831"/>
              <a:ext cx="5616078" cy="6323350"/>
              <a:chOff x="1463016" y="6261"/>
              <a:chExt cx="5616078" cy="6323350"/>
            </a:xfrm>
          </p:grpSpPr>
          <p:sp>
            <p:nvSpPr>
              <p:cNvPr id="12" name="矩形 11"/>
              <p:cNvSpPr/>
              <p:nvPr/>
            </p:nvSpPr>
            <p:spPr>
              <a:xfrm>
                <a:off x="3076945" y="254844"/>
                <a:ext cx="2260800"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:=m-1</a:t>
                </a:r>
              </a:p>
              <a:p>
                <a:r>
                  <a:rPr lang="en-US" altLang="zh-CN" sz="2000" dirty="0">
                    <a:solidFill>
                      <a:srgbClr val="0000FF"/>
                    </a:solidFill>
                    <a:latin typeface="楷体" pitchFamily="49" charset="-122"/>
                    <a:ea typeface="楷体" pitchFamily="49" charset="-122"/>
                  </a:rPr>
                  <a:t>j:=n</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:=4*n</a:t>
                </a:r>
              </a:p>
              <a:p>
                <a:r>
                  <a:rPr lang="en-US" altLang="zh-CN" sz="2000" dirty="0">
                    <a:solidFill>
                      <a:srgbClr val="C00000"/>
                    </a:solidFill>
                    <a:latin typeface="楷体" pitchFamily="49" charset="-122"/>
                    <a:ea typeface="楷体" pitchFamily="49" charset="-122"/>
                  </a:rPr>
                  <a:t>v:=a[T</a:t>
                </a:r>
                <a:r>
                  <a:rPr lang="en-US" altLang="zh-CN" sz="2000" baseline="-25000" dirty="0">
                    <a:solidFill>
                      <a:srgbClr val="C00000"/>
                    </a:solidFill>
                    <a:latin typeface="楷体" pitchFamily="49" charset="-122"/>
                    <a:ea typeface="楷体" pitchFamily="49" charset="-122"/>
                  </a:rPr>
                  <a:t>1</a:t>
                </a:r>
                <a:r>
                  <a:rPr lang="en-US" altLang="zh-CN" sz="2000" dirty="0">
                    <a:solidFill>
                      <a:srgbClr val="C00000"/>
                    </a:solidFill>
                    <a:latin typeface="楷体" pitchFamily="49" charset="-122"/>
                    <a:ea typeface="楷体" pitchFamily="49" charset="-122"/>
                  </a:rPr>
                  <a:t>]</a:t>
                </a:r>
                <a:endParaRPr lang="zh-CN" altLang="en-US" sz="2000" dirty="0">
                  <a:solidFill>
                    <a:srgbClr val="C00000"/>
                  </a:solidFill>
                  <a:latin typeface="楷体" pitchFamily="49" charset="-122"/>
                  <a:ea typeface="楷体" pitchFamily="49" charset="-122"/>
                </a:endParaRPr>
              </a:p>
            </p:txBody>
          </p:sp>
          <p:sp>
            <p:nvSpPr>
              <p:cNvPr id="13" name="矩形 12"/>
              <p:cNvSpPr/>
              <p:nvPr/>
            </p:nvSpPr>
            <p:spPr>
              <a:xfrm>
                <a:off x="3076957" y="1801331"/>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:=i+1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:=4*</a:t>
                </a:r>
                <a:r>
                  <a:rPr lang="en-US" altLang="zh-CN" sz="2000" dirty="0" err="1">
                    <a:solidFill>
                      <a:srgbClr val="0000FF"/>
                    </a:solidFill>
                    <a:latin typeface="楷体" pitchFamily="49" charset="-122"/>
                    <a:ea typeface="楷体" pitchFamily="49" charset="-122"/>
                  </a:rPr>
                  <a:t>i</a:t>
                </a:r>
                <a:endParaRPr lang="en-US" altLang="zh-CN" sz="2000" dirty="0">
                  <a:solidFill>
                    <a:srgbClr val="0000FF"/>
                  </a:solidFill>
                  <a:latin typeface="楷体" pitchFamily="49" charset="-122"/>
                  <a:ea typeface="楷体" pitchFamily="49" charset="-122"/>
                </a:endParaRPr>
              </a:p>
              <a:p>
                <a:r>
                  <a:rPr lang="en-US" altLang="zh-CN" sz="2000" dirty="0">
                    <a:solidFill>
                      <a:srgbClr val="C00000"/>
                    </a:solidFill>
                    <a:latin typeface="楷体" pitchFamily="49" charset="-122"/>
                    <a:ea typeface="楷体" pitchFamily="49" charset="-122"/>
                  </a:rPr>
                  <a:t>T</a:t>
                </a:r>
                <a:r>
                  <a:rPr lang="en-US" altLang="zh-CN" sz="2000" baseline="-25000" dirty="0">
                    <a:solidFill>
                      <a:srgbClr val="C00000"/>
                    </a:solidFill>
                    <a:latin typeface="楷体" pitchFamily="49" charset="-122"/>
                    <a:ea typeface="楷体" pitchFamily="49" charset="-122"/>
                  </a:rPr>
                  <a:t>3</a:t>
                </a:r>
                <a:r>
                  <a:rPr lang="en-US" altLang="zh-CN" sz="2000" dirty="0">
                    <a:solidFill>
                      <a:srgbClr val="C00000"/>
                    </a:solidFill>
                    <a:latin typeface="楷体" pitchFamily="49" charset="-122"/>
                    <a:ea typeface="楷体" pitchFamily="49" charset="-122"/>
                  </a:rPr>
                  <a:t>:=a[T</a:t>
                </a:r>
                <a:r>
                  <a:rPr lang="en-US" altLang="zh-CN" sz="2000" baseline="-25000" dirty="0">
                    <a:solidFill>
                      <a:srgbClr val="C00000"/>
                    </a:solidFill>
                    <a:latin typeface="楷体" pitchFamily="49" charset="-122"/>
                    <a:ea typeface="楷体" pitchFamily="49" charset="-122"/>
                  </a:rPr>
                  <a:t>2</a:t>
                </a:r>
                <a:r>
                  <a:rPr lang="en-US" altLang="zh-CN" sz="2000" dirty="0">
                    <a:solidFill>
                      <a:srgbClr val="C00000"/>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3</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4" name="矩形 13"/>
              <p:cNvSpPr/>
              <p:nvPr/>
            </p:nvSpPr>
            <p:spPr>
              <a:xfrm>
                <a:off x="3076957" y="3497716"/>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j:=j-1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:=4*j</a:t>
                </a:r>
              </a:p>
              <a:p>
                <a:r>
                  <a:rPr lang="en-US" altLang="zh-CN" sz="2000" dirty="0">
                    <a:solidFill>
                      <a:srgbClr val="C00000"/>
                    </a:solidFill>
                    <a:latin typeface="楷体" pitchFamily="49" charset="-122"/>
                    <a:ea typeface="楷体" pitchFamily="49" charset="-122"/>
                  </a:rPr>
                  <a:t>T</a:t>
                </a:r>
                <a:r>
                  <a:rPr lang="en-US" altLang="zh-CN" sz="2000" baseline="-25000" dirty="0">
                    <a:solidFill>
                      <a:srgbClr val="C00000"/>
                    </a:solidFill>
                    <a:latin typeface="楷体" pitchFamily="49" charset="-122"/>
                    <a:ea typeface="楷体" pitchFamily="49" charset="-122"/>
                  </a:rPr>
                  <a:t>5</a:t>
                </a:r>
                <a:r>
                  <a:rPr lang="en-US" altLang="zh-CN" sz="2000" dirty="0">
                    <a:solidFill>
                      <a:srgbClr val="C00000"/>
                    </a:solidFill>
                    <a:latin typeface="楷体" pitchFamily="49" charset="-122"/>
                    <a:ea typeface="楷体" pitchFamily="49" charset="-122"/>
                  </a:rPr>
                  <a:t>:=a[T</a:t>
                </a:r>
                <a:r>
                  <a:rPr lang="en-US" altLang="zh-CN" sz="2000" baseline="-25000" dirty="0">
                    <a:solidFill>
                      <a:srgbClr val="C00000"/>
                    </a:solidFill>
                    <a:latin typeface="楷体" pitchFamily="49" charset="-122"/>
                    <a:ea typeface="楷体" pitchFamily="49" charset="-122"/>
                  </a:rPr>
                  <a:t>4</a:t>
                </a:r>
                <a:r>
                  <a:rPr lang="en-US" altLang="zh-CN" sz="2000" dirty="0">
                    <a:solidFill>
                      <a:srgbClr val="C00000"/>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5</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5" name="矩形 14"/>
              <p:cNvSpPr/>
              <p:nvPr/>
            </p:nvSpPr>
            <p:spPr>
              <a:xfrm>
                <a:off x="3076957" y="5051698"/>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if </a:t>
                </a:r>
                <a:r>
                  <a:rPr lang="en-US" altLang="zh-CN" sz="2000" dirty="0" err="1">
                    <a:solidFill>
                      <a:srgbClr val="0000FF"/>
                    </a:solidFill>
                    <a:latin typeface="楷体" pitchFamily="49" charset="-122"/>
                    <a:ea typeface="楷体" pitchFamily="49" charset="-122"/>
                  </a:rPr>
                  <a:t>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=j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6" name="矩形 15"/>
              <p:cNvSpPr/>
              <p:nvPr/>
            </p:nvSpPr>
            <p:spPr>
              <a:xfrm>
                <a:off x="4818317"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7" name="矩形 16"/>
              <p:cNvSpPr/>
              <p:nvPr/>
            </p:nvSpPr>
            <p:spPr>
              <a:xfrm>
                <a:off x="1463016"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18" name="矩形 17"/>
              <p:cNvSpPr/>
              <p:nvPr/>
            </p:nvSpPr>
            <p:spPr>
              <a:xfrm>
                <a:off x="5176605" y="626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19" name="矩形 18"/>
              <p:cNvSpPr/>
              <p:nvPr/>
            </p:nvSpPr>
            <p:spPr>
              <a:xfrm>
                <a:off x="5176605" y="161270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20" name="矩形 19"/>
              <p:cNvSpPr/>
              <p:nvPr/>
            </p:nvSpPr>
            <p:spPr>
              <a:xfrm>
                <a:off x="5176605" y="314420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21" name="矩形 20"/>
              <p:cNvSpPr/>
              <p:nvPr/>
            </p:nvSpPr>
            <p:spPr>
              <a:xfrm>
                <a:off x="5176605" y="470567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grpSp>
            <p:nvGrpSpPr>
              <p:cNvPr id="22" name="组合 20"/>
              <p:cNvGrpSpPr/>
              <p:nvPr/>
            </p:nvGrpSpPr>
            <p:grpSpPr>
              <a:xfrm>
                <a:off x="2809373" y="1679153"/>
                <a:ext cx="580573" cy="1543733"/>
                <a:chOff x="2749413" y="1724123"/>
                <a:chExt cx="580573" cy="1422627"/>
              </a:xfrm>
            </p:grpSpPr>
            <p:cxnSp>
              <p:nvCxnSpPr>
                <p:cNvPr id="40" name="直接连接符 39"/>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1" name="直接连接符 18"/>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2" name="直接箭头连接符 19"/>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 name="组合 21"/>
              <p:cNvGrpSpPr/>
              <p:nvPr/>
            </p:nvGrpSpPr>
            <p:grpSpPr>
              <a:xfrm>
                <a:off x="2811866" y="3360550"/>
                <a:ext cx="580573" cy="1543733"/>
                <a:chOff x="2749413" y="1724123"/>
                <a:chExt cx="580573" cy="1422627"/>
              </a:xfrm>
            </p:grpSpPr>
            <p:cxnSp>
              <p:nvCxnSpPr>
                <p:cNvPr id="37" name="直接连接符 36"/>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9" name="直接箭头连接符 24"/>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3386373" y="3092035"/>
                <a:ext cx="0" cy="11880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391136" y="1677572"/>
                <a:ext cx="0" cy="122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86372" y="3358734"/>
                <a:ext cx="0" cy="134911"/>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386372" y="4787484"/>
                <a:ext cx="0" cy="10800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28" name="组合 30"/>
              <p:cNvGrpSpPr/>
              <p:nvPr/>
            </p:nvGrpSpPr>
            <p:grpSpPr>
              <a:xfrm>
                <a:off x="2247397" y="1609725"/>
                <a:ext cx="1438777" cy="4251600"/>
                <a:chOff x="2749413" y="1724123"/>
                <a:chExt cx="579600" cy="1403737"/>
              </a:xfrm>
            </p:grpSpPr>
            <p:cxnSp>
              <p:nvCxnSpPr>
                <p:cNvPr id="35" name="直接连接符 34"/>
                <p:cNvCxnSpPr/>
                <p:nvPr/>
              </p:nvCxnSpPr>
              <p:spPr>
                <a:xfrm flipV="1">
                  <a:off x="2749414" y="1724123"/>
                  <a:ext cx="0" cy="1403737"/>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接连接符 28"/>
              <p:cNvCxnSpPr/>
              <p:nvPr/>
            </p:nvCxnSpPr>
            <p:spPr>
              <a:xfrm>
                <a:off x="3686410" y="1615658"/>
                <a:ext cx="0" cy="180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29322" y="1539458"/>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10272" y="3087270"/>
                <a:ext cx="0" cy="414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81696" y="4782721"/>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19496" y="5510210"/>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110183" y="5514973"/>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 name="组合 50"/>
            <p:cNvGrpSpPr/>
            <p:nvPr/>
          </p:nvGrpSpPr>
          <p:grpSpPr>
            <a:xfrm>
              <a:off x="5764447" y="291128"/>
              <a:ext cx="2886190" cy="5572643"/>
              <a:chOff x="5764447" y="291128"/>
              <a:chExt cx="2886190" cy="5572643"/>
            </a:xfrm>
          </p:grpSpPr>
          <p:sp>
            <p:nvSpPr>
              <p:cNvPr id="8" name="矩形 7"/>
              <p:cNvSpPr/>
              <p:nvPr/>
            </p:nvSpPr>
            <p:spPr>
              <a:xfrm>
                <a:off x="6389837" y="291128"/>
                <a:ext cx="2260800" cy="282944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p>
              <a:p>
                <a:r>
                  <a:rPr lang="en-US" altLang="zh-CN" sz="2000" dirty="0">
                    <a:solidFill>
                      <a:srgbClr val="0000FF"/>
                    </a:solidFill>
                    <a:latin typeface="楷体" pitchFamily="49" charset="-122"/>
                    <a:ea typeface="楷体" pitchFamily="49" charset="-122"/>
                  </a:rPr>
                  <a:t>x:=a[T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 </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10</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]:=x</a:t>
                </a:r>
              </a:p>
              <a:p>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9" name="矩形 8"/>
              <p:cNvSpPr/>
              <p:nvPr/>
            </p:nvSpPr>
            <p:spPr>
              <a:xfrm>
                <a:off x="6389837" y="3288328"/>
                <a:ext cx="2260800" cy="257544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11</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p>
              <a:p>
                <a:r>
                  <a:rPr lang="en-US" altLang="zh-CN" sz="2000" dirty="0">
                    <a:solidFill>
                      <a:srgbClr val="0000FF"/>
                    </a:solidFill>
                    <a:latin typeface="楷体" pitchFamily="49" charset="-122"/>
                    <a:ea typeface="楷体" pitchFamily="49" charset="-122"/>
                  </a:rPr>
                  <a:t>x:=a[T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 </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14</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14</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15</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]:=x</a:t>
                </a:r>
                <a:endParaRPr lang="zh-CN" altLang="en-US" sz="2000" dirty="0">
                  <a:solidFill>
                    <a:srgbClr val="0000FF"/>
                  </a:solidFill>
                  <a:latin typeface="楷体" pitchFamily="49" charset="-122"/>
                  <a:ea typeface="楷体" pitchFamily="49" charset="-122"/>
                </a:endParaRPr>
              </a:p>
            </p:txBody>
          </p:sp>
          <p:sp>
            <p:nvSpPr>
              <p:cNvPr id="10" name="矩形 9"/>
              <p:cNvSpPr/>
              <p:nvPr/>
            </p:nvSpPr>
            <p:spPr>
              <a:xfrm>
                <a:off x="5764447" y="3334078"/>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1" name="矩形 10"/>
              <p:cNvSpPr/>
              <p:nvPr/>
            </p:nvSpPr>
            <p:spPr>
              <a:xfrm>
                <a:off x="5764447" y="344135"/>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grpSp>
      </p:grpSp>
      <p:grpSp>
        <p:nvGrpSpPr>
          <p:cNvPr id="43" name="组合 42"/>
          <p:cNvGrpSpPr/>
          <p:nvPr/>
        </p:nvGrpSpPr>
        <p:grpSpPr>
          <a:xfrm>
            <a:off x="7855405" y="638623"/>
            <a:ext cx="654961" cy="5157541"/>
            <a:chOff x="7826377" y="638623"/>
            <a:chExt cx="654961" cy="5157541"/>
          </a:xfrm>
        </p:grpSpPr>
        <p:grpSp>
          <p:nvGrpSpPr>
            <p:cNvPr id="44" name="组合 42"/>
            <p:cNvGrpSpPr/>
            <p:nvPr/>
          </p:nvGrpSpPr>
          <p:grpSpPr>
            <a:xfrm>
              <a:off x="7826377" y="638623"/>
              <a:ext cx="624115" cy="4550240"/>
              <a:chOff x="7826377" y="638623"/>
              <a:chExt cx="624115" cy="4550240"/>
            </a:xfrm>
          </p:grpSpPr>
          <p:sp>
            <p:nvSpPr>
              <p:cNvPr id="49" name="矩形 48"/>
              <p:cNvSpPr/>
              <p:nvPr/>
            </p:nvSpPr>
            <p:spPr>
              <a:xfrm>
                <a:off x="7917544" y="638623"/>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3</a:t>
                </a:r>
                <a:endParaRPr lang="zh-CN" altLang="en-US" sz="2000" baseline="-25000" dirty="0">
                  <a:solidFill>
                    <a:srgbClr val="CC0099"/>
                  </a:solidFill>
                  <a:latin typeface="楷体" pitchFamily="49" charset="-122"/>
                  <a:ea typeface="楷体" pitchFamily="49" charset="-122"/>
                </a:endParaRPr>
              </a:p>
            </p:txBody>
          </p:sp>
          <p:sp>
            <p:nvSpPr>
              <p:cNvPr id="51" name="矩形 50"/>
              <p:cNvSpPr/>
              <p:nvPr/>
            </p:nvSpPr>
            <p:spPr>
              <a:xfrm>
                <a:off x="7917544" y="1545751"/>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5</a:t>
                </a:r>
                <a:endParaRPr lang="zh-CN" altLang="en-US" sz="2000" baseline="-25000" dirty="0">
                  <a:solidFill>
                    <a:srgbClr val="CC0099"/>
                  </a:solidFill>
                  <a:latin typeface="楷体" pitchFamily="49" charset="-122"/>
                  <a:ea typeface="楷体" pitchFamily="49" charset="-122"/>
                </a:endParaRPr>
              </a:p>
            </p:txBody>
          </p:sp>
          <p:sp>
            <p:nvSpPr>
              <p:cNvPr id="53" name="矩形 52"/>
              <p:cNvSpPr/>
              <p:nvPr/>
            </p:nvSpPr>
            <p:spPr>
              <a:xfrm>
                <a:off x="7917544" y="3657579"/>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3</a:t>
                </a:r>
                <a:endParaRPr lang="zh-CN" altLang="en-US" sz="2000" baseline="-25000" dirty="0">
                  <a:solidFill>
                    <a:srgbClr val="CC0099"/>
                  </a:solidFill>
                  <a:latin typeface="楷体" pitchFamily="49" charset="-122"/>
                  <a:ea typeface="楷体" pitchFamily="49" charset="-122"/>
                </a:endParaRPr>
              </a:p>
            </p:txBody>
          </p:sp>
          <p:sp>
            <p:nvSpPr>
              <p:cNvPr id="55" name="矩形 54"/>
              <p:cNvSpPr/>
              <p:nvPr/>
            </p:nvSpPr>
            <p:spPr>
              <a:xfrm>
                <a:off x="7826377" y="4884049"/>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v</a:t>
                </a:r>
                <a:endParaRPr lang="zh-CN" altLang="en-US" sz="2000" dirty="0">
                  <a:solidFill>
                    <a:srgbClr val="CC0099"/>
                  </a:solidFill>
                  <a:latin typeface="楷体" pitchFamily="49" charset="-122"/>
                  <a:ea typeface="楷体" pitchFamily="49" charset="-122"/>
                </a:endParaRPr>
              </a:p>
            </p:txBody>
          </p:sp>
        </p:grpSp>
        <p:sp>
          <p:nvSpPr>
            <p:cNvPr id="45" name="矩形 44"/>
            <p:cNvSpPr/>
            <p:nvPr/>
          </p:nvSpPr>
          <p:spPr>
            <a:xfrm>
              <a:off x="7915279" y="1865080"/>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5</a:t>
              </a:r>
              <a:endParaRPr lang="zh-CN" altLang="en-US" sz="2000" baseline="-25000" dirty="0">
                <a:solidFill>
                  <a:srgbClr val="CC0099"/>
                </a:solidFill>
                <a:latin typeface="楷体" pitchFamily="49" charset="-122"/>
                <a:ea typeface="楷体" pitchFamily="49" charset="-122"/>
              </a:endParaRPr>
            </a:p>
          </p:txBody>
        </p:sp>
        <p:sp>
          <p:nvSpPr>
            <p:cNvPr id="46" name="矩形 45"/>
            <p:cNvSpPr/>
            <p:nvPr/>
          </p:nvSpPr>
          <p:spPr>
            <a:xfrm>
              <a:off x="7915279" y="2489635"/>
              <a:ext cx="508000" cy="31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3</a:t>
              </a:r>
              <a:endParaRPr lang="zh-CN" altLang="en-US" sz="2000" baseline="-25000" dirty="0">
                <a:solidFill>
                  <a:srgbClr val="CC0099"/>
                </a:solidFill>
                <a:latin typeface="楷体" pitchFamily="49" charset="-122"/>
                <a:ea typeface="楷体" pitchFamily="49" charset="-122"/>
              </a:endParaRPr>
            </a:p>
          </p:txBody>
        </p:sp>
        <p:sp>
          <p:nvSpPr>
            <p:cNvPr id="47" name="矩形 46"/>
            <p:cNvSpPr/>
            <p:nvPr/>
          </p:nvSpPr>
          <p:spPr>
            <a:xfrm>
              <a:off x="7826377" y="4564719"/>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v</a:t>
              </a:r>
              <a:endParaRPr lang="zh-CN" altLang="en-US" sz="2000" dirty="0">
                <a:solidFill>
                  <a:srgbClr val="CC0099"/>
                </a:solidFill>
                <a:latin typeface="楷体" pitchFamily="49" charset="-122"/>
                <a:ea typeface="楷体" pitchFamily="49" charset="-122"/>
              </a:endParaRPr>
            </a:p>
          </p:txBody>
        </p:sp>
        <p:sp>
          <p:nvSpPr>
            <p:cNvPr id="48" name="矩形 47"/>
            <p:cNvSpPr/>
            <p:nvPr/>
          </p:nvSpPr>
          <p:spPr>
            <a:xfrm>
              <a:off x="7857223" y="5491350"/>
              <a:ext cx="624115" cy="30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3</a:t>
              </a:r>
              <a:endParaRPr lang="zh-CN" altLang="en-US" sz="2000" baseline="-25000" dirty="0">
                <a:solidFill>
                  <a:srgbClr val="CC0099"/>
                </a:solidFill>
                <a:latin typeface="楷体" pitchFamily="49" charset="-122"/>
                <a:ea typeface="楷体" pitchFamily="49" charset="-122"/>
              </a:endParaRPr>
            </a:p>
          </p:txBody>
        </p:sp>
      </p:grpSp>
      <p:grpSp>
        <p:nvGrpSpPr>
          <p:cNvPr id="66" name="组合 65"/>
          <p:cNvGrpSpPr/>
          <p:nvPr/>
        </p:nvGrpSpPr>
        <p:grpSpPr>
          <a:xfrm>
            <a:off x="6832604" y="805540"/>
            <a:ext cx="1103671" cy="4871086"/>
            <a:chOff x="6832604" y="805540"/>
            <a:chExt cx="1103671" cy="4871086"/>
          </a:xfrm>
        </p:grpSpPr>
        <p:cxnSp>
          <p:nvCxnSpPr>
            <p:cNvPr id="56" name="直接连接符 55"/>
            <p:cNvCxnSpPr/>
            <p:nvPr/>
          </p:nvCxnSpPr>
          <p:spPr>
            <a:xfrm>
              <a:off x="6839861" y="805540"/>
              <a:ext cx="612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34657" y="1727197"/>
              <a:ext cx="612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324275" y="2034265"/>
              <a:ext cx="612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301143" y="2650397"/>
              <a:ext cx="216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298422" y="5676626"/>
              <a:ext cx="216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832604" y="3836304"/>
              <a:ext cx="612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36257" y="4765218"/>
              <a:ext cx="612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39003" y="5050515"/>
              <a:ext cx="46800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6408782" y="433614"/>
            <a:ext cx="2016388" cy="4989957"/>
            <a:chOff x="6408782" y="433614"/>
            <a:chExt cx="2016388" cy="4989957"/>
          </a:xfrm>
        </p:grpSpPr>
        <p:grpSp>
          <p:nvGrpSpPr>
            <p:cNvPr id="88" name="组合 87"/>
            <p:cNvGrpSpPr/>
            <p:nvPr/>
          </p:nvGrpSpPr>
          <p:grpSpPr>
            <a:xfrm>
              <a:off x="6408782" y="433614"/>
              <a:ext cx="2016388" cy="4989957"/>
              <a:chOff x="6408782" y="433614"/>
              <a:chExt cx="2016388" cy="4989957"/>
            </a:xfrm>
          </p:grpSpPr>
          <p:grpSp>
            <p:nvGrpSpPr>
              <p:cNvPr id="79" name="组合 78"/>
              <p:cNvGrpSpPr/>
              <p:nvPr/>
            </p:nvGrpSpPr>
            <p:grpSpPr>
              <a:xfrm>
                <a:off x="6408782" y="433614"/>
                <a:ext cx="828000" cy="4989957"/>
                <a:chOff x="6408782" y="433614"/>
                <a:chExt cx="828000" cy="4989957"/>
              </a:xfrm>
            </p:grpSpPr>
            <p:cxnSp>
              <p:nvCxnSpPr>
                <p:cNvPr id="65" name="直接连接符 64"/>
                <p:cNvCxnSpPr/>
                <p:nvPr/>
              </p:nvCxnSpPr>
              <p:spPr>
                <a:xfrm>
                  <a:off x="6408782" y="433614"/>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408782" y="2246539"/>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408782" y="3448049"/>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408782" y="3784147"/>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08782" y="4067628"/>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408782" y="4365171"/>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08782" y="4662714"/>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08782" y="5279571"/>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408782" y="1048657"/>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408782" y="1355725"/>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08782" y="1653722"/>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83" name="直接连接符 82"/>
              <p:cNvCxnSpPr/>
              <p:nvPr/>
            </p:nvCxnSpPr>
            <p:spPr>
              <a:xfrm>
                <a:off x="7921170" y="722992"/>
                <a:ext cx="504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921170" y="1615620"/>
                <a:ext cx="504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7921170" y="4689473"/>
                <a:ext cx="504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921170" y="3739242"/>
                <a:ext cx="504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p:cNvCxnSpPr/>
            <p:nvPr/>
          </p:nvCxnSpPr>
          <p:spPr>
            <a:xfrm>
              <a:off x="6408782" y="753654"/>
              <a:ext cx="828000" cy="14400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blinds(horizontal)">
                                      <p:cBhvr>
                                        <p:cTn id="1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021" y="553811"/>
            <a:ext cx="2709636" cy="607332"/>
          </a:xfrm>
        </p:spPr>
        <p:txBody>
          <a:bodyPr/>
          <a:lstStyle/>
          <a:p>
            <a:r>
              <a:rPr lang="zh-CN" altLang="en-US" dirty="0"/>
              <a:t>阶段性结果</a:t>
            </a:r>
          </a:p>
        </p:txBody>
      </p:sp>
      <p:sp>
        <p:nvSpPr>
          <p:cNvPr id="3" name="内容占位符 2"/>
          <p:cNvSpPr>
            <a:spLocks noGrp="1"/>
          </p:cNvSpPr>
          <p:nvPr>
            <p:ph idx="1"/>
          </p:nvPr>
        </p:nvSpPr>
        <p:spPr>
          <a:xfrm>
            <a:off x="131536" y="2217512"/>
            <a:ext cx="2672624" cy="1821088"/>
          </a:xfrm>
        </p:spPr>
        <p:txBody>
          <a:bodyPr/>
          <a:lstStyle/>
          <a:p>
            <a:pPr>
              <a:spcAft>
                <a:spcPts val="1200"/>
              </a:spcAft>
            </a:pPr>
            <a:r>
              <a:rPr lang="zh-CN" altLang="en-US" sz="2200" dirty="0">
                <a:solidFill>
                  <a:srgbClr val="FF0000"/>
                </a:solidFill>
              </a:rPr>
              <a:t>删除公共子表达式</a:t>
            </a:r>
            <a:endParaRPr lang="en-US" altLang="zh-CN" sz="2200" dirty="0">
              <a:solidFill>
                <a:srgbClr val="FF0000"/>
              </a:solidFill>
            </a:endParaRPr>
          </a:p>
          <a:p>
            <a:pPr>
              <a:spcAft>
                <a:spcPts val="1800"/>
              </a:spcAft>
            </a:pPr>
            <a:r>
              <a:rPr lang="zh-CN" altLang="en-US" sz="2200" dirty="0">
                <a:solidFill>
                  <a:srgbClr val="FF0000"/>
                </a:solidFill>
              </a:rPr>
              <a:t>复写传播</a:t>
            </a:r>
            <a:endParaRPr lang="en-US" altLang="zh-CN" sz="2200" dirty="0">
              <a:solidFill>
                <a:srgbClr val="FF0000"/>
              </a:solidFill>
            </a:endParaRPr>
          </a:p>
          <a:p>
            <a:pPr>
              <a:spcAft>
                <a:spcPts val="1200"/>
              </a:spcAft>
            </a:pPr>
            <a:r>
              <a:rPr lang="zh-CN" altLang="en-US" sz="2200" dirty="0">
                <a:solidFill>
                  <a:srgbClr val="FF0000"/>
                </a:solidFill>
              </a:rPr>
              <a:t>删除死代码</a:t>
            </a:r>
          </a:p>
        </p:txBody>
      </p:sp>
      <p:sp>
        <p:nvSpPr>
          <p:cNvPr id="4" name="灯片编号占位符 3"/>
          <p:cNvSpPr>
            <a:spLocks noGrp="1"/>
          </p:cNvSpPr>
          <p:nvPr>
            <p:ph type="sldNum" sz="quarter" idx="12"/>
          </p:nvPr>
        </p:nvSpPr>
        <p:spPr>
          <a:xfrm>
            <a:off x="8582481" y="6463847"/>
            <a:ext cx="445407" cy="365125"/>
          </a:xfrm>
        </p:spPr>
        <p:txBody>
          <a:bodyPr/>
          <a:lstStyle/>
          <a:p>
            <a:pPr>
              <a:defRPr/>
            </a:pPr>
            <a:fld id="{EFC3A549-9C13-4399-83C7-A4E2E0BD550C}" type="slidenum">
              <a:rPr lang="zh-CN" altLang="en-US" smtClean="0"/>
              <a:pPr>
                <a:defRPr/>
              </a:pPr>
              <a:t>16</a:t>
            </a:fld>
            <a:endParaRPr lang="zh-CN" altLang="en-US"/>
          </a:p>
        </p:txBody>
      </p:sp>
      <p:grpSp>
        <p:nvGrpSpPr>
          <p:cNvPr id="5" name="组合 4"/>
          <p:cNvGrpSpPr/>
          <p:nvPr/>
        </p:nvGrpSpPr>
        <p:grpSpPr>
          <a:xfrm>
            <a:off x="2435454" y="311055"/>
            <a:ext cx="6302141" cy="6105640"/>
            <a:chOff x="577662" y="296541"/>
            <a:chExt cx="6302141" cy="6105640"/>
          </a:xfrm>
        </p:grpSpPr>
        <p:grpSp>
          <p:nvGrpSpPr>
            <p:cNvPr id="6" name="组合 43"/>
            <p:cNvGrpSpPr/>
            <p:nvPr/>
          </p:nvGrpSpPr>
          <p:grpSpPr>
            <a:xfrm>
              <a:off x="577662" y="296541"/>
              <a:ext cx="5616078" cy="6105640"/>
              <a:chOff x="1463016" y="223971"/>
              <a:chExt cx="5616078" cy="6105640"/>
            </a:xfrm>
          </p:grpSpPr>
          <p:sp>
            <p:nvSpPr>
              <p:cNvPr id="12" name="矩形 11"/>
              <p:cNvSpPr/>
              <p:nvPr/>
            </p:nvSpPr>
            <p:spPr>
              <a:xfrm>
                <a:off x="3076945" y="254844"/>
                <a:ext cx="2260800"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:=m-1</a:t>
                </a:r>
              </a:p>
              <a:p>
                <a:r>
                  <a:rPr lang="en-US" altLang="zh-CN" sz="2000" dirty="0">
                    <a:solidFill>
                      <a:srgbClr val="0000FF"/>
                    </a:solidFill>
                    <a:latin typeface="楷体" pitchFamily="49" charset="-122"/>
                    <a:ea typeface="楷体" pitchFamily="49" charset="-122"/>
                  </a:rPr>
                  <a:t>j:=n</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:=4*n</a:t>
                </a:r>
              </a:p>
              <a:p>
                <a:r>
                  <a:rPr lang="en-US" altLang="zh-CN" sz="2000" dirty="0">
                    <a:solidFill>
                      <a:srgbClr val="0000FF"/>
                    </a:solidFill>
                    <a:latin typeface="楷体" pitchFamily="49" charset="-122"/>
                    <a:ea typeface="楷体" pitchFamily="49" charset="-122"/>
                  </a:rPr>
                  <a:t>v:=a[T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13" name="矩形 12"/>
              <p:cNvSpPr/>
              <p:nvPr/>
            </p:nvSpPr>
            <p:spPr>
              <a:xfrm>
                <a:off x="3076957" y="1801331"/>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:=i+1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:=4*</a:t>
                </a:r>
                <a:r>
                  <a:rPr lang="en-US" altLang="zh-CN" sz="2000" dirty="0" err="1">
                    <a:solidFill>
                      <a:srgbClr val="0000FF"/>
                    </a:solidFill>
                    <a:latin typeface="楷体" pitchFamily="49" charset="-122"/>
                    <a:ea typeface="楷体" pitchFamily="49" charset="-122"/>
                  </a:rPr>
                  <a:t>i</a:t>
                </a:r>
                <a:endParaRPr lang="en-US" altLang="zh-CN" sz="2000" dirty="0">
                  <a:solidFill>
                    <a:srgbClr val="0000FF"/>
                  </a:solidFill>
                  <a:latin typeface="楷体" pitchFamily="49" charset="-122"/>
                  <a:ea typeface="楷体" pitchFamily="49" charset="-122"/>
                </a:endParaRP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3</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4" name="矩形 13"/>
              <p:cNvSpPr/>
              <p:nvPr/>
            </p:nvSpPr>
            <p:spPr>
              <a:xfrm>
                <a:off x="3076957" y="3497716"/>
                <a:ext cx="2260777" cy="12891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j:=j-1</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:=4*j</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5</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5" name="矩形 14"/>
              <p:cNvSpPr/>
              <p:nvPr/>
            </p:nvSpPr>
            <p:spPr>
              <a:xfrm>
                <a:off x="3076957" y="5051698"/>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if </a:t>
                </a:r>
                <a:r>
                  <a:rPr lang="en-US" altLang="zh-CN" sz="2000" dirty="0" err="1">
                    <a:solidFill>
                      <a:srgbClr val="0000FF"/>
                    </a:solidFill>
                    <a:latin typeface="楷体" pitchFamily="49" charset="-122"/>
                    <a:ea typeface="楷体" pitchFamily="49" charset="-122"/>
                  </a:rPr>
                  <a:t>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=j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6" name="矩形 15"/>
              <p:cNvSpPr/>
              <p:nvPr/>
            </p:nvSpPr>
            <p:spPr>
              <a:xfrm>
                <a:off x="4818317"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7" name="矩形 16"/>
              <p:cNvSpPr/>
              <p:nvPr/>
            </p:nvSpPr>
            <p:spPr>
              <a:xfrm>
                <a:off x="1463016"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18" name="矩形 17"/>
              <p:cNvSpPr/>
              <p:nvPr/>
            </p:nvSpPr>
            <p:spPr>
              <a:xfrm>
                <a:off x="5118549" y="22397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19" name="矩形 18"/>
              <p:cNvSpPr/>
              <p:nvPr/>
            </p:nvSpPr>
            <p:spPr>
              <a:xfrm>
                <a:off x="5118549" y="183041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20" name="矩形 19"/>
              <p:cNvSpPr/>
              <p:nvPr/>
            </p:nvSpPr>
            <p:spPr>
              <a:xfrm>
                <a:off x="5118549" y="336191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21" name="矩形 20"/>
              <p:cNvSpPr/>
              <p:nvPr/>
            </p:nvSpPr>
            <p:spPr>
              <a:xfrm>
                <a:off x="5118549" y="492338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grpSp>
            <p:nvGrpSpPr>
              <p:cNvPr id="22" name="组合 20"/>
              <p:cNvGrpSpPr/>
              <p:nvPr/>
            </p:nvGrpSpPr>
            <p:grpSpPr>
              <a:xfrm>
                <a:off x="2809373" y="1679153"/>
                <a:ext cx="580573" cy="1543733"/>
                <a:chOff x="2749413" y="1724123"/>
                <a:chExt cx="580573" cy="1422627"/>
              </a:xfrm>
            </p:grpSpPr>
            <p:cxnSp>
              <p:nvCxnSpPr>
                <p:cNvPr id="40" name="直接连接符 39"/>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1" name="直接连接符 18"/>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2" name="直接箭头连接符 19"/>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 name="组合 21"/>
              <p:cNvGrpSpPr/>
              <p:nvPr/>
            </p:nvGrpSpPr>
            <p:grpSpPr>
              <a:xfrm>
                <a:off x="2811866" y="3360550"/>
                <a:ext cx="580573" cy="1543733"/>
                <a:chOff x="2749413" y="1724123"/>
                <a:chExt cx="580573" cy="1422627"/>
              </a:xfrm>
            </p:grpSpPr>
            <p:cxnSp>
              <p:nvCxnSpPr>
                <p:cNvPr id="37" name="直接连接符 36"/>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749414" y="1724123"/>
                  <a:ext cx="0" cy="140788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9" name="直接箭头连接符 24"/>
                <p:cNvCxnSpPr/>
                <p:nvPr/>
              </p:nvCxnSpPr>
              <p:spPr>
                <a:xfrm>
                  <a:off x="2749413" y="172412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3386373" y="3092035"/>
                <a:ext cx="0" cy="11880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391136" y="1677572"/>
                <a:ext cx="0" cy="122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86372" y="3358734"/>
                <a:ext cx="0" cy="134911"/>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386372" y="4787484"/>
                <a:ext cx="0" cy="10800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28" name="组合 30"/>
              <p:cNvGrpSpPr/>
              <p:nvPr/>
            </p:nvGrpSpPr>
            <p:grpSpPr>
              <a:xfrm>
                <a:off x="2595748" y="1609725"/>
                <a:ext cx="1091311" cy="4251600"/>
                <a:chOff x="2889738" y="1724123"/>
                <a:chExt cx="439626" cy="1403737"/>
              </a:xfrm>
            </p:grpSpPr>
            <p:cxnSp>
              <p:nvCxnSpPr>
                <p:cNvPr id="35" name="直接连接符 34"/>
                <p:cNvCxnSpPr/>
                <p:nvPr/>
              </p:nvCxnSpPr>
              <p:spPr>
                <a:xfrm flipV="1">
                  <a:off x="2889738" y="1724123"/>
                  <a:ext cx="0" cy="1403737"/>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891394" y="1725696"/>
                  <a:ext cx="43797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接连接符 28"/>
              <p:cNvCxnSpPr/>
              <p:nvPr/>
            </p:nvCxnSpPr>
            <p:spPr>
              <a:xfrm>
                <a:off x="3686410" y="1615658"/>
                <a:ext cx="0" cy="180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29322" y="1539458"/>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10272" y="3087270"/>
                <a:ext cx="0" cy="414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81696" y="4782721"/>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19496" y="5510210"/>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110183" y="5514973"/>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 name="组合 50"/>
            <p:cNvGrpSpPr/>
            <p:nvPr/>
          </p:nvGrpSpPr>
          <p:grpSpPr>
            <a:xfrm>
              <a:off x="4864579" y="910181"/>
              <a:ext cx="2015224" cy="3690836"/>
              <a:chOff x="4864579" y="910181"/>
              <a:chExt cx="2015224" cy="3690836"/>
            </a:xfrm>
          </p:grpSpPr>
          <p:sp>
            <p:nvSpPr>
              <p:cNvPr id="8" name="矩形 7"/>
              <p:cNvSpPr/>
              <p:nvPr/>
            </p:nvSpPr>
            <p:spPr>
              <a:xfrm>
                <a:off x="5489969" y="915230"/>
                <a:ext cx="1389834" cy="108772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p>
              <a:p>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9" name="矩形 8"/>
              <p:cNvSpPr/>
              <p:nvPr/>
            </p:nvSpPr>
            <p:spPr>
              <a:xfrm>
                <a:off x="5489969" y="3854374"/>
                <a:ext cx="1389834" cy="74664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]:=v</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0" name="矩形 9"/>
              <p:cNvSpPr/>
              <p:nvPr/>
            </p:nvSpPr>
            <p:spPr>
              <a:xfrm>
                <a:off x="4864579" y="3900124"/>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1" name="矩形 10"/>
              <p:cNvSpPr/>
              <p:nvPr/>
            </p:nvSpPr>
            <p:spPr>
              <a:xfrm>
                <a:off x="4864579" y="91018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grpSp>
      </p:grpSp>
      <p:grpSp>
        <p:nvGrpSpPr>
          <p:cNvPr id="49" name="组合 48"/>
          <p:cNvGrpSpPr/>
          <p:nvPr/>
        </p:nvGrpSpPr>
        <p:grpSpPr>
          <a:xfrm>
            <a:off x="174171" y="2091509"/>
            <a:ext cx="3955142" cy="4048031"/>
            <a:chOff x="174171" y="2091509"/>
            <a:chExt cx="3955142" cy="4048031"/>
          </a:xfrm>
        </p:grpSpPr>
        <p:sp>
          <p:nvSpPr>
            <p:cNvPr id="43" name="矩形 42"/>
            <p:cNvSpPr/>
            <p:nvPr/>
          </p:nvSpPr>
          <p:spPr>
            <a:xfrm>
              <a:off x="406401" y="5123543"/>
              <a:ext cx="1988457" cy="64587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CC0099"/>
                  </a:solidFill>
                  <a:latin typeface="楷体" pitchFamily="49" charset="-122"/>
                  <a:ea typeface="楷体" pitchFamily="49" charset="-122"/>
                </a:rPr>
                <a:t>注意这几个地方</a:t>
              </a:r>
            </a:p>
          </p:txBody>
        </p:sp>
        <p:sp>
          <p:nvSpPr>
            <p:cNvPr id="44" name="云形标注 43"/>
            <p:cNvSpPr/>
            <p:nvPr/>
          </p:nvSpPr>
          <p:spPr>
            <a:xfrm>
              <a:off x="174171" y="4963883"/>
              <a:ext cx="2336800" cy="1175657"/>
            </a:xfrm>
            <a:prstGeom prst="cloudCallout">
              <a:avLst>
                <a:gd name="adj1" fmla="val 74198"/>
                <a:gd name="adj2" fmla="val -1165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左大括号 44"/>
            <p:cNvSpPr/>
            <p:nvPr/>
          </p:nvSpPr>
          <p:spPr>
            <a:xfrm>
              <a:off x="3410857" y="2106023"/>
              <a:ext cx="696685" cy="246743"/>
            </a:xfrm>
            <a:prstGeom prst="leftBrace">
              <a:avLst/>
            </a:prstGeom>
            <a:ln w="19050">
              <a:solidFill>
                <a:srgbClr val="CC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大括号 45"/>
            <p:cNvSpPr/>
            <p:nvPr/>
          </p:nvSpPr>
          <p:spPr>
            <a:xfrm>
              <a:off x="3432628" y="3811452"/>
              <a:ext cx="696685" cy="246743"/>
            </a:xfrm>
            <a:prstGeom prst="leftBrace">
              <a:avLst/>
            </a:prstGeom>
            <a:ln w="19050">
              <a:solidFill>
                <a:srgbClr val="CC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笑脸 46"/>
            <p:cNvSpPr/>
            <p:nvPr/>
          </p:nvSpPr>
          <p:spPr>
            <a:xfrm>
              <a:off x="2862943" y="2091509"/>
              <a:ext cx="449943" cy="275771"/>
            </a:xfrm>
            <a:prstGeom prst="smileyFace">
              <a:avLst/>
            </a:prstGeom>
            <a:solidFill>
              <a:srgbClr val="CC0099">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14000"/>
                  </a:schemeClr>
                </a:solidFill>
              </a:endParaRPr>
            </a:p>
          </p:txBody>
        </p:sp>
        <p:sp>
          <p:nvSpPr>
            <p:cNvPr id="48" name="笑脸 47"/>
            <p:cNvSpPr/>
            <p:nvPr/>
          </p:nvSpPr>
          <p:spPr>
            <a:xfrm>
              <a:off x="2862943" y="3782423"/>
              <a:ext cx="449943" cy="275771"/>
            </a:xfrm>
            <a:prstGeom prst="smileyFace">
              <a:avLst/>
            </a:prstGeom>
            <a:solidFill>
              <a:srgbClr val="CC0099">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14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796598"/>
            <a:ext cx="1461407" cy="2949574"/>
          </a:xfrm>
        </p:spPr>
        <p:txBody>
          <a:bodyPr vert="eaVert"/>
          <a:lstStyle/>
          <a:p>
            <a:pPr>
              <a:spcAft>
                <a:spcPts val="1800"/>
              </a:spcAft>
            </a:pPr>
            <a:r>
              <a:rPr lang="zh-CN" altLang="en-US" dirty="0">
                <a:solidFill>
                  <a:srgbClr val="FF0000"/>
                </a:solidFill>
              </a:rPr>
              <a:t>强度削弱</a:t>
            </a:r>
            <a:endParaRPr lang="en-US" altLang="zh-CN" dirty="0">
              <a:solidFill>
                <a:srgbClr val="FF0000"/>
              </a:solidFill>
            </a:endParaRPr>
          </a:p>
          <a:p>
            <a:pPr>
              <a:spcAft>
                <a:spcPts val="1800"/>
              </a:spcAft>
            </a:pPr>
            <a:r>
              <a:rPr lang="zh-CN" altLang="en-US" dirty="0">
                <a:solidFill>
                  <a:srgbClr val="FF0000"/>
                </a:solidFill>
              </a:rPr>
              <a:t>删除归纳变量</a:t>
            </a:r>
          </a:p>
        </p:txBody>
      </p:sp>
      <p:sp>
        <p:nvSpPr>
          <p:cNvPr id="4" name="灯片编号占位符 3"/>
          <p:cNvSpPr>
            <a:spLocks noGrp="1"/>
          </p:cNvSpPr>
          <p:nvPr>
            <p:ph type="sldNum" sz="quarter" idx="12"/>
          </p:nvPr>
        </p:nvSpPr>
        <p:spPr>
          <a:xfrm>
            <a:off x="8287652" y="6385378"/>
            <a:ext cx="503464" cy="365125"/>
          </a:xfrm>
        </p:spPr>
        <p:txBody>
          <a:bodyPr/>
          <a:lstStyle/>
          <a:p>
            <a:pPr>
              <a:defRPr/>
            </a:pPr>
            <a:fld id="{EFC3A549-9C13-4399-83C7-A4E2E0BD550C}" type="slidenum">
              <a:rPr lang="zh-CN" altLang="en-US" smtClean="0"/>
              <a:pPr>
                <a:defRPr/>
              </a:pPr>
              <a:t>17</a:t>
            </a:fld>
            <a:endParaRPr lang="zh-CN" altLang="en-US" dirty="0"/>
          </a:p>
        </p:txBody>
      </p:sp>
      <p:grpSp>
        <p:nvGrpSpPr>
          <p:cNvPr id="5" name="组合 4"/>
          <p:cNvGrpSpPr/>
          <p:nvPr/>
        </p:nvGrpSpPr>
        <p:grpSpPr>
          <a:xfrm>
            <a:off x="2087118" y="282027"/>
            <a:ext cx="6694005" cy="6134668"/>
            <a:chOff x="577662" y="267513"/>
            <a:chExt cx="6694005" cy="6134668"/>
          </a:xfrm>
        </p:grpSpPr>
        <p:grpSp>
          <p:nvGrpSpPr>
            <p:cNvPr id="6" name="组合 43"/>
            <p:cNvGrpSpPr/>
            <p:nvPr/>
          </p:nvGrpSpPr>
          <p:grpSpPr>
            <a:xfrm>
              <a:off x="577662" y="267513"/>
              <a:ext cx="5616078" cy="6134668"/>
              <a:chOff x="1463016" y="194943"/>
              <a:chExt cx="5616078" cy="6134668"/>
            </a:xfrm>
          </p:grpSpPr>
          <p:sp>
            <p:nvSpPr>
              <p:cNvPr id="12" name="矩形 11"/>
              <p:cNvSpPr/>
              <p:nvPr/>
            </p:nvSpPr>
            <p:spPr>
              <a:xfrm>
                <a:off x="3076945" y="261259"/>
                <a:ext cx="2260800" cy="188287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rgbClr val="0000FF"/>
                    </a:solidFill>
                    <a:latin typeface="楷体" pitchFamily="49" charset="-122"/>
                    <a:ea typeface="楷体" pitchFamily="49" charset="-122"/>
                  </a:rPr>
                  <a:t>i</a:t>
                </a:r>
                <a:r>
                  <a:rPr lang="en-US" altLang="zh-CN" sz="2000" dirty="0">
                    <a:solidFill>
                      <a:srgbClr val="0000FF"/>
                    </a:solidFill>
                    <a:latin typeface="楷体" pitchFamily="49" charset="-122"/>
                    <a:ea typeface="楷体" pitchFamily="49" charset="-122"/>
                  </a:rPr>
                  <a:t>:=m-1</a:t>
                </a:r>
              </a:p>
              <a:p>
                <a:r>
                  <a:rPr lang="en-US" altLang="zh-CN" sz="2000" dirty="0">
                    <a:solidFill>
                      <a:srgbClr val="0000FF"/>
                    </a:solidFill>
                    <a:latin typeface="楷体" pitchFamily="49" charset="-122"/>
                    <a:ea typeface="楷体" pitchFamily="49" charset="-122"/>
                  </a:rPr>
                  <a:t>j:=n</a:t>
                </a:r>
              </a:p>
              <a:p>
                <a:r>
                  <a:rPr lang="en-US" altLang="zh-CN" sz="2000" dirty="0">
                    <a:solidFill>
                      <a:srgbClr val="0000FF"/>
                    </a:solidFill>
                    <a:latin typeface="楷体" pitchFamily="49" charset="-122"/>
                    <a:ea typeface="楷体" pitchFamily="49" charset="-122"/>
                  </a:rPr>
                  <a:t>T1:=4*n</a:t>
                </a:r>
              </a:p>
              <a:p>
                <a:r>
                  <a:rPr lang="en-US" altLang="zh-CN" sz="2000" dirty="0">
                    <a:solidFill>
                      <a:srgbClr val="0000FF"/>
                    </a:solidFill>
                    <a:latin typeface="楷体" pitchFamily="49" charset="-122"/>
                    <a:ea typeface="楷体" pitchFamily="49" charset="-122"/>
                  </a:rPr>
                  <a:t>v:=a[T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a:t>
                </a:r>
              </a:p>
              <a:p>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:=4*</a:t>
                </a:r>
                <a:r>
                  <a:rPr lang="en-US" altLang="zh-CN" sz="2000" dirty="0" err="1">
                    <a:solidFill>
                      <a:srgbClr val="CC0099"/>
                    </a:solidFill>
                    <a:latin typeface="楷体" pitchFamily="49" charset="-122"/>
                    <a:ea typeface="楷体" pitchFamily="49" charset="-122"/>
                  </a:rPr>
                  <a:t>i</a:t>
                </a:r>
                <a:endParaRPr lang="en-US" altLang="zh-CN" sz="2000" dirty="0">
                  <a:solidFill>
                    <a:srgbClr val="CC0099"/>
                  </a:solidFill>
                  <a:latin typeface="楷体" pitchFamily="49" charset="-122"/>
                  <a:ea typeface="楷体" pitchFamily="49" charset="-122"/>
                </a:endParaRPr>
              </a:p>
              <a:p>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4</a:t>
                </a:r>
                <a:r>
                  <a:rPr lang="en-US" altLang="zh-CN" sz="2000" dirty="0">
                    <a:solidFill>
                      <a:srgbClr val="CC0099"/>
                    </a:solidFill>
                    <a:latin typeface="楷体" pitchFamily="49" charset="-122"/>
                    <a:ea typeface="楷体" pitchFamily="49" charset="-122"/>
                  </a:rPr>
                  <a:t>:=4*j</a:t>
                </a:r>
                <a:endParaRPr lang="zh-CN" altLang="en-US" sz="2000" dirty="0">
                  <a:solidFill>
                    <a:srgbClr val="CC0099"/>
                  </a:solidFill>
                  <a:latin typeface="楷体" pitchFamily="49" charset="-122"/>
                  <a:ea typeface="楷体" pitchFamily="49" charset="-122"/>
                </a:endParaRPr>
              </a:p>
            </p:txBody>
          </p:sp>
          <p:sp>
            <p:nvSpPr>
              <p:cNvPr id="13" name="矩形 12"/>
              <p:cNvSpPr/>
              <p:nvPr/>
            </p:nvSpPr>
            <p:spPr>
              <a:xfrm>
                <a:off x="3076957" y="2510973"/>
                <a:ext cx="2260777" cy="95687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+4</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3</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4" name="矩形 13"/>
              <p:cNvSpPr/>
              <p:nvPr/>
            </p:nvSpPr>
            <p:spPr>
              <a:xfrm>
                <a:off x="3076957" y="3831773"/>
                <a:ext cx="2260777" cy="95509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4</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4</a:t>
                </a:r>
                <a:r>
                  <a:rPr lang="en-US" altLang="zh-CN" sz="2000" dirty="0">
                    <a:solidFill>
                      <a:srgbClr val="CC0099"/>
                    </a:solidFill>
                    <a:latin typeface="楷体" pitchFamily="49" charset="-122"/>
                    <a:ea typeface="楷体" pitchFamily="49" charset="-122"/>
                  </a:rPr>
                  <a:t>-4</a:t>
                </a:r>
              </a:p>
              <a:p>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p>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5</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v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5" name="矩形 14"/>
              <p:cNvSpPr/>
              <p:nvPr/>
            </p:nvSpPr>
            <p:spPr>
              <a:xfrm>
                <a:off x="3076957" y="5051698"/>
                <a:ext cx="2260800"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CN" sz="2000" dirty="0">
                    <a:solidFill>
                      <a:srgbClr val="0000FF"/>
                    </a:solidFill>
                    <a:latin typeface="楷体" pitchFamily="49" charset="-122"/>
                    <a:ea typeface="楷体" pitchFamily="49" charset="-122"/>
                  </a:rPr>
                  <a:t>if T</a:t>
                </a:r>
                <a:r>
                  <a:rPr lang="en-US" altLang="zh-CN" sz="2000" baseline="-25000" dirty="0">
                    <a:solidFill>
                      <a:srgbClr val="0000FF"/>
                    </a:solidFill>
                    <a:latin typeface="楷体" pitchFamily="49" charset="-122"/>
                    <a:ea typeface="楷体" pitchFamily="49" charset="-122"/>
                  </a:rPr>
                  <a:t>2</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6" name="矩形 15"/>
              <p:cNvSpPr/>
              <p:nvPr/>
            </p:nvSpPr>
            <p:spPr>
              <a:xfrm>
                <a:off x="4818317"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7" name="矩形 16"/>
              <p:cNvSpPr/>
              <p:nvPr/>
            </p:nvSpPr>
            <p:spPr>
              <a:xfrm>
                <a:off x="1463016" y="5864915"/>
                <a:ext cx="2260777" cy="4646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18" name="矩形 17"/>
              <p:cNvSpPr/>
              <p:nvPr/>
            </p:nvSpPr>
            <p:spPr>
              <a:xfrm>
                <a:off x="5118549" y="194943"/>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19" name="矩形 18"/>
              <p:cNvSpPr/>
              <p:nvPr/>
            </p:nvSpPr>
            <p:spPr>
              <a:xfrm>
                <a:off x="5118549" y="242549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20" name="矩形 19"/>
              <p:cNvSpPr/>
              <p:nvPr/>
            </p:nvSpPr>
            <p:spPr>
              <a:xfrm>
                <a:off x="5118549" y="3768304"/>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21" name="矩形 20"/>
              <p:cNvSpPr/>
              <p:nvPr/>
            </p:nvSpPr>
            <p:spPr>
              <a:xfrm>
                <a:off x="5118549" y="4894359"/>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grpSp>
            <p:nvGrpSpPr>
              <p:cNvPr id="22" name="组合 20"/>
              <p:cNvGrpSpPr/>
              <p:nvPr/>
            </p:nvGrpSpPr>
            <p:grpSpPr>
              <a:xfrm>
                <a:off x="2809373" y="2317786"/>
                <a:ext cx="580573" cy="1282479"/>
                <a:chOff x="2749413" y="2312656"/>
                <a:chExt cx="580573" cy="1181869"/>
              </a:xfrm>
            </p:grpSpPr>
            <p:cxnSp>
              <p:nvCxnSpPr>
                <p:cNvPr id="40" name="直接连接符 39"/>
                <p:cNvCxnSpPr/>
                <p:nvPr/>
              </p:nvCxnSpPr>
              <p:spPr>
                <a:xfrm rot="21480000" flipH="1" flipV="1">
                  <a:off x="2749414" y="3480011"/>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1" name="直接连接符 18"/>
                <p:cNvCxnSpPr/>
                <p:nvPr/>
              </p:nvCxnSpPr>
              <p:spPr>
                <a:xfrm flipV="1">
                  <a:off x="2749414" y="2313297"/>
                  <a:ext cx="0" cy="117774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2" name="直接箭头连接符 19"/>
                <p:cNvCxnSpPr/>
                <p:nvPr/>
              </p:nvCxnSpPr>
              <p:spPr>
                <a:xfrm>
                  <a:off x="2749413" y="2312656"/>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 name="组合 21"/>
              <p:cNvGrpSpPr/>
              <p:nvPr/>
            </p:nvGrpSpPr>
            <p:grpSpPr>
              <a:xfrm>
                <a:off x="2811866" y="3698723"/>
                <a:ext cx="580573" cy="1205492"/>
                <a:chOff x="2749413" y="2035811"/>
                <a:chExt cx="580573" cy="1110939"/>
              </a:xfrm>
            </p:grpSpPr>
            <p:cxnSp>
              <p:nvCxnSpPr>
                <p:cNvPr id="37" name="直接连接符 36"/>
                <p:cNvCxnSpPr/>
                <p:nvPr/>
              </p:nvCxnSpPr>
              <p:spPr>
                <a:xfrm rot="-120000" flipH="1" flipV="1">
                  <a:off x="2749414" y="3132236"/>
                  <a:ext cx="580572" cy="1451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749414" y="2035811"/>
                  <a:ext cx="0" cy="110145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9" name="直接箭头连接符 24"/>
                <p:cNvCxnSpPr/>
                <p:nvPr/>
              </p:nvCxnSpPr>
              <p:spPr>
                <a:xfrm>
                  <a:off x="2749413" y="2036146"/>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3386373" y="3469399"/>
                <a:ext cx="0" cy="11880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391136" y="2316188"/>
                <a:ext cx="0" cy="1980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86372" y="3697544"/>
                <a:ext cx="0" cy="134911"/>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386372" y="4787484"/>
                <a:ext cx="0" cy="108000"/>
              </a:xfrm>
              <a:prstGeom prst="line">
                <a:avLst/>
              </a:prstGeom>
              <a:ln w="6350"/>
            </p:spPr>
            <p:style>
              <a:lnRef idx="1">
                <a:schemeClr val="accent1"/>
              </a:lnRef>
              <a:fillRef idx="0">
                <a:schemeClr val="accent1"/>
              </a:fillRef>
              <a:effectRef idx="0">
                <a:schemeClr val="accent1"/>
              </a:effectRef>
              <a:fontRef idx="minor">
                <a:schemeClr val="tx1"/>
              </a:fontRef>
            </p:style>
          </p:cxnSp>
          <p:grpSp>
            <p:nvGrpSpPr>
              <p:cNvPr id="28" name="组合 30"/>
              <p:cNvGrpSpPr/>
              <p:nvPr/>
            </p:nvGrpSpPr>
            <p:grpSpPr>
              <a:xfrm>
                <a:off x="2247397" y="2247968"/>
                <a:ext cx="1438777" cy="3617999"/>
                <a:chOff x="2749413" y="1934861"/>
                <a:chExt cx="579600" cy="1194543"/>
              </a:xfrm>
            </p:grpSpPr>
            <p:cxnSp>
              <p:nvCxnSpPr>
                <p:cNvPr id="35" name="直接连接符 34"/>
                <p:cNvCxnSpPr/>
                <p:nvPr/>
              </p:nvCxnSpPr>
              <p:spPr>
                <a:xfrm flipV="1">
                  <a:off x="2749414" y="1934861"/>
                  <a:ext cx="0" cy="1194543"/>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749413" y="1934973"/>
                  <a:ext cx="579600"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接连接符 28"/>
              <p:cNvCxnSpPr/>
              <p:nvPr/>
            </p:nvCxnSpPr>
            <p:spPr>
              <a:xfrm>
                <a:off x="3686410" y="2249511"/>
                <a:ext cx="0" cy="2628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29322" y="2139596"/>
                <a:ext cx="0" cy="374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10272" y="3464634"/>
                <a:ext cx="0" cy="367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81696" y="4782721"/>
                <a:ext cx="0" cy="2664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19496" y="5514973"/>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110183" y="5514973"/>
                <a:ext cx="0" cy="349200"/>
              </a:xfrm>
              <a:prstGeom prst="line">
                <a:avLst/>
              </a:prstGeom>
              <a:ln w="63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 name="组合 50"/>
            <p:cNvGrpSpPr/>
            <p:nvPr/>
          </p:nvGrpSpPr>
          <p:grpSpPr>
            <a:xfrm>
              <a:off x="4980691" y="910181"/>
              <a:ext cx="2290976" cy="3690836"/>
              <a:chOff x="4980691" y="910181"/>
              <a:chExt cx="2290976" cy="3690836"/>
            </a:xfrm>
          </p:grpSpPr>
          <p:sp>
            <p:nvSpPr>
              <p:cNvPr id="8" name="矩形 7"/>
              <p:cNvSpPr/>
              <p:nvPr/>
            </p:nvSpPr>
            <p:spPr>
              <a:xfrm>
                <a:off x="5606081" y="915230"/>
                <a:ext cx="1665586" cy="108772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p>
              <a:p>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9" name="矩形 8"/>
              <p:cNvSpPr/>
              <p:nvPr/>
            </p:nvSpPr>
            <p:spPr>
              <a:xfrm>
                <a:off x="5606081" y="3854374"/>
                <a:ext cx="1665586" cy="74664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]:=v</a:t>
                </a:r>
              </a:p>
              <a:p>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0" name="矩形 9"/>
              <p:cNvSpPr/>
              <p:nvPr/>
            </p:nvSpPr>
            <p:spPr>
              <a:xfrm>
                <a:off x="4980691" y="3900124"/>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11" name="矩形 10"/>
              <p:cNvSpPr/>
              <p:nvPr/>
            </p:nvSpPr>
            <p:spPr>
              <a:xfrm>
                <a:off x="4980691" y="91018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222" y="2699657"/>
            <a:ext cx="7886700" cy="1023031"/>
          </a:xfrm>
        </p:spPr>
        <p:txBody>
          <a:bodyPr/>
          <a:lstStyle/>
          <a:p>
            <a:pPr algn="ctr"/>
            <a:r>
              <a:rPr lang="en-US" altLang="zh-CN" sz="4000" dirty="0">
                <a:solidFill>
                  <a:srgbClr val="0000FF"/>
                </a:solidFill>
                <a:latin typeface="华文行楷" pitchFamily="2" charset="-122"/>
                <a:ea typeface="华文行楷" pitchFamily="2" charset="-122"/>
              </a:rPr>
              <a:t>10.2</a:t>
            </a:r>
            <a:r>
              <a:rPr lang="zh-CN" altLang="en-US" sz="4000" dirty="0">
                <a:solidFill>
                  <a:srgbClr val="0000FF"/>
                </a:solidFill>
                <a:latin typeface="华文行楷" pitchFamily="2" charset="-122"/>
                <a:ea typeface="华文行楷" pitchFamily="2" charset="-122"/>
              </a:rPr>
              <a:t>、局部优化</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8150"/>
            <a:ext cx="7886700" cy="624650"/>
          </a:xfrm>
        </p:spPr>
        <p:txBody>
          <a:bodyPr/>
          <a:lstStyle/>
          <a:p>
            <a:r>
              <a:rPr lang="zh-CN" altLang="en-US" dirty="0"/>
              <a:t>概述</a:t>
            </a:r>
          </a:p>
        </p:txBody>
      </p:sp>
      <p:sp>
        <p:nvSpPr>
          <p:cNvPr id="3" name="内容占位符 2"/>
          <p:cNvSpPr>
            <a:spLocks noGrp="1"/>
          </p:cNvSpPr>
          <p:nvPr>
            <p:ph idx="1"/>
          </p:nvPr>
        </p:nvSpPr>
        <p:spPr>
          <a:xfrm>
            <a:off x="628650" y="1146629"/>
            <a:ext cx="7886700" cy="4659085"/>
          </a:xfrm>
        </p:spPr>
        <p:txBody>
          <a:bodyPr/>
          <a:lstStyle/>
          <a:p>
            <a:r>
              <a:rPr lang="zh-CN" altLang="en-US" dirty="0"/>
              <a:t>对程序</a:t>
            </a:r>
            <a:r>
              <a:rPr lang="zh-CN" altLang="en-US" u="sng" dirty="0"/>
              <a:t>以</a:t>
            </a:r>
            <a:r>
              <a:rPr lang="zh-CN" altLang="en-US" u="sng" dirty="0">
                <a:solidFill>
                  <a:srgbClr val="FF0000"/>
                </a:solidFill>
              </a:rPr>
              <a:t>基本块</a:t>
            </a:r>
            <a:r>
              <a:rPr lang="zh-CN" altLang="en-US" u="sng" dirty="0"/>
              <a:t>为范围</a:t>
            </a:r>
            <a:r>
              <a:rPr lang="zh-CN" altLang="en-US" dirty="0"/>
              <a:t>来讨论的优化，称为局部优化。 </a:t>
            </a:r>
          </a:p>
          <a:p>
            <a:r>
              <a:rPr lang="zh-CN" altLang="en-US" dirty="0"/>
              <a:t>基本块的入口语句：</a:t>
            </a:r>
          </a:p>
          <a:p>
            <a:pPr marL="808038" lvl="1" indent="-350838">
              <a:buSzPct val="100000"/>
              <a:buFont typeface="+mj-lt"/>
              <a:buAutoNum type="arabicPeriod"/>
            </a:pPr>
            <a:r>
              <a:rPr lang="zh-CN" altLang="en-US" dirty="0"/>
              <a:t>程序的第一个语句；或者，</a:t>
            </a:r>
          </a:p>
          <a:p>
            <a:pPr marL="808038" lvl="1" indent="-350838">
              <a:buSzPct val="100000"/>
              <a:buFont typeface="+mj-lt"/>
              <a:buAutoNum type="arabicPeriod"/>
            </a:pPr>
            <a:r>
              <a:rPr lang="zh-CN" altLang="en-US" dirty="0"/>
              <a:t>条件转移语句或无条件转移语句的转移目标语句；或者</a:t>
            </a:r>
            <a:endParaRPr lang="en-US" altLang="zh-CN" dirty="0"/>
          </a:p>
          <a:p>
            <a:pPr marL="808038" lvl="1" indent="-350838">
              <a:buSzPct val="100000"/>
              <a:buFont typeface="+mj-lt"/>
              <a:buAutoNum type="arabicPeriod"/>
            </a:pPr>
            <a:r>
              <a:rPr lang="zh-CN" altLang="en-US" dirty="0"/>
              <a:t>紧跟在条件转移语句后面的语句。</a:t>
            </a:r>
            <a:endParaRPr lang="en-US" altLang="zh-CN" dirty="0"/>
          </a:p>
          <a:p>
            <a:r>
              <a:rPr lang="zh-CN" altLang="en-US" dirty="0"/>
              <a:t>每个</a:t>
            </a:r>
            <a:r>
              <a:rPr lang="zh-CN" altLang="en-US" u="sng" dirty="0"/>
              <a:t>入口语句到下一个入口语句之前</a:t>
            </a:r>
            <a:r>
              <a:rPr lang="zh-CN" altLang="en-US" dirty="0"/>
              <a:t>的语句序列构成一个</a:t>
            </a:r>
            <a:r>
              <a:rPr lang="zh-CN" altLang="en-US" dirty="0">
                <a:solidFill>
                  <a:srgbClr val="FF0000"/>
                </a:solidFill>
              </a:rPr>
              <a:t>基本块</a:t>
            </a:r>
            <a:r>
              <a:rPr lang="zh-CN" altLang="en-US" dirty="0"/>
              <a:t>。</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35" y="278040"/>
            <a:ext cx="7886700" cy="781504"/>
          </a:xfrm>
        </p:spPr>
        <p:txBody>
          <a:bodyPr/>
          <a:lstStyle/>
          <a:p>
            <a:r>
              <a:rPr lang="zh-CN" altLang="en-US" dirty="0"/>
              <a:t>目录</a:t>
            </a:r>
          </a:p>
        </p:txBody>
      </p:sp>
      <p:sp>
        <p:nvSpPr>
          <p:cNvPr id="3" name="内容占位符 2"/>
          <p:cNvSpPr>
            <a:spLocks noGrp="1"/>
          </p:cNvSpPr>
          <p:nvPr>
            <p:ph idx="1"/>
          </p:nvPr>
        </p:nvSpPr>
        <p:spPr>
          <a:xfrm>
            <a:off x="659130" y="1534887"/>
            <a:ext cx="7886700" cy="3352800"/>
          </a:xfrm>
        </p:spPr>
        <p:txBody>
          <a:bodyPr/>
          <a:lstStyle/>
          <a:p>
            <a:pPr>
              <a:spcAft>
                <a:spcPts val="1800"/>
              </a:spcAft>
            </a:pPr>
            <a:r>
              <a:rPr lang="en-US" altLang="zh-CN" dirty="0"/>
              <a:t>10.1</a:t>
            </a:r>
            <a:r>
              <a:rPr lang="zh-CN" altLang="en-US" dirty="0"/>
              <a:t>、概述</a:t>
            </a:r>
            <a:endParaRPr lang="en-US" altLang="zh-CN" dirty="0"/>
          </a:p>
          <a:p>
            <a:pPr>
              <a:spcAft>
                <a:spcPts val="1800"/>
              </a:spcAft>
            </a:pPr>
            <a:r>
              <a:rPr lang="en-US" altLang="zh-CN" dirty="0"/>
              <a:t>10.2</a:t>
            </a:r>
            <a:r>
              <a:rPr lang="zh-CN" altLang="en-US" dirty="0"/>
              <a:t>、局部优化</a:t>
            </a:r>
            <a:endParaRPr lang="en-US" altLang="zh-CN" dirty="0"/>
          </a:p>
          <a:p>
            <a:pPr>
              <a:spcAft>
                <a:spcPts val="1800"/>
              </a:spcAft>
            </a:pPr>
            <a:r>
              <a:rPr lang="en-US" altLang="zh-CN" dirty="0"/>
              <a:t>10.3</a:t>
            </a:r>
            <a:r>
              <a:rPr lang="zh-CN" altLang="en-US" dirty="0"/>
              <a:t>、循环优化</a:t>
            </a:r>
            <a:endParaRPr lang="en-US" altLang="zh-CN" dirty="0"/>
          </a:p>
          <a:p>
            <a:pPr>
              <a:spcAft>
                <a:spcPts val="1800"/>
              </a:spcAft>
            </a:pPr>
            <a:r>
              <a:rPr lang="en-US" altLang="zh-CN" dirty="0"/>
              <a:t>10.4</a:t>
            </a:r>
            <a:r>
              <a:rPr lang="zh-CN" altLang="en-US" dirty="0"/>
              <a:t>、数据流分析</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99909DC-EE73-404D-BF17-BF7D3CA0A1F4}"/>
              </a:ext>
            </a:extLst>
          </p:cNvPr>
          <p:cNvGrpSpPr/>
          <p:nvPr/>
        </p:nvGrpSpPr>
        <p:grpSpPr>
          <a:xfrm>
            <a:off x="1016605" y="1628800"/>
            <a:ext cx="6525725" cy="2397100"/>
            <a:chOff x="1016605" y="1628800"/>
            <a:chExt cx="6525725" cy="2397100"/>
          </a:xfrm>
        </p:grpSpPr>
        <p:sp>
          <p:nvSpPr>
            <p:cNvPr id="6" name="矩形: 圆角 5">
              <a:extLst>
                <a:ext uri="{FF2B5EF4-FFF2-40B4-BE49-F238E27FC236}">
                  <a16:creationId xmlns:a16="http://schemas.microsoft.com/office/drawing/2014/main" id="{D91C4916-7BB3-4FBA-BE00-1842AEAB4355}"/>
                </a:ext>
              </a:extLst>
            </p:cNvPr>
            <p:cNvSpPr/>
            <p:nvPr/>
          </p:nvSpPr>
          <p:spPr>
            <a:xfrm>
              <a:off x="3168650" y="3667760"/>
              <a:ext cx="1828800" cy="358140"/>
            </a:xfrm>
            <a:prstGeom prst="roundRect">
              <a:avLst/>
            </a:prstGeom>
            <a:solidFill>
              <a:schemeClr val="accent2">
                <a:lumMod val="20000"/>
                <a:lumOff val="8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C6E42122-2041-4F26-9007-16547EA6E678}"/>
                </a:ext>
              </a:extLst>
            </p:cNvPr>
            <p:cNvSpPr/>
            <p:nvPr/>
          </p:nvSpPr>
          <p:spPr>
            <a:xfrm>
              <a:off x="1016605" y="1628800"/>
              <a:ext cx="6525725" cy="1350150"/>
            </a:xfrm>
            <a:prstGeom prst="roundRect">
              <a:avLst/>
            </a:prstGeom>
            <a:solidFill>
              <a:schemeClr val="accent2">
                <a:lumMod val="20000"/>
                <a:lumOff val="8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A311D49D-7763-469C-954B-B9795B350835}"/>
                </a:ext>
              </a:extLst>
            </p:cNvPr>
            <p:cNvSpPr/>
            <p:nvPr/>
          </p:nvSpPr>
          <p:spPr>
            <a:xfrm>
              <a:off x="4048125" y="2971800"/>
              <a:ext cx="2663825" cy="692150"/>
            </a:xfrm>
            <a:custGeom>
              <a:avLst/>
              <a:gdLst>
                <a:gd name="connsiteX0" fmla="*/ 0 w 2374900"/>
                <a:gd name="connsiteY0" fmla="*/ 692150 h 692150"/>
                <a:gd name="connsiteX1" fmla="*/ 0 w 2374900"/>
                <a:gd name="connsiteY1" fmla="*/ 546100 h 692150"/>
                <a:gd name="connsiteX2" fmla="*/ 2374900 w 2374900"/>
                <a:gd name="connsiteY2" fmla="*/ 546100 h 692150"/>
                <a:gd name="connsiteX3" fmla="*/ 2374900 w 2374900"/>
                <a:gd name="connsiteY3" fmla="*/ 0 h 692150"/>
              </a:gdLst>
              <a:ahLst/>
              <a:cxnLst>
                <a:cxn ang="0">
                  <a:pos x="connsiteX0" y="connsiteY0"/>
                </a:cxn>
                <a:cxn ang="0">
                  <a:pos x="connsiteX1" y="connsiteY1"/>
                </a:cxn>
                <a:cxn ang="0">
                  <a:pos x="connsiteX2" y="connsiteY2"/>
                </a:cxn>
                <a:cxn ang="0">
                  <a:pos x="connsiteX3" y="connsiteY3"/>
                </a:cxn>
              </a:cxnLst>
              <a:rect l="l" t="t" r="r" b="b"/>
              <a:pathLst>
                <a:path w="2374900" h="692150">
                  <a:moveTo>
                    <a:pt x="0" y="692150"/>
                  </a:moveTo>
                  <a:lnTo>
                    <a:pt x="0" y="546100"/>
                  </a:lnTo>
                  <a:lnTo>
                    <a:pt x="2374900" y="546100"/>
                  </a:lnTo>
                  <a:lnTo>
                    <a:pt x="2374900" y="0"/>
                  </a:lnTo>
                </a:path>
              </a:pathLst>
            </a:custGeom>
            <a:noFill/>
            <a:ln>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内容占位符 2"/>
          <p:cNvSpPr>
            <a:spLocks noGrp="1"/>
          </p:cNvSpPr>
          <p:nvPr>
            <p:ph idx="1"/>
          </p:nvPr>
        </p:nvSpPr>
        <p:spPr>
          <a:xfrm>
            <a:off x="563880" y="1097280"/>
            <a:ext cx="8010434" cy="5090160"/>
          </a:xfrm>
        </p:spPr>
        <p:txBody>
          <a:bodyPr/>
          <a:lstStyle/>
          <a:p>
            <a:pPr>
              <a:lnSpc>
                <a:spcPct val="120000"/>
              </a:lnSpc>
              <a:buNone/>
            </a:pPr>
            <a:r>
              <a:rPr lang="zh-CN" altLang="en-US" sz="2400" dirty="0"/>
              <a:t>（</a:t>
            </a:r>
            <a:r>
              <a:rPr lang="en-US" altLang="zh-CN" sz="2400" dirty="0"/>
              <a:t>1</a:t>
            </a:r>
            <a:r>
              <a:rPr lang="zh-CN" altLang="en-US" sz="2400" dirty="0"/>
              <a:t>）求出四元式程序中各基本块的</a:t>
            </a:r>
            <a:r>
              <a:rPr lang="zh-CN" altLang="en-US" sz="2400" dirty="0">
                <a:solidFill>
                  <a:srgbClr val="C00000"/>
                </a:solidFill>
              </a:rPr>
              <a:t>入口语句</a:t>
            </a:r>
            <a:r>
              <a:rPr lang="zh-CN" altLang="en-US" sz="2400" dirty="0"/>
              <a:t>，即</a:t>
            </a:r>
            <a:endParaRPr lang="en-US" altLang="zh-CN" sz="2400" dirty="0"/>
          </a:p>
          <a:p>
            <a:pPr marL="1169988" lvl="1" indent="-615950">
              <a:lnSpc>
                <a:spcPct val="110000"/>
              </a:lnSpc>
              <a:spcAft>
                <a:spcPts val="0"/>
              </a:spcAft>
              <a:buSzPct val="100000"/>
              <a:buFont typeface="+mj-lt"/>
              <a:buAutoNum type="romanUcPeriod"/>
            </a:pPr>
            <a:r>
              <a:rPr lang="zh-CN" altLang="en-US" sz="2000" dirty="0"/>
              <a:t>程序的第一个语句；</a:t>
            </a:r>
            <a:endParaRPr lang="en-US" altLang="zh-CN" sz="2000" dirty="0"/>
          </a:p>
          <a:p>
            <a:pPr marL="1169988" lvl="1" indent="-615950">
              <a:lnSpc>
                <a:spcPct val="110000"/>
              </a:lnSpc>
              <a:spcAft>
                <a:spcPts val="0"/>
              </a:spcAft>
              <a:buSzPct val="100000"/>
              <a:buFont typeface="+mj-lt"/>
              <a:buAutoNum type="romanUcPeriod"/>
            </a:pPr>
            <a:r>
              <a:rPr lang="zh-CN" altLang="en-US" sz="2000" dirty="0"/>
              <a:t>由</a:t>
            </a:r>
            <a:r>
              <a:rPr lang="en-US" altLang="zh-CN" sz="2000" dirty="0"/>
              <a:t>if</a:t>
            </a:r>
            <a:r>
              <a:rPr lang="zh-CN" altLang="en-US" sz="2000" dirty="0"/>
              <a:t>、</a:t>
            </a:r>
            <a:r>
              <a:rPr lang="en-US" altLang="zh-CN" sz="2000" dirty="0" err="1"/>
              <a:t>goto</a:t>
            </a:r>
            <a:r>
              <a:rPr lang="zh-CN" altLang="en-US" sz="2000" dirty="0"/>
              <a:t>语句到达的</a:t>
            </a:r>
            <a:r>
              <a:rPr lang="zh-CN" altLang="en-US" sz="2000"/>
              <a:t>语句；</a:t>
            </a:r>
            <a:r>
              <a:rPr lang="en-US" altLang="zh-CN" sz="2000"/>
              <a:t>(</a:t>
            </a:r>
            <a:r>
              <a:rPr lang="zh-CN" altLang="en-US" sz="2000"/>
              <a:t>简单说，就是标号</a:t>
            </a:r>
            <a:r>
              <a:rPr lang="en-US" altLang="zh-CN" sz="2000"/>
              <a:t>)</a:t>
            </a:r>
            <a:endParaRPr lang="en-US" altLang="zh-CN" sz="2000" dirty="0"/>
          </a:p>
          <a:p>
            <a:pPr marL="1169988" lvl="1" indent="-615950">
              <a:lnSpc>
                <a:spcPct val="120000"/>
              </a:lnSpc>
              <a:buSzPct val="100000"/>
              <a:buFont typeface="+mj-lt"/>
              <a:buAutoNum type="romanUcPeriod"/>
            </a:pPr>
            <a:r>
              <a:rPr lang="zh-CN" altLang="en-US" sz="2000" dirty="0"/>
              <a:t>紧跟在</a:t>
            </a:r>
            <a:r>
              <a:rPr lang="en-US" altLang="zh-CN" sz="2000" dirty="0"/>
              <a:t>if</a:t>
            </a:r>
            <a:r>
              <a:rPr lang="zh-CN" altLang="en-US" sz="2000" dirty="0"/>
              <a:t>语句后面的语句；</a:t>
            </a:r>
            <a:endParaRPr lang="en-US" altLang="zh-CN" sz="2000" dirty="0"/>
          </a:p>
          <a:p>
            <a:pPr>
              <a:lnSpc>
                <a:spcPct val="120000"/>
              </a:lnSpc>
              <a:buNone/>
            </a:pPr>
            <a:r>
              <a:rPr lang="zh-CN" altLang="en-US" sz="2400" dirty="0"/>
              <a:t>（</a:t>
            </a:r>
            <a:r>
              <a:rPr lang="en-US" altLang="zh-CN" sz="2400" dirty="0"/>
              <a:t>2</a:t>
            </a:r>
            <a:r>
              <a:rPr lang="zh-CN" altLang="en-US" sz="2400" dirty="0"/>
              <a:t>）为每个入口语句构造其所属的基本块</a:t>
            </a:r>
            <a:endParaRPr lang="en-US" altLang="zh-CN" sz="2400" dirty="0"/>
          </a:p>
          <a:p>
            <a:pPr marL="989013" lvl="1" indent="-371475">
              <a:lnSpc>
                <a:spcPct val="120000"/>
              </a:lnSpc>
              <a:buSzPct val="100000"/>
              <a:buFont typeface="+mj-ea"/>
              <a:buAutoNum type="circleNumDbPlain"/>
            </a:pPr>
            <a:r>
              <a:rPr lang="zh-CN" altLang="en-US" sz="2000" dirty="0"/>
              <a:t>由该入口语句</a:t>
            </a:r>
            <a:r>
              <a:rPr lang="zh-CN" altLang="en-US" sz="2000" dirty="0">
                <a:solidFill>
                  <a:srgbClr val="C00000"/>
                </a:solidFill>
              </a:rPr>
              <a:t>到下一入口语句</a:t>
            </a:r>
            <a:r>
              <a:rPr lang="zh-CN" altLang="en-US" sz="2000" dirty="0"/>
              <a:t>（</a:t>
            </a:r>
            <a:r>
              <a:rPr lang="zh-CN" altLang="en-US" sz="2000" u="sng" dirty="0"/>
              <a:t>不包括</a:t>
            </a:r>
            <a:r>
              <a:rPr lang="zh-CN" altLang="en-US" sz="2000" dirty="0"/>
              <a:t>该入口</a:t>
            </a:r>
            <a:r>
              <a:rPr lang="zh-CN" altLang="en-US" sz="2000"/>
              <a:t>语句）</a:t>
            </a:r>
            <a:endParaRPr lang="en-US" altLang="zh-CN" sz="2000"/>
          </a:p>
          <a:p>
            <a:pPr marL="989013" lvl="1" indent="-371475">
              <a:lnSpc>
                <a:spcPct val="120000"/>
              </a:lnSpc>
              <a:buSzPct val="100000"/>
              <a:buFont typeface="+mj-ea"/>
              <a:buAutoNum type="circleNumDbPlain"/>
            </a:pPr>
            <a:r>
              <a:rPr lang="zh-CN" altLang="en-US" sz="2000"/>
              <a:t>或</a:t>
            </a:r>
            <a:r>
              <a:rPr lang="zh-CN" altLang="en-US" sz="2000" dirty="0"/>
              <a:t>到一</a:t>
            </a:r>
            <a:r>
              <a:rPr lang="zh-CN" altLang="en-US" sz="2000" dirty="0">
                <a:solidFill>
                  <a:srgbClr val="C00000"/>
                </a:solidFill>
              </a:rPr>
              <a:t>转移语句</a:t>
            </a:r>
            <a:r>
              <a:rPr lang="zh-CN" altLang="en-US" sz="2000" dirty="0"/>
              <a:t>（</a:t>
            </a:r>
            <a:r>
              <a:rPr lang="zh-CN" altLang="en-US" sz="2000" u="sng" dirty="0"/>
              <a:t>包括</a:t>
            </a:r>
            <a:r>
              <a:rPr lang="zh-CN" altLang="en-US" sz="2000" dirty="0"/>
              <a:t>转移</a:t>
            </a:r>
            <a:r>
              <a:rPr lang="zh-CN" altLang="en-US" sz="2000"/>
              <a:t>语句）</a:t>
            </a:r>
            <a:endParaRPr lang="en-US" altLang="zh-CN" sz="2000"/>
          </a:p>
          <a:p>
            <a:pPr marL="989013" lvl="1" indent="-371475">
              <a:lnSpc>
                <a:spcPct val="120000"/>
              </a:lnSpc>
              <a:buSzPct val="100000"/>
              <a:buFont typeface="+mj-ea"/>
              <a:buAutoNum type="circleNumDbPlain"/>
            </a:pPr>
            <a:r>
              <a:rPr lang="zh-CN" altLang="en-US" sz="2000"/>
              <a:t>或</a:t>
            </a:r>
            <a:r>
              <a:rPr lang="zh-CN" altLang="en-US" sz="2000" dirty="0"/>
              <a:t>到停（</a:t>
            </a:r>
            <a:r>
              <a:rPr lang="en-US" altLang="zh-CN" sz="2000" dirty="0"/>
              <a:t>halt</a:t>
            </a:r>
            <a:r>
              <a:rPr lang="zh-CN" altLang="en-US" sz="2000" dirty="0"/>
              <a:t>）语句（包括该语句）之间的语句序列组成。</a:t>
            </a:r>
            <a:endParaRPr lang="en-US" altLang="zh-CN" sz="2000" dirty="0"/>
          </a:p>
          <a:p>
            <a:pPr marL="746125" indent="-746125">
              <a:lnSpc>
                <a:spcPct val="120000"/>
              </a:lnSpc>
              <a:buNone/>
            </a:pPr>
            <a:r>
              <a:rPr lang="zh-CN" altLang="en-US" sz="2400" dirty="0"/>
              <a:t>（</a:t>
            </a:r>
            <a:r>
              <a:rPr lang="en-US" altLang="zh-CN" sz="2400" dirty="0"/>
              <a:t>3</a:t>
            </a:r>
            <a:r>
              <a:rPr lang="zh-CN" altLang="en-US" sz="2400" dirty="0"/>
              <a:t>）凡是没有纳入到任何一个基本块中的语句，都是不会被执行到的语句，可将其删除。</a:t>
            </a:r>
          </a:p>
          <a:p>
            <a:pPr>
              <a:lnSpc>
                <a:spcPct val="120000"/>
              </a:lnSpc>
            </a:pPr>
            <a:endParaRPr lang="zh-CN" altLang="en-US" sz="2400" u="sng" dirty="0"/>
          </a:p>
        </p:txBody>
      </p:sp>
      <p:sp>
        <p:nvSpPr>
          <p:cNvPr id="2" name="标题 1"/>
          <p:cNvSpPr>
            <a:spLocks noGrp="1"/>
          </p:cNvSpPr>
          <p:nvPr>
            <p:ph type="title"/>
          </p:nvPr>
        </p:nvSpPr>
        <p:spPr>
          <a:xfrm>
            <a:off x="628650" y="249014"/>
            <a:ext cx="7886700" cy="592816"/>
          </a:xfrm>
        </p:spPr>
        <p:txBody>
          <a:bodyPr/>
          <a:lstStyle/>
          <a:p>
            <a:r>
              <a:rPr lang="zh-CN" altLang="en-US" dirty="0"/>
              <a:t>求基本块算法</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73402"/>
            <a:ext cx="7886700" cy="741004"/>
          </a:xfrm>
        </p:spPr>
        <p:txBody>
          <a:bodyPr/>
          <a:lstStyle/>
          <a:p>
            <a:r>
              <a:rPr lang="zh-CN" altLang="en-US" dirty="0">
                <a:solidFill>
                  <a:srgbClr val="FF0000"/>
                </a:solidFill>
              </a:rPr>
              <a:t>例</a:t>
            </a:r>
          </a:p>
        </p:txBody>
      </p:sp>
      <p:sp>
        <p:nvSpPr>
          <p:cNvPr id="3" name="内容占位符 2"/>
          <p:cNvSpPr>
            <a:spLocks noGrp="1"/>
          </p:cNvSpPr>
          <p:nvPr>
            <p:ph idx="1"/>
          </p:nvPr>
        </p:nvSpPr>
        <p:spPr>
          <a:xfrm>
            <a:off x="669288" y="972900"/>
            <a:ext cx="4294605" cy="4395019"/>
          </a:xfrm>
        </p:spPr>
        <p:txBody>
          <a:bodyPr/>
          <a:lstStyle/>
          <a:p>
            <a:pPr>
              <a:spcBef>
                <a:spcPts val="0"/>
              </a:spcBef>
              <a:buNone/>
            </a:pPr>
            <a:r>
              <a:rPr lang="zh-CN" altLang="en-US" sz="2400" dirty="0"/>
              <a:t>  </a:t>
            </a:r>
            <a:r>
              <a:rPr lang="en-US" altLang="zh-CN" sz="2400" dirty="0"/>
              <a:t>(1)     read(C)</a:t>
            </a:r>
          </a:p>
          <a:p>
            <a:pPr>
              <a:spcBef>
                <a:spcPts val="0"/>
              </a:spcBef>
              <a:buNone/>
            </a:pPr>
            <a:r>
              <a:rPr lang="en-US" altLang="zh-CN" sz="2400" dirty="0"/>
              <a:t>  (2)     A:=0</a:t>
            </a:r>
          </a:p>
          <a:p>
            <a:pPr>
              <a:spcBef>
                <a:spcPts val="0"/>
              </a:spcBef>
              <a:buNone/>
            </a:pPr>
            <a:r>
              <a:rPr lang="en-US" altLang="zh-CN" sz="2400" dirty="0"/>
              <a:t>  (3)     B:=1</a:t>
            </a:r>
          </a:p>
          <a:p>
            <a:pPr>
              <a:spcBef>
                <a:spcPts val="0"/>
              </a:spcBef>
              <a:buNone/>
            </a:pPr>
            <a:r>
              <a:rPr lang="en-US" altLang="zh-CN" sz="2400" dirty="0"/>
              <a:t>  (4) L</a:t>
            </a:r>
            <a:r>
              <a:rPr lang="en-US" altLang="zh-CN" sz="2400" baseline="-25000" dirty="0"/>
              <a:t>1</a:t>
            </a:r>
            <a:r>
              <a:rPr lang="en-US" altLang="zh-CN" sz="2400" dirty="0"/>
              <a:t>: A:=A+B</a:t>
            </a:r>
          </a:p>
          <a:p>
            <a:pPr>
              <a:spcBef>
                <a:spcPts val="0"/>
              </a:spcBef>
              <a:buNone/>
            </a:pPr>
            <a:r>
              <a:rPr lang="en-US" altLang="zh-CN" sz="2400" dirty="0"/>
              <a:t>  (5)     if B</a:t>
            </a:r>
            <a:r>
              <a:rPr lang="zh-CN" altLang="en-US" sz="2400" dirty="0">
                <a:sym typeface="Symbol" pitchFamily="18" charset="2"/>
              </a:rPr>
              <a:t>＞</a:t>
            </a:r>
            <a:r>
              <a:rPr lang="en-US" altLang="zh-CN" sz="2400" dirty="0"/>
              <a:t>=C </a:t>
            </a:r>
            <a:r>
              <a:rPr lang="en-US" altLang="zh-CN" sz="2400" dirty="0" err="1"/>
              <a:t>goto</a:t>
            </a:r>
            <a:r>
              <a:rPr lang="en-US" altLang="zh-CN" sz="2400" dirty="0"/>
              <a:t> L</a:t>
            </a:r>
            <a:r>
              <a:rPr lang="en-US" altLang="zh-CN" sz="2400" baseline="-25000" dirty="0"/>
              <a:t>2</a:t>
            </a:r>
          </a:p>
          <a:p>
            <a:pPr>
              <a:spcBef>
                <a:spcPts val="0"/>
              </a:spcBef>
              <a:buNone/>
            </a:pPr>
            <a:r>
              <a:rPr lang="en-US" altLang="zh-CN" sz="2400" dirty="0"/>
              <a:t>  (6)     B:=B+1</a:t>
            </a:r>
          </a:p>
          <a:p>
            <a:pPr>
              <a:spcBef>
                <a:spcPts val="0"/>
              </a:spcBef>
              <a:buNone/>
            </a:pPr>
            <a:r>
              <a:rPr lang="en-US" altLang="zh-CN" sz="2400" dirty="0"/>
              <a:t>  (7)     </a:t>
            </a:r>
            <a:r>
              <a:rPr lang="en-US" altLang="zh-CN" sz="2400" dirty="0" err="1"/>
              <a:t>goto</a:t>
            </a:r>
            <a:r>
              <a:rPr lang="en-US" altLang="zh-CN" sz="2400" dirty="0"/>
              <a:t> L</a:t>
            </a:r>
            <a:r>
              <a:rPr lang="en-US" altLang="zh-CN" sz="2400" baseline="-25000" dirty="0"/>
              <a:t>1</a:t>
            </a:r>
          </a:p>
          <a:p>
            <a:pPr>
              <a:spcBef>
                <a:spcPts val="0"/>
              </a:spcBef>
              <a:buNone/>
            </a:pPr>
            <a:r>
              <a:rPr lang="en-US" altLang="zh-CN" sz="2400" dirty="0"/>
              <a:t>  (8) L</a:t>
            </a:r>
            <a:r>
              <a:rPr lang="en-US" altLang="zh-CN" sz="2400" baseline="-25000" dirty="0"/>
              <a:t>2</a:t>
            </a:r>
            <a:r>
              <a:rPr lang="en-US" altLang="zh-CN" sz="2400" dirty="0"/>
              <a:t>: write (A)</a:t>
            </a:r>
          </a:p>
          <a:p>
            <a:pPr>
              <a:spcBef>
                <a:spcPts val="0"/>
              </a:spcBef>
              <a:buNone/>
            </a:pPr>
            <a:r>
              <a:rPr lang="en-US" altLang="zh-CN" sz="2400" dirty="0"/>
              <a:t>  (9)     halt</a:t>
            </a:r>
            <a:endParaRPr lang="zh-CN" altLang="en-US" sz="2400" dirty="0"/>
          </a:p>
        </p:txBody>
      </p:sp>
      <p:sp>
        <p:nvSpPr>
          <p:cNvPr id="4" name="灯片编号占位符 3"/>
          <p:cNvSpPr>
            <a:spLocks noGrp="1"/>
          </p:cNvSpPr>
          <p:nvPr>
            <p:ph type="sldNum" sz="quarter" idx="12"/>
          </p:nvPr>
        </p:nvSpPr>
        <p:spPr>
          <a:xfrm>
            <a:off x="7924800" y="6356350"/>
            <a:ext cx="590550" cy="365125"/>
          </a:xfrm>
        </p:spPr>
        <p:txBody>
          <a:bodyPr/>
          <a:lstStyle/>
          <a:p>
            <a:pPr>
              <a:defRPr/>
            </a:pPr>
            <a:fld id="{EFC3A549-9C13-4399-83C7-A4E2E0BD550C}" type="slidenum">
              <a:rPr lang="zh-CN" altLang="en-US" smtClean="0"/>
              <a:pPr>
                <a:defRPr/>
              </a:pPr>
              <a:t>21</a:t>
            </a:fld>
            <a:endParaRPr lang="zh-CN" altLang="en-US"/>
          </a:p>
        </p:txBody>
      </p:sp>
      <p:grpSp>
        <p:nvGrpSpPr>
          <p:cNvPr id="55" name="组合 54"/>
          <p:cNvGrpSpPr/>
          <p:nvPr/>
        </p:nvGrpSpPr>
        <p:grpSpPr>
          <a:xfrm>
            <a:off x="5404318" y="1003380"/>
            <a:ext cx="2829398" cy="4492176"/>
            <a:chOff x="5297638" y="1465942"/>
            <a:chExt cx="2829398" cy="4492176"/>
          </a:xfrm>
        </p:grpSpPr>
        <p:grpSp>
          <p:nvGrpSpPr>
            <p:cNvPr id="50" name="组合 49"/>
            <p:cNvGrpSpPr/>
            <p:nvPr/>
          </p:nvGrpSpPr>
          <p:grpSpPr>
            <a:xfrm>
              <a:off x="5297638" y="1465942"/>
              <a:ext cx="2829398" cy="4492176"/>
              <a:chOff x="5297638" y="1465942"/>
              <a:chExt cx="2829398" cy="4492176"/>
            </a:xfrm>
          </p:grpSpPr>
          <p:sp>
            <p:nvSpPr>
              <p:cNvPr id="6" name="矩形 5"/>
              <p:cNvSpPr/>
              <p:nvPr/>
            </p:nvSpPr>
            <p:spPr>
              <a:xfrm>
                <a:off x="5871029" y="1465942"/>
                <a:ext cx="1669143" cy="1117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1</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2</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3</a:t>
                </a:r>
                <a:r>
                  <a:rPr lang="zh-CN" altLang="en-US" dirty="0">
                    <a:solidFill>
                      <a:srgbClr val="C00000"/>
                    </a:solidFill>
                    <a:latin typeface="楷体" pitchFamily="49" charset="-122"/>
                    <a:ea typeface="楷体" pitchFamily="49" charset="-122"/>
                  </a:rPr>
                  <a:t>）</a:t>
                </a:r>
              </a:p>
            </p:txBody>
          </p:sp>
          <p:sp>
            <p:nvSpPr>
              <p:cNvPr id="7" name="矩形 6"/>
              <p:cNvSpPr/>
              <p:nvPr/>
            </p:nvSpPr>
            <p:spPr>
              <a:xfrm>
                <a:off x="5871029" y="2895599"/>
                <a:ext cx="1669143" cy="76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4</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5</a:t>
                </a:r>
                <a:r>
                  <a:rPr lang="zh-CN" altLang="en-US" dirty="0">
                    <a:solidFill>
                      <a:srgbClr val="C00000"/>
                    </a:solidFill>
                    <a:latin typeface="楷体" pitchFamily="49" charset="-122"/>
                    <a:ea typeface="楷体" pitchFamily="49" charset="-122"/>
                  </a:rPr>
                  <a:t>）</a:t>
                </a:r>
              </a:p>
            </p:txBody>
          </p:sp>
          <p:sp>
            <p:nvSpPr>
              <p:cNvPr id="8" name="矩形 7"/>
              <p:cNvSpPr/>
              <p:nvPr/>
            </p:nvSpPr>
            <p:spPr>
              <a:xfrm>
                <a:off x="5871029" y="4049485"/>
                <a:ext cx="1669143" cy="76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6</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7</a:t>
                </a:r>
                <a:r>
                  <a:rPr lang="zh-CN" altLang="en-US" dirty="0">
                    <a:solidFill>
                      <a:srgbClr val="C00000"/>
                    </a:solidFill>
                    <a:latin typeface="楷体" pitchFamily="49" charset="-122"/>
                    <a:ea typeface="楷体" pitchFamily="49" charset="-122"/>
                  </a:rPr>
                  <a:t>）</a:t>
                </a:r>
              </a:p>
            </p:txBody>
          </p:sp>
          <p:sp>
            <p:nvSpPr>
              <p:cNvPr id="9" name="矩形 8"/>
              <p:cNvSpPr/>
              <p:nvPr/>
            </p:nvSpPr>
            <p:spPr>
              <a:xfrm>
                <a:off x="5871029" y="5196117"/>
                <a:ext cx="1669143" cy="76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8</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9</a:t>
                </a:r>
                <a:r>
                  <a:rPr lang="zh-CN" altLang="en-US" dirty="0">
                    <a:solidFill>
                      <a:srgbClr val="C00000"/>
                    </a:solidFill>
                    <a:latin typeface="楷体" pitchFamily="49" charset="-122"/>
                    <a:ea typeface="楷体" pitchFamily="49" charset="-122"/>
                  </a:rPr>
                  <a:t>）</a:t>
                </a:r>
              </a:p>
            </p:txBody>
          </p:sp>
          <p:cxnSp>
            <p:nvCxnSpPr>
              <p:cNvPr id="11" name="直接箭头连接符 10"/>
              <p:cNvCxnSpPr>
                <a:stCxn id="6" idx="2"/>
                <a:endCxn id="7" idx="0"/>
              </p:cNvCxnSpPr>
              <p:nvPr/>
            </p:nvCxnSpPr>
            <p:spPr>
              <a:xfrm>
                <a:off x="6705601" y="2583543"/>
                <a:ext cx="0" cy="31205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732240" y="3659538"/>
                <a:ext cx="0" cy="3960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5297638" y="3193143"/>
                <a:ext cx="579675" cy="1413485"/>
                <a:chOff x="5297638" y="3193143"/>
                <a:chExt cx="579675" cy="1413485"/>
              </a:xfrm>
            </p:grpSpPr>
            <p:cxnSp>
              <p:nvCxnSpPr>
                <p:cNvPr id="28" name="直接连接符 27"/>
                <p:cNvCxnSpPr/>
                <p:nvPr/>
              </p:nvCxnSpPr>
              <p:spPr>
                <a:xfrm flipH="1" flipV="1">
                  <a:off x="5297638" y="4606628"/>
                  <a:ext cx="57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307240" y="3193143"/>
                  <a:ext cx="0" cy="14078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5297713" y="3193143"/>
                  <a:ext cx="57960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7547270" y="3454400"/>
                <a:ext cx="579766" cy="1916081"/>
                <a:chOff x="4847613" y="3193143"/>
                <a:chExt cx="579766" cy="1412074"/>
              </a:xfrm>
            </p:grpSpPr>
            <p:cxnSp>
              <p:nvCxnSpPr>
                <p:cNvPr id="37" name="直接连接符 36"/>
                <p:cNvCxnSpPr/>
                <p:nvPr/>
              </p:nvCxnSpPr>
              <p:spPr>
                <a:xfrm flipH="1" flipV="1">
                  <a:off x="4847613" y="4605217"/>
                  <a:ext cx="579600"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5418589" y="3193143"/>
                  <a:ext cx="0" cy="14078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4847779" y="3193143"/>
                  <a:ext cx="57960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51" name="矩形 50"/>
            <p:cNvSpPr/>
            <p:nvPr/>
          </p:nvSpPr>
          <p:spPr>
            <a:xfrm>
              <a:off x="5399313" y="1480458"/>
              <a:ext cx="566056"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C00000"/>
                  </a:solidFill>
                </a:rPr>
                <a:t>B</a:t>
              </a:r>
              <a:r>
                <a:rPr lang="en-US" altLang="zh-CN" sz="2200" baseline="-25000" dirty="0">
                  <a:solidFill>
                    <a:srgbClr val="C00000"/>
                  </a:solidFill>
                </a:rPr>
                <a:t>1</a:t>
              </a:r>
              <a:endParaRPr lang="zh-CN" altLang="en-US" sz="2200" baseline="-25000" dirty="0">
                <a:solidFill>
                  <a:srgbClr val="C00000"/>
                </a:solidFill>
              </a:endParaRPr>
            </a:p>
          </p:txBody>
        </p:sp>
        <p:sp>
          <p:nvSpPr>
            <p:cNvPr id="52" name="矩形 51"/>
            <p:cNvSpPr/>
            <p:nvPr/>
          </p:nvSpPr>
          <p:spPr>
            <a:xfrm>
              <a:off x="5399313" y="2677886"/>
              <a:ext cx="566056"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C00000"/>
                  </a:solidFill>
                </a:rPr>
                <a:t>B</a:t>
              </a:r>
              <a:r>
                <a:rPr lang="en-US" altLang="zh-CN" sz="2200" baseline="-25000" dirty="0">
                  <a:solidFill>
                    <a:srgbClr val="C00000"/>
                  </a:solidFill>
                </a:rPr>
                <a:t>2</a:t>
              </a:r>
              <a:endParaRPr lang="zh-CN" altLang="en-US" sz="2200" baseline="-25000" dirty="0">
                <a:solidFill>
                  <a:srgbClr val="C00000"/>
                </a:solidFill>
              </a:endParaRPr>
            </a:p>
          </p:txBody>
        </p:sp>
        <p:sp>
          <p:nvSpPr>
            <p:cNvPr id="53" name="矩形 52"/>
            <p:cNvSpPr/>
            <p:nvPr/>
          </p:nvSpPr>
          <p:spPr>
            <a:xfrm>
              <a:off x="5399313" y="4020458"/>
              <a:ext cx="566056"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C00000"/>
                  </a:solidFill>
                </a:rPr>
                <a:t>B</a:t>
              </a:r>
              <a:r>
                <a:rPr lang="en-US" altLang="zh-CN" sz="2200" baseline="-25000" dirty="0">
                  <a:solidFill>
                    <a:srgbClr val="C00000"/>
                  </a:solidFill>
                </a:rPr>
                <a:t>3</a:t>
              </a:r>
              <a:endParaRPr lang="zh-CN" altLang="en-US" sz="2200" baseline="-25000" dirty="0">
                <a:solidFill>
                  <a:srgbClr val="C00000"/>
                </a:solidFill>
              </a:endParaRPr>
            </a:p>
          </p:txBody>
        </p:sp>
        <p:sp>
          <p:nvSpPr>
            <p:cNvPr id="54" name="矩形 53"/>
            <p:cNvSpPr/>
            <p:nvPr/>
          </p:nvSpPr>
          <p:spPr>
            <a:xfrm>
              <a:off x="5399313" y="5261429"/>
              <a:ext cx="566056"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C00000"/>
                  </a:solidFill>
                </a:rPr>
                <a:t>B</a:t>
              </a:r>
              <a:r>
                <a:rPr lang="en-US" altLang="zh-CN" sz="2200" baseline="-25000" dirty="0">
                  <a:solidFill>
                    <a:srgbClr val="C00000"/>
                  </a:solidFill>
                </a:rPr>
                <a:t>4</a:t>
              </a:r>
              <a:endParaRPr lang="zh-CN" altLang="en-US" sz="2200" baseline="-25000" dirty="0">
                <a:solidFill>
                  <a:srgbClr val="C00000"/>
                </a:solidFill>
              </a:endParaRPr>
            </a:p>
          </p:txBody>
        </p:sp>
      </p:grpSp>
      <p:pic>
        <p:nvPicPr>
          <p:cNvPr id="97281" name="Picture 1"/>
          <p:cNvPicPr>
            <a:picLocks noChangeAspect="1" noChangeArrowheads="1"/>
          </p:cNvPicPr>
          <p:nvPr/>
        </p:nvPicPr>
        <p:blipFill>
          <a:blip r:embed="rId2" cstate="print"/>
          <a:srcRect/>
          <a:stretch>
            <a:fillRect/>
          </a:stretch>
        </p:blipFill>
        <p:spPr bwMode="auto">
          <a:xfrm>
            <a:off x="274320" y="5257800"/>
            <a:ext cx="5594197" cy="1447800"/>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1"/>
                                        </p:tgtEl>
                                        <p:attrNameLst>
                                          <p:attrName>style.visibility</p:attrName>
                                        </p:attrNameLst>
                                      </p:cBhvr>
                                      <p:to>
                                        <p:strVal val="visible"/>
                                      </p:to>
                                    </p:set>
                                    <p:animEffect transition="in" filter="blinds(horizontal)">
                                      <p:cBhvr>
                                        <p:cTn id="7" dur="500"/>
                                        <p:tgtEl>
                                          <p:spTgt spid="972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1729"/>
            <a:ext cx="7886700" cy="737419"/>
          </a:xfrm>
        </p:spPr>
        <p:txBody>
          <a:bodyPr/>
          <a:lstStyle/>
          <a:p>
            <a:r>
              <a:rPr lang="zh-CN" altLang="en-US" dirty="0">
                <a:solidFill>
                  <a:srgbClr val="FF0000"/>
                </a:solidFill>
              </a:rPr>
              <a:t>例</a:t>
            </a:r>
            <a:r>
              <a:rPr lang="zh-CN" altLang="en-US" dirty="0"/>
              <a:t>（续）</a:t>
            </a:r>
          </a:p>
        </p:txBody>
      </p:sp>
      <p:sp>
        <p:nvSpPr>
          <p:cNvPr id="3" name="内容占位符 2"/>
          <p:cNvSpPr>
            <a:spLocks noGrp="1"/>
          </p:cNvSpPr>
          <p:nvPr>
            <p:ph idx="1"/>
          </p:nvPr>
        </p:nvSpPr>
        <p:spPr>
          <a:xfrm>
            <a:off x="427703" y="1279940"/>
            <a:ext cx="4159046" cy="3351059"/>
          </a:xfrm>
        </p:spPr>
        <p:txBody>
          <a:bodyPr/>
          <a:lstStyle/>
          <a:p>
            <a:r>
              <a:rPr lang="zh-CN" altLang="en-US" dirty="0"/>
              <a:t>划分成四个基本块：</a:t>
            </a:r>
            <a:endParaRPr lang="en-US" altLang="zh-CN" dirty="0"/>
          </a:p>
          <a:p>
            <a:pPr lvl="1">
              <a:buFont typeface="Wingdings" pitchFamily="2" charset="2"/>
              <a:buChar char="Ø"/>
            </a:pPr>
            <a:r>
              <a:rPr lang="en-US" altLang="zh-CN" dirty="0"/>
              <a:t>B</a:t>
            </a:r>
            <a:r>
              <a:rPr lang="en-US" altLang="zh-CN" baseline="-25000" dirty="0"/>
              <a:t>1</a:t>
            </a:r>
            <a:r>
              <a:rPr lang="zh-CN" altLang="en-US" dirty="0"/>
              <a:t>，</a:t>
            </a:r>
            <a:r>
              <a:rPr lang="en-US" altLang="zh-CN" dirty="0"/>
              <a:t>B</a:t>
            </a:r>
            <a:r>
              <a:rPr lang="en-US" altLang="zh-CN" baseline="-25000" dirty="0"/>
              <a:t>2</a:t>
            </a:r>
            <a:r>
              <a:rPr lang="zh-CN" altLang="en-US" dirty="0"/>
              <a:t>，</a:t>
            </a:r>
            <a:r>
              <a:rPr lang="en-US" altLang="zh-CN" dirty="0"/>
              <a:t>B</a:t>
            </a:r>
            <a:r>
              <a:rPr lang="en-US" altLang="zh-CN" baseline="-25000" dirty="0"/>
              <a:t>3</a:t>
            </a:r>
            <a:r>
              <a:rPr lang="zh-CN" altLang="en-US" dirty="0"/>
              <a:t>，</a:t>
            </a:r>
            <a:r>
              <a:rPr lang="en-US" altLang="zh-CN" dirty="0"/>
              <a:t>B</a:t>
            </a:r>
            <a:r>
              <a:rPr lang="en-US" altLang="zh-CN" baseline="-25000" dirty="0"/>
              <a:t>4</a:t>
            </a:r>
          </a:p>
          <a:p>
            <a:r>
              <a:rPr lang="zh-CN" altLang="en-US" dirty="0"/>
              <a:t>基本块内实行的优化：</a:t>
            </a:r>
            <a:endParaRPr lang="en-US" altLang="zh-CN" dirty="0"/>
          </a:p>
          <a:p>
            <a:pPr lvl="1">
              <a:buFont typeface="Wingdings" pitchFamily="2" charset="2"/>
              <a:buChar char="Ø"/>
            </a:pPr>
            <a:r>
              <a:rPr lang="zh-CN" altLang="en-US" dirty="0"/>
              <a:t>合并已知量；</a:t>
            </a:r>
            <a:endParaRPr lang="en-US" altLang="zh-CN" dirty="0"/>
          </a:p>
          <a:p>
            <a:pPr lvl="1">
              <a:buFont typeface="Wingdings" pitchFamily="2" charset="2"/>
              <a:buChar char="Ø"/>
            </a:pPr>
            <a:r>
              <a:rPr lang="zh-CN" altLang="en-US" dirty="0"/>
              <a:t>删除多余运算</a:t>
            </a:r>
            <a:endParaRPr lang="en-US" altLang="zh-CN" dirty="0"/>
          </a:p>
          <a:p>
            <a:pPr lvl="1">
              <a:buFont typeface="Wingdings" pitchFamily="2" charset="2"/>
              <a:buChar char="Ø"/>
            </a:pPr>
            <a:r>
              <a:rPr lang="zh-CN" altLang="en-US" dirty="0"/>
              <a:t>删除无用赋值</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22</a:t>
            </a:fld>
            <a:endParaRPr lang="zh-CN" altLang="en-US"/>
          </a:p>
        </p:txBody>
      </p:sp>
      <p:sp>
        <p:nvSpPr>
          <p:cNvPr id="6" name="矩形 5"/>
          <p:cNvSpPr/>
          <p:nvPr/>
        </p:nvSpPr>
        <p:spPr>
          <a:xfrm>
            <a:off x="471948" y="4646732"/>
            <a:ext cx="2920181" cy="1357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nSpc>
                <a:spcPct val="110000"/>
              </a:lnSpc>
              <a:spcBef>
                <a:spcPts val="600"/>
              </a:spcBef>
              <a:spcAft>
                <a:spcPts val="600"/>
              </a:spcAft>
              <a:buSzPct val="50000"/>
              <a:buFont typeface="Wingdings" pitchFamily="2" charset="2"/>
              <a:buChar char="n"/>
            </a:pPr>
            <a:r>
              <a:rPr lang="zh-CN" altLang="en-US" sz="2400" dirty="0">
                <a:solidFill>
                  <a:srgbClr val="C00000"/>
                </a:solidFill>
                <a:latin typeface="楷体" pitchFamily="49" charset="-122"/>
                <a:ea typeface="楷体" pitchFamily="49" charset="-122"/>
              </a:rPr>
              <a:t>控制流图</a:t>
            </a:r>
            <a:endParaRPr lang="en-US" altLang="zh-CN" sz="2400" dirty="0">
              <a:solidFill>
                <a:srgbClr val="C00000"/>
              </a:solidFill>
              <a:latin typeface="楷体" pitchFamily="49" charset="-122"/>
              <a:ea typeface="楷体" pitchFamily="49" charset="-122"/>
            </a:endParaRPr>
          </a:p>
          <a:p>
            <a:pPr marL="182563">
              <a:lnSpc>
                <a:spcPct val="110000"/>
              </a:lnSpc>
              <a:spcBef>
                <a:spcPts val="600"/>
              </a:spcBef>
              <a:spcAft>
                <a:spcPts val="600"/>
              </a:spcAft>
            </a:pPr>
            <a:r>
              <a:rPr lang="zh-CN" altLang="en-US" sz="2400" dirty="0">
                <a:solidFill>
                  <a:srgbClr val="C00000"/>
                </a:solidFill>
                <a:latin typeface="楷体" pitchFamily="49" charset="-122"/>
                <a:ea typeface="楷体" pitchFamily="49" charset="-122"/>
              </a:rPr>
              <a:t>实际上是中间代码的一种表示形式。</a:t>
            </a:r>
          </a:p>
        </p:txBody>
      </p:sp>
      <p:grpSp>
        <p:nvGrpSpPr>
          <p:cNvPr id="28" name="组合 27"/>
          <p:cNvGrpSpPr/>
          <p:nvPr/>
        </p:nvGrpSpPr>
        <p:grpSpPr>
          <a:xfrm>
            <a:off x="5297713" y="1465942"/>
            <a:ext cx="2830296" cy="4492176"/>
            <a:chOff x="5297713" y="1465942"/>
            <a:chExt cx="2830296" cy="4492176"/>
          </a:xfrm>
        </p:grpSpPr>
        <p:grpSp>
          <p:nvGrpSpPr>
            <p:cNvPr id="29" name="组合 49"/>
            <p:cNvGrpSpPr/>
            <p:nvPr/>
          </p:nvGrpSpPr>
          <p:grpSpPr>
            <a:xfrm>
              <a:off x="5297713" y="1465942"/>
              <a:ext cx="2830296" cy="4492176"/>
              <a:chOff x="5297713" y="1465942"/>
              <a:chExt cx="2830296" cy="4492176"/>
            </a:xfrm>
          </p:grpSpPr>
          <p:sp>
            <p:nvSpPr>
              <p:cNvPr id="34" name="矩形 33"/>
              <p:cNvSpPr/>
              <p:nvPr/>
            </p:nvSpPr>
            <p:spPr>
              <a:xfrm>
                <a:off x="5871029" y="1465942"/>
                <a:ext cx="1669143" cy="1117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1</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2</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3</a:t>
                </a:r>
                <a:r>
                  <a:rPr lang="zh-CN" altLang="en-US" dirty="0">
                    <a:solidFill>
                      <a:srgbClr val="C00000"/>
                    </a:solidFill>
                    <a:latin typeface="楷体" pitchFamily="49" charset="-122"/>
                    <a:ea typeface="楷体" pitchFamily="49" charset="-122"/>
                  </a:rPr>
                  <a:t>）</a:t>
                </a:r>
              </a:p>
            </p:txBody>
          </p:sp>
          <p:sp>
            <p:nvSpPr>
              <p:cNvPr id="35" name="矩形 34"/>
              <p:cNvSpPr/>
              <p:nvPr/>
            </p:nvSpPr>
            <p:spPr>
              <a:xfrm>
                <a:off x="5871029" y="2895599"/>
                <a:ext cx="1669143" cy="76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4</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5</a:t>
                </a:r>
                <a:r>
                  <a:rPr lang="zh-CN" altLang="en-US" dirty="0">
                    <a:solidFill>
                      <a:srgbClr val="C00000"/>
                    </a:solidFill>
                    <a:latin typeface="楷体" pitchFamily="49" charset="-122"/>
                    <a:ea typeface="楷体" pitchFamily="49" charset="-122"/>
                  </a:rPr>
                  <a:t>）</a:t>
                </a:r>
              </a:p>
            </p:txBody>
          </p:sp>
          <p:sp>
            <p:nvSpPr>
              <p:cNvPr id="36" name="矩形 35"/>
              <p:cNvSpPr/>
              <p:nvPr/>
            </p:nvSpPr>
            <p:spPr>
              <a:xfrm>
                <a:off x="5871029" y="4049485"/>
                <a:ext cx="1669143" cy="76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6</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7</a:t>
                </a:r>
                <a:r>
                  <a:rPr lang="zh-CN" altLang="en-US" dirty="0">
                    <a:solidFill>
                      <a:srgbClr val="C00000"/>
                    </a:solidFill>
                    <a:latin typeface="楷体" pitchFamily="49" charset="-122"/>
                    <a:ea typeface="楷体" pitchFamily="49" charset="-122"/>
                  </a:rPr>
                  <a:t>）</a:t>
                </a:r>
              </a:p>
            </p:txBody>
          </p:sp>
          <p:sp>
            <p:nvSpPr>
              <p:cNvPr id="37" name="矩形 36"/>
              <p:cNvSpPr/>
              <p:nvPr/>
            </p:nvSpPr>
            <p:spPr>
              <a:xfrm>
                <a:off x="5871029" y="5196117"/>
                <a:ext cx="1669143" cy="762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8</a:t>
                </a:r>
                <a:r>
                  <a:rPr lang="zh-CN" altLang="en-US" dirty="0">
                    <a:solidFill>
                      <a:srgbClr val="C00000"/>
                    </a:solidFill>
                    <a:latin typeface="楷体" pitchFamily="49" charset="-122"/>
                    <a:ea typeface="楷体" pitchFamily="49" charset="-122"/>
                  </a:rPr>
                  <a:t>）</a:t>
                </a:r>
                <a:endParaRPr lang="en-US" altLang="zh-CN" dirty="0">
                  <a:solidFill>
                    <a:srgbClr val="C00000"/>
                  </a:solidFill>
                  <a:latin typeface="楷体" pitchFamily="49" charset="-122"/>
                  <a:ea typeface="楷体" pitchFamily="49" charset="-122"/>
                </a:endParaRPr>
              </a:p>
              <a:p>
                <a:pPr>
                  <a:lnSpc>
                    <a:spcPct val="110000"/>
                  </a:lnSpc>
                  <a:spcAft>
                    <a:spcPts val="600"/>
                  </a:spcAft>
                </a:pPr>
                <a:r>
                  <a:rPr lang="zh-CN" altLang="en-US" dirty="0">
                    <a:solidFill>
                      <a:srgbClr val="C00000"/>
                    </a:solidFill>
                    <a:latin typeface="楷体" pitchFamily="49" charset="-122"/>
                    <a:ea typeface="楷体" pitchFamily="49" charset="-122"/>
                  </a:rPr>
                  <a:t>（</a:t>
                </a:r>
                <a:r>
                  <a:rPr lang="en-US" altLang="zh-CN" dirty="0">
                    <a:solidFill>
                      <a:srgbClr val="C00000"/>
                    </a:solidFill>
                    <a:latin typeface="楷体" pitchFamily="49" charset="-122"/>
                    <a:ea typeface="楷体" pitchFamily="49" charset="-122"/>
                  </a:rPr>
                  <a:t>9</a:t>
                </a:r>
                <a:r>
                  <a:rPr lang="zh-CN" altLang="en-US" dirty="0">
                    <a:solidFill>
                      <a:srgbClr val="C00000"/>
                    </a:solidFill>
                    <a:latin typeface="楷体" pitchFamily="49" charset="-122"/>
                    <a:ea typeface="楷体" pitchFamily="49" charset="-122"/>
                  </a:rPr>
                  <a:t>）</a:t>
                </a:r>
              </a:p>
            </p:txBody>
          </p:sp>
          <p:cxnSp>
            <p:nvCxnSpPr>
              <p:cNvPr id="38" name="直接箭头连接符 37"/>
              <p:cNvCxnSpPr>
                <a:stCxn id="34" idx="2"/>
                <a:endCxn id="35" idx="0"/>
              </p:cNvCxnSpPr>
              <p:nvPr/>
            </p:nvCxnSpPr>
            <p:spPr>
              <a:xfrm>
                <a:off x="6705601" y="2583543"/>
                <a:ext cx="0" cy="31205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732240" y="3659538"/>
                <a:ext cx="0" cy="3960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0" name="组合 34"/>
              <p:cNvGrpSpPr/>
              <p:nvPr/>
            </p:nvGrpSpPr>
            <p:grpSpPr>
              <a:xfrm>
                <a:off x="5297713" y="3193143"/>
                <a:ext cx="580573" cy="1417864"/>
                <a:chOff x="5297713" y="3193143"/>
                <a:chExt cx="580573" cy="1417864"/>
              </a:xfrm>
            </p:grpSpPr>
            <p:cxnSp>
              <p:nvCxnSpPr>
                <p:cNvPr id="45" name="直接连接符 44"/>
                <p:cNvCxnSpPr/>
                <p:nvPr/>
              </p:nvCxnSpPr>
              <p:spPr>
                <a:xfrm rot="21480000" flipH="1" flipV="1">
                  <a:off x="5297714" y="4596493"/>
                  <a:ext cx="580572" cy="145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5307240" y="3193143"/>
                  <a:ext cx="0" cy="14078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297713" y="3193143"/>
                  <a:ext cx="57960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1" name="组合 35"/>
              <p:cNvGrpSpPr/>
              <p:nvPr/>
            </p:nvGrpSpPr>
            <p:grpSpPr>
              <a:xfrm>
                <a:off x="7547436" y="3454400"/>
                <a:ext cx="580573" cy="1925638"/>
                <a:chOff x="4847779" y="3193143"/>
                <a:chExt cx="580573" cy="1419117"/>
              </a:xfrm>
            </p:grpSpPr>
            <p:cxnSp>
              <p:nvCxnSpPr>
                <p:cNvPr id="42" name="直接连接符 41"/>
                <p:cNvCxnSpPr/>
                <p:nvPr/>
              </p:nvCxnSpPr>
              <p:spPr>
                <a:xfrm rot="21480000" flipH="1" flipV="1">
                  <a:off x="4847780" y="4597746"/>
                  <a:ext cx="580572" cy="14514"/>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418589" y="3193143"/>
                  <a:ext cx="0" cy="14078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847779" y="3193143"/>
                  <a:ext cx="57960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30" name="矩形 29"/>
            <p:cNvSpPr/>
            <p:nvPr/>
          </p:nvSpPr>
          <p:spPr>
            <a:xfrm>
              <a:off x="5399313" y="1480458"/>
              <a:ext cx="566056"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C00000"/>
                  </a:solidFill>
                </a:rPr>
                <a:t>B</a:t>
              </a:r>
              <a:r>
                <a:rPr lang="en-US" altLang="zh-CN" sz="2200" baseline="-25000" dirty="0">
                  <a:solidFill>
                    <a:srgbClr val="C00000"/>
                  </a:solidFill>
                </a:rPr>
                <a:t>1</a:t>
              </a:r>
              <a:endParaRPr lang="zh-CN" altLang="en-US" sz="2200" baseline="-25000" dirty="0">
                <a:solidFill>
                  <a:srgbClr val="C00000"/>
                </a:solidFill>
              </a:endParaRPr>
            </a:p>
          </p:txBody>
        </p:sp>
        <p:sp>
          <p:nvSpPr>
            <p:cNvPr id="31" name="矩形 30"/>
            <p:cNvSpPr/>
            <p:nvPr/>
          </p:nvSpPr>
          <p:spPr>
            <a:xfrm>
              <a:off x="5399313" y="2677886"/>
              <a:ext cx="566056"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C00000"/>
                  </a:solidFill>
                </a:rPr>
                <a:t>B</a:t>
              </a:r>
              <a:r>
                <a:rPr lang="en-US" altLang="zh-CN" sz="2200" baseline="-25000" dirty="0">
                  <a:solidFill>
                    <a:srgbClr val="C00000"/>
                  </a:solidFill>
                </a:rPr>
                <a:t>2</a:t>
              </a:r>
              <a:endParaRPr lang="zh-CN" altLang="en-US" sz="2200" baseline="-25000" dirty="0">
                <a:solidFill>
                  <a:srgbClr val="C00000"/>
                </a:solidFill>
              </a:endParaRPr>
            </a:p>
          </p:txBody>
        </p:sp>
        <p:sp>
          <p:nvSpPr>
            <p:cNvPr id="32" name="矩形 31"/>
            <p:cNvSpPr/>
            <p:nvPr/>
          </p:nvSpPr>
          <p:spPr>
            <a:xfrm>
              <a:off x="5399313" y="4020458"/>
              <a:ext cx="566056"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C00000"/>
                  </a:solidFill>
                </a:rPr>
                <a:t>B</a:t>
              </a:r>
              <a:r>
                <a:rPr lang="en-US" altLang="zh-CN" sz="2200" baseline="-25000" dirty="0">
                  <a:solidFill>
                    <a:srgbClr val="C00000"/>
                  </a:solidFill>
                </a:rPr>
                <a:t>3</a:t>
              </a:r>
              <a:endParaRPr lang="zh-CN" altLang="en-US" sz="2200" baseline="-25000" dirty="0">
                <a:solidFill>
                  <a:srgbClr val="C00000"/>
                </a:solidFill>
              </a:endParaRPr>
            </a:p>
          </p:txBody>
        </p:sp>
        <p:sp>
          <p:nvSpPr>
            <p:cNvPr id="33" name="矩形 32"/>
            <p:cNvSpPr/>
            <p:nvPr/>
          </p:nvSpPr>
          <p:spPr>
            <a:xfrm>
              <a:off x="5399313" y="5261429"/>
              <a:ext cx="566056" cy="377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C00000"/>
                  </a:solidFill>
                </a:rPr>
                <a:t>B</a:t>
              </a:r>
              <a:r>
                <a:rPr lang="en-US" altLang="zh-CN" sz="2200" baseline="-25000" dirty="0">
                  <a:solidFill>
                    <a:srgbClr val="C00000"/>
                  </a:solidFill>
                </a:rPr>
                <a:t>4</a:t>
              </a:r>
              <a:endParaRPr lang="zh-CN" altLang="en-US" sz="2200" baseline="-25000" dirty="0">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89360"/>
            <a:ext cx="7886700" cy="621843"/>
          </a:xfrm>
        </p:spPr>
        <p:txBody>
          <a:bodyPr/>
          <a:lstStyle/>
          <a:p>
            <a:r>
              <a:rPr lang="zh-CN" altLang="en-US" dirty="0"/>
              <a:t>程序流图</a:t>
            </a:r>
          </a:p>
        </p:txBody>
      </p:sp>
      <p:sp>
        <p:nvSpPr>
          <p:cNvPr id="3" name="内容占位符 2"/>
          <p:cNvSpPr>
            <a:spLocks noGrp="1"/>
          </p:cNvSpPr>
          <p:nvPr>
            <p:ph idx="1"/>
          </p:nvPr>
        </p:nvSpPr>
        <p:spPr>
          <a:xfrm>
            <a:off x="614136" y="769259"/>
            <a:ext cx="7886700" cy="1465942"/>
          </a:xfrm>
        </p:spPr>
        <p:txBody>
          <a:bodyPr/>
          <a:lstStyle/>
          <a:p>
            <a:r>
              <a:rPr lang="zh-CN" altLang="en-US" sz="2400" dirty="0"/>
              <a:t>把控制流信息加到基本块集合，形成一个有向图来表示程序，也叫作</a:t>
            </a:r>
            <a:r>
              <a:rPr lang="zh-CN" altLang="en-US" sz="2400" dirty="0">
                <a:solidFill>
                  <a:srgbClr val="FF0000"/>
                </a:solidFill>
              </a:rPr>
              <a:t>控制流图</a:t>
            </a:r>
            <a:r>
              <a:rPr lang="zh-CN" altLang="en-US" sz="2400" dirty="0"/>
              <a:t>。</a:t>
            </a:r>
            <a:endParaRPr lang="en-US" altLang="zh-CN" sz="2400" dirty="0"/>
          </a:p>
          <a:p>
            <a:pPr lvl="1">
              <a:buFont typeface="Wingdings" pitchFamily="2" charset="2"/>
              <a:buChar char="Ø"/>
            </a:pPr>
            <a:r>
              <a:rPr lang="zh-CN" altLang="en-US" sz="2200" dirty="0"/>
              <a:t>首节点、前驱、后继</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23</a:t>
            </a:fld>
            <a:endParaRPr lang="zh-CN" altLang="en-US"/>
          </a:p>
        </p:txBody>
      </p:sp>
      <p:grpSp>
        <p:nvGrpSpPr>
          <p:cNvPr id="34" name="组合 33"/>
          <p:cNvGrpSpPr/>
          <p:nvPr/>
        </p:nvGrpSpPr>
        <p:grpSpPr>
          <a:xfrm>
            <a:off x="929787" y="2315024"/>
            <a:ext cx="7363087" cy="3970122"/>
            <a:chOff x="929787" y="2315024"/>
            <a:chExt cx="7363087" cy="3970122"/>
          </a:xfrm>
        </p:grpSpPr>
        <p:grpSp>
          <p:nvGrpSpPr>
            <p:cNvPr id="6" name="组合 5"/>
            <p:cNvGrpSpPr/>
            <p:nvPr/>
          </p:nvGrpSpPr>
          <p:grpSpPr>
            <a:xfrm>
              <a:off x="929787" y="2315024"/>
              <a:ext cx="4150212" cy="3970122"/>
              <a:chOff x="929787" y="2315024"/>
              <a:chExt cx="4150212" cy="3970122"/>
            </a:xfrm>
          </p:grpSpPr>
          <p:grpSp>
            <p:nvGrpSpPr>
              <p:cNvPr id="7" name="组合 23"/>
              <p:cNvGrpSpPr/>
              <p:nvPr/>
            </p:nvGrpSpPr>
            <p:grpSpPr>
              <a:xfrm>
                <a:off x="929787" y="2431146"/>
                <a:ext cx="4135713" cy="3854000"/>
                <a:chOff x="929787" y="1865100"/>
                <a:chExt cx="4135713" cy="3854000"/>
              </a:xfrm>
            </p:grpSpPr>
            <p:sp>
              <p:nvSpPr>
                <p:cNvPr id="12" name="矩形 11"/>
                <p:cNvSpPr/>
                <p:nvPr/>
              </p:nvSpPr>
              <p:spPr>
                <a:xfrm>
                  <a:off x="2452913" y="1865100"/>
                  <a:ext cx="1538515" cy="820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0000FF"/>
                      </a:solidFill>
                      <a:latin typeface="楷体" pitchFamily="49" charset="-122"/>
                      <a:ea typeface="楷体" pitchFamily="49" charset="-122"/>
                    </a:rPr>
                    <a:t>(1)Read X</a:t>
                  </a:r>
                </a:p>
                <a:p>
                  <a:pPr>
                    <a:spcAft>
                      <a:spcPts val="600"/>
                    </a:spcAft>
                  </a:pPr>
                  <a:r>
                    <a:rPr lang="en-US" altLang="zh-CN" sz="2000" dirty="0">
                      <a:solidFill>
                        <a:srgbClr val="0000FF"/>
                      </a:solidFill>
                      <a:latin typeface="楷体" pitchFamily="49" charset="-122"/>
                      <a:ea typeface="楷体" pitchFamily="49" charset="-122"/>
                    </a:rPr>
                    <a:t>(2)Read Y</a:t>
                  </a:r>
                  <a:endParaRPr lang="zh-CN" altLang="en-US" sz="2000" dirty="0">
                    <a:solidFill>
                      <a:srgbClr val="0000FF"/>
                    </a:solidFill>
                    <a:latin typeface="楷体" pitchFamily="49" charset="-122"/>
                    <a:ea typeface="楷体" pitchFamily="49" charset="-122"/>
                  </a:endParaRPr>
                </a:p>
              </p:txBody>
            </p:sp>
            <p:sp>
              <p:nvSpPr>
                <p:cNvPr id="13" name="矩形 12"/>
                <p:cNvSpPr/>
                <p:nvPr/>
              </p:nvSpPr>
              <p:spPr>
                <a:xfrm>
                  <a:off x="1923142" y="3033502"/>
                  <a:ext cx="2590800" cy="1052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0000FF"/>
                      </a:solidFill>
                      <a:latin typeface="楷体" pitchFamily="49" charset="-122"/>
                      <a:ea typeface="楷体" pitchFamily="49" charset="-122"/>
                    </a:rPr>
                    <a:t>(3)R:=X mod Y</a:t>
                  </a:r>
                </a:p>
                <a:p>
                  <a:pPr>
                    <a:spcAft>
                      <a:spcPts val="600"/>
                    </a:spcAft>
                  </a:pPr>
                  <a:r>
                    <a:rPr lang="en-US" altLang="zh-CN" sz="2000" dirty="0">
                      <a:solidFill>
                        <a:srgbClr val="0000FF"/>
                      </a:solidFill>
                      <a:latin typeface="楷体" pitchFamily="49" charset="-122"/>
                      <a:ea typeface="楷体" pitchFamily="49" charset="-122"/>
                    </a:rPr>
                    <a:t>(4)If R=0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(8)</a:t>
                  </a:r>
                  <a:endParaRPr lang="zh-CN" altLang="en-US" sz="2000" dirty="0">
                    <a:solidFill>
                      <a:srgbClr val="0000FF"/>
                    </a:solidFill>
                    <a:latin typeface="楷体" pitchFamily="49" charset="-122"/>
                    <a:ea typeface="楷体" pitchFamily="49" charset="-122"/>
                  </a:endParaRPr>
                </a:p>
              </p:txBody>
            </p:sp>
            <p:sp>
              <p:nvSpPr>
                <p:cNvPr id="14" name="矩形 13"/>
                <p:cNvSpPr/>
                <p:nvPr/>
              </p:nvSpPr>
              <p:spPr>
                <a:xfrm>
                  <a:off x="1132098" y="4426871"/>
                  <a:ext cx="1741715" cy="11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0000FF"/>
                      </a:solidFill>
                      <a:latin typeface="楷体" pitchFamily="49" charset="-122"/>
                      <a:ea typeface="楷体" pitchFamily="49" charset="-122"/>
                    </a:rPr>
                    <a:t>(5)X:=Y</a:t>
                  </a:r>
                </a:p>
                <a:p>
                  <a:pPr>
                    <a:spcAft>
                      <a:spcPts val="600"/>
                    </a:spcAft>
                  </a:pPr>
                  <a:r>
                    <a:rPr lang="en-US" altLang="zh-CN" sz="2000" dirty="0">
                      <a:solidFill>
                        <a:srgbClr val="0000FF"/>
                      </a:solidFill>
                      <a:latin typeface="楷体" pitchFamily="49" charset="-122"/>
                      <a:ea typeface="楷体" pitchFamily="49" charset="-122"/>
                    </a:rPr>
                    <a:t>(6)Y:=R</a:t>
                  </a:r>
                </a:p>
                <a:p>
                  <a:pPr>
                    <a:spcAft>
                      <a:spcPts val="600"/>
                    </a:spcAft>
                  </a:pPr>
                  <a:r>
                    <a:rPr lang="en-US" altLang="zh-CN" sz="2000" dirty="0">
                      <a:solidFill>
                        <a:srgbClr val="0000FF"/>
                      </a:solidFill>
                      <a:latin typeface="楷体" pitchFamily="49" charset="-122"/>
                      <a:ea typeface="楷体" pitchFamily="49" charset="-122"/>
                    </a:rPr>
                    <a:t>(7)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(3)</a:t>
                  </a:r>
                  <a:endParaRPr lang="zh-CN" altLang="en-US" sz="2000" dirty="0">
                    <a:solidFill>
                      <a:srgbClr val="0000FF"/>
                    </a:solidFill>
                    <a:latin typeface="楷体" pitchFamily="49" charset="-122"/>
                    <a:ea typeface="楷体" pitchFamily="49" charset="-122"/>
                  </a:endParaRPr>
                </a:p>
              </p:txBody>
            </p:sp>
            <p:sp>
              <p:nvSpPr>
                <p:cNvPr id="15" name="矩形 14"/>
                <p:cNvSpPr/>
                <p:nvPr/>
              </p:nvSpPr>
              <p:spPr>
                <a:xfrm>
                  <a:off x="3563271" y="4426871"/>
                  <a:ext cx="1502229" cy="827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0000FF"/>
                      </a:solidFill>
                      <a:latin typeface="楷体" pitchFamily="49" charset="-122"/>
                      <a:ea typeface="楷体" pitchFamily="49" charset="-122"/>
                    </a:rPr>
                    <a:t>(8)write Y</a:t>
                  </a:r>
                </a:p>
                <a:p>
                  <a:pPr>
                    <a:spcAft>
                      <a:spcPts val="600"/>
                    </a:spcAft>
                  </a:pPr>
                  <a:r>
                    <a:rPr lang="en-US" altLang="zh-CN" sz="2000" dirty="0">
                      <a:solidFill>
                        <a:srgbClr val="0000FF"/>
                      </a:solidFill>
                      <a:latin typeface="楷体" pitchFamily="49" charset="-122"/>
                      <a:ea typeface="楷体" pitchFamily="49" charset="-122"/>
                    </a:rPr>
                    <a:t>(9)halt</a:t>
                  </a:r>
                  <a:endParaRPr lang="zh-CN" altLang="en-US" sz="2000" dirty="0">
                    <a:solidFill>
                      <a:srgbClr val="0000FF"/>
                    </a:solidFill>
                    <a:latin typeface="楷体" pitchFamily="49" charset="-122"/>
                    <a:ea typeface="楷体" pitchFamily="49" charset="-122"/>
                  </a:endParaRPr>
                </a:p>
              </p:txBody>
            </p:sp>
            <p:cxnSp>
              <p:nvCxnSpPr>
                <p:cNvPr id="16" name="直接箭头连接符 15"/>
                <p:cNvCxnSpPr>
                  <a:stCxn id="12" idx="2"/>
                  <a:endCxn id="13" idx="0"/>
                </p:cNvCxnSpPr>
                <p:nvPr/>
              </p:nvCxnSpPr>
              <p:spPr>
                <a:xfrm flipH="1">
                  <a:off x="3218542" y="2685161"/>
                  <a:ext cx="3629" cy="348341"/>
                </a:xfrm>
                <a:prstGeom prst="straightConnector1">
                  <a:avLst/>
                </a:prstGeom>
                <a:ln w="127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325913" y="4085789"/>
                  <a:ext cx="3629" cy="348341"/>
                </a:xfrm>
                <a:prstGeom prst="straightConnector1">
                  <a:avLst/>
                </a:prstGeom>
                <a:ln w="127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045825" y="4078535"/>
                  <a:ext cx="3629" cy="348341"/>
                </a:xfrm>
                <a:prstGeom prst="straightConnector1">
                  <a:avLst/>
                </a:prstGeom>
                <a:ln w="127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9" name="组合 22"/>
                <p:cNvGrpSpPr/>
                <p:nvPr/>
              </p:nvGrpSpPr>
              <p:grpSpPr>
                <a:xfrm>
                  <a:off x="929787" y="2801051"/>
                  <a:ext cx="1145756" cy="2918049"/>
                  <a:chOff x="2076419" y="1902542"/>
                  <a:chExt cx="581763" cy="1540286"/>
                </a:xfrm>
              </p:grpSpPr>
              <p:cxnSp>
                <p:nvCxnSpPr>
                  <p:cNvPr id="20" name="直接连接符 19"/>
                  <p:cNvCxnSpPr/>
                  <p:nvPr/>
                </p:nvCxnSpPr>
                <p:spPr>
                  <a:xfrm rot="21480000" flipH="1" flipV="1">
                    <a:off x="2076420" y="3427078"/>
                    <a:ext cx="580572" cy="1575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076420" y="1904123"/>
                    <a:ext cx="0" cy="152773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076419" y="1904123"/>
                    <a:ext cx="5796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653419" y="3364774"/>
                    <a:ext cx="0" cy="6650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658182" y="1902542"/>
                    <a:ext cx="0" cy="122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sp>
            <p:nvSpPr>
              <p:cNvPr id="8" name="矩形 7"/>
              <p:cNvSpPr/>
              <p:nvPr/>
            </p:nvSpPr>
            <p:spPr>
              <a:xfrm>
                <a:off x="3976919" y="2315024"/>
                <a:ext cx="493472" cy="442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9" name="矩形 8"/>
              <p:cNvSpPr/>
              <p:nvPr/>
            </p:nvSpPr>
            <p:spPr>
              <a:xfrm>
                <a:off x="4071284" y="3193155"/>
                <a:ext cx="493472" cy="442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10" name="矩形 9"/>
              <p:cNvSpPr/>
              <p:nvPr/>
            </p:nvSpPr>
            <p:spPr>
              <a:xfrm>
                <a:off x="4586527" y="4591598"/>
                <a:ext cx="493472" cy="442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11" name="矩形 10"/>
              <p:cNvSpPr/>
              <p:nvPr/>
            </p:nvSpPr>
            <p:spPr>
              <a:xfrm>
                <a:off x="1226472" y="4584341"/>
                <a:ext cx="493472" cy="442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grpSp>
        <p:grpSp>
          <p:nvGrpSpPr>
            <p:cNvPr id="25" name="组合 24"/>
            <p:cNvGrpSpPr/>
            <p:nvPr/>
          </p:nvGrpSpPr>
          <p:grpSpPr>
            <a:xfrm>
              <a:off x="6313605" y="3062521"/>
              <a:ext cx="1979269" cy="2369456"/>
              <a:chOff x="6458744" y="1872343"/>
              <a:chExt cx="1979269" cy="2369456"/>
            </a:xfrm>
          </p:grpSpPr>
          <p:sp>
            <p:nvSpPr>
              <p:cNvPr id="26" name="椭圆 25"/>
              <p:cNvSpPr/>
              <p:nvPr/>
            </p:nvSpPr>
            <p:spPr>
              <a:xfrm>
                <a:off x="7155541" y="1872343"/>
                <a:ext cx="624115" cy="595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27" name="椭圆 26"/>
              <p:cNvSpPr/>
              <p:nvPr/>
            </p:nvSpPr>
            <p:spPr>
              <a:xfrm>
                <a:off x="7148284" y="2764971"/>
                <a:ext cx="624115" cy="595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28" name="椭圆 27"/>
              <p:cNvSpPr/>
              <p:nvPr/>
            </p:nvSpPr>
            <p:spPr>
              <a:xfrm>
                <a:off x="7813898" y="3646713"/>
                <a:ext cx="624115" cy="595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29" name="椭圆 28"/>
              <p:cNvSpPr/>
              <p:nvPr/>
            </p:nvSpPr>
            <p:spPr>
              <a:xfrm>
                <a:off x="6529384" y="3646713"/>
                <a:ext cx="624115" cy="595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cxnSp>
            <p:nvCxnSpPr>
              <p:cNvPr id="30" name="直接箭头连接符 29"/>
              <p:cNvCxnSpPr/>
              <p:nvPr/>
            </p:nvCxnSpPr>
            <p:spPr>
              <a:xfrm>
                <a:off x="7466609" y="2473843"/>
                <a:ext cx="0" cy="288000"/>
              </a:xfrm>
              <a:prstGeom prst="straightConnector1">
                <a:avLst/>
              </a:prstGeom>
              <a:ln w="127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6991350" y="3326331"/>
                <a:ext cx="327623" cy="360000"/>
              </a:xfrm>
              <a:prstGeom prst="straightConnector1">
                <a:avLst/>
              </a:prstGeom>
              <a:ln w="127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7633292" y="3316809"/>
                <a:ext cx="362941" cy="370800"/>
              </a:xfrm>
              <a:prstGeom prst="straightConnector1">
                <a:avLst/>
              </a:prstGeom>
              <a:ln w="127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a:off x="6458744" y="3005932"/>
                <a:ext cx="699294" cy="780256"/>
              </a:xfrm>
              <a:custGeom>
                <a:avLst/>
                <a:gdLst>
                  <a:gd name="connsiteX0" fmla="*/ 113506 w 699294"/>
                  <a:gd name="connsiteY0" fmla="*/ 780256 h 780256"/>
                  <a:gd name="connsiteX1" fmla="*/ 56356 w 699294"/>
                  <a:gd name="connsiteY1" fmla="*/ 456406 h 780256"/>
                  <a:gd name="connsiteX2" fmla="*/ 451644 w 699294"/>
                  <a:gd name="connsiteY2" fmla="*/ 75406 h 780256"/>
                  <a:gd name="connsiteX3" fmla="*/ 699294 w 699294"/>
                  <a:gd name="connsiteY3" fmla="*/ 3968 h 780256"/>
                </a:gdLst>
                <a:ahLst/>
                <a:cxnLst>
                  <a:cxn ang="0">
                    <a:pos x="connsiteX0" y="connsiteY0"/>
                  </a:cxn>
                  <a:cxn ang="0">
                    <a:pos x="connsiteX1" y="connsiteY1"/>
                  </a:cxn>
                  <a:cxn ang="0">
                    <a:pos x="connsiteX2" y="connsiteY2"/>
                  </a:cxn>
                  <a:cxn ang="0">
                    <a:pos x="connsiteX3" y="connsiteY3"/>
                  </a:cxn>
                </a:cxnLst>
                <a:rect l="l" t="t" r="r" b="b"/>
                <a:pathLst>
                  <a:path w="699294" h="780256">
                    <a:moveTo>
                      <a:pt x="113506" y="780256"/>
                    </a:moveTo>
                    <a:cubicBezTo>
                      <a:pt x="56753" y="677068"/>
                      <a:pt x="0" y="573881"/>
                      <a:pt x="56356" y="456406"/>
                    </a:cubicBezTo>
                    <a:cubicBezTo>
                      <a:pt x="112712" y="338931"/>
                      <a:pt x="344488" y="150812"/>
                      <a:pt x="451644" y="75406"/>
                    </a:cubicBezTo>
                    <a:cubicBezTo>
                      <a:pt x="558800" y="0"/>
                      <a:pt x="629047" y="1984"/>
                      <a:pt x="699294" y="3968"/>
                    </a:cubicBezTo>
                  </a:path>
                </a:pathLst>
              </a:custGeom>
              <a:ln w="127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4165"/>
            <a:ext cx="7886700" cy="747395"/>
          </a:xfrm>
        </p:spPr>
        <p:txBody>
          <a:bodyPr/>
          <a:lstStyle/>
          <a:p>
            <a:r>
              <a:rPr lang="zh-CN" altLang="en-US" dirty="0"/>
              <a:t>为什么需要控制流图？</a:t>
            </a:r>
          </a:p>
        </p:txBody>
      </p:sp>
      <p:sp>
        <p:nvSpPr>
          <p:cNvPr id="3" name="内容占位符 2"/>
          <p:cNvSpPr>
            <a:spLocks noGrp="1"/>
          </p:cNvSpPr>
          <p:nvPr>
            <p:ph idx="1"/>
          </p:nvPr>
        </p:nvSpPr>
        <p:spPr>
          <a:xfrm>
            <a:off x="456589" y="1246998"/>
            <a:ext cx="4248151" cy="1555195"/>
          </a:xfrm>
        </p:spPr>
        <p:txBody>
          <a:bodyPr/>
          <a:lstStyle/>
          <a:p>
            <a:pPr>
              <a:lnSpc>
                <a:spcPct val="110000"/>
              </a:lnSpc>
            </a:pPr>
            <a:r>
              <a:rPr lang="zh-CN" altLang="en-US" dirty="0"/>
              <a:t>三地址码的不足，例如</a:t>
            </a:r>
            <a:endParaRPr lang="en-US" altLang="zh-CN" dirty="0"/>
          </a:p>
          <a:p>
            <a:pPr marL="399600" lvl="1">
              <a:lnSpc>
                <a:spcPct val="110000"/>
              </a:lnSpc>
              <a:buFont typeface="Wingdings" pitchFamily="2" charset="2"/>
              <a:buChar char="Ø"/>
            </a:pPr>
            <a:r>
              <a:rPr lang="zh-CN" altLang="en-US" dirty="0"/>
              <a:t>问题：</a:t>
            </a:r>
            <a:r>
              <a:rPr lang="zh-CN" altLang="en-US" dirty="0">
                <a:solidFill>
                  <a:srgbClr val="FF0000"/>
                </a:solidFill>
              </a:rPr>
              <a:t>有几条指令可以跳转到</a:t>
            </a:r>
            <a:r>
              <a:rPr lang="en-US" altLang="zh-CN" dirty="0">
                <a:solidFill>
                  <a:srgbClr val="FF0000"/>
                </a:solidFill>
              </a:rPr>
              <a:t>L</a:t>
            </a:r>
            <a:r>
              <a:rPr lang="en-US" altLang="zh-CN" baseline="-25000" dirty="0">
                <a:solidFill>
                  <a:srgbClr val="FF0000"/>
                </a:solidFill>
              </a:rPr>
              <a:t>2</a:t>
            </a:r>
            <a:r>
              <a:rPr lang="zh-CN" altLang="en-US" dirty="0">
                <a:solidFill>
                  <a:srgbClr val="FF0000"/>
                </a:solidFill>
              </a:rPr>
              <a:t>？</a:t>
            </a:r>
            <a:endParaRPr lang="en-US" altLang="zh-CN" dirty="0">
              <a:solidFill>
                <a:srgbClr val="FF0000"/>
              </a:solidFill>
            </a:endParaRPr>
          </a:p>
          <a:p>
            <a:pPr>
              <a:lnSpc>
                <a:spcPct val="110000"/>
              </a:lnSpc>
            </a:pPr>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24</a:t>
            </a:fld>
            <a:endParaRPr lang="zh-CN" altLang="en-US"/>
          </a:p>
        </p:txBody>
      </p:sp>
      <p:sp>
        <p:nvSpPr>
          <p:cNvPr id="6" name="矩形 5"/>
          <p:cNvSpPr/>
          <p:nvPr/>
        </p:nvSpPr>
        <p:spPr>
          <a:xfrm>
            <a:off x="752168" y="3133044"/>
            <a:ext cx="2067232" cy="1463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dirty="0">
                <a:solidFill>
                  <a:srgbClr val="0000FF"/>
                </a:solidFill>
                <a:latin typeface="楷体" pitchFamily="49" charset="-122"/>
                <a:ea typeface="楷体" pitchFamily="49" charset="-122"/>
              </a:rPr>
              <a:t>a=3+4*5</a:t>
            </a:r>
          </a:p>
          <a:p>
            <a:pPr>
              <a:lnSpc>
                <a:spcPct val="110000"/>
              </a:lnSpc>
              <a:spcAft>
                <a:spcPts val="600"/>
              </a:spcAft>
            </a:pPr>
            <a:r>
              <a:rPr lang="en-US" altLang="zh-CN" sz="2400" dirty="0">
                <a:solidFill>
                  <a:srgbClr val="0000FF"/>
                </a:solidFill>
                <a:latin typeface="楷体" pitchFamily="49" charset="-122"/>
                <a:ea typeface="楷体" pitchFamily="49" charset="-122"/>
              </a:rPr>
              <a:t>if(x</a:t>
            </a:r>
            <a:r>
              <a:rPr lang="zh-CN" altLang="en-US" sz="2400" dirty="0">
                <a:solidFill>
                  <a:srgbClr val="0000FF"/>
                </a:solidFill>
                <a:latin typeface="楷体" pitchFamily="49" charset="-122"/>
                <a:ea typeface="楷体" pitchFamily="49" charset="-122"/>
                <a:sym typeface="Symbol" pitchFamily="18" charset="2"/>
              </a:rPr>
              <a:t>＜</a:t>
            </a:r>
            <a:r>
              <a:rPr lang="en-US" altLang="zh-CN" sz="2400" dirty="0">
                <a:solidFill>
                  <a:srgbClr val="0000FF"/>
                </a:solidFill>
                <a:latin typeface="楷体" pitchFamily="49" charset="-122"/>
                <a:ea typeface="楷体" pitchFamily="49" charset="-122"/>
              </a:rPr>
              <a:t>y) z=6;</a:t>
            </a:r>
          </a:p>
          <a:p>
            <a:pPr>
              <a:lnSpc>
                <a:spcPct val="110000"/>
              </a:lnSpc>
              <a:spcAft>
                <a:spcPts val="600"/>
              </a:spcAft>
            </a:pPr>
            <a:r>
              <a:rPr lang="en-US" altLang="zh-CN" sz="2400" dirty="0">
                <a:solidFill>
                  <a:srgbClr val="0000FF"/>
                </a:solidFill>
                <a:latin typeface="楷体" pitchFamily="49" charset="-122"/>
                <a:ea typeface="楷体" pitchFamily="49" charset="-122"/>
              </a:rPr>
              <a:t>else z=7</a:t>
            </a:r>
            <a:endParaRPr lang="zh-CN" altLang="en-US" sz="2400" dirty="0">
              <a:solidFill>
                <a:srgbClr val="0000FF"/>
              </a:solidFill>
              <a:latin typeface="楷体" pitchFamily="49" charset="-122"/>
              <a:ea typeface="楷体" pitchFamily="49" charset="-122"/>
            </a:endParaRPr>
          </a:p>
        </p:txBody>
      </p:sp>
      <p:grpSp>
        <p:nvGrpSpPr>
          <p:cNvPr id="12" name="组合 11"/>
          <p:cNvGrpSpPr/>
          <p:nvPr/>
        </p:nvGrpSpPr>
        <p:grpSpPr>
          <a:xfrm>
            <a:off x="4684088" y="1158240"/>
            <a:ext cx="3636952" cy="5455920"/>
            <a:chOff x="4684088" y="1158240"/>
            <a:chExt cx="3636952" cy="5455920"/>
          </a:xfrm>
        </p:grpSpPr>
        <p:sp>
          <p:nvSpPr>
            <p:cNvPr id="7" name="矩形 6"/>
            <p:cNvSpPr/>
            <p:nvPr/>
          </p:nvSpPr>
          <p:spPr>
            <a:xfrm>
              <a:off x="5394961" y="1158240"/>
              <a:ext cx="2926079" cy="545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=4;</a:t>
              </a:r>
            </a:p>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2</a:t>
              </a:r>
              <a:r>
                <a:rPr lang="en-US" altLang="zh-CN" sz="2400" dirty="0">
                  <a:solidFill>
                    <a:schemeClr val="tx1"/>
                  </a:solidFill>
                  <a:latin typeface="楷体" pitchFamily="49" charset="-122"/>
                  <a:ea typeface="楷体" pitchFamily="49" charset="-122"/>
                </a:rPr>
                <a:t>=5;</a:t>
              </a:r>
            </a:p>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3</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2</a:t>
              </a:r>
            </a:p>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4</a:t>
              </a:r>
              <a:r>
                <a:rPr lang="en-US" altLang="zh-CN" sz="2400" dirty="0">
                  <a:solidFill>
                    <a:schemeClr val="tx1"/>
                  </a:solidFill>
                  <a:latin typeface="楷体" pitchFamily="49" charset="-122"/>
                  <a:ea typeface="楷体" pitchFamily="49" charset="-122"/>
                </a:rPr>
                <a:t>=3;</a:t>
              </a:r>
            </a:p>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5</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4</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3</a:t>
              </a:r>
            </a:p>
            <a:p>
              <a:pPr>
                <a:lnSpc>
                  <a:spcPct val="110000"/>
                </a:lnSpc>
                <a:spcAft>
                  <a:spcPts val="300"/>
                </a:spcAft>
              </a:pPr>
              <a:r>
                <a:rPr lang="en-US" altLang="zh-CN" sz="2400" dirty="0">
                  <a:solidFill>
                    <a:schemeClr val="tx1"/>
                  </a:solidFill>
                  <a:latin typeface="楷体" pitchFamily="49" charset="-122"/>
                  <a:ea typeface="楷体" pitchFamily="49" charset="-122"/>
                </a:rPr>
                <a:t>a=T</a:t>
              </a:r>
              <a:r>
                <a:rPr lang="en-US" altLang="zh-CN" sz="2400" baseline="-25000" dirty="0">
                  <a:solidFill>
                    <a:schemeClr val="tx1"/>
                  </a:solidFill>
                  <a:latin typeface="楷体" pitchFamily="49" charset="-122"/>
                  <a:ea typeface="楷体" pitchFamily="49" charset="-122"/>
                </a:rPr>
                <a:t>5</a:t>
              </a:r>
            </a:p>
            <a:p>
              <a:pPr>
                <a:lnSpc>
                  <a:spcPct val="110000"/>
                </a:lnSpc>
                <a:spcAft>
                  <a:spcPts val="300"/>
                </a:spcAft>
              </a:pPr>
              <a:r>
                <a:rPr lang="en-US" altLang="zh-CN" sz="2400" dirty="0" err="1">
                  <a:solidFill>
                    <a:schemeClr val="tx1"/>
                  </a:solidFill>
                  <a:latin typeface="楷体" pitchFamily="49" charset="-122"/>
                  <a:ea typeface="楷体" pitchFamily="49" charset="-122"/>
                </a:rPr>
                <a:t>cjmp</a:t>
              </a:r>
              <a:r>
                <a:rPr lang="en-US" altLang="zh-CN" sz="2400" dirty="0">
                  <a:solidFill>
                    <a:schemeClr val="tx1"/>
                  </a:solidFill>
                  <a:latin typeface="楷体" pitchFamily="49" charset="-122"/>
                  <a:ea typeface="楷体" pitchFamily="49" charset="-122"/>
                </a:rPr>
                <a:t>(x</a:t>
              </a:r>
              <a:r>
                <a:rPr lang="zh-CN" altLang="en-US" sz="2400" dirty="0">
                  <a:solidFill>
                    <a:schemeClr val="tx1"/>
                  </a:solidFill>
                  <a:latin typeface="楷体" pitchFamily="49" charset="-122"/>
                  <a:ea typeface="楷体" pitchFamily="49" charset="-122"/>
                  <a:sym typeface="Symbol" pitchFamily="18" charset="2"/>
                </a:rPr>
                <a:t>＜</a:t>
              </a:r>
              <a:r>
                <a:rPr lang="en-US" altLang="zh-CN" sz="2400" dirty="0">
                  <a:solidFill>
                    <a:schemeClr val="tx1"/>
                  </a:solidFill>
                  <a:latin typeface="楷体" pitchFamily="49" charset="-122"/>
                  <a:ea typeface="楷体" pitchFamily="49" charset="-122"/>
                </a:rPr>
                <a:t>y,L</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,L</a:t>
              </a:r>
              <a:r>
                <a:rPr lang="en-US" altLang="zh-CN" sz="2400" baseline="-25000" dirty="0">
                  <a:solidFill>
                    <a:schemeClr val="tx1"/>
                  </a:solidFill>
                  <a:latin typeface="楷体" pitchFamily="49" charset="-122"/>
                  <a:ea typeface="楷体" pitchFamily="49" charset="-122"/>
                </a:rPr>
                <a:t>2</a:t>
              </a:r>
              <a:r>
                <a:rPr lang="en-US" altLang="zh-CN" sz="2400" dirty="0">
                  <a:solidFill>
                    <a:schemeClr val="tx1"/>
                  </a:solidFill>
                  <a:latin typeface="楷体" pitchFamily="49" charset="-122"/>
                  <a:ea typeface="楷体" pitchFamily="49" charset="-122"/>
                </a:rPr>
                <a:t>);</a:t>
              </a:r>
            </a:p>
            <a:p>
              <a:pPr>
                <a:lnSpc>
                  <a:spcPct val="110000"/>
                </a:lnSpc>
                <a:spcAft>
                  <a:spcPts val="300"/>
                </a:spcAft>
              </a:pPr>
              <a:r>
                <a:rPr lang="en-US" altLang="zh-CN" sz="2400" dirty="0">
                  <a:solidFill>
                    <a:schemeClr val="tx1"/>
                  </a:solidFill>
                  <a:latin typeface="楷体" pitchFamily="49" charset="-122"/>
                  <a:ea typeface="楷体" pitchFamily="49" charset="-122"/>
                </a:rPr>
                <a:t>z=6;</a:t>
              </a:r>
            </a:p>
            <a:p>
              <a:pPr>
                <a:lnSpc>
                  <a:spcPct val="110000"/>
                </a:lnSpc>
                <a:spcAft>
                  <a:spcPts val="300"/>
                </a:spcAft>
              </a:pPr>
              <a:r>
                <a:rPr lang="en-US" altLang="zh-CN" sz="2400" dirty="0" err="1">
                  <a:solidFill>
                    <a:schemeClr val="tx1"/>
                  </a:solidFill>
                  <a:latin typeface="楷体" pitchFamily="49" charset="-122"/>
                  <a:ea typeface="楷体" pitchFamily="49" charset="-122"/>
                </a:rPr>
                <a:t>jmp</a:t>
              </a:r>
              <a:r>
                <a:rPr lang="en-US" altLang="zh-CN" sz="2400" dirty="0">
                  <a:solidFill>
                    <a:schemeClr val="tx1"/>
                  </a:solidFill>
                  <a:latin typeface="楷体" pitchFamily="49" charset="-122"/>
                  <a:ea typeface="楷体" pitchFamily="49" charset="-122"/>
                </a:rPr>
                <a:t> L</a:t>
              </a:r>
              <a:r>
                <a:rPr lang="en-US" altLang="zh-CN" sz="2400" baseline="-25000" dirty="0">
                  <a:solidFill>
                    <a:schemeClr val="tx1"/>
                  </a:solidFill>
                  <a:latin typeface="楷体" pitchFamily="49" charset="-122"/>
                  <a:ea typeface="楷体" pitchFamily="49" charset="-122"/>
                </a:rPr>
                <a:t>3</a:t>
              </a:r>
            </a:p>
            <a:p>
              <a:pPr>
                <a:lnSpc>
                  <a:spcPct val="110000"/>
                </a:lnSpc>
                <a:spcAft>
                  <a:spcPts val="300"/>
                </a:spcAft>
              </a:pPr>
              <a:r>
                <a:rPr lang="en-US" altLang="zh-CN" sz="2400" dirty="0">
                  <a:solidFill>
                    <a:schemeClr val="tx1"/>
                  </a:solidFill>
                  <a:latin typeface="楷体" pitchFamily="49" charset="-122"/>
                  <a:ea typeface="楷体" pitchFamily="49" charset="-122"/>
                </a:rPr>
                <a:t>z=7;</a:t>
              </a:r>
            </a:p>
            <a:p>
              <a:pPr>
                <a:lnSpc>
                  <a:spcPct val="110000"/>
                </a:lnSpc>
                <a:spcAft>
                  <a:spcPts val="300"/>
                </a:spcAft>
              </a:pPr>
              <a:r>
                <a:rPr lang="en-US" altLang="zh-CN" sz="2400" dirty="0" err="1">
                  <a:solidFill>
                    <a:schemeClr val="tx1"/>
                  </a:solidFill>
                  <a:latin typeface="楷体" pitchFamily="49" charset="-122"/>
                  <a:ea typeface="楷体" pitchFamily="49" charset="-122"/>
                </a:rPr>
                <a:t>jmp</a:t>
              </a:r>
              <a:r>
                <a:rPr lang="en-US" altLang="zh-CN" sz="2400" dirty="0">
                  <a:solidFill>
                    <a:schemeClr val="tx1"/>
                  </a:solidFill>
                  <a:latin typeface="楷体" pitchFamily="49" charset="-122"/>
                  <a:ea typeface="楷体" pitchFamily="49" charset="-122"/>
                </a:rPr>
                <a:t> L</a:t>
              </a:r>
              <a:r>
                <a:rPr lang="en-US" altLang="zh-CN" sz="2400" baseline="-25000" dirty="0">
                  <a:solidFill>
                    <a:schemeClr val="tx1"/>
                  </a:solidFill>
                  <a:latin typeface="楷体" pitchFamily="49" charset="-122"/>
                  <a:ea typeface="楷体" pitchFamily="49" charset="-122"/>
                </a:rPr>
                <a:t>3</a:t>
              </a:r>
              <a:r>
                <a:rPr lang="en-US" altLang="zh-CN" sz="2400" dirty="0">
                  <a:solidFill>
                    <a:schemeClr val="tx1"/>
                  </a:solidFill>
                  <a:latin typeface="楷体" pitchFamily="49" charset="-122"/>
                  <a:ea typeface="楷体" pitchFamily="49" charset="-122"/>
                </a:rPr>
                <a:t>;</a:t>
              </a:r>
            </a:p>
            <a:p>
              <a:pPr>
                <a:lnSpc>
                  <a:spcPct val="110000"/>
                </a:lnSpc>
                <a:spcAft>
                  <a:spcPts val="300"/>
                </a:spcAft>
              </a:pPr>
              <a:endParaRPr lang="zh-CN" altLang="en-US" sz="2400" dirty="0">
                <a:solidFill>
                  <a:schemeClr val="tx1"/>
                </a:solidFill>
                <a:latin typeface="楷体" pitchFamily="49" charset="-122"/>
                <a:ea typeface="楷体" pitchFamily="49" charset="-122"/>
              </a:endParaRPr>
            </a:p>
          </p:txBody>
        </p:sp>
        <p:grpSp>
          <p:nvGrpSpPr>
            <p:cNvPr id="11" name="组合 10"/>
            <p:cNvGrpSpPr/>
            <p:nvPr/>
          </p:nvGrpSpPr>
          <p:grpSpPr>
            <a:xfrm>
              <a:off x="4684088" y="4297679"/>
              <a:ext cx="634671" cy="2225041"/>
              <a:chOff x="4684088" y="4297679"/>
              <a:chExt cx="634671" cy="2225041"/>
            </a:xfrm>
          </p:grpSpPr>
          <p:sp>
            <p:nvSpPr>
              <p:cNvPr id="8" name="矩形 7"/>
              <p:cNvSpPr/>
              <p:nvPr/>
            </p:nvSpPr>
            <p:spPr>
              <a:xfrm>
                <a:off x="4684088" y="4297679"/>
                <a:ext cx="634671" cy="472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30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1</a:t>
                </a:r>
                <a:r>
                  <a:rPr lang="zh-CN" altLang="en-US" sz="2400" dirty="0">
                    <a:solidFill>
                      <a:srgbClr val="0000FF"/>
                    </a:solidFill>
                    <a:latin typeface="楷体" pitchFamily="49" charset="-122"/>
                    <a:ea typeface="楷体" pitchFamily="49" charset="-122"/>
                  </a:rPr>
                  <a:t>：</a:t>
                </a:r>
              </a:p>
            </p:txBody>
          </p:sp>
          <p:sp>
            <p:nvSpPr>
              <p:cNvPr id="9" name="矩形 8"/>
              <p:cNvSpPr/>
              <p:nvPr/>
            </p:nvSpPr>
            <p:spPr>
              <a:xfrm>
                <a:off x="4684088" y="5181599"/>
                <a:ext cx="634671" cy="472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30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2</a:t>
                </a:r>
                <a:r>
                  <a:rPr lang="zh-CN" altLang="en-US" sz="2400" dirty="0">
                    <a:solidFill>
                      <a:srgbClr val="0000FF"/>
                    </a:solidFill>
                    <a:latin typeface="楷体" pitchFamily="49" charset="-122"/>
                    <a:ea typeface="楷体" pitchFamily="49" charset="-122"/>
                  </a:rPr>
                  <a:t>：</a:t>
                </a:r>
              </a:p>
            </p:txBody>
          </p:sp>
          <p:sp>
            <p:nvSpPr>
              <p:cNvPr id="10" name="矩形 9"/>
              <p:cNvSpPr/>
              <p:nvPr/>
            </p:nvSpPr>
            <p:spPr>
              <a:xfrm>
                <a:off x="4684088" y="6050279"/>
                <a:ext cx="634671" cy="472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30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3</a:t>
                </a:r>
                <a:r>
                  <a:rPr lang="zh-CN" altLang="en-US" sz="2400" dirty="0">
                    <a:solidFill>
                      <a:srgbClr val="0000FF"/>
                    </a:solidFill>
                    <a:latin typeface="楷体" pitchFamily="49" charset="-122"/>
                    <a:ea typeface="楷体" pitchFamily="49" charset="-122"/>
                  </a:rPr>
                  <a:t>：</a:t>
                </a:r>
              </a:p>
            </p:txBody>
          </p:sp>
        </p:grpSp>
      </p:grpSp>
      <p:sp>
        <p:nvSpPr>
          <p:cNvPr id="13" name="燕尾形箭头 12"/>
          <p:cNvSpPr/>
          <p:nvPr/>
        </p:nvSpPr>
        <p:spPr>
          <a:xfrm>
            <a:off x="3063240" y="3788364"/>
            <a:ext cx="1295400" cy="39624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43906"/>
            <a:ext cx="7886700" cy="667258"/>
          </a:xfrm>
        </p:spPr>
        <p:txBody>
          <a:bodyPr/>
          <a:lstStyle/>
          <a:p>
            <a:r>
              <a:rPr lang="zh-CN" altLang="en-US" dirty="0"/>
              <a:t>转化为控制流图</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25</a:t>
            </a:fld>
            <a:endParaRPr lang="zh-CN" altLang="en-US"/>
          </a:p>
        </p:txBody>
      </p:sp>
      <p:grpSp>
        <p:nvGrpSpPr>
          <p:cNvPr id="28" name="组合 27"/>
          <p:cNvGrpSpPr/>
          <p:nvPr/>
        </p:nvGrpSpPr>
        <p:grpSpPr>
          <a:xfrm>
            <a:off x="393290" y="2256503"/>
            <a:ext cx="3367550" cy="3559277"/>
            <a:chOff x="393290" y="2256503"/>
            <a:chExt cx="3367550" cy="3559277"/>
          </a:xfrm>
        </p:grpSpPr>
        <p:sp>
          <p:nvSpPr>
            <p:cNvPr id="6" name="矩形 5"/>
            <p:cNvSpPr/>
            <p:nvPr/>
          </p:nvSpPr>
          <p:spPr>
            <a:xfrm>
              <a:off x="840658" y="2256503"/>
              <a:ext cx="2492478" cy="89423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dirty="0">
                  <a:solidFill>
                    <a:srgbClr val="0000FF"/>
                  </a:solidFill>
                  <a:latin typeface="楷体" pitchFamily="49" charset="-122"/>
                  <a:ea typeface="楷体" pitchFamily="49" charset="-122"/>
                </a:rPr>
                <a:t>...;</a:t>
              </a:r>
            </a:p>
            <a:p>
              <a:pPr>
                <a:lnSpc>
                  <a:spcPct val="110000"/>
                </a:lnSpc>
                <a:spcAft>
                  <a:spcPts val="600"/>
                </a:spcAft>
              </a:pPr>
              <a:r>
                <a:rPr lang="en-US" altLang="zh-CN" sz="2400" dirty="0" err="1">
                  <a:solidFill>
                    <a:srgbClr val="0000FF"/>
                  </a:solidFill>
                  <a:latin typeface="楷体" pitchFamily="49" charset="-122"/>
                  <a:ea typeface="楷体" pitchFamily="49" charset="-122"/>
                </a:rPr>
                <a:t>cjmp</a:t>
              </a:r>
              <a:r>
                <a:rPr lang="en-US" altLang="zh-CN" sz="2400" dirty="0">
                  <a:solidFill>
                    <a:srgbClr val="0000FF"/>
                  </a:solidFill>
                  <a:latin typeface="楷体" pitchFamily="49" charset="-122"/>
                  <a:ea typeface="楷体" pitchFamily="49" charset="-122"/>
                </a:rPr>
                <a:t>(x&lt;y,L</a:t>
              </a:r>
              <a:r>
                <a:rPr lang="en-US" altLang="zh-CN" sz="2400" baseline="-25000" dirty="0">
                  <a:solidFill>
                    <a:srgbClr val="0000FF"/>
                  </a:solidFill>
                  <a:latin typeface="楷体" pitchFamily="49" charset="-122"/>
                  <a:ea typeface="楷体" pitchFamily="49" charset="-122"/>
                </a:rPr>
                <a:t>1</a:t>
              </a: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2</a:t>
              </a:r>
              <a:r>
                <a:rPr lang="en-US" altLang="zh-CN" sz="2400" dirty="0">
                  <a:solidFill>
                    <a:srgbClr val="0000FF"/>
                  </a:solidFill>
                  <a:latin typeface="楷体" pitchFamily="49" charset="-122"/>
                  <a:ea typeface="楷体" pitchFamily="49" charset="-122"/>
                </a:rPr>
                <a:t>)</a:t>
              </a:r>
              <a:endParaRPr lang="zh-CN" altLang="en-US" sz="2400" dirty="0">
                <a:solidFill>
                  <a:srgbClr val="0000FF"/>
                </a:solidFill>
                <a:latin typeface="楷体" pitchFamily="49" charset="-122"/>
                <a:ea typeface="楷体" pitchFamily="49" charset="-122"/>
              </a:endParaRPr>
            </a:p>
          </p:txBody>
        </p:sp>
        <p:sp>
          <p:nvSpPr>
            <p:cNvPr id="7" name="矩形 6"/>
            <p:cNvSpPr/>
            <p:nvPr/>
          </p:nvSpPr>
          <p:spPr>
            <a:xfrm>
              <a:off x="2497394" y="3907915"/>
              <a:ext cx="1263446" cy="7964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z=7;</a:t>
              </a:r>
            </a:p>
            <a:p>
              <a:pPr>
                <a:lnSpc>
                  <a:spcPct val="110000"/>
                </a:lnSpc>
                <a:spcAft>
                  <a:spcPts val="0"/>
                </a:spcAft>
              </a:pPr>
              <a:r>
                <a:rPr lang="en-US" altLang="zh-CN" sz="2400" dirty="0" err="1">
                  <a:solidFill>
                    <a:srgbClr val="0000FF"/>
                  </a:solidFill>
                  <a:latin typeface="楷体" pitchFamily="49" charset="-122"/>
                  <a:ea typeface="楷体" pitchFamily="49" charset="-122"/>
                </a:rPr>
                <a:t>jmp</a:t>
              </a:r>
              <a:r>
                <a:rPr lang="en-US" altLang="zh-CN" sz="2400" dirty="0">
                  <a:solidFill>
                    <a:srgbClr val="0000FF"/>
                  </a:solidFill>
                  <a:latin typeface="楷体" pitchFamily="49" charset="-122"/>
                  <a:ea typeface="楷体" pitchFamily="49" charset="-122"/>
                </a:rPr>
                <a:t> L</a:t>
              </a:r>
              <a:r>
                <a:rPr lang="en-US" altLang="zh-CN" sz="2400" baseline="-25000" dirty="0">
                  <a:solidFill>
                    <a:srgbClr val="0000FF"/>
                  </a:solidFill>
                  <a:latin typeface="楷体" pitchFamily="49" charset="-122"/>
                  <a:ea typeface="楷体" pitchFamily="49" charset="-122"/>
                </a:rPr>
                <a:t>3</a:t>
              </a:r>
              <a:r>
                <a:rPr lang="en-US" altLang="zh-CN" sz="2400" dirty="0">
                  <a:solidFill>
                    <a:srgbClr val="0000FF"/>
                  </a:solidFill>
                  <a:latin typeface="楷体" pitchFamily="49" charset="-122"/>
                  <a:ea typeface="楷体" pitchFamily="49" charset="-122"/>
                </a:rPr>
                <a:t>;</a:t>
              </a:r>
              <a:endParaRPr lang="zh-CN" altLang="en-US" sz="2400" dirty="0">
                <a:solidFill>
                  <a:srgbClr val="0000FF"/>
                </a:solidFill>
                <a:latin typeface="楷体" pitchFamily="49" charset="-122"/>
                <a:ea typeface="楷体" pitchFamily="49" charset="-122"/>
              </a:endParaRPr>
            </a:p>
          </p:txBody>
        </p:sp>
        <p:sp>
          <p:nvSpPr>
            <p:cNvPr id="8" name="矩形 7"/>
            <p:cNvSpPr/>
            <p:nvPr/>
          </p:nvSpPr>
          <p:spPr>
            <a:xfrm>
              <a:off x="393290" y="3908322"/>
              <a:ext cx="1263600" cy="795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z=6;</a:t>
              </a:r>
            </a:p>
            <a:p>
              <a:pPr>
                <a:lnSpc>
                  <a:spcPct val="110000"/>
                </a:lnSpc>
                <a:spcAft>
                  <a:spcPts val="0"/>
                </a:spcAft>
              </a:pPr>
              <a:r>
                <a:rPr lang="en-US" altLang="zh-CN" sz="2400" dirty="0" err="1">
                  <a:solidFill>
                    <a:srgbClr val="0000FF"/>
                  </a:solidFill>
                  <a:latin typeface="楷体" pitchFamily="49" charset="-122"/>
                  <a:ea typeface="楷体" pitchFamily="49" charset="-122"/>
                </a:rPr>
                <a:t>jmp</a:t>
              </a:r>
              <a:r>
                <a:rPr lang="en-US" altLang="zh-CN" sz="2400" dirty="0">
                  <a:solidFill>
                    <a:srgbClr val="0000FF"/>
                  </a:solidFill>
                  <a:latin typeface="楷体" pitchFamily="49" charset="-122"/>
                  <a:ea typeface="楷体" pitchFamily="49" charset="-122"/>
                </a:rPr>
                <a:t> L</a:t>
              </a:r>
              <a:r>
                <a:rPr lang="en-US" altLang="zh-CN" sz="2400" baseline="-25000" dirty="0">
                  <a:solidFill>
                    <a:srgbClr val="0000FF"/>
                  </a:solidFill>
                  <a:latin typeface="楷体" pitchFamily="49" charset="-122"/>
                  <a:ea typeface="楷体" pitchFamily="49" charset="-122"/>
                </a:rPr>
                <a:t>3</a:t>
              </a:r>
              <a:r>
                <a:rPr lang="en-US" altLang="zh-CN" sz="2400" dirty="0">
                  <a:solidFill>
                    <a:srgbClr val="0000FF"/>
                  </a:solidFill>
                  <a:latin typeface="楷体" pitchFamily="49" charset="-122"/>
                  <a:ea typeface="楷体" pitchFamily="49" charset="-122"/>
                </a:rPr>
                <a:t>;</a:t>
              </a:r>
              <a:endParaRPr lang="zh-CN" altLang="en-US" sz="2400" dirty="0">
                <a:solidFill>
                  <a:srgbClr val="0000FF"/>
                </a:solidFill>
                <a:latin typeface="楷体" pitchFamily="49" charset="-122"/>
                <a:ea typeface="楷体" pitchFamily="49" charset="-122"/>
              </a:endParaRPr>
            </a:p>
          </p:txBody>
        </p:sp>
        <p:sp>
          <p:nvSpPr>
            <p:cNvPr id="9" name="矩形 8"/>
            <p:cNvSpPr/>
            <p:nvPr/>
          </p:nvSpPr>
          <p:spPr>
            <a:xfrm>
              <a:off x="1644445" y="5368413"/>
              <a:ext cx="884904" cy="3982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dirty="0">
                  <a:solidFill>
                    <a:srgbClr val="0000FF"/>
                  </a:solidFill>
                  <a:latin typeface="楷体" pitchFamily="49" charset="-122"/>
                  <a:ea typeface="楷体" pitchFamily="49" charset="-122"/>
                </a:rPr>
                <a:t>...;</a:t>
              </a:r>
              <a:endParaRPr lang="zh-CN" altLang="en-US" sz="2400" dirty="0">
                <a:solidFill>
                  <a:srgbClr val="0000FF"/>
                </a:solidFill>
                <a:latin typeface="楷体" pitchFamily="49" charset="-122"/>
                <a:ea typeface="楷体" pitchFamily="49" charset="-122"/>
              </a:endParaRPr>
            </a:p>
          </p:txBody>
        </p:sp>
        <p:cxnSp>
          <p:nvCxnSpPr>
            <p:cNvPr id="11" name="直接箭头连接符 10"/>
            <p:cNvCxnSpPr>
              <a:endCxn id="8" idx="0"/>
            </p:cNvCxnSpPr>
            <p:nvPr/>
          </p:nvCxnSpPr>
          <p:spPr>
            <a:xfrm flipH="1">
              <a:off x="1025090" y="3156155"/>
              <a:ext cx="626729" cy="752167"/>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7" idx="0"/>
            </p:cNvCxnSpPr>
            <p:nvPr/>
          </p:nvCxnSpPr>
          <p:spPr>
            <a:xfrm>
              <a:off x="2457450" y="3152775"/>
              <a:ext cx="671667" cy="7551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2"/>
            </p:cNvCxnSpPr>
            <p:nvPr/>
          </p:nvCxnSpPr>
          <p:spPr>
            <a:xfrm flipH="1">
              <a:off x="2324100" y="4704329"/>
              <a:ext cx="805017" cy="663009"/>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2"/>
            </p:cNvCxnSpPr>
            <p:nvPr/>
          </p:nvCxnSpPr>
          <p:spPr>
            <a:xfrm>
              <a:off x="1025090" y="4703922"/>
              <a:ext cx="837048" cy="663416"/>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70266" y="3408435"/>
              <a:ext cx="491613" cy="52643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1</a:t>
              </a:r>
              <a:endParaRPr lang="zh-CN" altLang="en-US" sz="2400" baseline="-25000" dirty="0">
                <a:solidFill>
                  <a:srgbClr val="0000FF"/>
                </a:solidFill>
                <a:latin typeface="楷体" pitchFamily="49" charset="-122"/>
                <a:ea typeface="楷体" pitchFamily="49" charset="-122"/>
              </a:endParaRPr>
            </a:p>
          </p:txBody>
        </p:sp>
        <p:sp>
          <p:nvSpPr>
            <p:cNvPr id="20" name="矩形 19"/>
            <p:cNvSpPr/>
            <p:nvPr/>
          </p:nvSpPr>
          <p:spPr>
            <a:xfrm>
              <a:off x="1120877" y="5289347"/>
              <a:ext cx="491613" cy="52643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3</a:t>
              </a:r>
              <a:endParaRPr lang="zh-CN" altLang="en-US" sz="2400" baseline="-25000" dirty="0">
                <a:solidFill>
                  <a:srgbClr val="0000FF"/>
                </a:solidFill>
                <a:latin typeface="楷体" pitchFamily="49" charset="-122"/>
                <a:ea typeface="楷体" pitchFamily="49" charset="-122"/>
              </a:endParaRPr>
            </a:p>
          </p:txBody>
        </p:sp>
        <p:sp>
          <p:nvSpPr>
            <p:cNvPr id="21" name="矩形 20"/>
            <p:cNvSpPr/>
            <p:nvPr/>
          </p:nvSpPr>
          <p:spPr>
            <a:xfrm>
              <a:off x="3190567" y="3418266"/>
              <a:ext cx="491613" cy="52643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2</a:t>
              </a:r>
              <a:endParaRPr lang="zh-CN" altLang="en-US" sz="2400" baseline="-25000" dirty="0">
                <a:solidFill>
                  <a:srgbClr val="0000FF"/>
                </a:solidFill>
                <a:latin typeface="楷体" pitchFamily="49" charset="-122"/>
                <a:ea typeface="楷体" pitchFamily="49" charset="-122"/>
              </a:endParaRPr>
            </a:p>
          </p:txBody>
        </p:sp>
      </p:grpSp>
      <p:grpSp>
        <p:nvGrpSpPr>
          <p:cNvPr id="22" name="组合 21"/>
          <p:cNvGrpSpPr/>
          <p:nvPr/>
        </p:nvGrpSpPr>
        <p:grpSpPr>
          <a:xfrm>
            <a:off x="5465732" y="1158240"/>
            <a:ext cx="3412798" cy="5455920"/>
            <a:chOff x="4684088" y="1158240"/>
            <a:chExt cx="3412798" cy="5455920"/>
          </a:xfrm>
        </p:grpSpPr>
        <p:sp>
          <p:nvSpPr>
            <p:cNvPr id="23" name="矩形 22"/>
            <p:cNvSpPr/>
            <p:nvPr/>
          </p:nvSpPr>
          <p:spPr>
            <a:xfrm>
              <a:off x="5394962" y="1158240"/>
              <a:ext cx="2701924" cy="545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=4;</a:t>
              </a:r>
            </a:p>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2</a:t>
              </a:r>
              <a:r>
                <a:rPr lang="en-US" altLang="zh-CN" sz="2400" dirty="0">
                  <a:solidFill>
                    <a:schemeClr val="tx1"/>
                  </a:solidFill>
                  <a:latin typeface="楷体" pitchFamily="49" charset="-122"/>
                  <a:ea typeface="楷体" pitchFamily="49" charset="-122"/>
                </a:rPr>
                <a:t>=5;</a:t>
              </a:r>
            </a:p>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3</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2</a:t>
              </a:r>
            </a:p>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4</a:t>
              </a:r>
              <a:r>
                <a:rPr lang="en-US" altLang="zh-CN" sz="2400" dirty="0">
                  <a:solidFill>
                    <a:schemeClr val="tx1"/>
                  </a:solidFill>
                  <a:latin typeface="楷体" pitchFamily="49" charset="-122"/>
                  <a:ea typeface="楷体" pitchFamily="49" charset="-122"/>
                </a:rPr>
                <a:t>=3;</a:t>
              </a:r>
            </a:p>
            <a:p>
              <a:pPr>
                <a:lnSpc>
                  <a:spcPct val="110000"/>
                </a:lnSpc>
                <a:spcAft>
                  <a:spcPts val="300"/>
                </a:spcAft>
              </a:pP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5</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4</a:t>
              </a:r>
              <a:r>
                <a:rPr lang="en-US" altLang="zh-CN" sz="2400" dirty="0">
                  <a:solidFill>
                    <a:schemeClr val="tx1"/>
                  </a:solidFill>
                  <a:latin typeface="楷体" pitchFamily="49" charset="-122"/>
                  <a:ea typeface="楷体" pitchFamily="49" charset="-122"/>
                </a:rPr>
                <a:t>+T</a:t>
              </a:r>
              <a:r>
                <a:rPr lang="en-US" altLang="zh-CN" sz="2400" baseline="-25000" dirty="0">
                  <a:solidFill>
                    <a:schemeClr val="tx1"/>
                  </a:solidFill>
                  <a:latin typeface="楷体" pitchFamily="49" charset="-122"/>
                  <a:ea typeface="楷体" pitchFamily="49" charset="-122"/>
                </a:rPr>
                <a:t>3</a:t>
              </a:r>
            </a:p>
            <a:p>
              <a:pPr>
                <a:lnSpc>
                  <a:spcPct val="110000"/>
                </a:lnSpc>
                <a:spcAft>
                  <a:spcPts val="300"/>
                </a:spcAft>
              </a:pPr>
              <a:r>
                <a:rPr lang="en-US" altLang="zh-CN" sz="2400" dirty="0">
                  <a:solidFill>
                    <a:schemeClr val="tx1"/>
                  </a:solidFill>
                  <a:latin typeface="楷体" pitchFamily="49" charset="-122"/>
                  <a:ea typeface="楷体" pitchFamily="49" charset="-122"/>
                </a:rPr>
                <a:t>a=T</a:t>
              </a:r>
              <a:r>
                <a:rPr lang="en-US" altLang="zh-CN" sz="2400" baseline="-25000" dirty="0">
                  <a:solidFill>
                    <a:schemeClr val="tx1"/>
                  </a:solidFill>
                  <a:latin typeface="楷体" pitchFamily="49" charset="-122"/>
                  <a:ea typeface="楷体" pitchFamily="49" charset="-122"/>
                </a:rPr>
                <a:t>5</a:t>
              </a:r>
            </a:p>
            <a:p>
              <a:pPr>
                <a:lnSpc>
                  <a:spcPct val="110000"/>
                </a:lnSpc>
                <a:spcAft>
                  <a:spcPts val="300"/>
                </a:spcAft>
              </a:pPr>
              <a:r>
                <a:rPr lang="en-US" altLang="zh-CN" sz="2400" dirty="0" err="1">
                  <a:solidFill>
                    <a:schemeClr val="tx1"/>
                  </a:solidFill>
                  <a:latin typeface="楷体" pitchFamily="49" charset="-122"/>
                  <a:ea typeface="楷体" pitchFamily="49" charset="-122"/>
                </a:rPr>
                <a:t>cjmp</a:t>
              </a:r>
              <a:r>
                <a:rPr lang="en-US" altLang="zh-CN" sz="2400" dirty="0">
                  <a:solidFill>
                    <a:schemeClr val="tx1"/>
                  </a:solidFill>
                  <a:latin typeface="楷体" pitchFamily="49" charset="-122"/>
                  <a:ea typeface="楷体" pitchFamily="49" charset="-122"/>
                </a:rPr>
                <a:t>(x&lt;y,L</a:t>
              </a:r>
              <a:r>
                <a:rPr lang="en-US" altLang="zh-CN" sz="2400" baseline="-25000" dirty="0">
                  <a:solidFill>
                    <a:schemeClr val="tx1"/>
                  </a:solidFill>
                  <a:latin typeface="楷体" pitchFamily="49" charset="-122"/>
                  <a:ea typeface="楷体" pitchFamily="49" charset="-122"/>
                </a:rPr>
                <a:t>1</a:t>
              </a:r>
              <a:r>
                <a:rPr lang="en-US" altLang="zh-CN" sz="2400" dirty="0">
                  <a:solidFill>
                    <a:schemeClr val="tx1"/>
                  </a:solidFill>
                  <a:latin typeface="楷体" pitchFamily="49" charset="-122"/>
                  <a:ea typeface="楷体" pitchFamily="49" charset="-122"/>
                </a:rPr>
                <a:t>,L</a:t>
              </a:r>
              <a:r>
                <a:rPr lang="en-US" altLang="zh-CN" sz="2400" baseline="-25000" dirty="0">
                  <a:solidFill>
                    <a:schemeClr val="tx1"/>
                  </a:solidFill>
                  <a:latin typeface="楷体" pitchFamily="49" charset="-122"/>
                  <a:ea typeface="楷体" pitchFamily="49" charset="-122"/>
                </a:rPr>
                <a:t>2</a:t>
              </a:r>
              <a:r>
                <a:rPr lang="en-US" altLang="zh-CN" sz="2400" dirty="0">
                  <a:solidFill>
                    <a:schemeClr val="tx1"/>
                  </a:solidFill>
                  <a:latin typeface="楷体" pitchFamily="49" charset="-122"/>
                  <a:ea typeface="楷体" pitchFamily="49" charset="-122"/>
                </a:rPr>
                <a:t>);</a:t>
              </a:r>
            </a:p>
            <a:p>
              <a:pPr>
                <a:lnSpc>
                  <a:spcPct val="110000"/>
                </a:lnSpc>
                <a:spcAft>
                  <a:spcPts val="300"/>
                </a:spcAft>
              </a:pPr>
              <a:r>
                <a:rPr lang="en-US" altLang="zh-CN" sz="2400" dirty="0">
                  <a:solidFill>
                    <a:schemeClr val="tx1"/>
                  </a:solidFill>
                  <a:latin typeface="楷体" pitchFamily="49" charset="-122"/>
                  <a:ea typeface="楷体" pitchFamily="49" charset="-122"/>
                </a:rPr>
                <a:t>z=6;</a:t>
              </a:r>
            </a:p>
            <a:p>
              <a:pPr>
                <a:lnSpc>
                  <a:spcPct val="110000"/>
                </a:lnSpc>
                <a:spcAft>
                  <a:spcPts val="300"/>
                </a:spcAft>
              </a:pPr>
              <a:r>
                <a:rPr lang="en-US" altLang="zh-CN" sz="2400" dirty="0" err="1">
                  <a:solidFill>
                    <a:schemeClr val="tx1"/>
                  </a:solidFill>
                  <a:latin typeface="楷体" pitchFamily="49" charset="-122"/>
                  <a:ea typeface="楷体" pitchFamily="49" charset="-122"/>
                </a:rPr>
                <a:t>jmp</a:t>
              </a:r>
              <a:r>
                <a:rPr lang="en-US" altLang="zh-CN" sz="2400" dirty="0">
                  <a:solidFill>
                    <a:schemeClr val="tx1"/>
                  </a:solidFill>
                  <a:latin typeface="楷体" pitchFamily="49" charset="-122"/>
                  <a:ea typeface="楷体" pitchFamily="49" charset="-122"/>
                </a:rPr>
                <a:t> L</a:t>
              </a:r>
              <a:r>
                <a:rPr lang="en-US" altLang="zh-CN" sz="2400" baseline="-25000" dirty="0">
                  <a:solidFill>
                    <a:schemeClr val="tx1"/>
                  </a:solidFill>
                  <a:latin typeface="楷体" pitchFamily="49" charset="-122"/>
                  <a:ea typeface="楷体" pitchFamily="49" charset="-122"/>
                </a:rPr>
                <a:t>3</a:t>
              </a:r>
            </a:p>
            <a:p>
              <a:pPr>
                <a:lnSpc>
                  <a:spcPct val="110000"/>
                </a:lnSpc>
                <a:spcAft>
                  <a:spcPts val="300"/>
                </a:spcAft>
              </a:pPr>
              <a:r>
                <a:rPr lang="en-US" altLang="zh-CN" sz="2400" dirty="0">
                  <a:solidFill>
                    <a:schemeClr val="tx1"/>
                  </a:solidFill>
                  <a:latin typeface="楷体" pitchFamily="49" charset="-122"/>
                  <a:ea typeface="楷体" pitchFamily="49" charset="-122"/>
                </a:rPr>
                <a:t>z=7;</a:t>
              </a:r>
            </a:p>
            <a:p>
              <a:pPr>
                <a:lnSpc>
                  <a:spcPct val="110000"/>
                </a:lnSpc>
                <a:spcAft>
                  <a:spcPts val="300"/>
                </a:spcAft>
              </a:pPr>
              <a:r>
                <a:rPr lang="en-US" altLang="zh-CN" sz="2400" dirty="0" err="1">
                  <a:solidFill>
                    <a:schemeClr val="tx1"/>
                  </a:solidFill>
                  <a:latin typeface="楷体" pitchFamily="49" charset="-122"/>
                  <a:ea typeface="楷体" pitchFamily="49" charset="-122"/>
                </a:rPr>
                <a:t>jmp</a:t>
              </a:r>
              <a:r>
                <a:rPr lang="en-US" altLang="zh-CN" sz="2400" dirty="0">
                  <a:solidFill>
                    <a:schemeClr val="tx1"/>
                  </a:solidFill>
                  <a:latin typeface="楷体" pitchFamily="49" charset="-122"/>
                  <a:ea typeface="楷体" pitchFamily="49" charset="-122"/>
                </a:rPr>
                <a:t> L</a:t>
              </a:r>
              <a:r>
                <a:rPr lang="en-US" altLang="zh-CN" sz="2400" baseline="-25000" dirty="0">
                  <a:solidFill>
                    <a:schemeClr val="tx1"/>
                  </a:solidFill>
                  <a:latin typeface="楷体" pitchFamily="49" charset="-122"/>
                  <a:ea typeface="楷体" pitchFamily="49" charset="-122"/>
                </a:rPr>
                <a:t>3</a:t>
              </a:r>
              <a:r>
                <a:rPr lang="en-US" altLang="zh-CN" sz="2400" dirty="0">
                  <a:solidFill>
                    <a:schemeClr val="tx1"/>
                  </a:solidFill>
                  <a:latin typeface="楷体" pitchFamily="49" charset="-122"/>
                  <a:ea typeface="楷体" pitchFamily="49" charset="-122"/>
                </a:rPr>
                <a:t>;</a:t>
              </a:r>
            </a:p>
            <a:p>
              <a:pPr>
                <a:lnSpc>
                  <a:spcPct val="110000"/>
                </a:lnSpc>
                <a:spcAft>
                  <a:spcPts val="300"/>
                </a:spcAft>
              </a:pPr>
              <a:endParaRPr lang="zh-CN" altLang="en-US" sz="2400" dirty="0">
                <a:solidFill>
                  <a:schemeClr val="tx1"/>
                </a:solidFill>
                <a:latin typeface="楷体" pitchFamily="49" charset="-122"/>
                <a:ea typeface="楷体" pitchFamily="49" charset="-122"/>
              </a:endParaRPr>
            </a:p>
          </p:txBody>
        </p:sp>
        <p:grpSp>
          <p:nvGrpSpPr>
            <p:cNvPr id="24" name="组合 10"/>
            <p:cNvGrpSpPr/>
            <p:nvPr/>
          </p:nvGrpSpPr>
          <p:grpSpPr>
            <a:xfrm>
              <a:off x="4684088" y="4297679"/>
              <a:ext cx="634671" cy="2225041"/>
              <a:chOff x="4684088" y="4297679"/>
              <a:chExt cx="634671" cy="2225041"/>
            </a:xfrm>
          </p:grpSpPr>
          <p:sp>
            <p:nvSpPr>
              <p:cNvPr id="25" name="矩形 24"/>
              <p:cNvSpPr/>
              <p:nvPr/>
            </p:nvSpPr>
            <p:spPr>
              <a:xfrm>
                <a:off x="4684088" y="4297679"/>
                <a:ext cx="634671" cy="472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30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1</a:t>
                </a:r>
                <a:r>
                  <a:rPr lang="zh-CN" altLang="en-US" sz="2400" dirty="0">
                    <a:solidFill>
                      <a:srgbClr val="0000FF"/>
                    </a:solidFill>
                    <a:latin typeface="楷体" pitchFamily="49" charset="-122"/>
                    <a:ea typeface="楷体" pitchFamily="49" charset="-122"/>
                  </a:rPr>
                  <a:t>：</a:t>
                </a:r>
              </a:p>
            </p:txBody>
          </p:sp>
          <p:sp>
            <p:nvSpPr>
              <p:cNvPr id="26" name="矩形 25"/>
              <p:cNvSpPr/>
              <p:nvPr/>
            </p:nvSpPr>
            <p:spPr>
              <a:xfrm>
                <a:off x="4684088" y="5181599"/>
                <a:ext cx="634671" cy="472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30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2</a:t>
                </a:r>
                <a:r>
                  <a:rPr lang="zh-CN" altLang="en-US" sz="2400" dirty="0">
                    <a:solidFill>
                      <a:srgbClr val="0000FF"/>
                    </a:solidFill>
                    <a:latin typeface="楷体" pitchFamily="49" charset="-122"/>
                    <a:ea typeface="楷体" pitchFamily="49" charset="-122"/>
                  </a:rPr>
                  <a:t>：</a:t>
                </a:r>
              </a:p>
            </p:txBody>
          </p:sp>
          <p:sp>
            <p:nvSpPr>
              <p:cNvPr id="27" name="矩形 26"/>
              <p:cNvSpPr/>
              <p:nvPr/>
            </p:nvSpPr>
            <p:spPr>
              <a:xfrm>
                <a:off x="4684088" y="6050279"/>
                <a:ext cx="634671" cy="472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30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3</a:t>
                </a:r>
                <a:r>
                  <a:rPr lang="zh-CN" altLang="en-US" sz="2400" dirty="0">
                    <a:solidFill>
                      <a:srgbClr val="0000FF"/>
                    </a:solidFill>
                    <a:latin typeface="楷体" pitchFamily="49" charset="-122"/>
                    <a:ea typeface="楷体" pitchFamily="49" charset="-122"/>
                  </a:rPr>
                  <a:t>：</a:t>
                </a:r>
              </a:p>
            </p:txBody>
          </p:sp>
        </p:grpSp>
      </p:grpSp>
      <p:sp>
        <p:nvSpPr>
          <p:cNvPr id="29" name="燕尾形箭头 28"/>
          <p:cNvSpPr/>
          <p:nvPr/>
        </p:nvSpPr>
        <p:spPr>
          <a:xfrm flipH="1">
            <a:off x="4144288" y="3613362"/>
            <a:ext cx="1548582" cy="398207"/>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628097" y="1312610"/>
            <a:ext cx="2344999" cy="129785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buClr>
                <a:srgbClr val="FF0000"/>
              </a:buClr>
              <a:buSzPct val="60000"/>
              <a:buFont typeface="Wingdings" pitchFamily="2" charset="2"/>
              <a:buChar char="n"/>
            </a:pPr>
            <a:r>
              <a:rPr lang="zh-CN" altLang="en-US" sz="2400" dirty="0">
                <a:solidFill>
                  <a:srgbClr val="0000FF"/>
                </a:solidFill>
                <a:latin typeface="楷体" pitchFamily="49" charset="-122"/>
                <a:ea typeface="楷体" pitchFamily="49" charset="-122"/>
              </a:rPr>
              <a:t>好处：</a:t>
            </a:r>
            <a:endParaRPr lang="en-US" altLang="zh-CN" sz="2400" dirty="0">
              <a:solidFill>
                <a:srgbClr val="0000FF"/>
              </a:solidFill>
              <a:latin typeface="楷体" pitchFamily="49" charset="-122"/>
              <a:ea typeface="楷体" pitchFamily="49" charset="-122"/>
            </a:endParaRPr>
          </a:p>
          <a:p>
            <a:pPr marL="252000" lvl="1">
              <a:lnSpc>
                <a:spcPct val="110000"/>
              </a:lnSpc>
              <a:spcAft>
                <a:spcPts val="300"/>
              </a:spcAft>
              <a:buSzPct val="60000"/>
              <a:buFont typeface="Wingdings" pitchFamily="2" charset="2"/>
              <a:buChar char="Ø"/>
            </a:pPr>
            <a:r>
              <a:rPr lang="zh-CN" altLang="en-US" sz="2200" dirty="0">
                <a:solidFill>
                  <a:srgbClr val="0000FF"/>
                </a:solidFill>
                <a:latin typeface="楷体" pitchFamily="49" charset="-122"/>
                <a:ea typeface="楷体" pitchFamily="49" charset="-122"/>
              </a:rPr>
              <a:t>控制流分析</a:t>
            </a:r>
          </a:p>
          <a:p>
            <a:pPr marL="252000" lvl="1">
              <a:lnSpc>
                <a:spcPct val="110000"/>
              </a:lnSpc>
              <a:spcAft>
                <a:spcPts val="0"/>
              </a:spcAft>
              <a:buSzPct val="60000"/>
              <a:buFont typeface="Wingdings" pitchFamily="2" charset="2"/>
              <a:buChar char="Ø"/>
            </a:pPr>
            <a:r>
              <a:rPr lang="zh-CN" altLang="en-US" sz="2200" dirty="0">
                <a:solidFill>
                  <a:srgbClr val="0000FF"/>
                </a:solidFill>
                <a:latin typeface="楷体" pitchFamily="49" charset="-122"/>
                <a:ea typeface="楷体" pitchFamily="49" charset="-122"/>
              </a:rPr>
              <a:t>数据流分析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03390"/>
            <a:ext cx="7886700" cy="829494"/>
          </a:xfrm>
        </p:spPr>
        <p:txBody>
          <a:bodyPr/>
          <a:lstStyle/>
          <a:p>
            <a:r>
              <a:rPr lang="zh-CN" altLang="en-US" dirty="0"/>
              <a:t>控制流图的基本操作</a:t>
            </a:r>
          </a:p>
        </p:txBody>
      </p:sp>
      <p:sp>
        <p:nvSpPr>
          <p:cNvPr id="3" name="内容占位符 2"/>
          <p:cNvSpPr>
            <a:spLocks noGrp="1"/>
          </p:cNvSpPr>
          <p:nvPr>
            <p:ph idx="1"/>
          </p:nvPr>
        </p:nvSpPr>
        <p:spPr>
          <a:xfrm>
            <a:off x="659130" y="1143000"/>
            <a:ext cx="7886700" cy="5090159"/>
          </a:xfrm>
        </p:spPr>
        <p:txBody>
          <a:bodyPr/>
          <a:lstStyle/>
          <a:p>
            <a:pPr>
              <a:lnSpc>
                <a:spcPct val="120000"/>
              </a:lnSpc>
              <a:spcAft>
                <a:spcPts val="800"/>
              </a:spcAft>
            </a:pPr>
            <a:r>
              <a:rPr lang="zh-CN" altLang="en-US" dirty="0"/>
              <a:t>标准的</a:t>
            </a:r>
            <a:r>
              <a:rPr lang="zh-CN" altLang="en-US" dirty="0">
                <a:solidFill>
                  <a:srgbClr val="FF0000"/>
                </a:solidFill>
              </a:rPr>
              <a:t>图论算法都可以用</a:t>
            </a:r>
            <a:r>
              <a:rPr lang="zh-CN" altLang="en-US" dirty="0"/>
              <a:t>在控制流图的操作上：</a:t>
            </a:r>
            <a:endParaRPr lang="en-US" altLang="zh-CN" dirty="0"/>
          </a:p>
          <a:p>
            <a:pPr lvl="1">
              <a:lnSpc>
                <a:spcPct val="120000"/>
              </a:lnSpc>
              <a:spcAft>
                <a:spcPts val="800"/>
              </a:spcAft>
              <a:buFont typeface="Wingdings" pitchFamily="2" charset="2"/>
              <a:buChar char="Ø"/>
            </a:pPr>
            <a:r>
              <a:rPr lang="zh-CN" altLang="en-US" dirty="0"/>
              <a:t>遍历算法；</a:t>
            </a:r>
            <a:endParaRPr lang="en-US" altLang="zh-CN" dirty="0"/>
          </a:p>
          <a:p>
            <a:pPr lvl="1">
              <a:lnSpc>
                <a:spcPct val="120000"/>
              </a:lnSpc>
              <a:spcAft>
                <a:spcPts val="800"/>
              </a:spcAft>
              <a:buFont typeface="Wingdings" pitchFamily="2" charset="2"/>
              <a:buChar char="Ø"/>
            </a:pPr>
            <a:r>
              <a:rPr lang="zh-CN" altLang="en-US" dirty="0"/>
              <a:t>生成树；</a:t>
            </a:r>
            <a:endParaRPr lang="en-US" altLang="zh-CN" dirty="0"/>
          </a:p>
          <a:p>
            <a:pPr lvl="1">
              <a:lnSpc>
                <a:spcPct val="120000"/>
              </a:lnSpc>
              <a:spcAft>
                <a:spcPts val="800"/>
              </a:spcAft>
              <a:buFont typeface="Wingdings" pitchFamily="2" charset="2"/>
              <a:buChar char="Ø"/>
            </a:pPr>
            <a:r>
              <a:rPr lang="zh-CN" altLang="en-US" dirty="0"/>
              <a:t>必经结点；</a:t>
            </a:r>
            <a:endParaRPr lang="en-US" altLang="zh-CN" dirty="0"/>
          </a:p>
          <a:p>
            <a:pPr lvl="1">
              <a:lnSpc>
                <a:spcPct val="120000"/>
              </a:lnSpc>
              <a:spcAft>
                <a:spcPts val="800"/>
              </a:spcAft>
              <a:buFont typeface="Wingdings" pitchFamily="2" charset="2"/>
              <a:buChar char="Ø"/>
            </a:pPr>
            <a:r>
              <a:rPr lang="zh-CN" altLang="en-US" dirty="0"/>
              <a:t>拓扑排序；</a:t>
            </a:r>
            <a:endParaRPr lang="en-US" altLang="zh-CN" dirty="0"/>
          </a:p>
          <a:p>
            <a:pPr lvl="1">
              <a:lnSpc>
                <a:spcPct val="120000"/>
              </a:lnSpc>
              <a:spcAft>
                <a:spcPts val="800"/>
              </a:spcAft>
              <a:buFont typeface="Wingdings" pitchFamily="2" charset="2"/>
              <a:buChar char="Ø"/>
            </a:pPr>
            <a:r>
              <a:rPr lang="en-US" altLang="zh-CN" dirty="0"/>
              <a:t>...</a:t>
            </a:r>
          </a:p>
          <a:p>
            <a:pPr>
              <a:lnSpc>
                <a:spcPct val="120000"/>
              </a:lnSpc>
              <a:spcAft>
                <a:spcPts val="800"/>
              </a:spcAft>
            </a:pPr>
            <a:r>
              <a:rPr lang="zh-CN" altLang="en-US" dirty="0"/>
              <a:t>先举一个图操作应用的例子：</a:t>
            </a:r>
            <a:endParaRPr lang="en-US" altLang="zh-CN" dirty="0"/>
          </a:p>
          <a:p>
            <a:pPr lvl="1">
              <a:lnSpc>
                <a:spcPct val="120000"/>
              </a:lnSpc>
              <a:spcAft>
                <a:spcPts val="800"/>
              </a:spcAft>
              <a:buFont typeface="Wingdings" pitchFamily="2" charset="2"/>
              <a:buChar char="Ø"/>
            </a:pPr>
            <a:r>
              <a:rPr lang="zh-CN" altLang="en-US" dirty="0"/>
              <a:t>死基本块的删除</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flipH="1">
            <a:off x="8035568" y="1922804"/>
            <a:ext cx="290557" cy="1222048"/>
          </a:xfrm>
          <a:custGeom>
            <a:avLst/>
            <a:gdLst>
              <a:gd name="connsiteX0" fmla="*/ 444381 w 444381"/>
              <a:gd name="connsiteY0" fmla="*/ 0 h 3572142"/>
              <a:gd name="connsiteX1" fmla="*/ 0 w 444381"/>
              <a:gd name="connsiteY1" fmla="*/ 0 h 3572142"/>
              <a:gd name="connsiteX2" fmla="*/ 0 w 444381"/>
              <a:gd name="connsiteY2" fmla="*/ 3572142 h 3572142"/>
              <a:gd name="connsiteX3" fmla="*/ 444381 w 444381"/>
              <a:gd name="connsiteY3" fmla="*/ 3572142 h 3572142"/>
            </a:gdLst>
            <a:ahLst/>
            <a:cxnLst>
              <a:cxn ang="0">
                <a:pos x="connsiteX0" y="connsiteY0"/>
              </a:cxn>
              <a:cxn ang="0">
                <a:pos x="connsiteX1" y="connsiteY1"/>
              </a:cxn>
              <a:cxn ang="0">
                <a:pos x="connsiteX2" y="connsiteY2"/>
              </a:cxn>
              <a:cxn ang="0">
                <a:pos x="connsiteX3" y="connsiteY3"/>
              </a:cxn>
            </a:cxnLst>
            <a:rect l="l" t="t" r="r" b="b"/>
            <a:pathLst>
              <a:path w="444381" h="3572142">
                <a:moveTo>
                  <a:pt x="444381" y="0"/>
                </a:moveTo>
                <a:lnTo>
                  <a:pt x="0" y="0"/>
                </a:lnTo>
                <a:lnTo>
                  <a:pt x="0" y="3572142"/>
                </a:lnTo>
                <a:lnTo>
                  <a:pt x="444381" y="3572142"/>
                </a:lnTo>
              </a:path>
            </a:pathLst>
          </a:cu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任意多边形 29"/>
          <p:cNvSpPr/>
          <p:nvPr/>
        </p:nvSpPr>
        <p:spPr>
          <a:xfrm flipH="1">
            <a:off x="8035571" y="1699189"/>
            <a:ext cx="542506" cy="2539525"/>
          </a:xfrm>
          <a:custGeom>
            <a:avLst/>
            <a:gdLst>
              <a:gd name="connsiteX0" fmla="*/ 444381 w 444381"/>
              <a:gd name="connsiteY0" fmla="*/ 0 h 3572142"/>
              <a:gd name="connsiteX1" fmla="*/ 0 w 444381"/>
              <a:gd name="connsiteY1" fmla="*/ 0 h 3572142"/>
              <a:gd name="connsiteX2" fmla="*/ 0 w 444381"/>
              <a:gd name="connsiteY2" fmla="*/ 3572142 h 3572142"/>
              <a:gd name="connsiteX3" fmla="*/ 444381 w 444381"/>
              <a:gd name="connsiteY3" fmla="*/ 3572142 h 3572142"/>
            </a:gdLst>
            <a:ahLst/>
            <a:cxnLst>
              <a:cxn ang="0">
                <a:pos x="connsiteX0" y="connsiteY0"/>
              </a:cxn>
              <a:cxn ang="0">
                <a:pos x="connsiteX1" y="connsiteY1"/>
              </a:cxn>
              <a:cxn ang="0">
                <a:pos x="connsiteX2" y="connsiteY2"/>
              </a:cxn>
              <a:cxn ang="0">
                <a:pos x="connsiteX3" y="connsiteY3"/>
              </a:cxn>
            </a:cxnLst>
            <a:rect l="l" t="t" r="r" b="b"/>
            <a:pathLst>
              <a:path w="444381" h="3572142">
                <a:moveTo>
                  <a:pt x="444381" y="0"/>
                </a:moveTo>
                <a:lnTo>
                  <a:pt x="0" y="0"/>
                </a:lnTo>
                <a:lnTo>
                  <a:pt x="0" y="3572142"/>
                </a:lnTo>
                <a:lnTo>
                  <a:pt x="444381" y="3572142"/>
                </a:lnTo>
              </a:path>
            </a:pathLst>
          </a:cu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 name="组合 22"/>
          <p:cNvGrpSpPr/>
          <p:nvPr/>
        </p:nvGrpSpPr>
        <p:grpSpPr>
          <a:xfrm>
            <a:off x="5202070" y="962076"/>
            <a:ext cx="2834640" cy="4511040"/>
            <a:chOff x="5455920" y="563880"/>
            <a:chExt cx="2834640" cy="4511040"/>
          </a:xfrm>
        </p:grpSpPr>
        <p:sp>
          <p:nvSpPr>
            <p:cNvPr id="16" name="矩形 15"/>
            <p:cNvSpPr/>
            <p:nvPr/>
          </p:nvSpPr>
          <p:spPr>
            <a:xfrm>
              <a:off x="5928360" y="1051560"/>
              <a:ext cx="2362200" cy="7200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楷体" pitchFamily="49" charset="-122"/>
                  <a:ea typeface="楷体" pitchFamily="49" charset="-122"/>
                </a:rPr>
                <a:t>i</a:t>
              </a:r>
              <a:r>
                <a:rPr lang="en-US" altLang="zh-CN" sz="2000" dirty="0">
                  <a:solidFill>
                    <a:schemeClr val="tx1"/>
                  </a:solidFill>
                  <a:latin typeface="楷体" pitchFamily="49" charset="-122"/>
                  <a:ea typeface="楷体" pitchFamily="49" charset="-122"/>
                </a:rPr>
                <a:t>=3</a:t>
              </a:r>
            </a:p>
            <a:p>
              <a:pPr algn="ctr"/>
              <a:r>
                <a:rPr lang="en-US" altLang="zh-CN" sz="2000" dirty="0" err="1">
                  <a:solidFill>
                    <a:schemeClr val="tx1"/>
                  </a:solidFill>
                  <a:latin typeface="楷体" pitchFamily="49" charset="-122"/>
                  <a:ea typeface="楷体" pitchFamily="49" charset="-122"/>
                </a:rPr>
                <a:t>i</a:t>
              </a:r>
              <a:r>
                <a:rPr lang="en-US" altLang="zh-CN" sz="2000" dirty="0">
                  <a:solidFill>
                    <a:schemeClr val="tx1"/>
                  </a:solidFill>
                  <a:latin typeface="楷体" pitchFamily="49" charset="-122"/>
                  <a:ea typeface="楷体" pitchFamily="49" charset="-122"/>
                </a:rPr>
                <a:t>&lt;10? L</a:t>
              </a:r>
              <a:r>
                <a:rPr lang="en-US" altLang="zh-CN" sz="2000" baseline="-25000" dirty="0">
                  <a:solidFill>
                    <a:schemeClr val="tx1"/>
                  </a:solidFill>
                  <a:latin typeface="楷体" pitchFamily="49" charset="-122"/>
                  <a:ea typeface="楷体" pitchFamily="49" charset="-122"/>
                </a:rPr>
                <a:t>1</a:t>
              </a:r>
              <a:r>
                <a:rPr lang="en-US" altLang="zh-CN" sz="2000" dirty="0">
                  <a:solidFill>
                    <a:schemeClr val="tx1"/>
                  </a:solidFill>
                  <a:latin typeface="楷体" pitchFamily="49" charset="-122"/>
                  <a:ea typeface="楷体" pitchFamily="49" charset="-122"/>
                </a:rPr>
                <a:t>: L</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sp>
          <p:nvSpPr>
            <p:cNvPr id="17" name="矩形 16"/>
            <p:cNvSpPr/>
            <p:nvPr/>
          </p:nvSpPr>
          <p:spPr>
            <a:xfrm>
              <a:off x="5928360" y="2255520"/>
              <a:ext cx="2362200" cy="100388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楷体" pitchFamily="49" charset="-122"/>
                  <a:ea typeface="楷体" pitchFamily="49" charset="-122"/>
                </a:rPr>
                <a:t>i</a:t>
              </a:r>
              <a:r>
                <a:rPr lang="en-US" altLang="zh-CN" sz="2000" dirty="0">
                  <a:solidFill>
                    <a:schemeClr val="tx1"/>
                  </a:solidFill>
                  <a:latin typeface="楷体" pitchFamily="49" charset="-122"/>
                  <a:ea typeface="楷体" pitchFamily="49" charset="-122"/>
                </a:rPr>
                <a:t>++;</a:t>
              </a:r>
            </a:p>
            <a:p>
              <a:pPr algn="ctr"/>
              <a:r>
                <a:rPr lang="en-US" altLang="zh-CN" sz="2000" dirty="0">
                  <a:solidFill>
                    <a:schemeClr val="tx1"/>
                  </a:solidFill>
                  <a:latin typeface="楷体" pitchFamily="49" charset="-122"/>
                  <a:ea typeface="楷体" pitchFamily="49" charset="-122"/>
                </a:rPr>
                <a:t>print(</a:t>
              </a:r>
              <a:r>
                <a:rPr lang="en-US" altLang="zh-CN" sz="2000" dirty="0" err="1">
                  <a:solidFill>
                    <a:schemeClr val="tx1"/>
                  </a:solidFill>
                  <a:latin typeface="楷体" pitchFamily="49" charset="-122"/>
                  <a:ea typeface="楷体" pitchFamily="49" charset="-122"/>
                </a:rPr>
                <a:t>i</a:t>
              </a:r>
              <a:r>
                <a:rPr lang="en-US" altLang="zh-CN" sz="2000" dirty="0">
                  <a:solidFill>
                    <a:schemeClr val="tx1"/>
                  </a:solidFill>
                  <a:latin typeface="楷体" pitchFamily="49" charset="-122"/>
                  <a:ea typeface="楷体" pitchFamily="49" charset="-122"/>
                </a:rPr>
                <a:t>)</a:t>
              </a:r>
            </a:p>
            <a:p>
              <a:pPr algn="ctr"/>
              <a:r>
                <a:rPr lang="en-US" altLang="zh-CN" sz="2000" dirty="0">
                  <a:solidFill>
                    <a:schemeClr val="tx1"/>
                  </a:solidFill>
                  <a:latin typeface="楷体" pitchFamily="49" charset="-122"/>
                  <a:ea typeface="楷体" pitchFamily="49" charset="-122"/>
                </a:rPr>
                <a:t>jump L</a:t>
              </a:r>
              <a:r>
                <a:rPr lang="en-US" altLang="zh-CN" sz="2000" baseline="-25000" dirty="0">
                  <a:solidFill>
                    <a:schemeClr val="tx1"/>
                  </a:solidFill>
                  <a:latin typeface="楷体" pitchFamily="49" charset="-122"/>
                  <a:ea typeface="楷体" pitchFamily="49" charset="-122"/>
                </a:rPr>
                <a:t>0</a:t>
              </a:r>
              <a:endParaRPr lang="zh-CN" altLang="en-US" sz="2000" baseline="-25000" dirty="0">
                <a:solidFill>
                  <a:schemeClr val="tx1"/>
                </a:solidFill>
                <a:latin typeface="楷体" pitchFamily="49" charset="-122"/>
                <a:ea typeface="楷体" pitchFamily="49" charset="-122"/>
              </a:endParaRPr>
            </a:p>
          </p:txBody>
        </p:sp>
        <p:sp>
          <p:nvSpPr>
            <p:cNvPr id="18" name="矩形 17"/>
            <p:cNvSpPr/>
            <p:nvPr/>
          </p:nvSpPr>
          <p:spPr>
            <a:xfrm>
              <a:off x="5928360" y="3474720"/>
              <a:ext cx="2362200" cy="7200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print(</a:t>
              </a:r>
              <a:r>
                <a:rPr lang="en-US" altLang="zh-CN" sz="2000" dirty="0" err="1">
                  <a:solidFill>
                    <a:schemeClr val="tx1"/>
                  </a:solidFill>
                  <a:latin typeface="楷体" pitchFamily="49" charset="-122"/>
                  <a:ea typeface="楷体" pitchFamily="49" charset="-122"/>
                </a:rPr>
                <a:t>i</a:t>
              </a:r>
              <a:r>
                <a:rPr lang="en-US" altLang="zh-CN" sz="2000" dirty="0">
                  <a:solidFill>
                    <a:schemeClr val="tx1"/>
                  </a:solidFill>
                  <a:latin typeface="楷体" pitchFamily="49" charset="-122"/>
                  <a:ea typeface="楷体" pitchFamily="49" charset="-122"/>
                </a:rPr>
                <a:t>)</a:t>
              </a:r>
            </a:p>
            <a:p>
              <a:pPr algn="ctr"/>
              <a:r>
                <a:rPr lang="en-US" altLang="zh-CN" sz="2000" dirty="0">
                  <a:solidFill>
                    <a:schemeClr val="tx1"/>
                  </a:solidFill>
                  <a:latin typeface="楷体" pitchFamily="49" charset="-122"/>
                  <a:ea typeface="楷体" pitchFamily="49" charset="-122"/>
                </a:rPr>
                <a:t>jump L</a:t>
              </a:r>
              <a:r>
                <a:rPr lang="en-US" altLang="zh-CN" sz="2000" baseline="-25000" dirty="0">
                  <a:solidFill>
                    <a:schemeClr val="tx1"/>
                  </a:solidFill>
                  <a:latin typeface="楷体" pitchFamily="49" charset="-122"/>
                  <a:ea typeface="楷体" pitchFamily="49" charset="-122"/>
                </a:rPr>
                <a:t>0</a:t>
              </a:r>
              <a:endParaRPr lang="zh-CN" altLang="en-US" sz="2000" baseline="-25000" dirty="0">
                <a:solidFill>
                  <a:schemeClr val="tx1"/>
                </a:solidFill>
                <a:latin typeface="楷体" pitchFamily="49" charset="-122"/>
                <a:ea typeface="楷体" pitchFamily="49" charset="-122"/>
              </a:endParaRPr>
            </a:p>
          </p:txBody>
        </p:sp>
        <p:sp>
          <p:nvSpPr>
            <p:cNvPr id="19" name="矩形 18"/>
            <p:cNvSpPr/>
            <p:nvPr/>
          </p:nvSpPr>
          <p:spPr>
            <a:xfrm>
              <a:off x="5928360" y="4632960"/>
              <a:ext cx="2362200" cy="44196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return 0</a:t>
              </a:r>
              <a:endParaRPr lang="zh-CN" altLang="en-US" sz="2000" dirty="0">
                <a:solidFill>
                  <a:schemeClr val="tx1"/>
                </a:solidFill>
                <a:latin typeface="楷体" pitchFamily="49" charset="-122"/>
                <a:ea typeface="楷体" pitchFamily="49" charset="-122"/>
              </a:endParaRPr>
            </a:p>
          </p:txBody>
        </p:sp>
        <p:cxnSp>
          <p:nvCxnSpPr>
            <p:cNvPr id="20" name="直接箭头连接符 19"/>
            <p:cNvCxnSpPr/>
            <p:nvPr/>
          </p:nvCxnSpPr>
          <p:spPr>
            <a:xfrm>
              <a:off x="7086600" y="563880"/>
              <a:ext cx="0" cy="4876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086600" y="1771652"/>
              <a:ext cx="0" cy="4876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471652" y="990600"/>
              <a:ext cx="609600"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L</a:t>
              </a:r>
              <a:r>
                <a:rPr lang="en-US" altLang="zh-CN" sz="2000" baseline="-25000" dirty="0">
                  <a:solidFill>
                    <a:schemeClr val="tx1"/>
                  </a:solidFill>
                  <a:latin typeface="楷体" pitchFamily="49" charset="-122"/>
                  <a:ea typeface="楷体" pitchFamily="49" charset="-122"/>
                </a:rPr>
                <a:t>0</a:t>
              </a:r>
              <a:endParaRPr lang="zh-CN" altLang="en-US" sz="2000" baseline="-25000" dirty="0">
                <a:solidFill>
                  <a:schemeClr val="tx1"/>
                </a:solidFill>
                <a:latin typeface="楷体" pitchFamily="49" charset="-122"/>
                <a:ea typeface="楷体" pitchFamily="49" charset="-122"/>
              </a:endParaRPr>
            </a:p>
          </p:txBody>
        </p:sp>
        <p:sp>
          <p:nvSpPr>
            <p:cNvPr id="26" name="矩形 25"/>
            <p:cNvSpPr/>
            <p:nvPr/>
          </p:nvSpPr>
          <p:spPr>
            <a:xfrm>
              <a:off x="5486400" y="2255520"/>
              <a:ext cx="609600"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L</a:t>
              </a:r>
              <a:r>
                <a:rPr lang="en-US" altLang="zh-CN" sz="2000" baseline="-25000" dirty="0">
                  <a:solidFill>
                    <a:schemeClr val="tx1"/>
                  </a:solidFill>
                  <a:latin typeface="楷体" pitchFamily="49" charset="-122"/>
                  <a:ea typeface="楷体" pitchFamily="49" charset="-122"/>
                </a:rPr>
                <a:t>1</a:t>
              </a:r>
              <a:endParaRPr lang="zh-CN" altLang="en-US" sz="2000" baseline="-25000" dirty="0">
                <a:solidFill>
                  <a:schemeClr val="tx1"/>
                </a:solidFill>
                <a:latin typeface="楷体" pitchFamily="49" charset="-122"/>
                <a:ea typeface="楷体" pitchFamily="49" charset="-122"/>
              </a:endParaRPr>
            </a:p>
          </p:txBody>
        </p:sp>
        <p:sp>
          <p:nvSpPr>
            <p:cNvPr id="27" name="矩形 26"/>
            <p:cNvSpPr/>
            <p:nvPr/>
          </p:nvSpPr>
          <p:spPr>
            <a:xfrm>
              <a:off x="5455920" y="3474720"/>
              <a:ext cx="609600"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L</a:t>
              </a:r>
              <a:r>
                <a:rPr lang="en-US" altLang="zh-CN" sz="2000" baseline="-25000" dirty="0">
                  <a:solidFill>
                    <a:schemeClr val="tx1"/>
                  </a:solidFill>
                  <a:latin typeface="楷体" pitchFamily="49" charset="-122"/>
                  <a:ea typeface="楷体" pitchFamily="49" charset="-122"/>
                </a:rPr>
                <a:t>3</a:t>
              </a:r>
              <a:endParaRPr lang="zh-CN" altLang="en-US" sz="2000" baseline="-25000" dirty="0">
                <a:solidFill>
                  <a:schemeClr val="tx1"/>
                </a:solidFill>
                <a:latin typeface="楷体" pitchFamily="49" charset="-122"/>
                <a:ea typeface="楷体" pitchFamily="49" charset="-122"/>
              </a:endParaRPr>
            </a:p>
          </p:txBody>
        </p:sp>
        <p:sp>
          <p:nvSpPr>
            <p:cNvPr id="28" name="矩形 27"/>
            <p:cNvSpPr/>
            <p:nvPr/>
          </p:nvSpPr>
          <p:spPr>
            <a:xfrm>
              <a:off x="5867400" y="4267200"/>
              <a:ext cx="609600"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L</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grpSp>
      <p:sp>
        <p:nvSpPr>
          <p:cNvPr id="2" name="标题 1"/>
          <p:cNvSpPr>
            <a:spLocks noGrp="1"/>
          </p:cNvSpPr>
          <p:nvPr>
            <p:ph type="title"/>
          </p:nvPr>
        </p:nvSpPr>
        <p:spPr>
          <a:xfrm>
            <a:off x="628650" y="84913"/>
            <a:ext cx="7886700" cy="858991"/>
          </a:xfrm>
        </p:spPr>
        <p:txBody>
          <a:bodyPr/>
          <a:lstStyle/>
          <a:p>
            <a:r>
              <a:rPr lang="zh-CN" altLang="en-US" dirty="0"/>
              <a:t>算法例：控制流图用于优化</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27</a:t>
            </a:fld>
            <a:endParaRPr lang="zh-CN" altLang="en-US"/>
          </a:p>
        </p:txBody>
      </p:sp>
      <p:cxnSp>
        <p:nvCxnSpPr>
          <p:cNvPr id="13" name="直接连接符 12"/>
          <p:cNvCxnSpPr/>
          <p:nvPr/>
        </p:nvCxnSpPr>
        <p:spPr>
          <a:xfrm>
            <a:off x="8369409" y="3392128"/>
            <a:ext cx="398207" cy="36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8374323" y="3392130"/>
            <a:ext cx="399600" cy="3588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28600" y="577152"/>
            <a:ext cx="5273040" cy="6141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err="1">
                <a:solidFill>
                  <a:srgbClr val="1E1CE3"/>
                </a:solidFill>
                <a:latin typeface="楷体" pitchFamily="49" charset="-122"/>
                <a:ea typeface="楷体" pitchFamily="49" charset="-122"/>
              </a:rPr>
              <a:t>int</a:t>
            </a:r>
            <a:r>
              <a:rPr lang="en-US" altLang="zh-CN" sz="2200" dirty="0">
                <a:solidFill>
                  <a:srgbClr val="1E1CE3"/>
                </a:solidFill>
                <a:latin typeface="楷体" pitchFamily="49" charset="-122"/>
                <a:ea typeface="楷体" pitchFamily="49" charset="-122"/>
              </a:rPr>
              <a:t> f()</a:t>
            </a:r>
          </a:p>
          <a:p>
            <a:r>
              <a:rPr lang="en-US" altLang="zh-CN" sz="2200" dirty="0">
                <a:solidFill>
                  <a:srgbClr val="1E1CE3"/>
                </a:solidFill>
                <a:latin typeface="楷体" pitchFamily="49" charset="-122"/>
                <a:ea typeface="楷体" pitchFamily="49" charset="-122"/>
              </a:rPr>
              <a:t>{</a:t>
            </a:r>
          </a:p>
          <a:p>
            <a:r>
              <a:rPr lang="en-US" altLang="zh-CN" sz="2200" dirty="0">
                <a:solidFill>
                  <a:srgbClr val="1E1CE3"/>
                </a:solidFill>
                <a:latin typeface="楷体" pitchFamily="49" charset="-122"/>
                <a:ea typeface="楷体" pitchFamily="49" charset="-122"/>
              </a:rPr>
              <a:t> </a:t>
            </a:r>
            <a:r>
              <a:rPr lang="en-US" altLang="zh-CN" sz="2200" dirty="0" err="1">
                <a:solidFill>
                  <a:srgbClr val="1E1CE3"/>
                </a:solidFill>
                <a:latin typeface="楷体" pitchFamily="49" charset="-122"/>
                <a:ea typeface="楷体" pitchFamily="49" charset="-122"/>
              </a:rPr>
              <a:t>int</a:t>
            </a:r>
            <a:r>
              <a:rPr lang="en-US" altLang="zh-CN" sz="2200" dirty="0">
                <a:solidFill>
                  <a:srgbClr val="1E1CE3"/>
                </a:solidFill>
                <a:latin typeface="楷体" pitchFamily="49" charset="-122"/>
                <a:ea typeface="楷体" pitchFamily="49" charset="-122"/>
              </a:rPr>
              <a:t> </a:t>
            </a:r>
            <a:r>
              <a:rPr lang="en-US" altLang="zh-CN" sz="2200" dirty="0" err="1">
                <a:solidFill>
                  <a:srgbClr val="1E1CE3"/>
                </a:solidFill>
                <a:latin typeface="楷体" pitchFamily="49" charset="-122"/>
                <a:ea typeface="楷体" pitchFamily="49" charset="-122"/>
              </a:rPr>
              <a:t>i</a:t>
            </a:r>
            <a:r>
              <a:rPr lang="en-US" altLang="zh-CN" sz="2200" dirty="0">
                <a:solidFill>
                  <a:srgbClr val="1E1CE3"/>
                </a:solidFill>
                <a:latin typeface="楷体" pitchFamily="49" charset="-122"/>
                <a:ea typeface="楷体" pitchFamily="49" charset="-122"/>
              </a:rPr>
              <a:t>=3;</a:t>
            </a:r>
          </a:p>
          <a:p>
            <a:r>
              <a:rPr lang="en-US" altLang="zh-CN" sz="2200" dirty="0">
                <a:solidFill>
                  <a:srgbClr val="1E1CE3"/>
                </a:solidFill>
                <a:latin typeface="楷体" pitchFamily="49" charset="-122"/>
                <a:ea typeface="楷体" pitchFamily="49" charset="-122"/>
              </a:rPr>
              <a:t> while(</a:t>
            </a:r>
            <a:r>
              <a:rPr lang="en-US" altLang="zh-CN" sz="2200" dirty="0" err="1">
                <a:solidFill>
                  <a:srgbClr val="1E1CE3"/>
                </a:solidFill>
                <a:latin typeface="楷体" pitchFamily="49" charset="-122"/>
                <a:ea typeface="楷体" pitchFamily="49" charset="-122"/>
              </a:rPr>
              <a:t>i</a:t>
            </a:r>
            <a:r>
              <a:rPr lang="en-US" altLang="zh-CN" sz="2200" dirty="0">
                <a:solidFill>
                  <a:srgbClr val="1E1CE3"/>
                </a:solidFill>
                <a:latin typeface="楷体" pitchFamily="49" charset="-122"/>
                <a:ea typeface="楷体" pitchFamily="49" charset="-122"/>
              </a:rPr>
              <a:t>&lt;10)</a:t>
            </a:r>
          </a:p>
          <a:p>
            <a:r>
              <a:rPr lang="en-US" altLang="zh-CN" sz="2200" dirty="0">
                <a:solidFill>
                  <a:srgbClr val="1E1CE3"/>
                </a:solidFill>
                <a:latin typeface="楷体" pitchFamily="49" charset="-122"/>
                <a:ea typeface="楷体" pitchFamily="49" charset="-122"/>
              </a:rPr>
              <a:t>  {</a:t>
            </a:r>
            <a:r>
              <a:rPr lang="en-US" altLang="zh-CN" sz="2200" dirty="0" err="1">
                <a:solidFill>
                  <a:srgbClr val="1E1CE3"/>
                </a:solidFill>
                <a:latin typeface="楷体" pitchFamily="49" charset="-122"/>
                <a:ea typeface="楷体" pitchFamily="49" charset="-122"/>
              </a:rPr>
              <a:t>i</a:t>
            </a:r>
            <a:r>
              <a:rPr lang="en-US" altLang="zh-CN" sz="2200" dirty="0">
                <a:solidFill>
                  <a:srgbClr val="1E1CE3"/>
                </a:solidFill>
                <a:latin typeface="楷体" pitchFamily="49" charset="-122"/>
                <a:ea typeface="楷体" pitchFamily="49" charset="-122"/>
              </a:rPr>
              <a:t>=i+1;</a:t>
            </a:r>
          </a:p>
          <a:p>
            <a:r>
              <a:rPr lang="en-US" altLang="zh-CN" sz="2200" dirty="0">
                <a:solidFill>
                  <a:srgbClr val="1E1CE3"/>
                </a:solidFill>
                <a:latin typeface="楷体" pitchFamily="49" charset="-122"/>
                <a:ea typeface="楷体" pitchFamily="49" charset="-122"/>
              </a:rPr>
              <a:t>   print(</a:t>
            </a:r>
            <a:r>
              <a:rPr lang="en-US" altLang="zh-CN" sz="2200" dirty="0" err="1">
                <a:solidFill>
                  <a:srgbClr val="1E1CE3"/>
                </a:solidFill>
                <a:latin typeface="楷体" pitchFamily="49" charset="-122"/>
                <a:ea typeface="楷体" pitchFamily="49" charset="-122"/>
              </a:rPr>
              <a:t>i</a:t>
            </a:r>
            <a:r>
              <a:rPr lang="en-US" altLang="zh-CN" sz="2200" dirty="0">
                <a:solidFill>
                  <a:srgbClr val="1E1CE3"/>
                </a:solidFill>
                <a:latin typeface="楷体" pitchFamily="49" charset="-122"/>
                <a:ea typeface="楷体" pitchFamily="49" charset="-122"/>
              </a:rPr>
              <a:t>);</a:t>
            </a:r>
          </a:p>
          <a:p>
            <a:r>
              <a:rPr lang="en-US" altLang="zh-CN" sz="2200" dirty="0">
                <a:solidFill>
                  <a:srgbClr val="1E1CE3"/>
                </a:solidFill>
                <a:latin typeface="楷体" pitchFamily="49" charset="-122"/>
                <a:ea typeface="楷体" pitchFamily="49" charset="-122"/>
              </a:rPr>
              <a:t>   continue;</a:t>
            </a:r>
          </a:p>
          <a:p>
            <a:r>
              <a:rPr lang="en-US" altLang="zh-CN" sz="2200" dirty="0">
                <a:solidFill>
                  <a:srgbClr val="1E1CE3"/>
                </a:solidFill>
                <a:latin typeface="楷体" pitchFamily="49" charset="-122"/>
                <a:ea typeface="楷体" pitchFamily="49" charset="-122"/>
              </a:rPr>
              <a:t>   </a:t>
            </a:r>
            <a:r>
              <a:rPr lang="en-US" altLang="zh-CN" sz="2200" dirty="0">
                <a:solidFill>
                  <a:srgbClr val="FF0000"/>
                </a:solidFill>
                <a:latin typeface="楷体" pitchFamily="49" charset="-122"/>
                <a:ea typeface="楷体" pitchFamily="49" charset="-122"/>
              </a:rPr>
              <a:t>print(</a:t>
            </a:r>
            <a:r>
              <a:rPr lang="en-US" altLang="zh-CN" sz="2200" dirty="0" err="1">
                <a:solidFill>
                  <a:srgbClr val="FF0000"/>
                </a:solidFill>
                <a:latin typeface="楷体" pitchFamily="49" charset="-122"/>
                <a:ea typeface="楷体" pitchFamily="49" charset="-122"/>
              </a:rPr>
              <a:t>i</a:t>
            </a:r>
            <a:r>
              <a:rPr lang="en-US" altLang="zh-CN" sz="2200" dirty="0">
                <a:solidFill>
                  <a:srgbClr val="FF0000"/>
                </a:solidFill>
                <a:latin typeface="楷体" pitchFamily="49" charset="-122"/>
                <a:ea typeface="楷体" pitchFamily="49" charset="-122"/>
              </a:rPr>
              <a:t>)</a:t>
            </a:r>
            <a:r>
              <a:rPr lang="en-US" altLang="zh-CN" sz="2200" dirty="0">
                <a:solidFill>
                  <a:srgbClr val="1E1CE3"/>
                </a:solidFill>
                <a:latin typeface="楷体" pitchFamily="49" charset="-122"/>
                <a:ea typeface="楷体" pitchFamily="49" charset="-122"/>
              </a:rPr>
              <a:t>;}</a:t>
            </a:r>
          </a:p>
          <a:p>
            <a:r>
              <a:rPr lang="en-US" altLang="zh-CN" sz="2200" dirty="0">
                <a:solidFill>
                  <a:srgbClr val="1E1CE3"/>
                </a:solidFill>
                <a:latin typeface="楷体" pitchFamily="49" charset="-122"/>
                <a:ea typeface="楷体" pitchFamily="49" charset="-122"/>
              </a:rPr>
              <a:t> return 0;</a:t>
            </a:r>
          </a:p>
          <a:p>
            <a:r>
              <a:rPr lang="en-US" altLang="zh-CN" sz="2200" dirty="0">
                <a:solidFill>
                  <a:srgbClr val="1E1CE3"/>
                </a:solidFill>
                <a:latin typeface="楷体" pitchFamily="49" charset="-122"/>
                <a:ea typeface="楷体" pitchFamily="49" charset="-122"/>
              </a:rPr>
              <a:t>}  </a:t>
            </a:r>
          </a:p>
          <a:p>
            <a:r>
              <a:rPr lang="en-US" altLang="zh-CN" sz="2200" dirty="0">
                <a:solidFill>
                  <a:schemeClr val="tx1"/>
                </a:solidFill>
                <a:latin typeface="楷体" pitchFamily="49" charset="-122"/>
                <a:ea typeface="楷体" pitchFamily="49" charset="-122"/>
              </a:rPr>
              <a:t>//</a:t>
            </a:r>
            <a:r>
              <a:rPr lang="zh-CN" altLang="en-US" sz="2200" dirty="0">
                <a:solidFill>
                  <a:schemeClr val="tx1"/>
                </a:solidFill>
                <a:latin typeface="楷体" pitchFamily="49" charset="-122"/>
                <a:ea typeface="楷体" pitchFamily="49" charset="-122"/>
              </a:rPr>
              <a:t>输入：控制流图</a:t>
            </a:r>
            <a:r>
              <a:rPr lang="en-US" altLang="zh-CN" sz="2200" dirty="0">
                <a:solidFill>
                  <a:schemeClr val="tx1"/>
                </a:solidFill>
                <a:latin typeface="楷体" pitchFamily="49" charset="-122"/>
                <a:ea typeface="楷体" pitchFamily="49" charset="-122"/>
              </a:rPr>
              <a:t>g</a:t>
            </a:r>
          </a:p>
          <a:p>
            <a:r>
              <a:rPr lang="en-US" altLang="zh-CN" sz="2200" dirty="0">
                <a:solidFill>
                  <a:schemeClr val="tx1"/>
                </a:solidFill>
                <a:latin typeface="楷体" pitchFamily="49" charset="-122"/>
                <a:ea typeface="楷体" pitchFamily="49" charset="-122"/>
              </a:rPr>
              <a:t>//</a:t>
            </a:r>
            <a:r>
              <a:rPr lang="zh-CN" altLang="en-US" sz="2200" dirty="0">
                <a:solidFill>
                  <a:schemeClr val="tx1"/>
                </a:solidFill>
                <a:latin typeface="楷体" pitchFamily="49" charset="-122"/>
                <a:ea typeface="楷体" pitchFamily="49" charset="-122"/>
              </a:rPr>
              <a:t>输出：死基本块删除后的控制流图</a:t>
            </a:r>
            <a:endParaRPr lang="en-US" altLang="zh-CN" sz="2200" dirty="0">
              <a:solidFill>
                <a:schemeClr val="tx1"/>
              </a:solidFill>
              <a:latin typeface="楷体" pitchFamily="49" charset="-122"/>
              <a:ea typeface="楷体" pitchFamily="49" charset="-122"/>
            </a:endParaRPr>
          </a:p>
          <a:p>
            <a:r>
              <a:rPr lang="en-US" altLang="zh-CN" sz="2200" dirty="0" err="1">
                <a:solidFill>
                  <a:srgbClr val="1E1CE3"/>
                </a:solidFill>
                <a:latin typeface="楷体" pitchFamily="49" charset="-122"/>
                <a:ea typeface="楷体" pitchFamily="49" charset="-122"/>
              </a:rPr>
              <a:t>dead_blocks_elim</a:t>
            </a:r>
            <a:r>
              <a:rPr lang="en-US" altLang="zh-CN" sz="2200" dirty="0">
                <a:solidFill>
                  <a:srgbClr val="1E1CE3"/>
                </a:solidFill>
                <a:latin typeface="楷体" pitchFamily="49" charset="-122"/>
                <a:ea typeface="楷体" pitchFamily="49" charset="-122"/>
              </a:rPr>
              <a:t>(g)</a:t>
            </a:r>
          </a:p>
          <a:p>
            <a:r>
              <a:rPr lang="en-US" altLang="zh-CN" sz="2200" dirty="0">
                <a:solidFill>
                  <a:srgbClr val="1E1CE3"/>
                </a:solidFill>
                <a:latin typeface="楷体" pitchFamily="49" charset="-122"/>
                <a:ea typeface="楷体" pitchFamily="49" charset="-122"/>
              </a:rPr>
              <a:t> </a:t>
            </a:r>
            <a:r>
              <a:rPr lang="en-US" altLang="zh-CN" sz="2200" dirty="0" err="1">
                <a:solidFill>
                  <a:srgbClr val="1E1CE3"/>
                </a:solidFill>
                <a:latin typeface="楷体" pitchFamily="49" charset="-122"/>
                <a:ea typeface="楷体" pitchFamily="49" charset="-122"/>
              </a:rPr>
              <a:t>dfs</a:t>
            </a:r>
            <a:r>
              <a:rPr lang="en-US" altLang="zh-CN" sz="2200" dirty="0">
                <a:solidFill>
                  <a:srgbClr val="1E1CE3"/>
                </a:solidFill>
                <a:latin typeface="楷体" pitchFamily="49" charset="-122"/>
                <a:ea typeface="楷体" pitchFamily="49" charset="-122"/>
              </a:rPr>
              <a:t>(g);</a:t>
            </a:r>
          </a:p>
          <a:p>
            <a:r>
              <a:rPr lang="en-US" altLang="zh-CN" sz="2200" dirty="0">
                <a:solidFill>
                  <a:srgbClr val="1E1CE3"/>
                </a:solidFill>
                <a:latin typeface="楷体" pitchFamily="49" charset="-122"/>
                <a:ea typeface="楷体" pitchFamily="49" charset="-122"/>
              </a:rPr>
              <a:t> for(each node n in g)</a:t>
            </a:r>
          </a:p>
          <a:p>
            <a:r>
              <a:rPr lang="en-US" altLang="zh-CN" sz="2200" dirty="0">
                <a:solidFill>
                  <a:srgbClr val="1E1CE3"/>
                </a:solidFill>
                <a:latin typeface="楷体" pitchFamily="49" charset="-122"/>
                <a:ea typeface="楷体" pitchFamily="49" charset="-122"/>
              </a:rPr>
              <a:t>  if(!visited(n))</a:t>
            </a:r>
          </a:p>
          <a:p>
            <a:r>
              <a:rPr lang="en-US" altLang="zh-CN" sz="2200" dirty="0">
                <a:solidFill>
                  <a:srgbClr val="1E1CE3"/>
                </a:solidFill>
                <a:latin typeface="楷体" pitchFamily="49" charset="-122"/>
                <a:ea typeface="楷体" pitchFamily="49" charset="-122"/>
              </a:rPr>
              <a:t>    delete(n);</a:t>
            </a:r>
            <a:endParaRPr lang="zh-CN" altLang="en-US" sz="2200" dirty="0">
              <a:solidFill>
                <a:srgbClr val="1E1CE3"/>
              </a:solidFill>
              <a:latin typeface="楷体" pitchFamily="49" charset="-122"/>
              <a:ea typeface="楷体" pitchFamily="49" charset="-122"/>
            </a:endParaRPr>
          </a:p>
        </p:txBody>
      </p:sp>
      <p:sp>
        <p:nvSpPr>
          <p:cNvPr id="10" name="圆角矩形 9"/>
          <p:cNvSpPr/>
          <p:nvPr/>
        </p:nvSpPr>
        <p:spPr>
          <a:xfrm>
            <a:off x="5365285" y="3805071"/>
            <a:ext cx="2713703" cy="840671"/>
          </a:xfrm>
          <a:prstGeom prst="roundRect">
            <a:avLst/>
          </a:prstGeom>
          <a:solidFill>
            <a:srgbClr val="FFFFFF"/>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5232550" y="1786071"/>
            <a:ext cx="444381" cy="3572142"/>
          </a:xfrm>
          <a:custGeom>
            <a:avLst/>
            <a:gdLst>
              <a:gd name="connsiteX0" fmla="*/ 444381 w 444381"/>
              <a:gd name="connsiteY0" fmla="*/ 0 h 3572142"/>
              <a:gd name="connsiteX1" fmla="*/ 0 w 444381"/>
              <a:gd name="connsiteY1" fmla="*/ 0 h 3572142"/>
              <a:gd name="connsiteX2" fmla="*/ 0 w 444381"/>
              <a:gd name="connsiteY2" fmla="*/ 3572142 h 3572142"/>
              <a:gd name="connsiteX3" fmla="*/ 444381 w 444381"/>
              <a:gd name="connsiteY3" fmla="*/ 3572142 h 3572142"/>
            </a:gdLst>
            <a:ahLst/>
            <a:cxnLst>
              <a:cxn ang="0">
                <a:pos x="connsiteX0" y="connsiteY0"/>
              </a:cxn>
              <a:cxn ang="0">
                <a:pos x="connsiteX1" y="connsiteY1"/>
              </a:cxn>
              <a:cxn ang="0">
                <a:pos x="connsiteX2" y="connsiteY2"/>
              </a:cxn>
              <a:cxn ang="0">
                <a:pos x="connsiteX3" y="connsiteY3"/>
              </a:cxn>
            </a:cxnLst>
            <a:rect l="l" t="t" r="r" b="b"/>
            <a:pathLst>
              <a:path w="444381" h="3572142">
                <a:moveTo>
                  <a:pt x="444381" y="0"/>
                </a:moveTo>
                <a:lnTo>
                  <a:pt x="0" y="0"/>
                </a:lnTo>
                <a:lnTo>
                  <a:pt x="0" y="3572142"/>
                </a:lnTo>
                <a:lnTo>
                  <a:pt x="444381" y="3572142"/>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29157"/>
            <a:ext cx="7886700" cy="844243"/>
          </a:xfrm>
        </p:spPr>
        <p:txBody>
          <a:bodyPr/>
          <a:lstStyle/>
          <a:p>
            <a:r>
              <a:rPr lang="zh-CN" altLang="en-US" u="sng" dirty="0"/>
              <a:t>基本块的</a:t>
            </a:r>
            <a:r>
              <a:rPr lang="en-US" altLang="zh-CN" u="sng" dirty="0"/>
              <a:t>DAG</a:t>
            </a:r>
            <a:r>
              <a:rPr lang="zh-CN" altLang="en-US" dirty="0"/>
              <a:t>表示</a:t>
            </a:r>
          </a:p>
        </p:txBody>
      </p:sp>
      <p:sp>
        <p:nvSpPr>
          <p:cNvPr id="3" name="内容占位符 2"/>
          <p:cNvSpPr>
            <a:spLocks noGrp="1"/>
          </p:cNvSpPr>
          <p:nvPr>
            <p:ph idx="1"/>
          </p:nvPr>
        </p:nvSpPr>
        <p:spPr>
          <a:xfrm>
            <a:off x="628650" y="1120877"/>
            <a:ext cx="7886700" cy="4454013"/>
          </a:xfrm>
        </p:spPr>
        <p:txBody>
          <a:bodyPr/>
          <a:lstStyle/>
          <a:p>
            <a:r>
              <a:rPr lang="en-US" altLang="zh-CN" dirty="0"/>
              <a:t>DAG</a:t>
            </a:r>
          </a:p>
          <a:p>
            <a:pPr lvl="1">
              <a:buFont typeface="Wingdings" pitchFamily="2" charset="2"/>
              <a:buChar char="Ø"/>
            </a:pPr>
            <a:r>
              <a:rPr lang="zh-CN" altLang="en-US" dirty="0"/>
              <a:t>无环有向图（</a:t>
            </a:r>
            <a:r>
              <a:rPr lang="en-US" altLang="zh-CN" dirty="0">
                <a:solidFill>
                  <a:srgbClr val="FF0000"/>
                </a:solidFill>
              </a:rPr>
              <a:t>D</a:t>
            </a:r>
            <a:r>
              <a:rPr lang="en-US" altLang="zh-CN" dirty="0"/>
              <a:t>irected </a:t>
            </a:r>
            <a:r>
              <a:rPr lang="en-US" altLang="zh-CN" dirty="0">
                <a:solidFill>
                  <a:srgbClr val="FF0000"/>
                </a:solidFill>
              </a:rPr>
              <a:t>A</a:t>
            </a:r>
            <a:r>
              <a:rPr lang="en-US" altLang="zh-CN" dirty="0"/>
              <a:t>cyclic </a:t>
            </a:r>
            <a:r>
              <a:rPr lang="en-US" altLang="zh-CN" dirty="0">
                <a:solidFill>
                  <a:srgbClr val="FF0000"/>
                </a:solidFill>
              </a:rPr>
              <a:t>G</a:t>
            </a:r>
            <a:r>
              <a:rPr lang="en-US" altLang="zh-CN" dirty="0"/>
              <a:t>raph</a:t>
            </a:r>
            <a:r>
              <a:rPr lang="zh-CN" altLang="en-US" dirty="0"/>
              <a:t>）</a:t>
            </a:r>
          </a:p>
          <a:p>
            <a:r>
              <a:rPr lang="zh-CN" altLang="en-US" dirty="0"/>
              <a:t>基本块的</a:t>
            </a:r>
            <a:r>
              <a:rPr lang="en-US" altLang="zh-CN" dirty="0"/>
              <a:t>DAG</a:t>
            </a:r>
          </a:p>
          <a:p>
            <a:pPr lvl="1">
              <a:buFont typeface="Wingdings" pitchFamily="2" charset="2"/>
              <a:buChar char="Ø"/>
            </a:pPr>
            <a:r>
              <a:rPr lang="zh-CN" altLang="en-US" dirty="0"/>
              <a:t>在结点上带有标记的</a:t>
            </a:r>
            <a:r>
              <a:rPr lang="en-US" altLang="zh-CN" dirty="0"/>
              <a:t>DAG</a:t>
            </a:r>
            <a:r>
              <a:rPr lang="zh-CN" altLang="en-US" dirty="0"/>
              <a:t>；</a:t>
            </a:r>
            <a:endParaRPr lang="en-US" altLang="zh-CN" dirty="0"/>
          </a:p>
          <a:p>
            <a:pPr lvl="1">
              <a:buFont typeface="Wingdings" pitchFamily="2" charset="2"/>
              <a:buChar char="Ø"/>
            </a:pPr>
            <a:r>
              <a:rPr lang="zh-CN" altLang="en-US" dirty="0">
                <a:solidFill>
                  <a:srgbClr val="C00000"/>
                </a:solidFill>
              </a:rPr>
              <a:t>叶结点</a:t>
            </a:r>
            <a:r>
              <a:rPr lang="zh-CN" altLang="en-US" dirty="0"/>
              <a:t>：独特的标识符</a:t>
            </a:r>
            <a:r>
              <a:rPr lang="en-US" altLang="zh-CN" dirty="0"/>
              <a:t>(</a:t>
            </a:r>
            <a:r>
              <a:rPr lang="zh-CN" altLang="en-US" dirty="0"/>
              <a:t>名字</a:t>
            </a:r>
            <a:r>
              <a:rPr lang="en-US" altLang="zh-CN" dirty="0"/>
              <a:t>,</a:t>
            </a:r>
            <a:r>
              <a:rPr lang="zh-CN" altLang="en-US" dirty="0"/>
              <a:t>常数</a:t>
            </a:r>
            <a:r>
              <a:rPr lang="en-US" altLang="zh-CN" dirty="0"/>
              <a:t>)</a:t>
            </a:r>
            <a:r>
              <a:rPr lang="zh-CN" altLang="en-US" dirty="0"/>
              <a:t>标记；</a:t>
            </a:r>
          </a:p>
          <a:p>
            <a:pPr lvl="1">
              <a:buFont typeface="Wingdings" pitchFamily="2" charset="2"/>
              <a:buChar char="Ø"/>
            </a:pPr>
            <a:r>
              <a:rPr lang="zh-CN" altLang="en-US" dirty="0">
                <a:solidFill>
                  <a:srgbClr val="C00000"/>
                </a:solidFill>
              </a:rPr>
              <a:t>内部结点</a:t>
            </a:r>
            <a:r>
              <a:rPr lang="zh-CN" altLang="en-US" dirty="0"/>
              <a:t>：运算符号标记。</a:t>
            </a:r>
          </a:p>
          <a:p>
            <a:r>
              <a:rPr lang="zh-CN" altLang="en-US" dirty="0"/>
              <a:t> 各个结点：</a:t>
            </a:r>
            <a:endParaRPr lang="en-US" altLang="zh-CN" dirty="0"/>
          </a:p>
          <a:p>
            <a:pPr lvl="1">
              <a:buFont typeface="Wingdings" pitchFamily="2" charset="2"/>
              <a:buChar char="Ø"/>
            </a:pPr>
            <a:r>
              <a:rPr lang="zh-CN" altLang="en-US" dirty="0"/>
              <a:t>附加标识符标记</a:t>
            </a:r>
          </a:p>
        </p:txBody>
      </p:sp>
      <p:sp>
        <p:nvSpPr>
          <p:cNvPr id="4" name="灯片编号占位符 3"/>
          <p:cNvSpPr>
            <a:spLocks noGrp="1"/>
          </p:cNvSpPr>
          <p:nvPr>
            <p:ph type="sldNum" sz="quarter" idx="12"/>
          </p:nvPr>
        </p:nvSpPr>
        <p:spPr>
          <a:xfrm>
            <a:off x="8650514" y="6492875"/>
            <a:ext cx="435429" cy="365125"/>
          </a:xfrm>
        </p:spPr>
        <p:txBody>
          <a:bodyPr/>
          <a:lstStyle/>
          <a:p>
            <a:pPr>
              <a:defRPr/>
            </a:pPr>
            <a:fld id="{EFC3A549-9C13-4399-83C7-A4E2E0BD550C}" type="slidenum">
              <a:rPr lang="zh-CN" altLang="en-US" smtClean="0"/>
              <a:pPr>
                <a:defRPr/>
              </a:pPr>
              <a:t>28</a:t>
            </a:fld>
            <a:endParaRPr lang="zh-CN" altLang="en-US"/>
          </a:p>
        </p:txBody>
      </p:sp>
      <p:sp>
        <p:nvSpPr>
          <p:cNvPr id="5" name="矩形 4"/>
          <p:cNvSpPr/>
          <p:nvPr/>
        </p:nvSpPr>
        <p:spPr>
          <a:xfrm>
            <a:off x="3982065" y="4306525"/>
            <a:ext cx="4689987" cy="2271256"/>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1200"/>
              </a:spcAft>
              <a:buSzPct val="50000"/>
              <a:buFont typeface="Wingdings" pitchFamily="2" charset="2"/>
              <a:buChar char="n"/>
            </a:pPr>
            <a:r>
              <a:rPr lang="zh-CN" altLang="en-US" sz="2200" dirty="0">
                <a:solidFill>
                  <a:schemeClr val="tx1">
                    <a:lumMod val="95000"/>
                    <a:lumOff val="5000"/>
                  </a:schemeClr>
                </a:solidFill>
                <a:latin typeface="楷体" pitchFamily="49" charset="-122"/>
                <a:ea typeface="楷体" pitchFamily="49" charset="-122"/>
              </a:rPr>
              <a:t>关键：</a:t>
            </a:r>
            <a:r>
              <a:rPr lang="en-US" altLang="zh-CN" sz="2200" dirty="0">
                <a:solidFill>
                  <a:srgbClr val="C00000"/>
                </a:solidFill>
                <a:latin typeface="楷体" pitchFamily="49" charset="-122"/>
                <a:ea typeface="楷体" pitchFamily="49" charset="-122"/>
              </a:rPr>
              <a:t>DAG</a:t>
            </a:r>
            <a:r>
              <a:rPr lang="zh-CN" altLang="en-US" sz="2200" dirty="0">
                <a:solidFill>
                  <a:srgbClr val="C00000"/>
                </a:solidFill>
                <a:latin typeface="楷体" pitchFamily="49" charset="-122"/>
                <a:ea typeface="楷体" pitchFamily="49" charset="-122"/>
              </a:rPr>
              <a:t>由子程序生成。</a:t>
            </a:r>
            <a:endParaRPr lang="en-US" altLang="zh-CN" sz="2200" dirty="0">
              <a:solidFill>
                <a:srgbClr val="C00000"/>
              </a:solidFill>
              <a:latin typeface="楷体" pitchFamily="49" charset="-122"/>
              <a:ea typeface="楷体" pitchFamily="49" charset="-122"/>
            </a:endParaRPr>
          </a:p>
          <a:p>
            <a:pPr marL="360000" lvl="1">
              <a:lnSpc>
                <a:spcPct val="110000"/>
              </a:lnSpc>
              <a:spcAft>
                <a:spcPts val="1200"/>
              </a:spcAft>
              <a:buSzPct val="50000"/>
              <a:buFont typeface="Wingdings" pitchFamily="2" charset="2"/>
              <a:buChar char="Ø"/>
            </a:pPr>
            <a:r>
              <a:rPr lang="zh-CN" altLang="en-US" sz="2200" dirty="0">
                <a:solidFill>
                  <a:srgbClr val="C00000"/>
                </a:solidFill>
                <a:latin typeface="楷体" pitchFamily="49" charset="-122"/>
                <a:ea typeface="楷体" pitchFamily="49" charset="-122"/>
              </a:rPr>
              <a:t>接受上一步输出的中间代码，由程序员所编程序</a:t>
            </a:r>
            <a:r>
              <a:rPr lang="zh-CN" altLang="en-US" sz="2200" u="sng" dirty="0">
                <a:solidFill>
                  <a:srgbClr val="C00000"/>
                </a:solidFill>
                <a:latin typeface="楷体" pitchFamily="49" charset="-122"/>
                <a:ea typeface="楷体" pitchFamily="49" charset="-122"/>
              </a:rPr>
              <a:t>自动</a:t>
            </a:r>
            <a:r>
              <a:rPr lang="zh-CN" altLang="en-US" sz="2200" dirty="0">
                <a:solidFill>
                  <a:srgbClr val="C00000"/>
                </a:solidFill>
                <a:latin typeface="楷体" pitchFamily="49" charset="-122"/>
                <a:ea typeface="楷体" pitchFamily="49" charset="-122"/>
              </a:rPr>
              <a:t>生成</a:t>
            </a:r>
            <a:r>
              <a:rPr lang="en-US" altLang="zh-CN" sz="2200" dirty="0">
                <a:solidFill>
                  <a:srgbClr val="C00000"/>
                </a:solidFill>
                <a:latin typeface="楷体" pitchFamily="49" charset="-122"/>
                <a:ea typeface="楷体" pitchFamily="49" charset="-122"/>
              </a:rPr>
              <a:t>DAG</a:t>
            </a:r>
            <a:r>
              <a:rPr lang="zh-CN" altLang="en-US" sz="2200" dirty="0">
                <a:solidFill>
                  <a:srgbClr val="C00000"/>
                </a:solidFill>
                <a:latin typeface="楷体" pitchFamily="49" charset="-122"/>
                <a:ea typeface="楷体" pitchFamily="49" charset="-122"/>
              </a:rPr>
              <a:t>，基于</a:t>
            </a:r>
            <a:r>
              <a:rPr lang="en-US" altLang="zh-CN" sz="2200" dirty="0">
                <a:solidFill>
                  <a:srgbClr val="C00000"/>
                </a:solidFill>
                <a:latin typeface="楷体" pitchFamily="49" charset="-122"/>
                <a:ea typeface="楷体" pitchFamily="49" charset="-122"/>
              </a:rPr>
              <a:t>DAG</a:t>
            </a:r>
            <a:r>
              <a:rPr lang="zh-CN" altLang="en-US" sz="2200" dirty="0">
                <a:solidFill>
                  <a:srgbClr val="C00000"/>
                </a:solidFill>
                <a:latin typeface="楷体" pitchFamily="49" charset="-122"/>
                <a:ea typeface="楷体" pitchFamily="49" charset="-122"/>
              </a:rPr>
              <a:t>进行</a:t>
            </a:r>
            <a:r>
              <a:rPr lang="zh-CN" altLang="en-US" sz="2200" u="sng" dirty="0">
                <a:solidFill>
                  <a:srgbClr val="C00000"/>
                </a:solidFill>
                <a:latin typeface="楷体" pitchFamily="49" charset="-122"/>
                <a:ea typeface="楷体" pitchFamily="49" charset="-122"/>
              </a:rPr>
              <a:t>自动优化；</a:t>
            </a:r>
            <a:endParaRPr lang="en-US" altLang="zh-CN" sz="2200" u="sng" dirty="0">
              <a:solidFill>
                <a:srgbClr val="C00000"/>
              </a:solidFill>
              <a:latin typeface="楷体" pitchFamily="49" charset="-122"/>
              <a:ea typeface="楷体" pitchFamily="49" charset="-122"/>
            </a:endParaRPr>
          </a:p>
          <a:p>
            <a:pPr marL="360000" lvl="1">
              <a:lnSpc>
                <a:spcPct val="110000"/>
              </a:lnSpc>
              <a:spcAft>
                <a:spcPts val="1200"/>
              </a:spcAft>
              <a:buSzPct val="50000"/>
              <a:buFont typeface="Wingdings" pitchFamily="2" charset="2"/>
              <a:buChar char="Ø"/>
            </a:pPr>
            <a:r>
              <a:rPr lang="zh-CN" altLang="en-US" sz="2200" dirty="0">
                <a:solidFill>
                  <a:srgbClr val="C00000"/>
                </a:solidFill>
                <a:latin typeface="楷体" pitchFamily="49" charset="-122"/>
                <a:ea typeface="楷体" pitchFamily="49" charset="-122"/>
              </a:rPr>
              <a:t>输出优化后的中间代码。</a:t>
            </a:r>
            <a:endParaRPr lang="zh-CN" altLang="en-US" sz="22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4537" y="249012"/>
            <a:ext cx="5423806" cy="636360"/>
          </a:xfrm>
        </p:spPr>
        <p:txBody>
          <a:bodyPr/>
          <a:lstStyle/>
          <a:p>
            <a:r>
              <a:rPr lang="zh-CN" altLang="en-US" sz="3200" dirty="0">
                <a:solidFill>
                  <a:srgbClr val="FF0000"/>
                </a:solidFill>
              </a:rPr>
              <a:t>例</a:t>
            </a:r>
            <a:r>
              <a:rPr lang="en-US" altLang="zh-CN" sz="3200" dirty="0"/>
              <a:t>-DAG</a:t>
            </a:r>
            <a:r>
              <a:rPr lang="zh-CN" altLang="en-US" sz="3200" dirty="0"/>
              <a:t>的构造</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29</a:t>
            </a:fld>
            <a:endParaRPr lang="zh-CN" altLang="en-US"/>
          </a:p>
        </p:txBody>
      </p:sp>
      <p:grpSp>
        <p:nvGrpSpPr>
          <p:cNvPr id="6" name="组合 44"/>
          <p:cNvGrpSpPr/>
          <p:nvPr/>
        </p:nvGrpSpPr>
        <p:grpSpPr>
          <a:xfrm>
            <a:off x="5183040" y="3185892"/>
            <a:ext cx="3547295" cy="2423888"/>
            <a:chOff x="973907" y="3918855"/>
            <a:chExt cx="3547295" cy="2423888"/>
          </a:xfrm>
        </p:grpSpPr>
        <p:sp>
          <p:nvSpPr>
            <p:cNvPr id="9" name="椭圆 8"/>
            <p:cNvSpPr/>
            <p:nvPr/>
          </p:nvSpPr>
          <p:spPr>
            <a:xfrm>
              <a:off x="1901371" y="39623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6</a:t>
              </a:r>
              <a:endParaRPr lang="zh-CN" altLang="en-US" baseline="-25000" dirty="0">
                <a:solidFill>
                  <a:srgbClr val="0000FF"/>
                </a:solidFill>
                <a:latin typeface="楷体" pitchFamily="49" charset="-122"/>
                <a:ea typeface="楷体" pitchFamily="49" charset="-122"/>
              </a:endParaRPr>
            </a:p>
          </p:txBody>
        </p:sp>
        <p:sp>
          <p:nvSpPr>
            <p:cNvPr id="11" name="椭圆 10"/>
            <p:cNvSpPr/>
            <p:nvPr/>
          </p:nvSpPr>
          <p:spPr>
            <a:xfrm>
              <a:off x="2859314" y="4426856"/>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5</a:t>
              </a:r>
              <a:endParaRPr lang="zh-CN" altLang="en-US" baseline="-25000" dirty="0">
                <a:solidFill>
                  <a:srgbClr val="0000FF"/>
                </a:solidFill>
                <a:latin typeface="楷体" pitchFamily="49" charset="-122"/>
                <a:ea typeface="楷体" pitchFamily="49" charset="-122"/>
              </a:endParaRPr>
            </a:p>
          </p:txBody>
        </p:sp>
        <p:sp>
          <p:nvSpPr>
            <p:cNvPr id="12" name="椭圆 11"/>
            <p:cNvSpPr/>
            <p:nvPr/>
          </p:nvSpPr>
          <p:spPr>
            <a:xfrm>
              <a:off x="3911599" y="5479142"/>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4</a:t>
              </a:r>
              <a:endParaRPr lang="zh-CN" altLang="en-US" baseline="-25000" dirty="0">
                <a:solidFill>
                  <a:srgbClr val="0000FF"/>
                </a:solidFill>
                <a:latin typeface="楷体" pitchFamily="49" charset="-122"/>
                <a:ea typeface="楷体" pitchFamily="49" charset="-122"/>
              </a:endParaRPr>
            </a:p>
          </p:txBody>
        </p:sp>
        <p:sp>
          <p:nvSpPr>
            <p:cNvPr id="14" name="椭圆 13"/>
            <p:cNvSpPr/>
            <p:nvPr/>
          </p:nvSpPr>
          <p:spPr>
            <a:xfrm>
              <a:off x="2866571" y="54355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3</a:t>
              </a:r>
              <a:endParaRPr lang="zh-CN" altLang="en-US" baseline="-25000" dirty="0">
                <a:solidFill>
                  <a:srgbClr val="0000FF"/>
                </a:solidFill>
                <a:latin typeface="楷体" pitchFamily="49" charset="-122"/>
                <a:ea typeface="楷体" pitchFamily="49" charset="-122"/>
              </a:endParaRPr>
            </a:p>
          </p:txBody>
        </p:sp>
        <p:sp>
          <p:nvSpPr>
            <p:cNvPr id="15" name="椭圆 14"/>
            <p:cNvSpPr/>
            <p:nvPr/>
          </p:nvSpPr>
          <p:spPr>
            <a:xfrm>
              <a:off x="1074056" y="53847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1</a:t>
              </a:r>
              <a:endParaRPr lang="zh-CN" altLang="en-US" baseline="-25000" dirty="0">
                <a:solidFill>
                  <a:srgbClr val="0000FF"/>
                </a:solidFill>
                <a:latin typeface="楷体" pitchFamily="49" charset="-122"/>
                <a:ea typeface="楷体" pitchFamily="49" charset="-122"/>
              </a:endParaRPr>
            </a:p>
          </p:txBody>
        </p:sp>
        <p:sp>
          <p:nvSpPr>
            <p:cNvPr id="16" name="椭圆 15"/>
            <p:cNvSpPr/>
            <p:nvPr/>
          </p:nvSpPr>
          <p:spPr>
            <a:xfrm>
              <a:off x="1995714" y="5392056"/>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2</a:t>
              </a:r>
              <a:endParaRPr lang="zh-CN" altLang="en-US" baseline="-25000" dirty="0">
                <a:solidFill>
                  <a:srgbClr val="0000FF"/>
                </a:solidFill>
                <a:latin typeface="楷体" pitchFamily="49" charset="-122"/>
                <a:ea typeface="楷体" pitchFamily="49" charset="-122"/>
              </a:endParaRPr>
            </a:p>
          </p:txBody>
        </p:sp>
        <p:cxnSp>
          <p:nvCxnSpPr>
            <p:cNvPr id="20" name="直接连接符 19"/>
            <p:cNvCxnSpPr>
              <a:endCxn id="12" idx="1"/>
            </p:cNvCxnSpPr>
            <p:nvPr/>
          </p:nvCxnSpPr>
          <p:spPr>
            <a:xfrm>
              <a:off x="3317698" y="4885240"/>
              <a:ext cx="672547" cy="6725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080481" y="4963752"/>
              <a:ext cx="64131" cy="4716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1" idx="2"/>
            </p:cNvCxnSpPr>
            <p:nvPr/>
          </p:nvCxnSpPr>
          <p:spPr>
            <a:xfrm>
              <a:off x="2374270" y="4406269"/>
              <a:ext cx="485044" cy="28910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137278" y="4498342"/>
              <a:ext cx="122188" cy="8964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94872" y="3918855"/>
              <a:ext cx="507987"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a:t>
              </a:r>
              <a:endParaRPr lang="zh-CN" altLang="en-US" sz="2000" dirty="0">
                <a:solidFill>
                  <a:srgbClr val="0000FF"/>
                </a:solidFill>
                <a:latin typeface="楷体" pitchFamily="49" charset="-122"/>
                <a:ea typeface="楷体" pitchFamily="49" charset="-122"/>
              </a:endParaRPr>
            </a:p>
          </p:txBody>
        </p:sp>
        <p:sp>
          <p:nvSpPr>
            <p:cNvPr id="28" name="矩形 27"/>
            <p:cNvSpPr/>
            <p:nvPr/>
          </p:nvSpPr>
          <p:spPr>
            <a:xfrm>
              <a:off x="3338288" y="4441372"/>
              <a:ext cx="449943"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29" name="矩形 28"/>
            <p:cNvSpPr/>
            <p:nvPr/>
          </p:nvSpPr>
          <p:spPr>
            <a:xfrm>
              <a:off x="3933386" y="5929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p>
          </p:txBody>
        </p:sp>
        <p:sp>
          <p:nvSpPr>
            <p:cNvPr id="30" name="矩形 29"/>
            <p:cNvSpPr/>
            <p:nvPr/>
          </p:nvSpPr>
          <p:spPr>
            <a:xfrm>
              <a:off x="2111849" y="5058229"/>
              <a:ext cx="544272"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31" name="矩形 30"/>
            <p:cNvSpPr/>
            <p:nvPr/>
          </p:nvSpPr>
          <p:spPr>
            <a:xfrm>
              <a:off x="973907" y="5929084"/>
              <a:ext cx="747487"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3.14</a:t>
              </a:r>
              <a:endParaRPr lang="zh-CN" altLang="en-US" sz="2000" dirty="0">
                <a:solidFill>
                  <a:srgbClr val="0000FF"/>
                </a:solidFill>
                <a:latin typeface="楷体" pitchFamily="49" charset="-122"/>
                <a:ea typeface="楷体" pitchFamily="49" charset="-122"/>
              </a:endParaRPr>
            </a:p>
          </p:txBody>
        </p:sp>
        <p:sp>
          <p:nvSpPr>
            <p:cNvPr id="32" name="矩形 31"/>
            <p:cNvSpPr/>
            <p:nvPr/>
          </p:nvSpPr>
          <p:spPr>
            <a:xfrm>
              <a:off x="1306300" y="5109026"/>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0</a:t>
              </a:r>
              <a:endParaRPr lang="zh-CN" altLang="en-US" sz="2000" baseline="-25000" dirty="0">
                <a:solidFill>
                  <a:srgbClr val="0000FF"/>
                </a:solidFill>
                <a:latin typeface="楷体" pitchFamily="49" charset="-122"/>
                <a:ea typeface="楷体" pitchFamily="49" charset="-122"/>
              </a:endParaRPr>
            </a:p>
          </p:txBody>
        </p:sp>
        <p:sp>
          <p:nvSpPr>
            <p:cNvPr id="33" name="矩形 32"/>
            <p:cNvSpPr/>
            <p:nvPr/>
          </p:nvSpPr>
          <p:spPr>
            <a:xfrm>
              <a:off x="2844815" y="5929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endParaRPr lang="zh-CN" altLang="en-US" sz="2000" dirty="0">
                <a:solidFill>
                  <a:srgbClr val="0000FF"/>
                </a:solidFill>
                <a:latin typeface="楷体" pitchFamily="49" charset="-122"/>
                <a:ea typeface="楷体" pitchFamily="49" charset="-122"/>
              </a:endParaRPr>
            </a:p>
          </p:txBody>
        </p:sp>
        <p:sp>
          <p:nvSpPr>
            <p:cNvPr id="34" name="矩形 33"/>
            <p:cNvSpPr/>
            <p:nvPr/>
          </p:nvSpPr>
          <p:spPr>
            <a:xfrm>
              <a:off x="1828818" y="5929084"/>
              <a:ext cx="856328"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6.28</a:t>
              </a:r>
              <a:endParaRPr lang="zh-CN" altLang="en-US" sz="2000" dirty="0">
                <a:solidFill>
                  <a:srgbClr val="0000FF"/>
                </a:solidFill>
                <a:latin typeface="楷体" pitchFamily="49" charset="-122"/>
                <a:ea typeface="楷体" pitchFamily="49" charset="-122"/>
              </a:endParaRPr>
            </a:p>
          </p:txBody>
        </p:sp>
        <p:sp>
          <p:nvSpPr>
            <p:cNvPr id="37" name="矩形 36"/>
            <p:cNvSpPr/>
            <p:nvPr/>
          </p:nvSpPr>
          <p:spPr>
            <a:xfrm>
              <a:off x="2989957" y="4862285"/>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38" name="矩形 37"/>
            <p:cNvSpPr/>
            <p:nvPr/>
          </p:nvSpPr>
          <p:spPr>
            <a:xfrm>
              <a:off x="2053786" y="4390569"/>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a:t>
              </a:r>
            </a:p>
          </p:txBody>
        </p:sp>
      </p:grpSp>
      <p:grpSp>
        <p:nvGrpSpPr>
          <p:cNvPr id="42" name="组合 41"/>
          <p:cNvGrpSpPr/>
          <p:nvPr/>
        </p:nvGrpSpPr>
        <p:grpSpPr>
          <a:xfrm>
            <a:off x="4297066" y="1177683"/>
            <a:ext cx="904969" cy="1233717"/>
            <a:chOff x="2758570" y="4864310"/>
            <a:chExt cx="904969" cy="1233717"/>
          </a:xfrm>
        </p:grpSpPr>
        <p:sp>
          <p:nvSpPr>
            <p:cNvPr id="39" name="椭圆 38"/>
            <p:cNvSpPr/>
            <p:nvPr/>
          </p:nvSpPr>
          <p:spPr>
            <a:xfrm>
              <a:off x="2843479" y="5140083"/>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1</a:t>
              </a:r>
              <a:endParaRPr lang="zh-CN" altLang="en-US" baseline="-25000" dirty="0">
                <a:solidFill>
                  <a:srgbClr val="0000FF"/>
                </a:solidFill>
                <a:latin typeface="楷体" pitchFamily="49" charset="-122"/>
                <a:ea typeface="楷体" pitchFamily="49" charset="-122"/>
              </a:endParaRPr>
            </a:p>
          </p:txBody>
        </p:sp>
        <p:sp>
          <p:nvSpPr>
            <p:cNvPr id="40" name="矩形 39"/>
            <p:cNvSpPr/>
            <p:nvPr/>
          </p:nvSpPr>
          <p:spPr>
            <a:xfrm>
              <a:off x="2758570" y="5684368"/>
              <a:ext cx="747487"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3.14</a:t>
              </a:r>
              <a:endParaRPr lang="zh-CN" altLang="en-US" sz="2000" dirty="0">
                <a:solidFill>
                  <a:srgbClr val="0000FF"/>
                </a:solidFill>
                <a:latin typeface="楷体" pitchFamily="49" charset="-122"/>
                <a:ea typeface="楷体" pitchFamily="49" charset="-122"/>
              </a:endParaRPr>
            </a:p>
          </p:txBody>
        </p:sp>
        <p:sp>
          <p:nvSpPr>
            <p:cNvPr id="41" name="矩形 40"/>
            <p:cNvSpPr/>
            <p:nvPr/>
          </p:nvSpPr>
          <p:spPr>
            <a:xfrm>
              <a:off x="3075723" y="4864310"/>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0</a:t>
              </a:r>
              <a:endParaRPr lang="zh-CN" altLang="en-US" sz="2000" baseline="-25000" dirty="0">
                <a:solidFill>
                  <a:srgbClr val="0000FF"/>
                </a:solidFill>
                <a:latin typeface="楷体" pitchFamily="49" charset="-122"/>
                <a:ea typeface="楷体" pitchFamily="49" charset="-122"/>
              </a:endParaRPr>
            </a:p>
          </p:txBody>
        </p:sp>
      </p:grpSp>
      <p:grpSp>
        <p:nvGrpSpPr>
          <p:cNvPr id="49" name="组合 48"/>
          <p:cNvGrpSpPr/>
          <p:nvPr/>
        </p:nvGrpSpPr>
        <p:grpSpPr>
          <a:xfrm>
            <a:off x="6531431" y="1083348"/>
            <a:ext cx="1872288" cy="1299031"/>
            <a:chOff x="6604054" y="4798996"/>
            <a:chExt cx="1872288" cy="1299031"/>
          </a:xfrm>
        </p:grpSpPr>
        <p:sp>
          <p:nvSpPr>
            <p:cNvPr id="43" name="椭圆 42"/>
            <p:cNvSpPr/>
            <p:nvPr/>
          </p:nvSpPr>
          <p:spPr>
            <a:xfrm>
              <a:off x="6704203" y="5140083"/>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1</a:t>
              </a:r>
              <a:endParaRPr lang="zh-CN" altLang="en-US" baseline="-25000" dirty="0">
                <a:solidFill>
                  <a:srgbClr val="0000FF"/>
                </a:solidFill>
                <a:latin typeface="楷体" pitchFamily="49" charset="-122"/>
                <a:ea typeface="楷体" pitchFamily="49" charset="-122"/>
              </a:endParaRPr>
            </a:p>
          </p:txBody>
        </p:sp>
        <p:sp>
          <p:nvSpPr>
            <p:cNvPr id="44" name="椭圆 43"/>
            <p:cNvSpPr/>
            <p:nvPr/>
          </p:nvSpPr>
          <p:spPr>
            <a:xfrm>
              <a:off x="7625861" y="5147340"/>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2</a:t>
              </a:r>
              <a:endParaRPr lang="zh-CN" altLang="en-US" baseline="-25000" dirty="0">
                <a:solidFill>
                  <a:srgbClr val="0000FF"/>
                </a:solidFill>
                <a:latin typeface="楷体" pitchFamily="49" charset="-122"/>
                <a:ea typeface="楷体" pitchFamily="49" charset="-122"/>
              </a:endParaRPr>
            </a:p>
          </p:txBody>
        </p:sp>
        <p:sp>
          <p:nvSpPr>
            <p:cNvPr id="45" name="矩形 44"/>
            <p:cNvSpPr/>
            <p:nvPr/>
          </p:nvSpPr>
          <p:spPr>
            <a:xfrm>
              <a:off x="7771020" y="4798996"/>
              <a:ext cx="705322"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46" name="矩形 45"/>
            <p:cNvSpPr/>
            <p:nvPr/>
          </p:nvSpPr>
          <p:spPr>
            <a:xfrm>
              <a:off x="6604054" y="5684368"/>
              <a:ext cx="747487"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3.14</a:t>
              </a:r>
              <a:endParaRPr lang="zh-CN" altLang="en-US" sz="2000" dirty="0">
                <a:solidFill>
                  <a:srgbClr val="0000FF"/>
                </a:solidFill>
                <a:latin typeface="楷体" pitchFamily="49" charset="-122"/>
                <a:ea typeface="楷体" pitchFamily="49" charset="-122"/>
              </a:endParaRPr>
            </a:p>
          </p:txBody>
        </p:sp>
        <p:sp>
          <p:nvSpPr>
            <p:cNvPr id="47" name="矩形 46"/>
            <p:cNvSpPr/>
            <p:nvPr/>
          </p:nvSpPr>
          <p:spPr>
            <a:xfrm>
              <a:off x="6936447" y="4864310"/>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0</a:t>
              </a:r>
              <a:endParaRPr lang="zh-CN" altLang="en-US" sz="2000" baseline="-25000" dirty="0">
                <a:solidFill>
                  <a:srgbClr val="0000FF"/>
                </a:solidFill>
                <a:latin typeface="楷体" pitchFamily="49" charset="-122"/>
                <a:ea typeface="楷体" pitchFamily="49" charset="-122"/>
              </a:endParaRPr>
            </a:p>
          </p:txBody>
        </p:sp>
        <p:sp>
          <p:nvSpPr>
            <p:cNvPr id="48" name="矩形 47"/>
            <p:cNvSpPr/>
            <p:nvPr/>
          </p:nvSpPr>
          <p:spPr>
            <a:xfrm>
              <a:off x="7458965" y="5684368"/>
              <a:ext cx="856328"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6.28</a:t>
              </a:r>
              <a:endParaRPr lang="zh-CN" altLang="en-US" sz="2000" dirty="0">
                <a:solidFill>
                  <a:srgbClr val="0000FF"/>
                </a:solidFill>
                <a:latin typeface="楷体" pitchFamily="49" charset="-122"/>
                <a:ea typeface="楷体" pitchFamily="49" charset="-122"/>
              </a:endParaRPr>
            </a:p>
          </p:txBody>
        </p:sp>
      </p:grpSp>
      <p:sp>
        <p:nvSpPr>
          <p:cNvPr id="60" name="矩形 59"/>
          <p:cNvSpPr/>
          <p:nvPr/>
        </p:nvSpPr>
        <p:spPr>
          <a:xfrm>
            <a:off x="399140" y="798278"/>
            <a:ext cx="1962522" cy="37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spcAft>
                <a:spcPts val="300"/>
              </a:spcAft>
            </a:pPr>
            <a:r>
              <a:rPr lang="en-US" altLang="zh-CN" sz="2200" dirty="0">
                <a:solidFill>
                  <a:srgbClr val="0000FF"/>
                </a:solidFill>
                <a:latin typeface="楷体" pitchFamily="49" charset="-122"/>
                <a:ea typeface="楷体" pitchFamily="49" charset="-122"/>
              </a:rPr>
              <a:t>(1)T</a:t>
            </a:r>
            <a:r>
              <a:rPr lang="en-US" altLang="zh-CN" sz="2200" baseline="-25000" dirty="0">
                <a:solidFill>
                  <a:srgbClr val="0000FF"/>
                </a:solidFill>
                <a:latin typeface="楷体" pitchFamily="49" charset="-122"/>
                <a:ea typeface="楷体" pitchFamily="49" charset="-122"/>
              </a:rPr>
              <a:t>0</a:t>
            </a:r>
            <a:r>
              <a:rPr lang="en-US" altLang="zh-CN" sz="2200" dirty="0">
                <a:solidFill>
                  <a:srgbClr val="0000FF"/>
                </a:solidFill>
                <a:latin typeface="楷体" pitchFamily="49" charset="-122"/>
                <a:ea typeface="楷体" pitchFamily="49" charset="-122"/>
              </a:rPr>
              <a:t>:=3.14</a:t>
            </a:r>
          </a:p>
          <a:p>
            <a:pPr>
              <a:spcAft>
                <a:spcPts val="300"/>
              </a:spcAft>
            </a:pPr>
            <a:r>
              <a:rPr lang="en-US" altLang="zh-CN" sz="2200" dirty="0">
                <a:solidFill>
                  <a:srgbClr val="0000FF"/>
                </a:solidFill>
                <a:latin typeface="楷体" pitchFamily="49" charset="-122"/>
                <a:ea typeface="楷体" pitchFamily="49" charset="-122"/>
              </a:rPr>
              <a:t>(2)T</a:t>
            </a:r>
            <a:r>
              <a:rPr lang="en-US" altLang="zh-CN" sz="2200" baseline="-25000" dirty="0">
                <a:solidFill>
                  <a:srgbClr val="0000FF"/>
                </a:solidFill>
                <a:latin typeface="楷体" pitchFamily="49" charset="-122"/>
                <a:ea typeface="楷体" pitchFamily="49" charset="-122"/>
              </a:rPr>
              <a:t>1</a:t>
            </a:r>
            <a:r>
              <a:rPr lang="en-US" altLang="zh-CN" sz="2200" dirty="0">
                <a:solidFill>
                  <a:srgbClr val="0000FF"/>
                </a:solidFill>
                <a:latin typeface="楷体" pitchFamily="49" charset="-122"/>
                <a:ea typeface="楷体" pitchFamily="49" charset="-122"/>
              </a:rPr>
              <a:t>:=2*T</a:t>
            </a:r>
            <a:r>
              <a:rPr lang="en-US" altLang="zh-CN" sz="2200" baseline="-25000" dirty="0">
                <a:solidFill>
                  <a:srgbClr val="0000FF"/>
                </a:solidFill>
                <a:latin typeface="楷体" pitchFamily="49" charset="-122"/>
                <a:ea typeface="楷体" pitchFamily="49" charset="-122"/>
              </a:rPr>
              <a:t>0</a:t>
            </a:r>
          </a:p>
          <a:p>
            <a:pPr>
              <a:spcAft>
                <a:spcPts val="300"/>
              </a:spcAft>
            </a:pPr>
            <a:r>
              <a:rPr lang="en-US" altLang="zh-CN" sz="2200" dirty="0">
                <a:solidFill>
                  <a:srgbClr val="0000FF"/>
                </a:solidFill>
                <a:latin typeface="楷体" pitchFamily="49" charset="-122"/>
                <a:ea typeface="楷体" pitchFamily="49" charset="-122"/>
              </a:rPr>
              <a:t>(3)T</a:t>
            </a:r>
            <a:r>
              <a:rPr lang="en-US" altLang="zh-CN" sz="2200" baseline="-25000" dirty="0">
                <a:solidFill>
                  <a:srgbClr val="0000FF"/>
                </a:solidFill>
                <a:latin typeface="楷体" pitchFamily="49" charset="-122"/>
                <a:ea typeface="楷体" pitchFamily="49" charset="-122"/>
              </a:rPr>
              <a:t>2</a:t>
            </a:r>
            <a:r>
              <a:rPr lang="en-US" altLang="zh-CN" sz="2200" dirty="0">
                <a:solidFill>
                  <a:srgbClr val="0000FF"/>
                </a:solidFill>
                <a:latin typeface="楷体" pitchFamily="49" charset="-122"/>
                <a:ea typeface="楷体" pitchFamily="49" charset="-122"/>
              </a:rPr>
              <a:t>:=</a:t>
            </a:r>
            <a:r>
              <a:rPr lang="en-US" altLang="zh-CN" sz="2200" dirty="0" err="1">
                <a:solidFill>
                  <a:srgbClr val="0000FF"/>
                </a:solidFill>
                <a:latin typeface="楷体" pitchFamily="49" charset="-122"/>
                <a:ea typeface="楷体" pitchFamily="49" charset="-122"/>
              </a:rPr>
              <a:t>R+r</a:t>
            </a:r>
            <a:endParaRPr lang="en-US" altLang="zh-CN" sz="2200" dirty="0">
              <a:solidFill>
                <a:srgbClr val="0000FF"/>
              </a:solidFill>
              <a:latin typeface="楷体" pitchFamily="49" charset="-122"/>
              <a:ea typeface="楷体" pitchFamily="49" charset="-122"/>
            </a:endParaRPr>
          </a:p>
          <a:p>
            <a:pPr>
              <a:spcAft>
                <a:spcPts val="300"/>
              </a:spcAft>
            </a:pPr>
            <a:r>
              <a:rPr lang="en-US" altLang="zh-CN" sz="2200" dirty="0">
                <a:solidFill>
                  <a:srgbClr val="0000FF"/>
                </a:solidFill>
                <a:latin typeface="楷体" pitchFamily="49" charset="-122"/>
                <a:ea typeface="楷体" pitchFamily="49" charset="-122"/>
              </a:rPr>
              <a:t>(4)A:=T</a:t>
            </a:r>
            <a:r>
              <a:rPr lang="en-US" altLang="zh-CN" sz="2200" baseline="-25000" dirty="0">
                <a:solidFill>
                  <a:srgbClr val="0000FF"/>
                </a:solidFill>
                <a:latin typeface="楷体" pitchFamily="49" charset="-122"/>
                <a:ea typeface="楷体" pitchFamily="49" charset="-122"/>
              </a:rPr>
              <a:t>1</a:t>
            </a:r>
            <a:r>
              <a:rPr lang="en-US" altLang="zh-CN" sz="2200" dirty="0">
                <a:solidFill>
                  <a:srgbClr val="0000FF"/>
                </a:solidFill>
                <a:latin typeface="楷体" pitchFamily="49" charset="-122"/>
                <a:ea typeface="楷体" pitchFamily="49" charset="-122"/>
              </a:rPr>
              <a:t>*T</a:t>
            </a:r>
            <a:r>
              <a:rPr lang="en-US" altLang="zh-CN" sz="2200" baseline="-25000" dirty="0">
                <a:solidFill>
                  <a:srgbClr val="0000FF"/>
                </a:solidFill>
                <a:latin typeface="楷体" pitchFamily="49" charset="-122"/>
                <a:ea typeface="楷体" pitchFamily="49" charset="-122"/>
              </a:rPr>
              <a:t>2</a:t>
            </a:r>
          </a:p>
          <a:p>
            <a:pPr>
              <a:spcAft>
                <a:spcPts val="300"/>
              </a:spcAft>
            </a:pPr>
            <a:r>
              <a:rPr lang="en-US" altLang="zh-CN" sz="2200" dirty="0">
                <a:solidFill>
                  <a:srgbClr val="0000FF"/>
                </a:solidFill>
                <a:latin typeface="楷体" pitchFamily="49" charset="-122"/>
                <a:ea typeface="楷体" pitchFamily="49" charset="-122"/>
              </a:rPr>
              <a:t>(5)B:=A</a:t>
            </a:r>
          </a:p>
          <a:p>
            <a:pPr>
              <a:spcAft>
                <a:spcPts val="300"/>
              </a:spcAft>
            </a:pPr>
            <a:r>
              <a:rPr lang="en-US" altLang="zh-CN" sz="2200" dirty="0">
                <a:solidFill>
                  <a:srgbClr val="0000FF"/>
                </a:solidFill>
                <a:latin typeface="楷体" pitchFamily="49" charset="-122"/>
                <a:ea typeface="楷体" pitchFamily="49" charset="-122"/>
              </a:rPr>
              <a:t>(6)T</a:t>
            </a:r>
            <a:r>
              <a:rPr lang="en-US" altLang="zh-CN" sz="2200" baseline="-25000" dirty="0">
                <a:solidFill>
                  <a:srgbClr val="0000FF"/>
                </a:solidFill>
                <a:latin typeface="楷体" pitchFamily="49" charset="-122"/>
                <a:ea typeface="楷体" pitchFamily="49" charset="-122"/>
              </a:rPr>
              <a:t>3</a:t>
            </a:r>
            <a:r>
              <a:rPr lang="en-US" altLang="zh-CN" sz="2200" dirty="0">
                <a:solidFill>
                  <a:srgbClr val="0000FF"/>
                </a:solidFill>
                <a:latin typeface="楷体" pitchFamily="49" charset="-122"/>
                <a:ea typeface="楷体" pitchFamily="49" charset="-122"/>
              </a:rPr>
              <a:t>:=2*T</a:t>
            </a:r>
            <a:r>
              <a:rPr lang="en-US" altLang="zh-CN" sz="2200" baseline="-25000" dirty="0">
                <a:solidFill>
                  <a:srgbClr val="0000FF"/>
                </a:solidFill>
                <a:latin typeface="楷体" pitchFamily="49" charset="-122"/>
                <a:ea typeface="楷体" pitchFamily="49" charset="-122"/>
              </a:rPr>
              <a:t>0</a:t>
            </a:r>
          </a:p>
          <a:p>
            <a:pPr>
              <a:spcAft>
                <a:spcPts val="300"/>
              </a:spcAft>
            </a:pPr>
            <a:r>
              <a:rPr lang="en-US" altLang="zh-CN" sz="2200" dirty="0">
                <a:solidFill>
                  <a:srgbClr val="0000FF"/>
                </a:solidFill>
                <a:latin typeface="楷体" pitchFamily="49" charset="-122"/>
                <a:ea typeface="楷体" pitchFamily="49" charset="-122"/>
              </a:rPr>
              <a:t>(7)T</a:t>
            </a:r>
            <a:r>
              <a:rPr lang="en-US" altLang="zh-CN" sz="2200" baseline="-25000" dirty="0">
                <a:solidFill>
                  <a:srgbClr val="0000FF"/>
                </a:solidFill>
                <a:latin typeface="楷体" pitchFamily="49" charset="-122"/>
                <a:ea typeface="楷体" pitchFamily="49" charset="-122"/>
              </a:rPr>
              <a:t>4</a:t>
            </a:r>
            <a:r>
              <a:rPr lang="en-US" altLang="zh-CN" sz="2200" dirty="0">
                <a:solidFill>
                  <a:srgbClr val="0000FF"/>
                </a:solidFill>
                <a:latin typeface="楷体" pitchFamily="49" charset="-122"/>
                <a:ea typeface="楷体" pitchFamily="49" charset="-122"/>
              </a:rPr>
              <a:t>:=</a:t>
            </a:r>
            <a:r>
              <a:rPr lang="en-US" altLang="zh-CN" sz="2200" dirty="0" err="1">
                <a:solidFill>
                  <a:srgbClr val="0000FF"/>
                </a:solidFill>
                <a:latin typeface="楷体" pitchFamily="49" charset="-122"/>
                <a:ea typeface="楷体" pitchFamily="49" charset="-122"/>
              </a:rPr>
              <a:t>R+r</a:t>
            </a:r>
            <a:endParaRPr lang="en-US" altLang="zh-CN" sz="2200" dirty="0">
              <a:solidFill>
                <a:srgbClr val="0000FF"/>
              </a:solidFill>
              <a:latin typeface="楷体" pitchFamily="49" charset="-122"/>
              <a:ea typeface="楷体" pitchFamily="49" charset="-122"/>
            </a:endParaRPr>
          </a:p>
          <a:p>
            <a:pPr>
              <a:spcAft>
                <a:spcPts val="300"/>
              </a:spcAft>
            </a:pPr>
            <a:r>
              <a:rPr lang="en-US" altLang="zh-CN" sz="2200" dirty="0">
                <a:solidFill>
                  <a:srgbClr val="0000FF"/>
                </a:solidFill>
                <a:latin typeface="楷体" pitchFamily="49" charset="-122"/>
                <a:ea typeface="楷体" pitchFamily="49" charset="-122"/>
              </a:rPr>
              <a:t>(8)T</a:t>
            </a:r>
            <a:r>
              <a:rPr lang="en-US" altLang="zh-CN" sz="2200" baseline="-25000" dirty="0">
                <a:solidFill>
                  <a:srgbClr val="0000FF"/>
                </a:solidFill>
                <a:latin typeface="楷体" pitchFamily="49" charset="-122"/>
                <a:ea typeface="楷体" pitchFamily="49" charset="-122"/>
              </a:rPr>
              <a:t>5</a:t>
            </a:r>
            <a:r>
              <a:rPr lang="en-US" altLang="zh-CN" sz="2200" dirty="0">
                <a:solidFill>
                  <a:srgbClr val="0000FF"/>
                </a:solidFill>
                <a:latin typeface="楷体" pitchFamily="49" charset="-122"/>
                <a:ea typeface="楷体" pitchFamily="49" charset="-122"/>
              </a:rPr>
              <a:t>:=T</a:t>
            </a:r>
            <a:r>
              <a:rPr lang="en-US" altLang="zh-CN" sz="2200" baseline="-25000" dirty="0">
                <a:solidFill>
                  <a:srgbClr val="0000FF"/>
                </a:solidFill>
                <a:latin typeface="楷体" pitchFamily="49" charset="-122"/>
                <a:ea typeface="楷体" pitchFamily="49" charset="-122"/>
              </a:rPr>
              <a:t>3</a:t>
            </a:r>
            <a:r>
              <a:rPr lang="en-US" altLang="zh-CN" sz="2200" dirty="0">
                <a:solidFill>
                  <a:srgbClr val="0000FF"/>
                </a:solidFill>
                <a:latin typeface="楷体" pitchFamily="49" charset="-122"/>
                <a:ea typeface="楷体" pitchFamily="49" charset="-122"/>
              </a:rPr>
              <a:t>*T</a:t>
            </a:r>
            <a:r>
              <a:rPr lang="en-US" altLang="zh-CN" sz="2200" baseline="-25000" dirty="0">
                <a:solidFill>
                  <a:srgbClr val="0000FF"/>
                </a:solidFill>
                <a:latin typeface="楷体" pitchFamily="49" charset="-122"/>
                <a:ea typeface="楷体" pitchFamily="49" charset="-122"/>
              </a:rPr>
              <a:t>4</a:t>
            </a:r>
            <a:br>
              <a:rPr lang="en-US" altLang="zh-CN" sz="2200" dirty="0">
                <a:solidFill>
                  <a:srgbClr val="0000FF"/>
                </a:solidFill>
                <a:latin typeface="楷体" pitchFamily="49" charset="-122"/>
                <a:ea typeface="楷体" pitchFamily="49" charset="-122"/>
              </a:rPr>
            </a:br>
            <a:r>
              <a:rPr lang="en-US" altLang="zh-CN" sz="2200" dirty="0">
                <a:solidFill>
                  <a:srgbClr val="0000FF"/>
                </a:solidFill>
                <a:latin typeface="楷体" pitchFamily="49" charset="-122"/>
                <a:ea typeface="楷体" pitchFamily="49" charset="-122"/>
              </a:rPr>
              <a:t>(9)T</a:t>
            </a:r>
            <a:r>
              <a:rPr lang="en-US" altLang="zh-CN" sz="2200" baseline="-25000" dirty="0">
                <a:solidFill>
                  <a:srgbClr val="0000FF"/>
                </a:solidFill>
                <a:latin typeface="楷体" pitchFamily="49" charset="-122"/>
                <a:ea typeface="楷体" pitchFamily="49" charset="-122"/>
              </a:rPr>
              <a:t>6</a:t>
            </a:r>
            <a:r>
              <a:rPr lang="en-US" altLang="zh-CN" sz="2200" dirty="0">
                <a:solidFill>
                  <a:srgbClr val="0000FF"/>
                </a:solidFill>
                <a:latin typeface="楷体" pitchFamily="49" charset="-122"/>
                <a:ea typeface="楷体" pitchFamily="49" charset="-122"/>
              </a:rPr>
              <a:t>:=R-r</a:t>
            </a:r>
          </a:p>
          <a:p>
            <a:pPr>
              <a:spcAft>
                <a:spcPts val="300"/>
              </a:spcAft>
            </a:pPr>
            <a:r>
              <a:rPr lang="en-US" altLang="zh-CN" sz="2200" dirty="0">
                <a:solidFill>
                  <a:srgbClr val="0000FF"/>
                </a:solidFill>
                <a:latin typeface="楷体" pitchFamily="49" charset="-122"/>
                <a:ea typeface="楷体" pitchFamily="49" charset="-122"/>
              </a:rPr>
              <a:t>(10)B:=T</a:t>
            </a:r>
            <a:r>
              <a:rPr lang="en-US" altLang="zh-CN" sz="2200" baseline="-25000" dirty="0">
                <a:solidFill>
                  <a:srgbClr val="0000FF"/>
                </a:solidFill>
                <a:latin typeface="楷体" pitchFamily="49" charset="-122"/>
                <a:ea typeface="楷体" pitchFamily="49" charset="-122"/>
              </a:rPr>
              <a:t>5</a:t>
            </a:r>
            <a:r>
              <a:rPr lang="en-US" altLang="zh-CN" sz="2200" dirty="0">
                <a:solidFill>
                  <a:srgbClr val="0000FF"/>
                </a:solidFill>
                <a:latin typeface="楷体" pitchFamily="49" charset="-122"/>
                <a:ea typeface="楷体" pitchFamily="49" charset="-122"/>
              </a:rPr>
              <a:t>*T</a:t>
            </a:r>
            <a:r>
              <a:rPr lang="en-US" altLang="zh-CN" sz="2200" baseline="-25000" dirty="0">
                <a:solidFill>
                  <a:srgbClr val="0000FF"/>
                </a:solidFill>
                <a:latin typeface="楷体" pitchFamily="49" charset="-122"/>
                <a:ea typeface="楷体" pitchFamily="49" charset="-122"/>
              </a:rPr>
              <a:t>6</a:t>
            </a:r>
            <a:endParaRPr lang="zh-CN" altLang="en-US" sz="2200" baseline="-25000" dirty="0">
              <a:solidFill>
                <a:srgbClr val="0000FF"/>
              </a:solidFill>
              <a:latin typeface="楷体" pitchFamily="49" charset="-122"/>
              <a:ea typeface="楷体" pitchFamily="49" charset="-122"/>
            </a:endParaRPr>
          </a:p>
        </p:txBody>
      </p:sp>
      <p:grpSp>
        <p:nvGrpSpPr>
          <p:cNvPr id="68" name="组合 67"/>
          <p:cNvGrpSpPr/>
          <p:nvPr/>
        </p:nvGrpSpPr>
        <p:grpSpPr>
          <a:xfrm>
            <a:off x="1008755" y="4281709"/>
            <a:ext cx="3554662" cy="1915887"/>
            <a:chOff x="1299049" y="2830286"/>
            <a:chExt cx="3554662" cy="1915887"/>
          </a:xfrm>
        </p:grpSpPr>
        <p:grpSp>
          <p:nvGrpSpPr>
            <p:cNvPr id="59" name="组合 58"/>
            <p:cNvGrpSpPr/>
            <p:nvPr/>
          </p:nvGrpSpPr>
          <p:grpSpPr>
            <a:xfrm>
              <a:off x="3177324" y="2830286"/>
              <a:ext cx="1676387" cy="1915887"/>
              <a:chOff x="6428524" y="2888344"/>
              <a:chExt cx="1676387" cy="1915887"/>
            </a:xfrm>
          </p:grpSpPr>
          <p:sp>
            <p:nvSpPr>
              <p:cNvPr id="50" name="椭圆 49"/>
              <p:cNvSpPr/>
              <p:nvPr/>
            </p:nvSpPr>
            <p:spPr>
              <a:xfrm>
                <a:off x="6443023" y="2888344"/>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5</a:t>
                </a:r>
                <a:endParaRPr lang="zh-CN" altLang="en-US" baseline="-25000" dirty="0">
                  <a:solidFill>
                    <a:srgbClr val="0000FF"/>
                  </a:solidFill>
                  <a:latin typeface="楷体" pitchFamily="49" charset="-122"/>
                  <a:ea typeface="楷体" pitchFamily="49" charset="-122"/>
                </a:endParaRPr>
              </a:p>
            </p:txBody>
          </p:sp>
          <p:sp>
            <p:nvSpPr>
              <p:cNvPr id="51" name="椭圆 50"/>
              <p:cNvSpPr/>
              <p:nvPr/>
            </p:nvSpPr>
            <p:spPr>
              <a:xfrm>
                <a:off x="7495308" y="3940630"/>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4</a:t>
                </a:r>
                <a:endParaRPr lang="zh-CN" altLang="en-US" baseline="-25000" dirty="0">
                  <a:solidFill>
                    <a:srgbClr val="0000FF"/>
                  </a:solidFill>
                  <a:latin typeface="楷体" pitchFamily="49" charset="-122"/>
                  <a:ea typeface="楷体" pitchFamily="49" charset="-122"/>
                </a:endParaRPr>
              </a:p>
            </p:txBody>
          </p:sp>
          <p:sp>
            <p:nvSpPr>
              <p:cNvPr id="52" name="椭圆 51"/>
              <p:cNvSpPr/>
              <p:nvPr/>
            </p:nvSpPr>
            <p:spPr>
              <a:xfrm>
                <a:off x="6450280" y="3897087"/>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3</a:t>
                </a:r>
                <a:endParaRPr lang="zh-CN" altLang="en-US" baseline="-25000" dirty="0">
                  <a:solidFill>
                    <a:srgbClr val="0000FF"/>
                  </a:solidFill>
                  <a:latin typeface="楷体" pitchFamily="49" charset="-122"/>
                  <a:ea typeface="楷体" pitchFamily="49" charset="-122"/>
                </a:endParaRPr>
              </a:p>
            </p:txBody>
          </p:sp>
          <p:cxnSp>
            <p:nvCxnSpPr>
              <p:cNvPr id="53" name="直接连接符 52"/>
              <p:cNvCxnSpPr>
                <a:endCxn id="51" idx="1"/>
              </p:cNvCxnSpPr>
              <p:nvPr/>
            </p:nvCxnSpPr>
            <p:spPr>
              <a:xfrm>
                <a:off x="6901407" y="3346728"/>
                <a:ext cx="672547" cy="6725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664190" y="3425240"/>
                <a:ext cx="64131" cy="4716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879774" y="2960909"/>
                <a:ext cx="579254"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56" name="矩形 55"/>
              <p:cNvSpPr/>
              <p:nvPr/>
            </p:nvSpPr>
            <p:spPr>
              <a:xfrm>
                <a:off x="7517095" y="4390572"/>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p>
            </p:txBody>
          </p:sp>
          <p:sp>
            <p:nvSpPr>
              <p:cNvPr id="57" name="矩形 56"/>
              <p:cNvSpPr/>
              <p:nvPr/>
            </p:nvSpPr>
            <p:spPr>
              <a:xfrm>
                <a:off x="6428524" y="4390572"/>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endParaRPr lang="zh-CN" altLang="en-US" sz="2000" dirty="0">
                  <a:solidFill>
                    <a:srgbClr val="0000FF"/>
                  </a:solidFill>
                  <a:latin typeface="楷体" pitchFamily="49" charset="-122"/>
                  <a:ea typeface="楷体" pitchFamily="49" charset="-122"/>
                </a:endParaRPr>
              </a:p>
            </p:txBody>
          </p:sp>
          <p:sp>
            <p:nvSpPr>
              <p:cNvPr id="58" name="矩形 57"/>
              <p:cNvSpPr/>
              <p:nvPr/>
            </p:nvSpPr>
            <p:spPr>
              <a:xfrm>
                <a:off x="6573666" y="3323773"/>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grpSp>
        <p:grpSp>
          <p:nvGrpSpPr>
            <p:cNvPr id="61" name="组合 60"/>
            <p:cNvGrpSpPr/>
            <p:nvPr/>
          </p:nvGrpSpPr>
          <p:grpSpPr>
            <a:xfrm>
              <a:off x="1299049" y="3485461"/>
              <a:ext cx="1872288" cy="1240975"/>
              <a:chOff x="6604054" y="4798996"/>
              <a:chExt cx="1872288" cy="1240975"/>
            </a:xfrm>
          </p:grpSpPr>
          <p:sp>
            <p:nvSpPr>
              <p:cNvPr id="62" name="椭圆 61"/>
              <p:cNvSpPr/>
              <p:nvPr/>
            </p:nvSpPr>
            <p:spPr>
              <a:xfrm>
                <a:off x="6704203" y="5140083"/>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1</a:t>
                </a:r>
                <a:endParaRPr lang="zh-CN" altLang="en-US" baseline="-25000" dirty="0">
                  <a:solidFill>
                    <a:srgbClr val="0000FF"/>
                  </a:solidFill>
                  <a:latin typeface="楷体" pitchFamily="49" charset="-122"/>
                  <a:ea typeface="楷体" pitchFamily="49" charset="-122"/>
                </a:endParaRPr>
              </a:p>
            </p:txBody>
          </p:sp>
          <p:sp>
            <p:nvSpPr>
              <p:cNvPr id="63" name="椭圆 62"/>
              <p:cNvSpPr/>
              <p:nvPr/>
            </p:nvSpPr>
            <p:spPr>
              <a:xfrm>
                <a:off x="7625861" y="5147340"/>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2</a:t>
                </a:r>
                <a:endParaRPr lang="zh-CN" altLang="en-US" baseline="-25000" dirty="0">
                  <a:solidFill>
                    <a:srgbClr val="0000FF"/>
                  </a:solidFill>
                  <a:latin typeface="楷体" pitchFamily="49" charset="-122"/>
                  <a:ea typeface="楷体" pitchFamily="49" charset="-122"/>
                </a:endParaRPr>
              </a:p>
            </p:txBody>
          </p:sp>
          <p:sp>
            <p:nvSpPr>
              <p:cNvPr id="64" name="矩形 63"/>
              <p:cNvSpPr/>
              <p:nvPr/>
            </p:nvSpPr>
            <p:spPr>
              <a:xfrm>
                <a:off x="7771020" y="4798996"/>
                <a:ext cx="705322"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65" name="矩形 64"/>
              <p:cNvSpPr/>
              <p:nvPr/>
            </p:nvSpPr>
            <p:spPr>
              <a:xfrm>
                <a:off x="6604054" y="5626312"/>
                <a:ext cx="747487"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3.14</a:t>
                </a:r>
                <a:endParaRPr lang="zh-CN" altLang="en-US" sz="2000" dirty="0">
                  <a:solidFill>
                    <a:srgbClr val="0000FF"/>
                  </a:solidFill>
                  <a:latin typeface="楷体" pitchFamily="49" charset="-122"/>
                  <a:ea typeface="楷体" pitchFamily="49" charset="-122"/>
                </a:endParaRPr>
              </a:p>
            </p:txBody>
          </p:sp>
          <p:sp>
            <p:nvSpPr>
              <p:cNvPr id="66" name="矩形 65"/>
              <p:cNvSpPr/>
              <p:nvPr/>
            </p:nvSpPr>
            <p:spPr>
              <a:xfrm>
                <a:off x="6936447" y="4864310"/>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0</a:t>
                </a:r>
                <a:endParaRPr lang="zh-CN" altLang="en-US" sz="2000" baseline="-25000" dirty="0">
                  <a:solidFill>
                    <a:srgbClr val="0000FF"/>
                  </a:solidFill>
                  <a:latin typeface="楷体" pitchFamily="49" charset="-122"/>
                  <a:ea typeface="楷体" pitchFamily="49" charset="-122"/>
                </a:endParaRPr>
              </a:p>
            </p:txBody>
          </p:sp>
          <p:sp>
            <p:nvSpPr>
              <p:cNvPr id="67" name="矩形 66"/>
              <p:cNvSpPr/>
              <p:nvPr/>
            </p:nvSpPr>
            <p:spPr>
              <a:xfrm>
                <a:off x="7458965" y="5626312"/>
                <a:ext cx="856328"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6.28</a:t>
                </a:r>
                <a:endParaRPr lang="zh-CN" altLang="en-US" sz="2000" dirty="0">
                  <a:solidFill>
                    <a:srgbClr val="0000FF"/>
                  </a:solidFill>
                  <a:latin typeface="楷体" pitchFamily="49" charset="-122"/>
                  <a:ea typeface="楷体" pitchFamily="49" charset="-122"/>
                </a:endParaRPr>
              </a:p>
            </p:txBody>
          </p:sp>
        </p:grpSp>
      </p:grpSp>
      <p:sp>
        <p:nvSpPr>
          <p:cNvPr id="69" name="矩形 68"/>
          <p:cNvSpPr/>
          <p:nvPr/>
        </p:nvSpPr>
        <p:spPr>
          <a:xfrm>
            <a:off x="6698351" y="3178636"/>
            <a:ext cx="776509"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endParaRPr lang="zh-CN" altLang="en-US" sz="2000" dirty="0">
              <a:solidFill>
                <a:srgbClr val="0000FF"/>
              </a:solidFill>
              <a:latin typeface="楷体" pitchFamily="49" charset="-122"/>
              <a:ea typeface="楷体" pitchFamily="49" charset="-122"/>
            </a:endParaRPr>
          </a:p>
        </p:txBody>
      </p:sp>
      <p:sp>
        <p:nvSpPr>
          <p:cNvPr id="71" name="矩形 70"/>
          <p:cNvSpPr/>
          <p:nvPr/>
        </p:nvSpPr>
        <p:spPr>
          <a:xfrm>
            <a:off x="7707093" y="3708406"/>
            <a:ext cx="776509"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sp>
        <p:nvSpPr>
          <p:cNvPr id="72" name="矩形 71"/>
          <p:cNvSpPr/>
          <p:nvPr/>
        </p:nvSpPr>
        <p:spPr>
          <a:xfrm>
            <a:off x="6495155" y="4325266"/>
            <a:ext cx="776509"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73" name="矩形 72"/>
          <p:cNvSpPr/>
          <p:nvPr/>
        </p:nvSpPr>
        <p:spPr>
          <a:xfrm>
            <a:off x="7053225" y="3170653"/>
            <a:ext cx="776509"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74" name="圆角矩形 73"/>
          <p:cNvSpPr/>
          <p:nvPr/>
        </p:nvSpPr>
        <p:spPr>
          <a:xfrm>
            <a:off x="472440" y="838200"/>
            <a:ext cx="1783080" cy="2941320"/>
          </a:xfrm>
          <a:prstGeom prst="roundRect">
            <a:avLst>
              <a:gd name="adj" fmla="val 5271"/>
            </a:avLst>
          </a:prstGeom>
          <a:solidFill>
            <a:srgbClr val="CC0099">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4210" name="Picture 2"/>
          <p:cNvPicPr>
            <a:picLocks noChangeAspect="1" noChangeArrowheads="1"/>
          </p:cNvPicPr>
          <p:nvPr/>
        </p:nvPicPr>
        <p:blipFill>
          <a:blip r:embed="rId2" cstate="print"/>
          <a:srcRect/>
          <a:stretch>
            <a:fillRect/>
          </a:stretch>
        </p:blipFill>
        <p:spPr bwMode="auto">
          <a:xfrm>
            <a:off x="2529840" y="2387176"/>
            <a:ext cx="2956560" cy="176572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linds(horizontal)">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blinds(horizontal)">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blinds(horizontal)">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blinds(horizontal)">
                                      <p:cBhvr>
                                        <p:cTn id="42" dur="500"/>
                                        <p:tgtEl>
                                          <p:spTgt spid="7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circle(in)">
                                      <p:cBhvr>
                                        <p:cTn id="47"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1" grpId="0"/>
      <p:bldP spid="72" grpId="0"/>
      <p:bldP spid="73" grpId="0"/>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222" y="2699657"/>
            <a:ext cx="7886700" cy="1023031"/>
          </a:xfrm>
        </p:spPr>
        <p:txBody>
          <a:bodyPr/>
          <a:lstStyle/>
          <a:p>
            <a:pPr algn="ctr"/>
            <a:r>
              <a:rPr lang="en-US" altLang="zh-CN" sz="4000" dirty="0">
                <a:solidFill>
                  <a:srgbClr val="0000FF"/>
                </a:solidFill>
                <a:latin typeface="华文行楷" pitchFamily="2" charset="-122"/>
                <a:ea typeface="华文行楷" pitchFamily="2" charset="-122"/>
              </a:rPr>
              <a:t>10.1</a:t>
            </a:r>
            <a:r>
              <a:rPr lang="zh-CN" altLang="en-US" sz="4000" dirty="0">
                <a:solidFill>
                  <a:srgbClr val="0000FF"/>
                </a:solidFill>
                <a:latin typeface="华文行楷" pitchFamily="2" charset="-122"/>
                <a:ea typeface="华文行楷" pitchFamily="2" charset="-122"/>
              </a:rPr>
              <a:t>、概述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626" y="580573"/>
            <a:ext cx="4601029" cy="769257"/>
          </a:xfrm>
        </p:spPr>
        <p:txBody>
          <a:bodyPr/>
          <a:lstStyle/>
          <a:p>
            <a:r>
              <a:rPr lang="zh-CN" altLang="en-US" sz="3200" dirty="0">
                <a:solidFill>
                  <a:srgbClr val="FF0000"/>
                </a:solidFill>
              </a:rPr>
              <a:t>例</a:t>
            </a:r>
            <a:r>
              <a:rPr lang="en-US" altLang="zh-CN" sz="3200" dirty="0"/>
              <a:t>-DAG</a:t>
            </a:r>
            <a:r>
              <a:rPr lang="zh-CN" altLang="en-US" sz="3200" dirty="0"/>
              <a:t>的构造（续）</a:t>
            </a:r>
          </a:p>
        </p:txBody>
      </p:sp>
      <p:sp>
        <p:nvSpPr>
          <p:cNvPr id="4" name="灯片编号占位符 3"/>
          <p:cNvSpPr>
            <a:spLocks noGrp="1"/>
          </p:cNvSpPr>
          <p:nvPr>
            <p:ph type="sldNum" sz="quarter" idx="12"/>
          </p:nvPr>
        </p:nvSpPr>
        <p:spPr>
          <a:xfrm>
            <a:off x="8331199" y="6378119"/>
            <a:ext cx="547007" cy="365125"/>
          </a:xfrm>
        </p:spPr>
        <p:txBody>
          <a:bodyPr/>
          <a:lstStyle/>
          <a:p>
            <a:pPr>
              <a:defRPr/>
            </a:pPr>
            <a:fld id="{EFC3A549-9C13-4399-83C7-A4E2E0BD550C}" type="slidenum">
              <a:rPr lang="zh-CN" altLang="en-US" smtClean="0"/>
              <a:pPr>
                <a:defRPr/>
              </a:pPr>
              <a:t>30</a:t>
            </a:fld>
            <a:endParaRPr lang="zh-CN" altLang="en-US"/>
          </a:p>
        </p:txBody>
      </p:sp>
      <p:grpSp>
        <p:nvGrpSpPr>
          <p:cNvPr id="5" name="组合 44"/>
          <p:cNvGrpSpPr/>
          <p:nvPr/>
        </p:nvGrpSpPr>
        <p:grpSpPr>
          <a:xfrm>
            <a:off x="4461821" y="312076"/>
            <a:ext cx="4034975" cy="2583542"/>
            <a:chOff x="943427" y="3759201"/>
            <a:chExt cx="4034975" cy="2583542"/>
          </a:xfrm>
        </p:grpSpPr>
        <p:sp>
          <p:nvSpPr>
            <p:cNvPr id="6" name="椭圆 5"/>
            <p:cNvSpPr/>
            <p:nvPr/>
          </p:nvSpPr>
          <p:spPr>
            <a:xfrm>
              <a:off x="1901371" y="39623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6</a:t>
              </a:r>
              <a:endParaRPr lang="zh-CN" altLang="en-US" baseline="-25000" dirty="0">
                <a:solidFill>
                  <a:srgbClr val="0000FF"/>
                </a:solidFill>
                <a:latin typeface="楷体" pitchFamily="49" charset="-122"/>
                <a:ea typeface="楷体" pitchFamily="49" charset="-122"/>
              </a:endParaRPr>
            </a:p>
          </p:txBody>
        </p:sp>
        <p:sp>
          <p:nvSpPr>
            <p:cNvPr id="8" name="椭圆 7"/>
            <p:cNvSpPr/>
            <p:nvPr/>
          </p:nvSpPr>
          <p:spPr>
            <a:xfrm>
              <a:off x="2859314" y="4426856"/>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5</a:t>
              </a:r>
              <a:endParaRPr lang="zh-CN" altLang="en-US" baseline="-25000" dirty="0">
                <a:solidFill>
                  <a:srgbClr val="0000FF"/>
                </a:solidFill>
                <a:latin typeface="楷体" pitchFamily="49" charset="-122"/>
                <a:ea typeface="楷体" pitchFamily="49" charset="-122"/>
              </a:endParaRPr>
            </a:p>
          </p:txBody>
        </p:sp>
        <p:sp>
          <p:nvSpPr>
            <p:cNvPr id="9" name="椭圆 8"/>
            <p:cNvSpPr/>
            <p:nvPr/>
          </p:nvSpPr>
          <p:spPr>
            <a:xfrm>
              <a:off x="3911599" y="5479142"/>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4</a:t>
              </a:r>
              <a:endParaRPr lang="zh-CN" altLang="en-US" baseline="-25000" dirty="0">
                <a:solidFill>
                  <a:srgbClr val="0000FF"/>
                </a:solidFill>
                <a:latin typeface="楷体" pitchFamily="49" charset="-122"/>
                <a:ea typeface="楷体" pitchFamily="49" charset="-122"/>
              </a:endParaRPr>
            </a:p>
          </p:txBody>
        </p:sp>
        <p:sp>
          <p:nvSpPr>
            <p:cNvPr id="10" name="椭圆 9"/>
            <p:cNvSpPr/>
            <p:nvPr/>
          </p:nvSpPr>
          <p:spPr>
            <a:xfrm>
              <a:off x="3947885" y="4426857"/>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7</a:t>
              </a:r>
              <a:endParaRPr lang="zh-CN" altLang="en-US" baseline="-25000" dirty="0">
                <a:solidFill>
                  <a:srgbClr val="0000FF"/>
                </a:solidFill>
                <a:latin typeface="楷体" pitchFamily="49" charset="-122"/>
                <a:ea typeface="楷体" pitchFamily="49" charset="-122"/>
              </a:endParaRPr>
            </a:p>
          </p:txBody>
        </p:sp>
        <p:sp>
          <p:nvSpPr>
            <p:cNvPr id="11" name="椭圆 10"/>
            <p:cNvSpPr/>
            <p:nvPr/>
          </p:nvSpPr>
          <p:spPr>
            <a:xfrm>
              <a:off x="2866571" y="54355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3</a:t>
              </a:r>
              <a:endParaRPr lang="zh-CN" altLang="en-US" baseline="-25000" dirty="0">
                <a:solidFill>
                  <a:srgbClr val="0000FF"/>
                </a:solidFill>
                <a:latin typeface="楷体" pitchFamily="49" charset="-122"/>
                <a:ea typeface="楷体" pitchFamily="49" charset="-122"/>
              </a:endParaRPr>
            </a:p>
          </p:txBody>
        </p:sp>
        <p:sp>
          <p:nvSpPr>
            <p:cNvPr id="12" name="椭圆 11"/>
            <p:cNvSpPr/>
            <p:nvPr/>
          </p:nvSpPr>
          <p:spPr>
            <a:xfrm>
              <a:off x="1074056" y="53847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1</a:t>
              </a:r>
              <a:endParaRPr lang="zh-CN" altLang="en-US" baseline="-25000" dirty="0">
                <a:solidFill>
                  <a:srgbClr val="0000FF"/>
                </a:solidFill>
                <a:latin typeface="楷体" pitchFamily="49" charset="-122"/>
                <a:ea typeface="楷体" pitchFamily="49" charset="-122"/>
              </a:endParaRPr>
            </a:p>
          </p:txBody>
        </p:sp>
        <p:sp>
          <p:nvSpPr>
            <p:cNvPr id="13" name="椭圆 12"/>
            <p:cNvSpPr/>
            <p:nvPr/>
          </p:nvSpPr>
          <p:spPr>
            <a:xfrm>
              <a:off x="1995714" y="5392056"/>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2</a:t>
              </a:r>
              <a:endParaRPr lang="zh-CN" altLang="en-US" baseline="-25000" dirty="0">
                <a:solidFill>
                  <a:srgbClr val="0000FF"/>
                </a:solidFill>
                <a:latin typeface="楷体" pitchFamily="49" charset="-122"/>
                <a:ea typeface="楷体" pitchFamily="49" charset="-122"/>
              </a:endParaRPr>
            </a:p>
          </p:txBody>
        </p:sp>
        <p:cxnSp>
          <p:nvCxnSpPr>
            <p:cNvPr id="16" name="直接连接符 15"/>
            <p:cNvCxnSpPr>
              <a:stCxn id="10" idx="4"/>
              <a:endCxn id="9" idx="0"/>
            </p:cNvCxnSpPr>
            <p:nvPr/>
          </p:nvCxnSpPr>
          <p:spPr>
            <a:xfrm flipH="1">
              <a:off x="4180114" y="4963887"/>
              <a:ext cx="36286" cy="51525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9" idx="1"/>
            </p:cNvCxnSpPr>
            <p:nvPr/>
          </p:nvCxnSpPr>
          <p:spPr>
            <a:xfrm>
              <a:off x="3317698" y="4885240"/>
              <a:ext cx="672547" cy="6725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1" idx="7"/>
            </p:cNvCxnSpPr>
            <p:nvPr/>
          </p:nvCxnSpPr>
          <p:spPr>
            <a:xfrm flipH="1">
              <a:off x="3324955" y="4812669"/>
              <a:ext cx="645886" cy="70157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080481" y="4963752"/>
              <a:ext cx="64131" cy="4716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8" idx="2"/>
            </p:cNvCxnSpPr>
            <p:nvPr/>
          </p:nvCxnSpPr>
          <p:spPr>
            <a:xfrm>
              <a:off x="2374270" y="4406269"/>
              <a:ext cx="485044" cy="28910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137278" y="4498342"/>
              <a:ext cx="122188" cy="8964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390586" y="4492169"/>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24" name="矩形 23"/>
            <p:cNvSpPr/>
            <p:nvPr/>
          </p:nvSpPr>
          <p:spPr>
            <a:xfrm>
              <a:off x="2307787" y="3759201"/>
              <a:ext cx="966505"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A,B,T</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25" name="矩形 24"/>
            <p:cNvSpPr/>
            <p:nvPr/>
          </p:nvSpPr>
          <p:spPr>
            <a:xfrm>
              <a:off x="3062530" y="4107543"/>
              <a:ext cx="957929"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sp>
          <p:nvSpPr>
            <p:cNvPr id="26" name="矩形 25"/>
            <p:cNvSpPr/>
            <p:nvPr/>
          </p:nvSpPr>
          <p:spPr>
            <a:xfrm>
              <a:off x="3933386" y="5929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p>
          </p:txBody>
        </p:sp>
        <p:sp>
          <p:nvSpPr>
            <p:cNvPr id="27" name="矩形 26"/>
            <p:cNvSpPr/>
            <p:nvPr/>
          </p:nvSpPr>
          <p:spPr>
            <a:xfrm>
              <a:off x="2140873" y="5043712"/>
              <a:ext cx="878100"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28" name="矩形 27"/>
            <p:cNvSpPr/>
            <p:nvPr/>
          </p:nvSpPr>
          <p:spPr>
            <a:xfrm>
              <a:off x="943427" y="5929084"/>
              <a:ext cx="747487"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3.14</a:t>
              </a:r>
              <a:endParaRPr lang="zh-CN" altLang="en-US" sz="2000" dirty="0">
                <a:solidFill>
                  <a:srgbClr val="0000FF"/>
                </a:solidFill>
                <a:latin typeface="楷体" pitchFamily="49" charset="-122"/>
                <a:ea typeface="楷体" pitchFamily="49" charset="-122"/>
              </a:endParaRPr>
            </a:p>
          </p:txBody>
        </p:sp>
        <p:sp>
          <p:nvSpPr>
            <p:cNvPr id="29" name="矩形 28"/>
            <p:cNvSpPr/>
            <p:nvPr/>
          </p:nvSpPr>
          <p:spPr>
            <a:xfrm>
              <a:off x="1306300" y="5109026"/>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0</a:t>
              </a:r>
              <a:endParaRPr lang="zh-CN" altLang="en-US" sz="2000" baseline="-25000" dirty="0">
                <a:solidFill>
                  <a:srgbClr val="0000FF"/>
                </a:solidFill>
                <a:latin typeface="楷体" pitchFamily="49" charset="-122"/>
                <a:ea typeface="楷体" pitchFamily="49" charset="-122"/>
              </a:endParaRPr>
            </a:p>
          </p:txBody>
        </p:sp>
        <p:sp>
          <p:nvSpPr>
            <p:cNvPr id="30" name="矩形 29"/>
            <p:cNvSpPr/>
            <p:nvPr/>
          </p:nvSpPr>
          <p:spPr>
            <a:xfrm>
              <a:off x="2844815" y="5929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endParaRPr lang="zh-CN" altLang="en-US" sz="2000" dirty="0">
                <a:solidFill>
                  <a:srgbClr val="0000FF"/>
                </a:solidFill>
                <a:latin typeface="楷体" pitchFamily="49" charset="-122"/>
                <a:ea typeface="楷体" pitchFamily="49" charset="-122"/>
              </a:endParaRPr>
            </a:p>
          </p:txBody>
        </p:sp>
        <p:sp>
          <p:nvSpPr>
            <p:cNvPr id="31" name="矩形 30"/>
            <p:cNvSpPr/>
            <p:nvPr/>
          </p:nvSpPr>
          <p:spPr>
            <a:xfrm>
              <a:off x="1828818" y="5929084"/>
              <a:ext cx="856328"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6.28</a:t>
              </a:r>
              <a:endParaRPr lang="zh-CN" altLang="en-US" sz="2000" dirty="0">
                <a:solidFill>
                  <a:srgbClr val="0000FF"/>
                </a:solidFill>
                <a:latin typeface="楷体" pitchFamily="49" charset="-122"/>
                <a:ea typeface="楷体" pitchFamily="49" charset="-122"/>
              </a:endParaRPr>
            </a:p>
          </p:txBody>
        </p:sp>
        <p:sp>
          <p:nvSpPr>
            <p:cNvPr id="33" name="矩形 32"/>
            <p:cNvSpPr/>
            <p:nvPr/>
          </p:nvSpPr>
          <p:spPr>
            <a:xfrm>
              <a:off x="3715671" y="4847770"/>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34" name="矩形 33"/>
            <p:cNvSpPr/>
            <p:nvPr/>
          </p:nvSpPr>
          <p:spPr>
            <a:xfrm>
              <a:off x="2989957" y="4862285"/>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35" name="矩形 34"/>
            <p:cNvSpPr/>
            <p:nvPr/>
          </p:nvSpPr>
          <p:spPr>
            <a:xfrm>
              <a:off x="2053786" y="4390569"/>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a:t>
              </a:r>
            </a:p>
          </p:txBody>
        </p:sp>
      </p:grpSp>
      <p:sp>
        <p:nvSpPr>
          <p:cNvPr id="36" name="矩形 35"/>
          <p:cNvSpPr/>
          <p:nvPr/>
        </p:nvSpPr>
        <p:spPr>
          <a:xfrm>
            <a:off x="1161143" y="2162619"/>
            <a:ext cx="1962522" cy="37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spcAft>
                <a:spcPts val="300"/>
              </a:spcAft>
            </a:pPr>
            <a:r>
              <a:rPr lang="en-US" altLang="zh-CN" sz="2200" dirty="0">
                <a:solidFill>
                  <a:srgbClr val="CC0099"/>
                </a:solidFill>
                <a:latin typeface="楷体" pitchFamily="49" charset="-122"/>
                <a:ea typeface="楷体" pitchFamily="49" charset="-122"/>
              </a:rPr>
              <a:t>(1)T</a:t>
            </a:r>
            <a:r>
              <a:rPr lang="en-US" altLang="zh-CN" sz="2200" baseline="-25000" dirty="0">
                <a:solidFill>
                  <a:srgbClr val="CC0099"/>
                </a:solidFill>
                <a:latin typeface="楷体" pitchFamily="49" charset="-122"/>
                <a:ea typeface="楷体" pitchFamily="49" charset="-122"/>
              </a:rPr>
              <a:t>0</a:t>
            </a:r>
            <a:r>
              <a:rPr lang="en-US" altLang="zh-CN" sz="2200" dirty="0">
                <a:solidFill>
                  <a:srgbClr val="CC0099"/>
                </a:solidFill>
                <a:latin typeface="楷体" pitchFamily="49" charset="-122"/>
                <a:ea typeface="楷体" pitchFamily="49" charset="-122"/>
              </a:rPr>
              <a:t>:=3.14</a:t>
            </a:r>
          </a:p>
          <a:p>
            <a:pPr>
              <a:spcAft>
                <a:spcPts val="300"/>
              </a:spcAft>
            </a:pPr>
            <a:r>
              <a:rPr lang="en-US" altLang="zh-CN" sz="2200" dirty="0">
                <a:solidFill>
                  <a:srgbClr val="CC0099"/>
                </a:solidFill>
                <a:latin typeface="楷体" pitchFamily="49" charset="-122"/>
                <a:ea typeface="楷体" pitchFamily="49" charset="-122"/>
              </a:rPr>
              <a:t>(2)T</a:t>
            </a:r>
            <a:r>
              <a:rPr lang="en-US" altLang="zh-CN" sz="2200" baseline="-25000" dirty="0">
                <a:solidFill>
                  <a:srgbClr val="CC0099"/>
                </a:solidFill>
                <a:latin typeface="楷体" pitchFamily="49" charset="-122"/>
                <a:ea typeface="楷体" pitchFamily="49" charset="-122"/>
              </a:rPr>
              <a:t>1</a:t>
            </a:r>
            <a:r>
              <a:rPr lang="en-US" altLang="zh-CN" sz="2200" dirty="0">
                <a:solidFill>
                  <a:srgbClr val="CC0099"/>
                </a:solidFill>
                <a:latin typeface="楷体" pitchFamily="49" charset="-122"/>
                <a:ea typeface="楷体" pitchFamily="49" charset="-122"/>
              </a:rPr>
              <a:t>:=2*T</a:t>
            </a:r>
            <a:r>
              <a:rPr lang="en-US" altLang="zh-CN" sz="2200" baseline="-25000" dirty="0">
                <a:solidFill>
                  <a:srgbClr val="CC0099"/>
                </a:solidFill>
                <a:latin typeface="楷体" pitchFamily="49" charset="-122"/>
                <a:ea typeface="楷体" pitchFamily="49" charset="-122"/>
              </a:rPr>
              <a:t>0</a:t>
            </a:r>
          </a:p>
          <a:p>
            <a:pPr>
              <a:spcAft>
                <a:spcPts val="300"/>
              </a:spcAft>
            </a:pPr>
            <a:r>
              <a:rPr lang="en-US" altLang="zh-CN" sz="2200" dirty="0">
                <a:solidFill>
                  <a:srgbClr val="CC0099"/>
                </a:solidFill>
                <a:latin typeface="楷体" pitchFamily="49" charset="-122"/>
                <a:ea typeface="楷体" pitchFamily="49" charset="-122"/>
              </a:rPr>
              <a:t>(3)T</a:t>
            </a:r>
            <a:r>
              <a:rPr lang="en-US" altLang="zh-CN" sz="2200" baseline="-25000" dirty="0">
                <a:solidFill>
                  <a:srgbClr val="CC0099"/>
                </a:solidFill>
                <a:latin typeface="楷体" pitchFamily="49" charset="-122"/>
                <a:ea typeface="楷体" pitchFamily="49" charset="-122"/>
              </a:rPr>
              <a:t>2</a:t>
            </a:r>
            <a:r>
              <a:rPr lang="en-US" altLang="zh-CN" sz="2200" dirty="0">
                <a:solidFill>
                  <a:srgbClr val="CC0099"/>
                </a:solidFill>
                <a:latin typeface="楷体" pitchFamily="49" charset="-122"/>
                <a:ea typeface="楷体" pitchFamily="49" charset="-122"/>
              </a:rPr>
              <a:t>:=</a:t>
            </a:r>
            <a:r>
              <a:rPr lang="en-US" altLang="zh-CN" sz="2200" dirty="0" err="1">
                <a:solidFill>
                  <a:srgbClr val="CC0099"/>
                </a:solidFill>
                <a:latin typeface="楷体" pitchFamily="49" charset="-122"/>
                <a:ea typeface="楷体" pitchFamily="49" charset="-122"/>
              </a:rPr>
              <a:t>R+r</a:t>
            </a:r>
            <a:endParaRPr lang="en-US" altLang="zh-CN" sz="2200" dirty="0">
              <a:solidFill>
                <a:srgbClr val="CC0099"/>
              </a:solidFill>
              <a:latin typeface="楷体" pitchFamily="49" charset="-122"/>
              <a:ea typeface="楷体" pitchFamily="49" charset="-122"/>
            </a:endParaRPr>
          </a:p>
          <a:p>
            <a:pPr>
              <a:spcAft>
                <a:spcPts val="300"/>
              </a:spcAft>
            </a:pPr>
            <a:r>
              <a:rPr lang="en-US" altLang="zh-CN" sz="2200" dirty="0">
                <a:solidFill>
                  <a:srgbClr val="CC0099"/>
                </a:solidFill>
                <a:latin typeface="楷体" pitchFamily="49" charset="-122"/>
                <a:ea typeface="楷体" pitchFamily="49" charset="-122"/>
              </a:rPr>
              <a:t>(4)A:=T</a:t>
            </a:r>
            <a:r>
              <a:rPr lang="en-US" altLang="zh-CN" sz="2200" baseline="-25000" dirty="0">
                <a:solidFill>
                  <a:srgbClr val="CC0099"/>
                </a:solidFill>
                <a:latin typeface="楷体" pitchFamily="49" charset="-122"/>
                <a:ea typeface="楷体" pitchFamily="49" charset="-122"/>
              </a:rPr>
              <a:t>1</a:t>
            </a:r>
            <a:r>
              <a:rPr lang="en-US" altLang="zh-CN" sz="2200" dirty="0">
                <a:solidFill>
                  <a:srgbClr val="CC0099"/>
                </a:solidFill>
                <a:latin typeface="楷体" pitchFamily="49" charset="-122"/>
                <a:ea typeface="楷体" pitchFamily="49" charset="-122"/>
              </a:rPr>
              <a:t>*T</a:t>
            </a:r>
            <a:r>
              <a:rPr lang="en-US" altLang="zh-CN" sz="2200" baseline="-25000" dirty="0">
                <a:solidFill>
                  <a:srgbClr val="CC0099"/>
                </a:solidFill>
                <a:latin typeface="楷体" pitchFamily="49" charset="-122"/>
                <a:ea typeface="楷体" pitchFamily="49" charset="-122"/>
              </a:rPr>
              <a:t>2</a:t>
            </a:r>
          </a:p>
          <a:p>
            <a:pPr>
              <a:spcAft>
                <a:spcPts val="300"/>
              </a:spcAft>
            </a:pPr>
            <a:r>
              <a:rPr lang="en-US" altLang="zh-CN" sz="2200" dirty="0">
                <a:solidFill>
                  <a:srgbClr val="CC0099"/>
                </a:solidFill>
                <a:latin typeface="楷体" pitchFamily="49" charset="-122"/>
                <a:ea typeface="楷体" pitchFamily="49" charset="-122"/>
              </a:rPr>
              <a:t>(5)B:=A</a:t>
            </a:r>
          </a:p>
          <a:p>
            <a:pPr>
              <a:spcAft>
                <a:spcPts val="300"/>
              </a:spcAft>
            </a:pPr>
            <a:r>
              <a:rPr lang="en-US" altLang="zh-CN" sz="2200" dirty="0">
                <a:solidFill>
                  <a:srgbClr val="CC0099"/>
                </a:solidFill>
                <a:latin typeface="楷体" pitchFamily="49" charset="-122"/>
                <a:ea typeface="楷体" pitchFamily="49" charset="-122"/>
              </a:rPr>
              <a:t>(6)T</a:t>
            </a:r>
            <a:r>
              <a:rPr lang="en-US" altLang="zh-CN" sz="2200" baseline="-25000" dirty="0">
                <a:solidFill>
                  <a:srgbClr val="CC0099"/>
                </a:solidFill>
                <a:latin typeface="楷体" pitchFamily="49" charset="-122"/>
                <a:ea typeface="楷体" pitchFamily="49" charset="-122"/>
              </a:rPr>
              <a:t>3</a:t>
            </a:r>
            <a:r>
              <a:rPr lang="en-US" altLang="zh-CN" sz="2200" dirty="0">
                <a:solidFill>
                  <a:srgbClr val="CC0099"/>
                </a:solidFill>
                <a:latin typeface="楷体" pitchFamily="49" charset="-122"/>
                <a:ea typeface="楷体" pitchFamily="49" charset="-122"/>
              </a:rPr>
              <a:t>:=2*T</a:t>
            </a:r>
            <a:r>
              <a:rPr lang="en-US" altLang="zh-CN" sz="2200" baseline="-25000" dirty="0">
                <a:solidFill>
                  <a:srgbClr val="CC0099"/>
                </a:solidFill>
                <a:latin typeface="楷体" pitchFamily="49" charset="-122"/>
                <a:ea typeface="楷体" pitchFamily="49" charset="-122"/>
              </a:rPr>
              <a:t>0</a:t>
            </a:r>
          </a:p>
          <a:p>
            <a:pPr>
              <a:spcAft>
                <a:spcPts val="300"/>
              </a:spcAft>
            </a:pPr>
            <a:r>
              <a:rPr lang="en-US" altLang="zh-CN" sz="2200" dirty="0">
                <a:solidFill>
                  <a:srgbClr val="CC0099"/>
                </a:solidFill>
                <a:latin typeface="楷体" pitchFamily="49" charset="-122"/>
                <a:ea typeface="楷体" pitchFamily="49" charset="-122"/>
              </a:rPr>
              <a:t>(7)T</a:t>
            </a:r>
            <a:r>
              <a:rPr lang="en-US" altLang="zh-CN" sz="2200" baseline="-25000" dirty="0">
                <a:solidFill>
                  <a:srgbClr val="CC0099"/>
                </a:solidFill>
                <a:latin typeface="楷体" pitchFamily="49" charset="-122"/>
                <a:ea typeface="楷体" pitchFamily="49" charset="-122"/>
              </a:rPr>
              <a:t>4</a:t>
            </a:r>
            <a:r>
              <a:rPr lang="en-US" altLang="zh-CN" sz="2200" dirty="0">
                <a:solidFill>
                  <a:srgbClr val="CC0099"/>
                </a:solidFill>
                <a:latin typeface="楷体" pitchFamily="49" charset="-122"/>
                <a:ea typeface="楷体" pitchFamily="49" charset="-122"/>
              </a:rPr>
              <a:t>:=</a:t>
            </a:r>
            <a:r>
              <a:rPr lang="en-US" altLang="zh-CN" sz="2200" dirty="0" err="1">
                <a:solidFill>
                  <a:srgbClr val="CC0099"/>
                </a:solidFill>
                <a:latin typeface="楷体" pitchFamily="49" charset="-122"/>
                <a:ea typeface="楷体" pitchFamily="49" charset="-122"/>
              </a:rPr>
              <a:t>R+r</a:t>
            </a:r>
            <a:endParaRPr lang="en-US" altLang="zh-CN" sz="2200" dirty="0">
              <a:solidFill>
                <a:srgbClr val="CC0099"/>
              </a:solidFill>
              <a:latin typeface="楷体" pitchFamily="49" charset="-122"/>
              <a:ea typeface="楷体" pitchFamily="49" charset="-122"/>
            </a:endParaRPr>
          </a:p>
          <a:p>
            <a:pPr>
              <a:spcAft>
                <a:spcPts val="300"/>
              </a:spcAft>
            </a:pPr>
            <a:r>
              <a:rPr lang="en-US" altLang="zh-CN" sz="2200" dirty="0">
                <a:solidFill>
                  <a:srgbClr val="CC0099"/>
                </a:solidFill>
                <a:latin typeface="楷体" pitchFamily="49" charset="-122"/>
                <a:ea typeface="楷体" pitchFamily="49" charset="-122"/>
              </a:rPr>
              <a:t>(8)T</a:t>
            </a:r>
            <a:r>
              <a:rPr lang="en-US" altLang="zh-CN" sz="2200" baseline="-25000" dirty="0">
                <a:solidFill>
                  <a:srgbClr val="CC0099"/>
                </a:solidFill>
                <a:latin typeface="楷体" pitchFamily="49" charset="-122"/>
                <a:ea typeface="楷体" pitchFamily="49" charset="-122"/>
              </a:rPr>
              <a:t>5</a:t>
            </a:r>
            <a:r>
              <a:rPr lang="en-US" altLang="zh-CN" sz="2200" dirty="0">
                <a:solidFill>
                  <a:srgbClr val="CC0099"/>
                </a:solidFill>
                <a:latin typeface="楷体" pitchFamily="49" charset="-122"/>
                <a:ea typeface="楷体" pitchFamily="49" charset="-122"/>
              </a:rPr>
              <a:t>:=T</a:t>
            </a:r>
            <a:r>
              <a:rPr lang="en-US" altLang="zh-CN" sz="2200" baseline="-25000" dirty="0">
                <a:solidFill>
                  <a:srgbClr val="CC0099"/>
                </a:solidFill>
                <a:latin typeface="楷体" pitchFamily="49" charset="-122"/>
                <a:ea typeface="楷体" pitchFamily="49" charset="-122"/>
              </a:rPr>
              <a:t>3</a:t>
            </a:r>
            <a:r>
              <a:rPr lang="en-US" altLang="zh-CN" sz="2200" dirty="0">
                <a:solidFill>
                  <a:srgbClr val="CC0099"/>
                </a:solidFill>
                <a:latin typeface="楷体" pitchFamily="49" charset="-122"/>
                <a:ea typeface="楷体" pitchFamily="49" charset="-122"/>
              </a:rPr>
              <a:t>*T</a:t>
            </a:r>
            <a:r>
              <a:rPr lang="en-US" altLang="zh-CN" sz="2200" baseline="-25000" dirty="0">
                <a:solidFill>
                  <a:srgbClr val="CC0099"/>
                </a:solidFill>
                <a:latin typeface="楷体" pitchFamily="49" charset="-122"/>
                <a:ea typeface="楷体" pitchFamily="49" charset="-122"/>
              </a:rPr>
              <a:t>4</a:t>
            </a:r>
            <a:br>
              <a:rPr lang="en-US" altLang="zh-CN" sz="2200" dirty="0">
                <a:solidFill>
                  <a:srgbClr val="CC0099"/>
                </a:solidFill>
                <a:latin typeface="楷体" pitchFamily="49" charset="-122"/>
                <a:ea typeface="楷体" pitchFamily="49" charset="-122"/>
              </a:rPr>
            </a:br>
            <a:r>
              <a:rPr lang="en-US" altLang="zh-CN" sz="2200" dirty="0">
                <a:solidFill>
                  <a:srgbClr val="0000FF"/>
                </a:solidFill>
                <a:latin typeface="楷体" pitchFamily="49" charset="-122"/>
                <a:ea typeface="楷体" pitchFamily="49" charset="-122"/>
              </a:rPr>
              <a:t>(9)T</a:t>
            </a:r>
            <a:r>
              <a:rPr lang="en-US" altLang="zh-CN" sz="2200" baseline="-25000" dirty="0">
                <a:solidFill>
                  <a:srgbClr val="0000FF"/>
                </a:solidFill>
                <a:latin typeface="楷体" pitchFamily="49" charset="-122"/>
                <a:ea typeface="楷体" pitchFamily="49" charset="-122"/>
              </a:rPr>
              <a:t>6</a:t>
            </a:r>
            <a:r>
              <a:rPr lang="en-US" altLang="zh-CN" sz="2200" dirty="0">
                <a:solidFill>
                  <a:srgbClr val="0000FF"/>
                </a:solidFill>
                <a:latin typeface="楷体" pitchFamily="49" charset="-122"/>
                <a:ea typeface="楷体" pitchFamily="49" charset="-122"/>
              </a:rPr>
              <a:t>:=R-r</a:t>
            </a:r>
          </a:p>
          <a:p>
            <a:pPr>
              <a:spcAft>
                <a:spcPts val="300"/>
              </a:spcAft>
            </a:pPr>
            <a:r>
              <a:rPr lang="en-US" altLang="zh-CN" sz="2200" dirty="0">
                <a:solidFill>
                  <a:srgbClr val="0000FF"/>
                </a:solidFill>
                <a:latin typeface="楷体" pitchFamily="49" charset="-122"/>
                <a:ea typeface="楷体" pitchFamily="49" charset="-122"/>
              </a:rPr>
              <a:t>(10)B:=T</a:t>
            </a:r>
            <a:r>
              <a:rPr lang="en-US" altLang="zh-CN" sz="2200" baseline="-25000" dirty="0">
                <a:solidFill>
                  <a:srgbClr val="0000FF"/>
                </a:solidFill>
                <a:latin typeface="楷体" pitchFamily="49" charset="-122"/>
                <a:ea typeface="楷体" pitchFamily="49" charset="-122"/>
              </a:rPr>
              <a:t>5</a:t>
            </a:r>
            <a:r>
              <a:rPr lang="en-US" altLang="zh-CN" sz="2200" dirty="0">
                <a:solidFill>
                  <a:srgbClr val="0000FF"/>
                </a:solidFill>
                <a:latin typeface="楷体" pitchFamily="49" charset="-122"/>
                <a:ea typeface="楷体" pitchFamily="49" charset="-122"/>
              </a:rPr>
              <a:t>*T</a:t>
            </a:r>
            <a:r>
              <a:rPr lang="en-US" altLang="zh-CN" sz="2200" baseline="-25000" dirty="0">
                <a:solidFill>
                  <a:srgbClr val="0000FF"/>
                </a:solidFill>
                <a:latin typeface="楷体" pitchFamily="49" charset="-122"/>
                <a:ea typeface="楷体" pitchFamily="49" charset="-122"/>
              </a:rPr>
              <a:t>6</a:t>
            </a:r>
            <a:endParaRPr lang="zh-CN" altLang="en-US" sz="2200" baseline="-25000" dirty="0">
              <a:solidFill>
                <a:srgbClr val="0000FF"/>
              </a:solidFill>
              <a:latin typeface="楷体" pitchFamily="49" charset="-122"/>
              <a:ea typeface="楷体" pitchFamily="49" charset="-122"/>
            </a:endParaRPr>
          </a:p>
        </p:txBody>
      </p:sp>
      <p:grpSp>
        <p:nvGrpSpPr>
          <p:cNvPr id="37" name="组合 44"/>
          <p:cNvGrpSpPr/>
          <p:nvPr/>
        </p:nvGrpSpPr>
        <p:grpSpPr>
          <a:xfrm>
            <a:off x="4374737" y="3222174"/>
            <a:ext cx="4034975" cy="3243944"/>
            <a:chOff x="943427" y="3098799"/>
            <a:chExt cx="4034975" cy="3243944"/>
          </a:xfrm>
        </p:grpSpPr>
        <p:sp>
          <p:nvSpPr>
            <p:cNvPr id="38" name="椭圆 37"/>
            <p:cNvSpPr/>
            <p:nvPr/>
          </p:nvSpPr>
          <p:spPr>
            <a:xfrm>
              <a:off x="1901371" y="39623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6</a:t>
              </a:r>
              <a:endParaRPr lang="zh-CN" altLang="en-US" baseline="-25000" dirty="0">
                <a:solidFill>
                  <a:srgbClr val="0000FF"/>
                </a:solidFill>
                <a:latin typeface="楷体" pitchFamily="49" charset="-122"/>
                <a:ea typeface="楷体" pitchFamily="49" charset="-122"/>
              </a:endParaRPr>
            </a:p>
          </p:txBody>
        </p:sp>
        <p:sp>
          <p:nvSpPr>
            <p:cNvPr id="39" name="椭圆 38"/>
            <p:cNvSpPr/>
            <p:nvPr/>
          </p:nvSpPr>
          <p:spPr>
            <a:xfrm>
              <a:off x="3055257" y="30987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8</a:t>
              </a:r>
              <a:endParaRPr lang="zh-CN" altLang="en-US" baseline="-25000" dirty="0">
                <a:solidFill>
                  <a:srgbClr val="0000FF"/>
                </a:solidFill>
                <a:latin typeface="楷体" pitchFamily="49" charset="-122"/>
                <a:ea typeface="楷体" pitchFamily="49" charset="-122"/>
              </a:endParaRPr>
            </a:p>
          </p:txBody>
        </p:sp>
        <p:sp>
          <p:nvSpPr>
            <p:cNvPr id="40" name="椭圆 39"/>
            <p:cNvSpPr/>
            <p:nvPr/>
          </p:nvSpPr>
          <p:spPr>
            <a:xfrm>
              <a:off x="2859314" y="4426856"/>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5</a:t>
              </a:r>
              <a:endParaRPr lang="zh-CN" altLang="en-US" baseline="-25000" dirty="0">
                <a:solidFill>
                  <a:srgbClr val="0000FF"/>
                </a:solidFill>
                <a:latin typeface="楷体" pitchFamily="49" charset="-122"/>
                <a:ea typeface="楷体" pitchFamily="49" charset="-122"/>
              </a:endParaRPr>
            </a:p>
          </p:txBody>
        </p:sp>
        <p:sp>
          <p:nvSpPr>
            <p:cNvPr id="41" name="椭圆 40"/>
            <p:cNvSpPr/>
            <p:nvPr/>
          </p:nvSpPr>
          <p:spPr>
            <a:xfrm>
              <a:off x="3911599" y="5479142"/>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4</a:t>
              </a:r>
              <a:endParaRPr lang="zh-CN" altLang="en-US" baseline="-25000" dirty="0">
                <a:solidFill>
                  <a:srgbClr val="0000FF"/>
                </a:solidFill>
                <a:latin typeface="楷体" pitchFamily="49" charset="-122"/>
                <a:ea typeface="楷体" pitchFamily="49" charset="-122"/>
              </a:endParaRPr>
            </a:p>
          </p:txBody>
        </p:sp>
        <p:sp>
          <p:nvSpPr>
            <p:cNvPr id="42" name="椭圆 41"/>
            <p:cNvSpPr/>
            <p:nvPr/>
          </p:nvSpPr>
          <p:spPr>
            <a:xfrm>
              <a:off x="3947885" y="4426857"/>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7</a:t>
              </a:r>
              <a:endParaRPr lang="zh-CN" altLang="en-US" baseline="-25000" dirty="0">
                <a:solidFill>
                  <a:srgbClr val="0000FF"/>
                </a:solidFill>
                <a:latin typeface="楷体" pitchFamily="49" charset="-122"/>
                <a:ea typeface="楷体" pitchFamily="49" charset="-122"/>
              </a:endParaRPr>
            </a:p>
          </p:txBody>
        </p:sp>
        <p:sp>
          <p:nvSpPr>
            <p:cNvPr id="43" name="椭圆 42"/>
            <p:cNvSpPr/>
            <p:nvPr/>
          </p:nvSpPr>
          <p:spPr>
            <a:xfrm>
              <a:off x="2866571" y="54355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3</a:t>
              </a:r>
              <a:endParaRPr lang="zh-CN" altLang="en-US" baseline="-25000" dirty="0">
                <a:solidFill>
                  <a:srgbClr val="0000FF"/>
                </a:solidFill>
                <a:latin typeface="楷体" pitchFamily="49" charset="-122"/>
                <a:ea typeface="楷体" pitchFamily="49" charset="-122"/>
              </a:endParaRPr>
            </a:p>
          </p:txBody>
        </p:sp>
        <p:sp>
          <p:nvSpPr>
            <p:cNvPr id="44" name="椭圆 43"/>
            <p:cNvSpPr/>
            <p:nvPr/>
          </p:nvSpPr>
          <p:spPr>
            <a:xfrm>
              <a:off x="1074056" y="53847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1</a:t>
              </a:r>
              <a:endParaRPr lang="zh-CN" altLang="en-US" baseline="-25000" dirty="0">
                <a:solidFill>
                  <a:srgbClr val="0000FF"/>
                </a:solidFill>
                <a:latin typeface="楷体" pitchFamily="49" charset="-122"/>
                <a:ea typeface="楷体" pitchFamily="49" charset="-122"/>
              </a:endParaRPr>
            </a:p>
          </p:txBody>
        </p:sp>
        <p:sp>
          <p:nvSpPr>
            <p:cNvPr id="45" name="椭圆 44"/>
            <p:cNvSpPr/>
            <p:nvPr/>
          </p:nvSpPr>
          <p:spPr>
            <a:xfrm>
              <a:off x="1995714" y="5392056"/>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2</a:t>
              </a:r>
              <a:endParaRPr lang="zh-CN" altLang="en-US" baseline="-25000" dirty="0">
                <a:solidFill>
                  <a:srgbClr val="0000FF"/>
                </a:solidFill>
                <a:latin typeface="楷体" pitchFamily="49" charset="-122"/>
                <a:ea typeface="楷体" pitchFamily="49" charset="-122"/>
              </a:endParaRPr>
            </a:p>
          </p:txBody>
        </p:sp>
        <p:cxnSp>
          <p:nvCxnSpPr>
            <p:cNvPr id="46" name="直接连接符 45"/>
            <p:cNvCxnSpPr>
              <a:stCxn id="39" idx="5"/>
              <a:endCxn id="42" idx="0"/>
            </p:cNvCxnSpPr>
            <p:nvPr/>
          </p:nvCxnSpPr>
          <p:spPr>
            <a:xfrm>
              <a:off x="3513641" y="3557183"/>
              <a:ext cx="702759" cy="86967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8" idx="7"/>
            </p:cNvCxnSpPr>
            <p:nvPr/>
          </p:nvCxnSpPr>
          <p:spPr>
            <a:xfrm flipH="1">
              <a:off x="2359755" y="3520897"/>
              <a:ext cx="740228" cy="5201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2" idx="4"/>
              <a:endCxn id="41" idx="0"/>
            </p:cNvCxnSpPr>
            <p:nvPr/>
          </p:nvCxnSpPr>
          <p:spPr>
            <a:xfrm flipH="1">
              <a:off x="4180114" y="4963887"/>
              <a:ext cx="36286" cy="51525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41" idx="1"/>
            </p:cNvCxnSpPr>
            <p:nvPr/>
          </p:nvCxnSpPr>
          <p:spPr>
            <a:xfrm>
              <a:off x="3317698" y="4885240"/>
              <a:ext cx="672547" cy="6725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3" idx="7"/>
            </p:cNvCxnSpPr>
            <p:nvPr/>
          </p:nvCxnSpPr>
          <p:spPr>
            <a:xfrm flipH="1">
              <a:off x="3324955" y="4812669"/>
              <a:ext cx="645886" cy="70157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080481" y="4963752"/>
              <a:ext cx="64131" cy="4716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40" idx="2"/>
            </p:cNvCxnSpPr>
            <p:nvPr/>
          </p:nvCxnSpPr>
          <p:spPr>
            <a:xfrm>
              <a:off x="2374270" y="4406269"/>
              <a:ext cx="485044" cy="28910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137278" y="4498342"/>
              <a:ext cx="122188" cy="8964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390586" y="4492169"/>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55" name="矩形 54"/>
            <p:cNvSpPr/>
            <p:nvPr/>
          </p:nvSpPr>
          <p:spPr>
            <a:xfrm>
              <a:off x="3497958" y="3135084"/>
              <a:ext cx="473018"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endParaRPr lang="zh-CN" altLang="en-US" sz="2000" dirty="0">
                <a:solidFill>
                  <a:srgbClr val="0000FF"/>
                </a:solidFill>
                <a:latin typeface="楷体" pitchFamily="49" charset="-122"/>
                <a:ea typeface="楷体" pitchFamily="49" charset="-122"/>
              </a:endParaRPr>
            </a:p>
          </p:txBody>
        </p:sp>
        <p:sp>
          <p:nvSpPr>
            <p:cNvPr id="56" name="矩形 55"/>
            <p:cNvSpPr/>
            <p:nvPr/>
          </p:nvSpPr>
          <p:spPr>
            <a:xfrm>
              <a:off x="2394872" y="3918855"/>
              <a:ext cx="696670"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57" name="矩形 56"/>
            <p:cNvSpPr/>
            <p:nvPr/>
          </p:nvSpPr>
          <p:spPr>
            <a:xfrm>
              <a:off x="3062530" y="4107543"/>
              <a:ext cx="957929"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sp>
          <p:nvSpPr>
            <p:cNvPr id="58" name="矩形 57"/>
            <p:cNvSpPr/>
            <p:nvPr/>
          </p:nvSpPr>
          <p:spPr>
            <a:xfrm>
              <a:off x="3933386" y="5929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p>
          </p:txBody>
        </p:sp>
        <p:sp>
          <p:nvSpPr>
            <p:cNvPr id="59" name="矩形 58"/>
            <p:cNvSpPr/>
            <p:nvPr/>
          </p:nvSpPr>
          <p:spPr>
            <a:xfrm>
              <a:off x="2140873" y="5043712"/>
              <a:ext cx="878100"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60" name="矩形 59"/>
            <p:cNvSpPr/>
            <p:nvPr/>
          </p:nvSpPr>
          <p:spPr>
            <a:xfrm>
              <a:off x="943427" y="5929084"/>
              <a:ext cx="747487"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3.14</a:t>
              </a:r>
              <a:endParaRPr lang="zh-CN" altLang="en-US" sz="2000" dirty="0">
                <a:solidFill>
                  <a:srgbClr val="0000FF"/>
                </a:solidFill>
                <a:latin typeface="楷体" pitchFamily="49" charset="-122"/>
                <a:ea typeface="楷体" pitchFamily="49" charset="-122"/>
              </a:endParaRPr>
            </a:p>
          </p:txBody>
        </p:sp>
        <p:sp>
          <p:nvSpPr>
            <p:cNvPr id="61" name="矩形 60"/>
            <p:cNvSpPr/>
            <p:nvPr/>
          </p:nvSpPr>
          <p:spPr>
            <a:xfrm>
              <a:off x="1306300" y="5109026"/>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0</a:t>
              </a:r>
              <a:endParaRPr lang="zh-CN" altLang="en-US" sz="2000" baseline="-25000" dirty="0">
                <a:solidFill>
                  <a:srgbClr val="0000FF"/>
                </a:solidFill>
                <a:latin typeface="楷体" pitchFamily="49" charset="-122"/>
                <a:ea typeface="楷体" pitchFamily="49" charset="-122"/>
              </a:endParaRPr>
            </a:p>
          </p:txBody>
        </p:sp>
        <p:sp>
          <p:nvSpPr>
            <p:cNvPr id="62" name="矩形 61"/>
            <p:cNvSpPr/>
            <p:nvPr/>
          </p:nvSpPr>
          <p:spPr>
            <a:xfrm>
              <a:off x="2844815" y="5929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endParaRPr lang="zh-CN" altLang="en-US" sz="2000" dirty="0">
                <a:solidFill>
                  <a:srgbClr val="0000FF"/>
                </a:solidFill>
                <a:latin typeface="楷体" pitchFamily="49" charset="-122"/>
                <a:ea typeface="楷体" pitchFamily="49" charset="-122"/>
              </a:endParaRPr>
            </a:p>
          </p:txBody>
        </p:sp>
        <p:sp>
          <p:nvSpPr>
            <p:cNvPr id="63" name="矩形 62"/>
            <p:cNvSpPr/>
            <p:nvPr/>
          </p:nvSpPr>
          <p:spPr>
            <a:xfrm>
              <a:off x="1828818" y="5929084"/>
              <a:ext cx="856328"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6.28</a:t>
              </a:r>
              <a:endParaRPr lang="zh-CN" altLang="en-US" sz="2000" dirty="0">
                <a:solidFill>
                  <a:srgbClr val="0000FF"/>
                </a:solidFill>
                <a:latin typeface="楷体" pitchFamily="49" charset="-122"/>
                <a:ea typeface="楷体" pitchFamily="49" charset="-122"/>
              </a:endParaRPr>
            </a:p>
          </p:txBody>
        </p:sp>
        <p:sp>
          <p:nvSpPr>
            <p:cNvPr id="64" name="矩形 63"/>
            <p:cNvSpPr/>
            <p:nvPr/>
          </p:nvSpPr>
          <p:spPr>
            <a:xfrm>
              <a:off x="3018986" y="3570512"/>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a:t>
              </a:r>
            </a:p>
          </p:txBody>
        </p:sp>
        <p:sp>
          <p:nvSpPr>
            <p:cNvPr id="65" name="矩形 64"/>
            <p:cNvSpPr/>
            <p:nvPr/>
          </p:nvSpPr>
          <p:spPr>
            <a:xfrm>
              <a:off x="3715671" y="48622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66" name="矩形 65"/>
            <p:cNvSpPr/>
            <p:nvPr/>
          </p:nvSpPr>
          <p:spPr>
            <a:xfrm>
              <a:off x="2989957" y="4862285"/>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67" name="矩形 66"/>
            <p:cNvSpPr/>
            <p:nvPr/>
          </p:nvSpPr>
          <p:spPr>
            <a:xfrm>
              <a:off x="2053786" y="4390569"/>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0175"/>
            <a:ext cx="7886700" cy="669196"/>
          </a:xfrm>
        </p:spPr>
        <p:txBody>
          <a:bodyPr/>
          <a:lstStyle/>
          <a:p>
            <a:r>
              <a:rPr lang="zh-CN" altLang="en-US" dirty="0"/>
              <a:t>优化前后对照</a:t>
            </a:r>
          </a:p>
        </p:txBody>
      </p:sp>
      <p:sp>
        <p:nvSpPr>
          <p:cNvPr id="3" name="内容占位符 2"/>
          <p:cNvSpPr>
            <a:spLocks noGrp="1"/>
          </p:cNvSpPr>
          <p:nvPr>
            <p:ph idx="1"/>
          </p:nvPr>
        </p:nvSpPr>
        <p:spPr>
          <a:xfrm>
            <a:off x="613659" y="1110858"/>
            <a:ext cx="7886700" cy="677734"/>
          </a:xfrm>
        </p:spPr>
        <p:txBody>
          <a:bodyPr/>
          <a:lstStyle/>
          <a:p>
            <a:r>
              <a:rPr lang="zh-CN" altLang="en-US" dirty="0"/>
              <a:t>中间代码 → </a:t>
            </a:r>
            <a:r>
              <a:rPr lang="en-US" altLang="zh-CN" dirty="0"/>
              <a:t>DAG </a:t>
            </a:r>
            <a:r>
              <a:rPr lang="zh-CN" altLang="en-US" dirty="0"/>
              <a:t>→ 中间代码</a:t>
            </a:r>
          </a:p>
        </p:txBody>
      </p:sp>
      <p:sp>
        <p:nvSpPr>
          <p:cNvPr id="4" name="灯片编号占位符 3"/>
          <p:cNvSpPr>
            <a:spLocks noGrp="1"/>
          </p:cNvSpPr>
          <p:nvPr>
            <p:ph type="sldNum" sz="quarter" idx="12"/>
          </p:nvPr>
        </p:nvSpPr>
        <p:spPr>
          <a:xfrm>
            <a:off x="7869836" y="6415790"/>
            <a:ext cx="645514" cy="305685"/>
          </a:xfrm>
        </p:spPr>
        <p:txBody>
          <a:bodyPr/>
          <a:lstStyle/>
          <a:p>
            <a:pPr>
              <a:defRPr/>
            </a:pPr>
            <a:fld id="{EFC3A549-9C13-4399-83C7-A4E2E0BD550C}" type="slidenum">
              <a:rPr lang="zh-CN" altLang="en-US" smtClean="0"/>
              <a:pPr>
                <a:defRPr/>
              </a:pPr>
              <a:t>31</a:t>
            </a:fld>
            <a:endParaRPr lang="zh-CN" altLang="en-US"/>
          </a:p>
        </p:txBody>
      </p:sp>
      <p:grpSp>
        <p:nvGrpSpPr>
          <p:cNvPr id="50" name="组合 49"/>
          <p:cNvGrpSpPr/>
          <p:nvPr/>
        </p:nvGrpSpPr>
        <p:grpSpPr>
          <a:xfrm>
            <a:off x="420915" y="2533340"/>
            <a:ext cx="8378310" cy="3708000"/>
            <a:chOff x="420915" y="2698230"/>
            <a:chExt cx="8378310" cy="3708000"/>
          </a:xfrm>
        </p:grpSpPr>
        <p:grpSp>
          <p:nvGrpSpPr>
            <p:cNvPr id="45" name="组合 44"/>
            <p:cNvGrpSpPr/>
            <p:nvPr/>
          </p:nvGrpSpPr>
          <p:grpSpPr>
            <a:xfrm>
              <a:off x="2560450" y="2866573"/>
              <a:ext cx="4034975" cy="3243944"/>
              <a:chOff x="943427" y="3098799"/>
              <a:chExt cx="4034975" cy="3243944"/>
            </a:xfrm>
          </p:grpSpPr>
          <p:sp>
            <p:nvSpPr>
              <p:cNvPr id="6" name="椭圆 5"/>
              <p:cNvSpPr/>
              <p:nvPr/>
            </p:nvSpPr>
            <p:spPr>
              <a:xfrm>
                <a:off x="1901371" y="39623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6</a:t>
                </a:r>
                <a:endParaRPr lang="zh-CN" altLang="en-US" baseline="-25000" dirty="0">
                  <a:solidFill>
                    <a:srgbClr val="0000FF"/>
                  </a:solidFill>
                  <a:latin typeface="楷体" pitchFamily="49" charset="-122"/>
                  <a:ea typeface="楷体" pitchFamily="49" charset="-122"/>
                </a:endParaRPr>
              </a:p>
            </p:txBody>
          </p:sp>
          <p:sp>
            <p:nvSpPr>
              <p:cNvPr id="7" name="椭圆 6"/>
              <p:cNvSpPr/>
              <p:nvPr/>
            </p:nvSpPr>
            <p:spPr>
              <a:xfrm>
                <a:off x="3055257" y="30987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8</a:t>
                </a:r>
                <a:endParaRPr lang="zh-CN" altLang="en-US" baseline="-25000" dirty="0">
                  <a:solidFill>
                    <a:srgbClr val="0000FF"/>
                  </a:solidFill>
                  <a:latin typeface="楷体" pitchFamily="49" charset="-122"/>
                  <a:ea typeface="楷体" pitchFamily="49" charset="-122"/>
                </a:endParaRPr>
              </a:p>
            </p:txBody>
          </p:sp>
          <p:sp>
            <p:nvSpPr>
              <p:cNvPr id="8" name="椭圆 7"/>
              <p:cNvSpPr/>
              <p:nvPr/>
            </p:nvSpPr>
            <p:spPr>
              <a:xfrm>
                <a:off x="2859314" y="4426856"/>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5</a:t>
                </a:r>
                <a:endParaRPr lang="zh-CN" altLang="en-US" baseline="-25000" dirty="0">
                  <a:solidFill>
                    <a:srgbClr val="0000FF"/>
                  </a:solidFill>
                  <a:latin typeface="楷体" pitchFamily="49" charset="-122"/>
                  <a:ea typeface="楷体" pitchFamily="49" charset="-122"/>
                </a:endParaRPr>
              </a:p>
            </p:txBody>
          </p:sp>
          <p:sp>
            <p:nvSpPr>
              <p:cNvPr id="9" name="椭圆 8"/>
              <p:cNvSpPr/>
              <p:nvPr/>
            </p:nvSpPr>
            <p:spPr>
              <a:xfrm>
                <a:off x="3911599" y="5479142"/>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4</a:t>
                </a:r>
                <a:endParaRPr lang="zh-CN" altLang="en-US" baseline="-25000" dirty="0">
                  <a:solidFill>
                    <a:srgbClr val="0000FF"/>
                  </a:solidFill>
                  <a:latin typeface="楷体" pitchFamily="49" charset="-122"/>
                  <a:ea typeface="楷体" pitchFamily="49" charset="-122"/>
                </a:endParaRPr>
              </a:p>
            </p:txBody>
          </p:sp>
          <p:sp>
            <p:nvSpPr>
              <p:cNvPr id="10" name="椭圆 9"/>
              <p:cNvSpPr/>
              <p:nvPr/>
            </p:nvSpPr>
            <p:spPr>
              <a:xfrm>
                <a:off x="3947885" y="4426857"/>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7</a:t>
                </a:r>
                <a:endParaRPr lang="zh-CN" altLang="en-US" baseline="-25000" dirty="0">
                  <a:solidFill>
                    <a:srgbClr val="0000FF"/>
                  </a:solidFill>
                  <a:latin typeface="楷体" pitchFamily="49" charset="-122"/>
                  <a:ea typeface="楷体" pitchFamily="49" charset="-122"/>
                </a:endParaRPr>
              </a:p>
            </p:txBody>
          </p:sp>
          <p:sp>
            <p:nvSpPr>
              <p:cNvPr id="11" name="椭圆 10"/>
              <p:cNvSpPr/>
              <p:nvPr/>
            </p:nvSpPr>
            <p:spPr>
              <a:xfrm>
                <a:off x="2866571" y="54355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3</a:t>
                </a:r>
                <a:endParaRPr lang="zh-CN" altLang="en-US" baseline="-25000" dirty="0">
                  <a:solidFill>
                    <a:srgbClr val="0000FF"/>
                  </a:solidFill>
                  <a:latin typeface="楷体" pitchFamily="49" charset="-122"/>
                  <a:ea typeface="楷体" pitchFamily="49" charset="-122"/>
                </a:endParaRPr>
              </a:p>
            </p:txBody>
          </p:sp>
          <p:sp>
            <p:nvSpPr>
              <p:cNvPr id="12" name="椭圆 11"/>
              <p:cNvSpPr/>
              <p:nvPr/>
            </p:nvSpPr>
            <p:spPr>
              <a:xfrm>
                <a:off x="1074056" y="5384799"/>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1</a:t>
                </a:r>
                <a:endParaRPr lang="zh-CN" altLang="en-US" baseline="-25000" dirty="0">
                  <a:solidFill>
                    <a:srgbClr val="0000FF"/>
                  </a:solidFill>
                  <a:latin typeface="楷体" pitchFamily="49" charset="-122"/>
                  <a:ea typeface="楷体" pitchFamily="49" charset="-122"/>
                </a:endParaRPr>
              </a:p>
            </p:txBody>
          </p:sp>
          <p:sp>
            <p:nvSpPr>
              <p:cNvPr id="13" name="椭圆 12"/>
              <p:cNvSpPr/>
              <p:nvPr/>
            </p:nvSpPr>
            <p:spPr>
              <a:xfrm>
                <a:off x="1995714" y="5392056"/>
                <a:ext cx="537030" cy="53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FF"/>
                    </a:solidFill>
                    <a:latin typeface="楷体" pitchFamily="49" charset="-122"/>
                    <a:ea typeface="楷体" pitchFamily="49" charset="-122"/>
                  </a:rPr>
                  <a:t>n</a:t>
                </a:r>
                <a:r>
                  <a:rPr lang="en-US" altLang="zh-CN" baseline="-25000" dirty="0">
                    <a:solidFill>
                      <a:srgbClr val="0000FF"/>
                    </a:solidFill>
                    <a:latin typeface="楷体" pitchFamily="49" charset="-122"/>
                    <a:ea typeface="楷体" pitchFamily="49" charset="-122"/>
                  </a:rPr>
                  <a:t>2</a:t>
                </a:r>
                <a:endParaRPr lang="zh-CN" altLang="en-US" baseline="-25000" dirty="0">
                  <a:solidFill>
                    <a:srgbClr val="0000FF"/>
                  </a:solidFill>
                  <a:latin typeface="楷体" pitchFamily="49" charset="-122"/>
                  <a:ea typeface="楷体" pitchFamily="49" charset="-122"/>
                </a:endParaRPr>
              </a:p>
            </p:txBody>
          </p:sp>
          <p:cxnSp>
            <p:nvCxnSpPr>
              <p:cNvPr id="15" name="直接连接符 14"/>
              <p:cNvCxnSpPr>
                <a:stCxn id="7" idx="5"/>
                <a:endCxn id="10" idx="0"/>
              </p:cNvCxnSpPr>
              <p:nvPr/>
            </p:nvCxnSpPr>
            <p:spPr>
              <a:xfrm>
                <a:off x="3513641" y="3557183"/>
                <a:ext cx="702759" cy="86967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6" idx="7"/>
              </p:cNvCxnSpPr>
              <p:nvPr/>
            </p:nvCxnSpPr>
            <p:spPr>
              <a:xfrm flipH="1">
                <a:off x="2359755" y="3520897"/>
                <a:ext cx="740228" cy="5201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4"/>
                <a:endCxn id="9" idx="0"/>
              </p:cNvCxnSpPr>
              <p:nvPr/>
            </p:nvCxnSpPr>
            <p:spPr>
              <a:xfrm flipH="1">
                <a:off x="4180114" y="4963887"/>
                <a:ext cx="36286" cy="51525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9" idx="1"/>
              </p:cNvCxnSpPr>
              <p:nvPr/>
            </p:nvCxnSpPr>
            <p:spPr>
              <a:xfrm>
                <a:off x="3317698" y="4885240"/>
                <a:ext cx="672547" cy="6725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1" idx="7"/>
              </p:cNvCxnSpPr>
              <p:nvPr/>
            </p:nvCxnSpPr>
            <p:spPr>
              <a:xfrm flipH="1">
                <a:off x="3324955" y="4812669"/>
                <a:ext cx="645886" cy="701576"/>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80481" y="4963752"/>
                <a:ext cx="64131" cy="4716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8" idx="2"/>
              </p:cNvCxnSpPr>
              <p:nvPr/>
            </p:nvCxnSpPr>
            <p:spPr>
              <a:xfrm>
                <a:off x="2374270" y="4406269"/>
                <a:ext cx="485044" cy="28910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137278" y="4498342"/>
                <a:ext cx="122188" cy="8964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390586" y="4492169"/>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endParaRPr lang="zh-CN" altLang="en-US" sz="2000" baseline="-25000" dirty="0">
                  <a:solidFill>
                    <a:srgbClr val="0000FF"/>
                  </a:solidFill>
                  <a:latin typeface="楷体" pitchFamily="49" charset="-122"/>
                  <a:ea typeface="楷体" pitchFamily="49" charset="-122"/>
                </a:endParaRPr>
              </a:p>
            </p:txBody>
          </p:sp>
          <p:sp>
            <p:nvSpPr>
              <p:cNvPr id="32" name="矩形 31"/>
              <p:cNvSpPr/>
              <p:nvPr/>
            </p:nvSpPr>
            <p:spPr>
              <a:xfrm>
                <a:off x="3526986" y="3135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endParaRPr lang="zh-CN" altLang="en-US" sz="2000" dirty="0">
                  <a:solidFill>
                    <a:srgbClr val="0000FF"/>
                  </a:solidFill>
                  <a:latin typeface="楷体" pitchFamily="49" charset="-122"/>
                  <a:ea typeface="楷体" pitchFamily="49" charset="-122"/>
                </a:endParaRPr>
              </a:p>
            </p:txBody>
          </p:sp>
          <p:sp>
            <p:nvSpPr>
              <p:cNvPr id="33" name="矩形 32"/>
              <p:cNvSpPr/>
              <p:nvPr/>
            </p:nvSpPr>
            <p:spPr>
              <a:xfrm>
                <a:off x="2394872" y="3918855"/>
                <a:ext cx="696670"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a:t>
                </a:r>
                <a:r>
                  <a:rPr lang="en-US" altLang="zh-CN" sz="2000" baseline="-25000" dirty="0">
                    <a:solidFill>
                      <a:srgbClr val="0000FF"/>
                    </a:solidFill>
                    <a:latin typeface="楷体" pitchFamily="49" charset="-122"/>
                    <a:ea typeface="楷体" pitchFamily="49" charset="-122"/>
                  </a:rPr>
                  <a:t>5</a:t>
                </a:r>
                <a:endParaRPr lang="zh-CN" altLang="en-US" sz="2000" baseline="-25000" dirty="0">
                  <a:solidFill>
                    <a:srgbClr val="0000FF"/>
                  </a:solidFill>
                  <a:latin typeface="楷体" pitchFamily="49" charset="-122"/>
                  <a:ea typeface="楷体" pitchFamily="49" charset="-122"/>
                </a:endParaRPr>
              </a:p>
            </p:txBody>
          </p:sp>
          <p:sp>
            <p:nvSpPr>
              <p:cNvPr id="34" name="矩形 33"/>
              <p:cNvSpPr/>
              <p:nvPr/>
            </p:nvSpPr>
            <p:spPr>
              <a:xfrm>
                <a:off x="3062530" y="4107543"/>
                <a:ext cx="957929"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4</a:t>
                </a:r>
                <a:endParaRPr lang="zh-CN" altLang="en-US" sz="2000" baseline="-25000" dirty="0">
                  <a:solidFill>
                    <a:srgbClr val="0000FF"/>
                  </a:solidFill>
                  <a:latin typeface="楷体" pitchFamily="49" charset="-122"/>
                  <a:ea typeface="楷体" pitchFamily="49" charset="-122"/>
                </a:endParaRPr>
              </a:p>
            </p:txBody>
          </p:sp>
          <p:sp>
            <p:nvSpPr>
              <p:cNvPr id="35" name="矩形 34"/>
              <p:cNvSpPr/>
              <p:nvPr/>
            </p:nvSpPr>
            <p:spPr>
              <a:xfrm>
                <a:off x="3933386" y="5929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p>
            </p:txBody>
          </p:sp>
          <p:sp>
            <p:nvSpPr>
              <p:cNvPr id="36" name="矩形 35"/>
              <p:cNvSpPr/>
              <p:nvPr/>
            </p:nvSpPr>
            <p:spPr>
              <a:xfrm>
                <a:off x="2140873" y="5043712"/>
                <a:ext cx="878100"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sp>
            <p:nvSpPr>
              <p:cNvPr id="37" name="矩形 36"/>
              <p:cNvSpPr/>
              <p:nvPr/>
            </p:nvSpPr>
            <p:spPr>
              <a:xfrm>
                <a:off x="943427" y="5929084"/>
                <a:ext cx="747487"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3.14</a:t>
                </a:r>
                <a:endParaRPr lang="zh-CN" altLang="en-US" sz="2000" dirty="0">
                  <a:solidFill>
                    <a:srgbClr val="0000FF"/>
                  </a:solidFill>
                  <a:latin typeface="楷体" pitchFamily="49" charset="-122"/>
                  <a:ea typeface="楷体" pitchFamily="49" charset="-122"/>
                </a:endParaRPr>
              </a:p>
            </p:txBody>
          </p:sp>
          <p:sp>
            <p:nvSpPr>
              <p:cNvPr id="38" name="矩形 37"/>
              <p:cNvSpPr/>
              <p:nvPr/>
            </p:nvSpPr>
            <p:spPr>
              <a:xfrm>
                <a:off x="1306300" y="5109026"/>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0</a:t>
                </a:r>
                <a:endParaRPr lang="zh-CN" altLang="en-US" sz="2000" baseline="-25000" dirty="0">
                  <a:solidFill>
                    <a:srgbClr val="0000FF"/>
                  </a:solidFill>
                  <a:latin typeface="楷体" pitchFamily="49" charset="-122"/>
                  <a:ea typeface="楷体" pitchFamily="49" charset="-122"/>
                </a:endParaRPr>
              </a:p>
            </p:txBody>
          </p:sp>
          <p:sp>
            <p:nvSpPr>
              <p:cNvPr id="39" name="矩形 38"/>
              <p:cNvSpPr/>
              <p:nvPr/>
            </p:nvSpPr>
            <p:spPr>
              <a:xfrm>
                <a:off x="2844815" y="5929084"/>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R</a:t>
                </a:r>
                <a:endParaRPr lang="zh-CN" altLang="en-US" sz="2000" dirty="0">
                  <a:solidFill>
                    <a:srgbClr val="0000FF"/>
                  </a:solidFill>
                  <a:latin typeface="楷体" pitchFamily="49" charset="-122"/>
                  <a:ea typeface="楷体" pitchFamily="49" charset="-122"/>
                </a:endParaRPr>
              </a:p>
            </p:txBody>
          </p:sp>
          <p:sp>
            <p:nvSpPr>
              <p:cNvPr id="40" name="矩形 39"/>
              <p:cNvSpPr/>
              <p:nvPr/>
            </p:nvSpPr>
            <p:spPr>
              <a:xfrm>
                <a:off x="1828818" y="5929084"/>
                <a:ext cx="856328"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6.28</a:t>
                </a:r>
                <a:endParaRPr lang="zh-CN" altLang="en-US" sz="2000" dirty="0">
                  <a:solidFill>
                    <a:srgbClr val="0000FF"/>
                  </a:solidFill>
                  <a:latin typeface="楷体" pitchFamily="49" charset="-122"/>
                  <a:ea typeface="楷体" pitchFamily="49" charset="-122"/>
                </a:endParaRPr>
              </a:p>
            </p:txBody>
          </p:sp>
          <p:sp>
            <p:nvSpPr>
              <p:cNvPr id="41" name="矩形 40"/>
              <p:cNvSpPr/>
              <p:nvPr/>
            </p:nvSpPr>
            <p:spPr>
              <a:xfrm>
                <a:off x="3018986" y="3570512"/>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a:t>
                </a:r>
              </a:p>
            </p:txBody>
          </p:sp>
          <p:sp>
            <p:nvSpPr>
              <p:cNvPr id="42" name="矩形 41"/>
              <p:cNvSpPr/>
              <p:nvPr/>
            </p:nvSpPr>
            <p:spPr>
              <a:xfrm>
                <a:off x="3715671" y="4847770"/>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43" name="矩形 42"/>
              <p:cNvSpPr/>
              <p:nvPr/>
            </p:nvSpPr>
            <p:spPr>
              <a:xfrm>
                <a:off x="2989957" y="4862285"/>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a:t>
                </a:r>
                <a:endParaRPr lang="zh-CN" altLang="en-US" sz="2000" dirty="0">
                  <a:solidFill>
                    <a:srgbClr val="0000FF"/>
                  </a:solidFill>
                  <a:latin typeface="楷体" pitchFamily="49" charset="-122"/>
                  <a:ea typeface="楷体" pitchFamily="49" charset="-122"/>
                </a:endParaRPr>
              </a:p>
            </p:txBody>
          </p:sp>
          <p:sp>
            <p:nvSpPr>
              <p:cNvPr id="44" name="矩形 43"/>
              <p:cNvSpPr/>
              <p:nvPr/>
            </p:nvSpPr>
            <p:spPr>
              <a:xfrm>
                <a:off x="2053786" y="4390569"/>
                <a:ext cx="587816" cy="41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a:t>
                </a:r>
              </a:p>
            </p:txBody>
          </p:sp>
        </p:grpSp>
        <p:sp>
          <p:nvSpPr>
            <p:cNvPr id="46" name="矩形 45"/>
            <p:cNvSpPr/>
            <p:nvPr/>
          </p:nvSpPr>
          <p:spPr>
            <a:xfrm>
              <a:off x="420915" y="2698230"/>
              <a:ext cx="1962522" cy="37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spcAft>
                  <a:spcPts val="300"/>
                </a:spcAft>
              </a:pPr>
              <a:r>
                <a:rPr lang="en-US" altLang="zh-CN" sz="2200" dirty="0">
                  <a:solidFill>
                    <a:srgbClr val="0000FF"/>
                  </a:solidFill>
                  <a:latin typeface="楷体" pitchFamily="49" charset="-122"/>
                  <a:ea typeface="楷体" pitchFamily="49" charset="-122"/>
                </a:rPr>
                <a:t>(1)T</a:t>
              </a:r>
              <a:r>
                <a:rPr lang="en-US" altLang="zh-CN" sz="2200" baseline="-25000" dirty="0">
                  <a:solidFill>
                    <a:srgbClr val="0000FF"/>
                  </a:solidFill>
                  <a:latin typeface="楷体" pitchFamily="49" charset="-122"/>
                  <a:ea typeface="楷体" pitchFamily="49" charset="-122"/>
                </a:rPr>
                <a:t>0</a:t>
              </a:r>
              <a:r>
                <a:rPr lang="en-US" altLang="zh-CN" sz="2200" dirty="0">
                  <a:solidFill>
                    <a:srgbClr val="0000FF"/>
                  </a:solidFill>
                  <a:latin typeface="楷体" pitchFamily="49" charset="-122"/>
                  <a:ea typeface="楷体" pitchFamily="49" charset="-122"/>
                </a:rPr>
                <a:t>:=3.14</a:t>
              </a:r>
            </a:p>
            <a:p>
              <a:pPr>
                <a:spcAft>
                  <a:spcPts val="300"/>
                </a:spcAft>
              </a:pPr>
              <a:r>
                <a:rPr lang="en-US" altLang="zh-CN" sz="2200" dirty="0">
                  <a:solidFill>
                    <a:srgbClr val="0000FF"/>
                  </a:solidFill>
                  <a:latin typeface="楷体" pitchFamily="49" charset="-122"/>
                  <a:ea typeface="楷体" pitchFamily="49" charset="-122"/>
                </a:rPr>
                <a:t>(2)T</a:t>
              </a:r>
              <a:r>
                <a:rPr lang="en-US" altLang="zh-CN" sz="2200" baseline="-25000" dirty="0">
                  <a:solidFill>
                    <a:srgbClr val="0000FF"/>
                  </a:solidFill>
                  <a:latin typeface="楷体" pitchFamily="49" charset="-122"/>
                  <a:ea typeface="楷体" pitchFamily="49" charset="-122"/>
                </a:rPr>
                <a:t>1</a:t>
              </a:r>
              <a:r>
                <a:rPr lang="en-US" altLang="zh-CN" sz="2200" dirty="0">
                  <a:solidFill>
                    <a:srgbClr val="0000FF"/>
                  </a:solidFill>
                  <a:latin typeface="楷体" pitchFamily="49" charset="-122"/>
                  <a:ea typeface="楷体" pitchFamily="49" charset="-122"/>
                </a:rPr>
                <a:t>:=</a:t>
              </a:r>
              <a:r>
                <a:rPr lang="en-US" altLang="zh-CN" sz="2200" dirty="0">
                  <a:solidFill>
                    <a:srgbClr val="CC0099"/>
                  </a:solidFill>
                  <a:latin typeface="楷体" pitchFamily="49" charset="-122"/>
                  <a:ea typeface="楷体" pitchFamily="49" charset="-122"/>
                </a:rPr>
                <a:t>2*T</a:t>
              </a:r>
              <a:r>
                <a:rPr lang="en-US" altLang="zh-CN" sz="2200" baseline="-25000" dirty="0">
                  <a:solidFill>
                    <a:srgbClr val="CC0099"/>
                  </a:solidFill>
                  <a:latin typeface="楷体" pitchFamily="49" charset="-122"/>
                  <a:ea typeface="楷体" pitchFamily="49" charset="-122"/>
                </a:rPr>
                <a:t>0</a:t>
              </a:r>
            </a:p>
            <a:p>
              <a:pPr>
                <a:spcAft>
                  <a:spcPts val="300"/>
                </a:spcAft>
              </a:pPr>
              <a:r>
                <a:rPr lang="en-US" altLang="zh-CN" sz="2200" dirty="0">
                  <a:solidFill>
                    <a:srgbClr val="0000FF"/>
                  </a:solidFill>
                  <a:latin typeface="楷体" pitchFamily="49" charset="-122"/>
                  <a:ea typeface="楷体" pitchFamily="49" charset="-122"/>
                </a:rPr>
                <a:t>(3)T</a:t>
              </a:r>
              <a:r>
                <a:rPr lang="en-US" altLang="zh-CN" sz="2200" baseline="-25000" dirty="0">
                  <a:solidFill>
                    <a:srgbClr val="0000FF"/>
                  </a:solidFill>
                  <a:latin typeface="楷体" pitchFamily="49" charset="-122"/>
                  <a:ea typeface="楷体" pitchFamily="49" charset="-122"/>
                </a:rPr>
                <a:t>2</a:t>
              </a:r>
              <a:r>
                <a:rPr lang="en-US" altLang="zh-CN" sz="2200" dirty="0">
                  <a:solidFill>
                    <a:srgbClr val="0000FF"/>
                  </a:solidFill>
                  <a:latin typeface="楷体" pitchFamily="49" charset="-122"/>
                  <a:ea typeface="楷体" pitchFamily="49" charset="-122"/>
                </a:rPr>
                <a:t>:=</a:t>
              </a:r>
              <a:r>
                <a:rPr lang="en-US" altLang="zh-CN" sz="2200" dirty="0" err="1">
                  <a:solidFill>
                    <a:srgbClr val="0000FF"/>
                  </a:solidFill>
                  <a:latin typeface="楷体" pitchFamily="49" charset="-122"/>
                  <a:ea typeface="楷体" pitchFamily="49" charset="-122"/>
                </a:rPr>
                <a:t>R+r</a:t>
              </a:r>
              <a:endParaRPr lang="en-US" altLang="zh-CN" sz="2200" dirty="0">
                <a:solidFill>
                  <a:srgbClr val="0000FF"/>
                </a:solidFill>
                <a:latin typeface="楷体" pitchFamily="49" charset="-122"/>
                <a:ea typeface="楷体" pitchFamily="49" charset="-122"/>
              </a:endParaRPr>
            </a:p>
            <a:p>
              <a:pPr>
                <a:spcAft>
                  <a:spcPts val="300"/>
                </a:spcAft>
              </a:pPr>
              <a:r>
                <a:rPr lang="en-US" altLang="zh-CN" sz="2200" dirty="0">
                  <a:solidFill>
                    <a:srgbClr val="0000FF"/>
                  </a:solidFill>
                  <a:latin typeface="楷体" pitchFamily="49" charset="-122"/>
                  <a:ea typeface="楷体" pitchFamily="49" charset="-122"/>
                </a:rPr>
                <a:t>(4)A:=</a:t>
              </a:r>
              <a:r>
                <a:rPr lang="en-US" altLang="zh-CN" sz="2200" dirty="0">
                  <a:solidFill>
                    <a:srgbClr val="CC0099"/>
                  </a:solidFill>
                  <a:latin typeface="楷体" pitchFamily="49" charset="-122"/>
                  <a:ea typeface="楷体" pitchFamily="49" charset="-122"/>
                </a:rPr>
                <a:t>T</a:t>
              </a:r>
              <a:r>
                <a:rPr lang="en-US" altLang="zh-CN" sz="2200" baseline="-25000" dirty="0">
                  <a:solidFill>
                    <a:srgbClr val="CC0099"/>
                  </a:solidFill>
                  <a:latin typeface="楷体" pitchFamily="49" charset="-122"/>
                  <a:ea typeface="楷体" pitchFamily="49" charset="-122"/>
                </a:rPr>
                <a:t>1</a:t>
              </a:r>
              <a:r>
                <a:rPr lang="en-US" altLang="zh-CN" sz="2200" dirty="0">
                  <a:solidFill>
                    <a:srgbClr val="CC0099"/>
                  </a:solidFill>
                  <a:latin typeface="楷体" pitchFamily="49" charset="-122"/>
                  <a:ea typeface="楷体" pitchFamily="49" charset="-122"/>
                </a:rPr>
                <a:t>*T</a:t>
              </a:r>
              <a:r>
                <a:rPr lang="en-US" altLang="zh-CN" sz="2200" baseline="-25000" dirty="0">
                  <a:solidFill>
                    <a:srgbClr val="CC0099"/>
                  </a:solidFill>
                  <a:latin typeface="楷体" pitchFamily="49" charset="-122"/>
                  <a:ea typeface="楷体" pitchFamily="49" charset="-122"/>
                </a:rPr>
                <a:t>2</a:t>
              </a:r>
            </a:p>
            <a:p>
              <a:pPr>
                <a:spcAft>
                  <a:spcPts val="300"/>
                </a:spcAft>
              </a:pPr>
              <a:r>
                <a:rPr lang="en-US" altLang="zh-CN" sz="2200" dirty="0">
                  <a:solidFill>
                    <a:srgbClr val="0000FF"/>
                  </a:solidFill>
                  <a:latin typeface="楷体" pitchFamily="49" charset="-122"/>
                  <a:ea typeface="楷体" pitchFamily="49" charset="-122"/>
                </a:rPr>
                <a:t>(</a:t>
              </a:r>
              <a:r>
                <a:rPr lang="en-US" altLang="zh-CN" sz="2200" dirty="0">
                  <a:solidFill>
                    <a:srgbClr val="00B050"/>
                  </a:solidFill>
                  <a:latin typeface="楷体" pitchFamily="49" charset="-122"/>
                  <a:ea typeface="楷体" pitchFamily="49" charset="-122"/>
                </a:rPr>
                <a:t>5)B:=A</a:t>
              </a:r>
            </a:p>
            <a:p>
              <a:pPr>
                <a:spcAft>
                  <a:spcPts val="300"/>
                </a:spcAft>
              </a:pPr>
              <a:r>
                <a:rPr lang="en-US" altLang="zh-CN" sz="2200" dirty="0">
                  <a:solidFill>
                    <a:srgbClr val="0000FF"/>
                  </a:solidFill>
                  <a:latin typeface="楷体" pitchFamily="49" charset="-122"/>
                  <a:ea typeface="楷体" pitchFamily="49" charset="-122"/>
                </a:rPr>
                <a:t>(6)T</a:t>
              </a:r>
              <a:r>
                <a:rPr lang="en-US" altLang="zh-CN" sz="2200" baseline="-25000" dirty="0">
                  <a:solidFill>
                    <a:srgbClr val="0000FF"/>
                  </a:solidFill>
                  <a:latin typeface="楷体" pitchFamily="49" charset="-122"/>
                  <a:ea typeface="楷体" pitchFamily="49" charset="-122"/>
                </a:rPr>
                <a:t>3</a:t>
              </a:r>
              <a:r>
                <a:rPr lang="en-US" altLang="zh-CN" sz="2200" dirty="0">
                  <a:solidFill>
                    <a:srgbClr val="0000FF"/>
                  </a:solidFill>
                  <a:latin typeface="楷体" pitchFamily="49" charset="-122"/>
                  <a:ea typeface="楷体" pitchFamily="49" charset="-122"/>
                </a:rPr>
                <a:t>:=</a:t>
              </a:r>
              <a:r>
                <a:rPr lang="en-US" altLang="zh-CN" sz="2200" dirty="0">
                  <a:solidFill>
                    <a:srgbClr val="CC0099"/>
                  </a:solidFill>
                  <a:latin typeface="楷体" pitchFamily="49" charset="-122"/>
                  <a:ea typeface="楷体" pitchFamily="49" charset="-122"/>
                </a:rPr>
                <a:t>2*T</a:t>
              </a:r>
              <a:r>
                <a:rPr lang="en-US" altLang="zh-CN" sz="2200" baseline="-25000" dirty="0">
                  <a:solidFill>
                    <a:srgbClr val="CC0099"/>
                  </a:solidFill>
                  <a:latin typeface="楷体" pitchFamily="49" charset="-122"/>
                  <a:ea typeface="楷体" pitchFamily="49" charset="-122"/>
                </a:rPr>
                <a:t>0</a:t>
              </a:r>
            </a:p>
            <a:p>
              <a:pPr>
                <a:spcAft>
                  <a:spcPts val="300"/>
                </a:spcAft>
              </a:pPr>
              <a:r>
                <a:rPr lang="en-US" altLang="zh-CN" sz="2200" dirty="0">
                  <a:solidFill>
                    <a:srgbClr val="0000FF"/>
                  </a:solidFill>
                  <a:latin typeface="楷体" pitchFamily="49" charset="-122"/>
                  <a:ea typeface="楷体" pitchFamily="49" charset="-122"/>
                </a:rPr>
                <a:t>(7)T</a:t>
              </a:r>
              <a:r>
                <a:rPr lang="en-US" altLang="zh-CN" sz="2200" baseline="-25000" dirty="0">
                  <a:solidFill>
                    <a:srgbClr val="0000FF"/>
                  </a:solidFill>
                  <a:latin typeface="楷体" pitchFamily="49" charset="-122"/>
                  <a:ea typeface="楷体" pitchFamily="49" charset="-122"/>
                </a:rPr>
                <a:t>4</a:t>
              </a:r>
              <a:r>
                <a:rPr lang="en-US" altLang="zh-CN" sz="2200" dirty="0">
                  <a:solidFill>
                    <a:srgbClr val="0000FF"/>
                  </a:solidFill>
                  <a:latin typeface="楷体" pitchFamily="49" charset="-122"/>
                  <a:ea typeface="楷体" pitchFamily="49" charset="-122"/>
                </a:rPr>
                <a:t>:=</a:t>
              </a:r>
              <a:r>
                <a:rPr lang="en-US" altLang="zh-CN" sz="2200" dirty="0" err="1">
                  <a:solidFill>
                    <a:srgbClr val="CC0099"/>
                  </a:solidFill>
                  <a:latin typeface="楷体" pitchFamily="49" charset="-122"/>
                  <a:ea typeface="楷体" pitchFamily="49" charset="-122"/>
                </a:rPr>
                <a:t>R+r</a:t>
              </a:r>
              <a:endParaRPr lang="en-US" altLang="zh-CN" sz="2200" dirty="0">
                <a:solidFill>
                  <a:srgbClr val="CC0099"/>
                </a:solidFill>
                <a:latin typeface="楷体" pitchFamily="49" charset="-122"/>
                <a:ea typeface="楷体" pitchFamily="49" charset="-122"/>
              </a:endParaRPr>
            </a:p>
            <a:p>
              <a:pPr>
                <a:spcAft>
                  <a:spcPts val="300"/>
                </a:spcAft>
              </a:pPr>
              <a:r>
                <a:rPr lang="en-US" altLang="zh-CN" sz="2200" dirty="0">
                  <a:solidFill>
                    <a:srgbClr val="0000FF"/>
                  </a:solidFill>
                  <a:latin typeface="楷体" pitchFamily="49" charset="-122"/>
                  <a:ea typeface="楷体" pitchFamily="49" charset="-122"/>
                </a:rPr>
                <a:t>(8)T</a:t>
              </a:r>
              <a:r>
                <a:rPr lang="en-US" altLang="zh-CN" sz="2200" baseline="-25000" dirty="0">
                  <a:solidFill>
                    <a:srgbClr val="0000FF"/>
                  </a:solidFill>
                  <a:latin typeface="楷体" pitchFamily="49" charset="-122"/>
                  <a:ea typeface="楷体" pitchFamily="49" charset="-122"/>
                </a:rPr>
                <a:t>5</a:t>
              </a:r>
              <a:r>
                <a:rPr lang="en-US" altLang="zh-CN" sz="2200" dirty="0">
                  <a:solidFill>
                    <a:srgbClr val="0000FF"/>
                  </a:solidFill>
                  <a:latin typeface="楷体" pitchFamily="49" charset="-122"/>
                  <a:ea typeface="楷体" pitchFamily="49" charset="-122"/>
                </a:rPr>
                <a:t>:=</a:t>
              </a:r>
              <a:r>
                <a:rPr lang="en-US" altLang="zh-CN" sz="2200" dirty="0">
                  <a:solidFill>
                    <a:srgbClr val="CC0099"/>
                  </a:solidFill>
                  <a:latin typeface="楷体" pitchFamily="49" charset="-122"/>
                  <a:ea typeface="楷体" pitchFamily="49" charset="-122"/>
                </a:rPr>
                <a:t>T</a:t>
              </a:r>
              <a:r>
                <a:rPr lang="en-US" altLang="zh-CN" sz="2200" baseline="-25000" dirty="0">
                  <a:solidFill>
                    <a:srgbClr val="CC0099"/>
                  </a:solidFill>
                  <a:latin typeface="楷体" pitchFamily="49" charset="-122"/>
                  <a:ea typeface="楷体" pitchFamily="49" charset="-122"/>
                </a:rPr>
                <a:t>3</a:t>
              </a:r>
              <a:r>
                <a:rPr lang="en-US" altLang="zh-CN" sz="2200" dirty="0">
                  <a:solidFill>
                    <a:srgbClr val="CC0099"/>
                  </a:solidFill>
                  <a:latin typeface="楷体" pitchFamily="49" charset="-122"/>
                  <a:ea typeface="楷体" pitchFamily="49" charset="-122"/>
                </a:rPr>
                <a:t>*T</a:t>
              </a:r>
              <a:r>
                <a:rPr lang="en-US" altLang="zh-CN" sz="2200" baseline="-25000" dirty="0">
                  <a:solidFill>
                    <a:srgbClr val="CC0099"/>
                  </a:solidFill>
                  <a:latin typeface="楷体" pitchFamily="49" charset="-122"/>
                  <a:ea typeface="楷体" pitchFamily="49" charset="-122"/>
                </a:rPr>
                <a:t>4</a:t>
              </a:r>
              <a:br>
                <a:rPr lang="en-US" altLang="zh-CN" sz="2200" dirty="0">
                  <a:solidFill>
                    <a:srgbClr val="0000FF"/>
                  </a:solidFill>
                  <a:latin typeface="楷体" pitchFamily="49" charset="-122"/>
                  <a:ea typeface="楷体" pitchFamily="49" charset="-122"/>
                </a:rPr>
              </a:br>
              <a:r>
                <a:rPr lang="en-US" altLang="zh-CN" sz="2200" dirty="0">
                  <a:solidFill>
                    <a:srgbClr val="0000FF"/>
                  </a:solidFill>
                  <a:latin typeface="楷体" pitchFamily="49" charset="-122"/>
                  <a:ea typeface="楷体" pitchFamily="49" charset="-122"/>
                </a:rPr>
                <a:t>(9)T</a:t>
              </a:r>
              <a:r>
                <a:rPr lang="en-US" altLang="zh-CN" sz="2200" baseline="-25000" dirty="0">
                  <a:solidFill>
                    <a:srgbClr val="0000FF"/>
                  </a:solidFill>
                  <a:latin typeface="楷体" pitchFamily="49" charset="-122"/>
                  <a:ea typeface="楷体" pitchFamily="49" charset="-122"/>
                </a:rPr>
                <a:t>6</a:t>
              </a:r>
              <a:r>
                <a:rPr lang="en-US" altLang="zh-CN" sz="2200" dirty="0">
                  <a:solidFill>
                    <a:srgbClr val="0000FF"/>
                  </a:solidFill>
                  <a:latin typeface="楷体" pitchFamily="49" charset="-122"/>
                  <a:ea typeface="楷体" pitchFamily="49" charset="-122"/>
                </a:rPr>
                <a:t>:=R-r</a:t>
              </a:r>
            </a:p>
            <a:p>
              <a:pPr>
                <a:spcAft>
                  <a:spcPts val="300"/>
                </a:spcAft>
              </a:pPr>
              <a:r>
                <a:rPr lang="en-US" altLang="zh-CN" sz="2200" dirty="0">
                  <a:solidFill>
                    <a:srgbClr val="0000FF"/>
                  </a:solidFill>
                  <a:latin typeface="楷体" pitchFamily="49" charset="-122"/>
                  <a:ea typeface="楷体" pitchFamily="49" charset="-122"/>
                </a:rPr>
                <a:t>(10)B:=</a:t>
              </a:r>
              <a:r>
                <a:rPr lang="en-US" altLang="zh-CN" sz="2200" dirty="0">
                  <a:solidFill>
                    <a:srgbClr val="CC0099"/>
                  </a:solidFill>
                  <a:latin typeface="楷体" pitchFamily="49" charset="-122"/>
                  <a:ea typeface="楷体" pitchFamily="49" charset="-122"/>
                </a:rPr>
                <a:t>T</a:t>
              </a:r>
              <a:r>
                <a:rPr lang="en-US" altLang="zh-CN" sz="2200" baseline="-25000" dirty="0">
                  <a:solidFill>
                    <a:srgbClr val="CC0099"/>
                  </a:solidFill>
                  <a:latin typeface="楷体" pitchFamily="49" charset="-122"/>
                  <a:ea typeface="楷体" pitchFamily="49" charset="-122"/>
                </a:rPr>
                <a:t>5</a:t>
              </a:r>
              <a:r>
                <a:rPr lang="en-US" altLang="zh-CN" sz="2200" dirty="0">
                  <a:solidFill>
                    <a:srgbClr val="0000FF"/>
                  </a:solidFill>
                  <a:latin typeface="楷体" pitchFamily="49" charset="-122"/>
                  <a:ea typeface="楷体" pitchFamily="49" charset="-122"/>
                </a:rPr>
                <a:t>*T</a:t>
              </a:r>
              <a:r>
                <a:rPr lang="en-US" altLang="zh-CN" sz="2200" baseline="-25000" dirty="0">
                  <a:solidFill>
                    <a:srgbClr val="0000FF"/>
                  </a:solidFill>
                  <a:latin typeface="楷体" pitchFamily="49" charset="-122"/>
                  <a:ea typeface="楷体" pitchFamily="49" charset="-122"/>
                </a:rPr>
                <a:t>6</a:t>
              </a:r>
              <a:endParaRPr lang="zh-CN" altLang="en-US" sz="2200" baseline="-25000" dirty="0">
                <a:solidFill>
                  <a:srgbClr val="0000FF"/>
                </a:solidFill>
                <a:latin typeface="楷体" pitchFamily="49" charset="-122"/>
                <a:ea typeface="楷体" pitchFamily="49" charset="-122"/>
              </a:endParaRPr>
            </a:p>
          </p:txBody>
        </p:sp>
        <p:sp>
          <p:nvSpPr>
            <p:cNvPr id="49" name="矩形 48"/>
            <p:cNvSpPr/>
            <p:nvPr/>
          </p:nvSpPr>
          <p:spPr>
            <a:xfrm>
              <a:off x="6760800" y="2799711"/>
              <a:ext cx="2038425" cy="3451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altLang="zh-CN" sz="2200" dirty="0">
                  <a:solidFill>
                    <a:srgbClr val="C00000"/>
                  </a:solidFill>
                  <a:latin typeface="楷体" pitchFamily="49" charset="-122"/>
                  <a:ea typeface="楷体" pitchFamily="49" charset="-122"/>
                </a:rPr>
                <a:t>(1)T</a:t>
              </a:r>
              <a:r>
                <a:rPr lang="en-US" altLang="zh-CN" sz="2200" baseline="-25000" dirty="0">
                  <a:solidFill>
                    <a:srgbClr val="C00000"/>
                  </a:solidFill>
                  <a:latin typeface="楷体" pitchFamily="49" charset="-122"/>
                  <a:ea typeface="楷体" pitchFamily="49" charset="-122"/>
                </a:rPr>
                <a:t>0</a:t>
              </a:r>
              <a:r>
                <a:rPr lang="en-US" altLang="zh-CN" sz="2200" dirty="0">
                  <a:solidFill>
                    <a:srgbClr val="C00000"/>
                  </a:solidFill>
                  <a:latin typeface="楷体" pitchFamily="49" charset="-122"/>
                  <a:ea typeface="楷体" pitchFamily="49" charset="-122"/>
                </a:rPr>
                <a:t>:=3.14</a:t>
              </a:r>
            </a:p>
            <a:p>
              <a:pPr>
                <a:spcAft>
                  <a:spcPts val="300"/>
                </a:spcAft>
              </a:pPr>
              <a:r>
                <a:rPr lang="en-US" altLang="zh-CN" sz="2200" dirty="0">
                  <a:solidFill>
                    <a:srgbClr val="C00000"/>
                  </a:solidFill>
                  <a:latin typeface="楷体" pitchFamily="49" charset="-122"/>
                  <a:ea typeface="楷体" pitchFamily="49" charset="-122"/>
                </a:rPr>
                <a:t>(2)T</a:t>
              </a:r>
              <a:r>
                <a:rPr lang="en-US" altLang="zh-CN" sz="2200" baseline="-25000" dirty="0">
                  <a:solidFill>
                    <a:srgbClr val="C00000"/>
                  </a:solidFill>
                  <a:latin typeface="楷体" pitchFamily="49" charset="-122"/>
                  <a:ea typeface="楷体" pitchFamily="49" charset="-122"/>
                </a:rPr>
                <a:t>1</a:t>
              </a:r>
              <a:r>
                <a:rPr lang="en-US" altLang="zh-CN" sz="2200" dirty="0">
                  <a:solidFill>
                    <a:srgbClr val="C00000"/>
                  </a:solidFill>
                  <a:latin typeface="楷体" pitchFamily="49" charset="-122"/>
                  <a:ea typeface="楷体" pitchFamily="49" charset="-122"/>
                </a:rPr>
                <a:t>:=6.28</a:t>
              </a:r>
            </a:p>
            <a:p>
              <a:pPr>
                <a:spcAft>
                  <a:spcPts val="300"/>
                </a:spcAft>
              </a:pPr>
              <a:r>
                <a:rPr lang="en-US" altLang="zh-CN" sz="2200" dirty="0">
                  <a:solidFill>
                    <a:srgbClr val="C00000"/>
                  </a:solidFill>
                  <a:latin typeface="楷体" pitchFamily="49" charset="-122"/>
                  <a:ea typeface="楷体" pitchFamily="49" charset="-122"/>
                </a:rPr>
                <a:t>(3)T</a:t>
              </a:r>
              <a:r>
                <a:rPr lang="en-US" altLang="zh-CN" sz="2200" baseline="-25000" dirty="0">
                  <a:solidFill>
                    <a:srgbClr val="C00000"/>
                  </a:solidFill>
                  <a:latin typeface="楷体" pitchFamily="49" charset="-122"/>
                  <a:ea typeface="楷体" pitchFamily="49" charset="-122"/>
                </a:rPr>
                <a:t>3</a:t>
              </a:r>
              <a:r>
                <a:rPr lang="en-US" altLang="zh-CN" sz="2200" dirty="0">
                  <a:solidFill>
                    <a:srgbClr val="C00000"/>
                  </a:solidFill>
                  <a:latin typeface="楷体" pitchFamily="49" charset="-122"/>
                  <a:ea typeface="楷体" pitchFamily="49" charset="-122"/>
                </a:rPr>
                <a:t>:=6.28</a:t>
              </a:r>
            </a:p>
            <a:p>
              <a:pPr>
                <a:spcAft>
                  <a:spcPts val="300"/>
                </a:spcAft>
              </a:pPr>
              <a:r>
                <a:rPr lang="en-US" altLang="zh-CN" sz="2200" dirty="0">
                  <a:solidFill>
                    <a:srgbClr val="C00000"/>
                  </a:solidFill>
                  <a:latin typeface="楷体" pitchFamily="49" charset="-122"/>
                  <a:ea typeface="楷体" pitchFamily="49" charset="-122"/>
                </a:rPr>
                <a:t>(4)T</a:t>
              </a:r>
              <a:r>
                <a:rPr lang="en-US" altLang="zh-CN" sz="2200" baseline="-25000" dirty="0">
                  <a:solidFill>
                    <a:srgbClr val="C00000"/>
                  </a:solidFill>
                  <a:latin typeface="楷体" pitchFamily="49" charset="-122"/>
                  <a:ea typeface="楷体" pitchFamily="49" charset="-122"/>
                </a:rPr>
                <a:t>2</a:t>
              </a:r>
              <a:r>
                <a:rPr lang="en-US" altLang="zh-CN" sz="2200" dirty="0">
                  <a:solidFill>
                    <a:srgbClr val="C00000"/>
                  </a:solidFill>
                  <a:latin typeface="楷体" pitchFamily="49" charset="-122"/>
                  <a:ea typeface="楷体" pitchFamily="49" charset="-122"/>
                </a:rPr>
                <a:t>:=</a:t>
              </a:r>
              <a:r>
                <a:rPr lang="en-US" altLang="zh-CN" sz="2200" dirty="0" err="1">
                  <a:solidFill>
                    <a:srgbClr val="C00000"/>
                  </a:solidFill>
                  <a:latin typeface="楷体" pitchFamily="49" charset="-122"/>
                  <a:ea typeface="楷体" pitchFamily="49" charset="-122"/>
                </a:rPr>
                <a:t>R+r</a:t>
              </a:r>
              <a:endParaRPr lang="en-US" altLang="zh-CN" sz="2200" dirty="0">
                <a:solidFill>
                  <a:srgbClr val="C00000"/>
                </a:solidFill>
                <a:latin typeface="楷体" pitchFamily="49" charset="-122"/>
                <a:ea typeface="楷体" pitchFamily="49" charset="-122"/>
              </a:endParaRPr>
            </a:p>
            <a:p>
              <a:pPr>
                <a:spcAft>
                  <a:spcPts val="300"/>
                </a:spcAft>
              </a:pPr>
              <a:r>
                <a:rPr lang="en-US" altLang="zh-CN" sz="2200" dirty="0">
                  <a:solidFill>
                    <a:srgbClr val="C00000"/>
                  </a:solidFill>
                  <a:latin typeface="楷体" pitchFamily="49" charset="-122"/>
                  <a:ea typeface="楷体" pitchFamily="49" charset="-122"/>
                </a:rPr>
                <a:t>(5)T</a:t>
              </a:r>
              <a:r>
                <a:rPr lang="en-US" altLang="zh-CN" sz="2200" baseline="-25000" dirty="0">
                  <a:solidFill>
                    <a:srgbClr val="C00000"/>
                  </a:solidFill>
                  <a:latin typeface="楷体" pitchFamily="49" charset="-122"/>
                  <a:ea typeface="楷体" pitchFamily="49" charset="-122"/>
                </a:rPr>
                <a:t>4</a:t>
              </a:r>
              <a:r>
                <a:rPr lang="en-US" altLang="zh-CN" sz="2200" dirty="0">
                  <a:solidFill>
                    <a:srgbClr val="C00000"/>
                  </a:solidFill>
                  <a:latin typeface="楷体" pitchFamily="49" charset="-122"/>
                  <a:ea typeface="楷体" pitchFamily="49" charset="-122"/>
                </a:rPr>
                <a:t>:=T</a:t>
              </a:r>
              <a:r>
                <a:rPr lang="en-US" altLang="zh-CN" sz="2200" baseline="-25000" dirty="0">
                  <a:solidFill>
                    <a:srgbClr val="C00000"/>
                  </a:solidFill>
                  <a:latin typeface="楷体" pitchFamily="49" charset="-122"/>
                  <a:ea typeface="楷体" pitchFamily="49" charset="-122"/>
                </a:rPr>
                <a:t>2</a:t>
              </a:r>
            </a:p>
            <a:p>
              <a:pPr>
                <a:spcAft>
                  <a:spcPts val="300"/>
                </a:spcAft>
              </a:pPr>
              <a:r>
                <a:rPr lang="en-US" altLang="zh-CN" sz="2200" dirty="0">
                  <a:solidFill>
                    <a:srgbClr val="C00000"/>
                  </a:solidFill>
                  <a:latin typeface="楷体" pitchFamily="49" charset="-122"/>
                  <a:ea typeface="楷体" pitchFamily="49" charset="-122"/>
                </a:rPr>
                <a:t>(6)A:=6.28*T</a:t>
              </a:r>
              <a:r>
                <a:rPr lang="en-US" altLang="zh-CN" sz="2200" baseline="-25000" dirty="0">
                  <a:solidFill>
                    <a:srgbClr val="C00000"/>
                  </a:solidFill>
                  <a:latin typeface="楷体" pitchFamily="49" charset="-122"/>
                  <a:ea typeface="楷体" pitchFamily="49" charset="-122"/>
                </a:rPr>
                <a:t>2</a:t>
              </a:r>
            </a:p>
            <a:p>
              <a:pPr>
                <a:spcAft>
                  <a:spcPts val="300"/>
                </a:spcAft>
              </a:pPr>
              <a:r>
                <a:rPr lang="en-US" altLang="zh-CN" sz="2200" dirty="0">
                  <a:solidFill>
                    <a:srgbClr val="C00000"/>
                  </a:solidFill>
                  <a:latin typeface="楷体" pitchFamily="49" charset="-122"/>
                  <a:ea typeface="楷体" pitchFamily="49" charset="-122"/>
                </a:rPr>
                <a:t>(7)T</a:t>
              </a:r>
              <a:r>
                <a:rPr lang="en-US" altLang="zh-CN" sz="2200" baseline="-25000" dirty="0">
                  <a:solidFill>
                    <a:srgbClr val="C00000"/>
                  </a:solidFill>
                  <a:latin typeface="楷体" pitchFamily="49" charset="-122"/>
                  <a:ea typeface="楷体" pitchFamily="49" charset="-122"/>
                </a:rPr>
                <a:t>5</a:t>
              </a:r>
              <a:r>
                <a:rPr lang="en-US" altLang="zh-CN" sz="2200" dirty="0">
                  <a:solidFill>
                    <a:srgbClr val="C00000"/>
                  </a:solidFill>
                  <a:latin typeface="楷体" pitchFamily="49" charset="-122"/>
                  <a:ea typeface="楷体" pitchFamily="49" charset="-122"/>
                </a:rPr>
                <a:t>:=A</a:t>
              </a:r>
              <a:br>
                <a:rPr lang="en-US" altLang="zh-CN" sz="2200" dirty="0">
                  <a:solidFill>
                    <a:srgbClr val="C00000"/>
                  </a:solidFill>
                  <a:latin typeface="楷体" pitchFamily="49" charset="-122"/>
                  <a:ea typeface="楷体" pitchFamily="49" charset="-122"/>
                </a:rPr>
              </a:br>
              <a:r>
                <a:rPr lang="en-US" altLang="zh-CN" sz="2200" dirty="0">
                  <a:solidFill>
                    <a:srgbClr val="C00000"/>
                  </a:solidFill>
                  <a:latin typeface="楷体" pitchFamily="49" charset="-122"/>
                  <a:ea typeface="楷体" pitchFamily="49" charset="-122"/>
                </a:rPr>
                <a:t>(8)T</a:t>
              </a:r>
              <a:r>
                <a:rPr lang="en-US" altLang="zh-CN" sz="2200" baseline="-25000" dirty="0">
                  <a:solidFill>
                    <a:srgbClr val="C00000"/>
                  </a:solidFill>
                  <a:latin typeface="楷体" pitchFamily="49" charset="-122"/>
                  <a:ea typeface="楷体" pitchFamily="49" charset="-122"/>
                </a:rPr>
                <a:t>6</a:t>
              </a:r>
              <a:r>
                <a:rPr lang="en-US" altLang="zh-CN" sz="2200" dirty="0">
                  <a:solidFill>
                    <a:srgbClr val="C00000"/>
                  </a:solidFill>
                  <a:latin typeface="楷体" pitchFamily="49" charset="-122"/>
                  <a:ea typeface="楷体" pitchFamily="49" charset="-122"/>
                </a:rPr>
                <a:t>:=R-r</a:t>
              </a:r>
            </a:p>
            <a:p>
              <a:pPr>
                <a:spcAft>
                  <a:spcPts val="300"/>
                </a:spcAft>
              </a:pPr>
              <a:r>
                <a:rPr lang="en-US" altLang="zh-CN" sz="2200" dirty="0">
                  <a:solidFill>
                    <a:srgbClr val="C00000"/>
                  </a:solidFill>
                  <a:latin typeface="楷体" pitchFamily="49" charset="-122"/>
                  <a:ea typeface="楷体" pitchFamily="49" charset="-122"/>
                </a:rPr>
                <a:t>(9)B:=A*T</a:t>
              </a:r>
              <a:r>
                <a:rPr lang="en-US" altLang="zh-CN" sz="2200" baseline="-25000" dirty="0">
                  <a:solidFill>
                    <a:srgbClr val="C00000"/>
                  </a:solidFill>
                  <a:latin typeface="楷体" pitchFamily="49" charset="-122"/>
                  <a:ea typeface="楷体" pitchFamily="49" charset="-122"/>
                </a:rPr>
                <a:t>6</a:t>
              </a:r>
              <a:endParaRPr lang="zh-CN" altLang="en-US" sz="2200" baseline="-25000" dirty="0">
                <a:solidFill>
                  <a:srgbClr val="C00000"/>
                </a:solidFill>
                <a:latin typeface="楷体" pitchFamily="49" charset="-122"/>
                <a:ea typeface="楷体" pitchFamily="49" charset="-122"/>
              </a:endParaRPr>
            </a:p>
          </p:txBody>
        </p:sp>
      </p:grpSp>
      <p:sp>
        <p:nvSpPr>
          <p:cNvPr id="52" name="上弧形箭头 51"/>
          <p:cNvSpPr/>
          <p:nvPr/>
        </p:nvSpPr>
        <p:spPr>
          <a:xfrm>
            <a:off x="1973943" y="2046517"/>
            <a:ext cx="2235200" cy="4354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上弧形箭头 52"/>
          <p:cNvSpPr/>
          <p:nvPr/>
        </p:nvSpPr>
        <p:spPr>
          <a:xfrm>
            <a:off x="5072742" y="2082802"/>
            <a:ext cx="2235200" cy="4354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7070"/>
            <a:ext cx="7886700" cy="592818"/>
          </a:xfrm>
        </p:spPr>
        <p:txBody>
          <a:bodyPr/>
          <a:lstStyle/>
          <a:p>
            <a:r>
              <a:rPr lang="en-US" altLang="zh-CN" dirty="0"/>
              <a:t>DAG</a:t>
            </a:r>
            <a:r>
              <a:rPr lang="zh-CN" altLang="en-US" dirty="0"/>
              <a:t>在基本块中的作用</a:t>
            </a:r>
          </a:p>
        </p:txBody>
      </p:sp>
      <p:sp>
        <p:nvSpPr>
          <p:cNvPr id="3" name="内容占位符 2"/>
          <p:cNvSpPr>
            <a:spLocks noGrp="1"/>
          </p:cNvSpPr>
          <p:nvPr>
            <p:ph idx="1"/>
          </p:nvPr>
        </p:nvSpPr>
        <p:spPr>
          <a:xfrm>
            <a:off x="406400" y="1059543"/>
            <a:ext cx="8244114" cy="5384800"/>
          </a:xfrm>
        </p:spPr>
        <p:txBody>
          <a:bodyPr/>
          <a:lstStyle/>
          <a:p>
            <a:pPr marL="365125">
              <a:lnSpc>
                <a:spcPct val="110000"/>
              </a:lnSpc>
              <a:spcBef>
                <a:spcPts val="0"/>
              </a:spcBef>
              <a:buNone/>
            </a:pPr>
            <a:r>
              <a:rPr lang="en-US" altLang="zh-CN" sz="2600" dirty="0"/>
              <a:t>1</a:t>
            </a:r>
            <a:r>
              <a:rPr lang="zh-CN" altLang="en-US" sz="2600" dirty="0"/>
              <a:t>、</a:t>
            </a:r>
            <a:r>
              <a:rPr lang="en-US" altLang="zh-CN" sz="2600" dirty="0"/>
              <a:t>DAG</a:t>
            </a:r>
            <a:r>
              <a:rPr lang="zh-CN" altLang="en-US" sz="2600" dirty="0"/>
              <a:t>可以做到以下三种优化</a:t>
            </a:r>
            <a:endParaRPr lang="en-US" altLang="zh-CN" sz="2600" dirty="0"/>
          </a:p>
          <a:p>
            <a:pPr lvl="1">
              <a:lnSpc>
                <a:spcPct val="110000"/>
              </a:lnSpc>
              <a:spcBef>
                <a:spcPts val="0"/>
              </a:spcBef>
              <a:buFont typeface="Wingdings" pitchFamily="2" charset="2"/>
              <a:buChar char="Ø"/>
            </a:pPr>
            <a:r>
              <a:rPr lang="zh-CN" altLang="en-US" dirty="0">
                <a:solidFill>
                  <a:srgbClr val="FF0000"/>
                </a:solidFill>
              </a:rPr>
              <a:t>合并已知量</a:t>
            </a:r>
            <a:r>
              <a:rPr lang="zh-CN" altLang="en-US" dirty="0"/>
              <a:t>：</a:t>
            </a:r>
            <a:endParaRPr lang="en-US" altLang="zh-CN" dirty="0"/>
          </a:p>
          <a:p>
            <a:pPr lvl="2">
              <a:lnSpc>
                <a:spcPct val="110000"/>
              </a:lnSpc>
              <a:spcBef>
                <a:spcPts val="0"/>
              </a:spcBef>
              <a:spcAft>
                <a:spcPts val="1200"/>
              </a:spcAft>
            </a:pPr>
            <a:r>
              <a:rPr lang="zh-CN" altLang="en-US" sz="2200" dirty="0"/>
              <a:t>对已知常量，则合并已知量，并用合并后算出的常量生成一个叶结点。</a:t>
            </a:r>
            <a:r>
              <a:rPr lang="zh-CN" altLang="en-US" sz="2200" u="sng" dirty="0"/>
              <a:t>若参与运算的已知量的叶结点是当前四元式建立的结点，可删除</a:t>
            </a:r>
            <a:r>
              <a:rPr lang="zh-CN" altLang="en-US" sz="2200" dirty="0"/>
              <a:t>。</a:t>
            </a:r>
            <a:endParaRPr lang="en-US" altLang="zh-CN" sz="2200" dirty="0"/>
          </a:p>
          <a:p>
            <a:pPr lvl="1">
              <a:lnSpc>
                <a:spcPct val="110000"/>
              </a:lnSpc>
              <a:spcBef>
                <a:spcPts val="0"/>
              </a:spcBef>
              <a:buFont typeface="Wingdings" pitchFamily="2" charset="2"/>
              <a:buChar char="Ø"/>
            </a:pPr>
            <a:r>
              <a:rPr lang="zh-CN" altLang="en-US" dirty="0">
                <a:solidFill>
                  <a:srgbClr val="FF0000"/>
                </a:solidFill>
              </a:rPr>
              <a:t>删除无用赋值</a:t>
            </a:r>
            <a:r>
              <a:rPr lang="zh-CN" altLang="en-US" dirty="0"/>
              <a:t>：</a:t>
            </a:r>
            <a:endParaRPr lang="en-US" altLang="zh-CN" dirty="0"/>
          </a:p>
          <a:p>
            <a:pPr lvl="2">
              <a:lnSpc>
                <a:spcPct val="110000"/>
              </a:lnSpc>
              <a:spcBef>
                <a:spcPts val="0"/>
              </a:spcBef>
              <a:spcAft>
                <a:spcPts val="1200"/>
              </a:spcAft>
            </a:pPr>
            <a:r>
              <a:rPr lang="zh-CN" altLang="en-US" sz="2200" dirty="0"/>
              <a:t>某变量被赋值后，随后又</a:t>
            </a:r>
            <a:r>
              <a:rPr lang="zh-CN" altLang="en-US" sz="2200" u="sng" dirty="0"/>
              <a:t>重新赋值</a:t>
            </a:r>
            <a:r>
              <a:rPr lang="zh-CN" altLang="en-US" sz="2200" dirty="0"/>
              <a:t>，那么算法删除对变量的前一个赋值，即：删除该变量的前一个附标；</a:t>
            </a:r>
            <a:endParaRPr lang="en-US" altLang="zh-CN" sz="2200" dirty="0"/>
          </a:p>
          <a:p>
            <a:pPr lvl="1">
              <a:lnSpc>
                <a:spcPct val="110000"/>
              </a:lnSpc>
              <a:spcBef>
                <a:spcPts val="0"/>
              </a:spcBef>
              <a:buFont typeface="Wingdings" pitchFamily="2" charset="2"/>
              <a:buChar char="Ø"/>
            </a:pPr>
            <a:r>
              <a:rPr lang="zh-CN" altLang="en-US" dirty="0">
                <a:solidFill>
                  <a:srgbClr val="FF0000"/>
                </a:solidFill>
              </a:rPr>
              <a:t>检查公共子表达式</a:t>
            </a:r>
            <a:r>
              <a:rPr lang="zh-CN" altLang="en-US" dirty="0"/>
              <a:t>：</a:t>
            </a:r>
            <a:endParaRPr lang="en-US" altLang="zh-CN" dirty="0"/>
          </a:p>
          <a:p>
            <a:pPr lvl="2">
              <a:lnSpc>
                <a:spcPct val="110000"/>
              </a:lnSpc>
              <a:spcBef>
                <a:spcPts val="0"/>
              </a:spcBef>
            </a:pPr>
            <a:r>
              <a:rPr lang="zh-CN" altLang="en-US" sz="2200" dirty="0"/>
              <a:t>对具有公共子表达式的所有四元式，算法只产生一个计算该表达式值的内部结点，而</a:t>
            </a:r>
            <a:r>
              <a:rPr lang="zh-CN" altLang="en-US" sz="2200" u="sng" dirty="0"/>
              <a:t>把那些被赋值的变量附加到该结点上</a:t>
            </a:r>
            <a:r>
              <a:rPr lang="zh-CN" altLang="en-US" sz="2200" dirty="0"/>
              <a:t>。</a:t>
            </a:r>
            <a:endParaRPr lang="en-US" altLang="zh-CN" sz="2200" dirty="0"/>
          </a:p>
          <a:p>
            <a:pPr>
              <a:lnSpc>
                <a:spcPct val="110000"/>
              </a:lnSpc>
              <a:spcBef>
                <a:spcPts val="0"/>
              </a:spcBef>
            </a:pPr>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2555"/>
            <a:ext cx="7886700" cy="665389"/>
          </a:xfrm>
        </p:spPr>
        <p:txBody>
          <a:bodyPr/>
          <a:lstStyle/>
          <a:p>
            <a:r>
              <a:rPr lang="en-US" altLang="zh-CN" dirty="0"/>
              <a:t>DAG</a:t>
            </a:r>
            <a:r>
              <a:rPr lang="zh-CN" altLang="en-US" dirty="0"/>
              <a:t>在基本块中的作用（续</a:t>
            </a:r>
            <a:r>
              <a:rPr lang="en-US" altLang="zh-CN" dirty="0"/>
              <a:t>1</a:t>
            </a:r>
            <a:r>
              <a:rPr lang="zh-CN" altLang="en-US" dirty="0"/>
              <a:t>）</a:t>
            </a:r>
          </a:p>
        </p:txBody>
      </p:sp>
      <p:sp>
        <p:nvSpPr>
          <p:cNvPr id="3" name="内容占位符 2"/>
          <p:cNvSpPr>
            <a:spLocks noGrp="1"/>
          </p:cNvSpPr>
          <p:nvPr>
            <p:ph idx="1"/>
          </p:nvPr>
        </p:nvSpPr>
        <p:spPr>
          <a:xfrm>
            <a:off x="174168" y="1262743"/>
            <a:ext cx="8907228" cy="4746171"/>
          </a:xfrm>
        </p:spPr>
        <p:txBody>
          <a:bodyPr/>
          <a:lstStyle/>
          <a:p>
            <a:pPr marL="365125">
              <a:lnSpc>
                <a:spcPct val="110000"/>
              </a:lnSpc>
              <a:spcAft>
                <a:spcPts val="1200"/>
              </a:spcAft>
              <a:buNone/>
            </a:pPr>
            <a:r>
              <a:rPr lang="en-US" altLang="zh-CN" sz="2600" dirty="0"/>
              <a:t>2</a:t>
            </a:r>
            <a:r>
              <a:rPr lang="zh-CN" altLang="en-US" sz="2600" dirty="0"/>
              <a:t>、利用</a:t>
            </a:r>
            <a:r>
              <a:rPr lang="en-US" altLang="zh-CN" sz="2600" dirty="0"/>
              <a:t>DAG</a:t>
            </a:r>
            <a:r>
              <a:rPr lang="zh-CN" altLang="en-US" sz="2600" dirty="0"/>
              <a:t>还原成四元式序列</a:t>
            </a:r>
            <a:endParaRPr lang="en-US" altLang="zh-CN" sz="2600" dirty="0"/>
          </a:p>
          <a:p>
            <a:pPr lvl="1">
              <a:lnSpc>
                <a:spcPct val="110000"/>
              </a:lnSpc>
              <a:spcAft>
                <a:spcPts val="1200"/>
              </a:spcAft>
              <a:buNone/>
            </a:pPr>
            <a:r>
              <a:rPr lang="zh-CN" altLang="en-US" sz="2300" dirty="0"/>
              <a:t>（</a:t>
            </a:r>
            <a:r>
              <a:rPr lang="en-US" altLang="zh-CN" sz="2300" dirty="0"/>
              <a:t>1</a:t>
            </a:r>
            <a:r>
              <a:rPr lang="zh-CN" altLang="en-US" sz="2300" dirty="0"/>
              <a:t>）若为叶结点，无附标，则不生成四元式；</a:t>
            </a:r>
            <a:endParaRPr lang="en-US" altLang="zh-CN" sz="2300" dirty="0"/>
          </a:p>
          <a:p>
            <a:pPr lvl="1">
              <a:lnSpc>
                <a:spcPct val="110000"/>
              </a:lnSpc>
              <a:spcAft>
                <a:spcPts val="1200"/>
              </a:spcAft>
              <a:buNone/>
            </a:pPr>
            <a:r>
              <a:rPr lang="zh-CN" altLang="en-US" sz="2300" dirty="0"/>
              <a:t>（</a:t>
            </a:r>
            <a:r>
              <a:rPr lang="en-US" altLang="zh-CN" sz="2300" dirty="0"/>
              <a:t>2</a:t>
            </a:r>
            <a:r>
              <a:rPr lang="zh-CN" altLang="en-US" sz="2300" dirty="0"/>
              <a:t>）若为叶结点，标记为</a:t>
            </a:r>
            <a:r>
              <a:rPr lang="en-US" altLang="zh-CN" sz="2300" dirty="0"/>
              <a:t>B</a:t>
            </a:r>
            <a:r>
              <a:rPr lang="zh-CN" altLang="en-US" sz="2300" dirty="0"/>
              <a:t>，附标为</a:t>
            </a:r>
            <a:r>
              <a:rPr lang="en-US" altLang="zh-CN" sz="2300" dirty="0"/>
              <a:t>A</a:t>
            </a:r>
            <a:r>
              <a:rPr lang="zh-CN" altLang="en-US" sz="2300" dirty="0"/>
              <a:t>，则生成</a:t>
            </a:r>
            <a:r>
              <a:rPr lang="en-US" altLang="zh-CN" sz="2300" dirty="0"/>
              <a:t>A:=B</a:t>
            </a:r>
            <a:r>
              <a:rPr lang="zh-CN" altLang="en-US" sz="2300" dirty="0"/>
              <a:t>四元式；</a:t>
            </a:r>
            <a:endParaRPr lang="en-US" altLang="zh-CN" sz="2300" dirty="0"/>
          </a:p>
          <a:p>
            <a:pPr lvl="1">
              <a:lnSpc>
                <a:spcPct val="110000"/>
              </a:lnSpc>
              <a:spcAft>
                <a:spcPts val="1200"/>
              </a:spcAft>
              <a:buNone/>
            </a:pPr>
            <a:r>
              <a:rPr lang="zh-CN" altLang="en-US" sz="2300" dirty="0"/>
              <a:t>（</a:t>
            </a:r>
            <a:r>
              <a:rPr lang="en-US" altLang="zh-CN" sz="2300" dirty="0"/>
              <a:t>3</a:t>
            </a:r>
            <a:r>
              <a:rPr lang="zh-CN" altLang="en-US" sz="2300" dirty="0"/>
              <a:t>）若为中间结点，有附标，则根据其标记</a:t>
            </a:r>
            <a:r>
              <a:rPr lang="en-US" altLang="zh-CN" sz="2300" dirty="0"/>
              <a:t>op</a:t>
            </a:r>
            <a:r>
              <a:rPr lang="zh-CN" altLang="en-US" sz="2300" dirty="0"/>
              <a:t>生成：</a:t>
            </a:r>
            <a:endParaRPr lang="en-US" altLang="zh-CN" sz="2300" dirty="0"/>
          </a:p>
          <a:p>
            <a:pPr lvl="2">
              <a:lnSpc>
                <a:spcPct val="110000"/>
              </a:lnSpc>
              <a:buFont typeface="Wingdings" pitchFamily="2" charset="2"/>
              <a:buChar char="ü"/>
            </a:pPr>
            <a:r>
              <a:rPr lang="en-US" altLang="zh-CN" sz="2200" dirty="0"/>
              <a:t>A:=B op C</a:t>
            </a:r>
          </a:p>
          <a:p>
            <a:pPr lvl="2">
              <a:lnSpc>
                <a:spcPct val="110000"/>
              </a:lnSpc>
              <a:buFont typeface="Wingdings" pitchFamily="2" charset="2"/>
              <a:buChar char="ü"/>
            </a:pPr>
            <a:r>
              <a:rPr lang="en-US" altLang="zh-CN" sz="2200" dirty="0"/>
              <a:t>A:=op B</a:t>
            </a:r>
          </a:p>
          <a:p>
            <a:pPr lvl="2">
              <a:lnSpc>
                <a:spcPct val="110000"/>
              </a:lnSpc>
              <a:buFont typeface="Wingdings" pitchFamily="2" charset="2"/>
              <a:buChar char="ü"/>
            </a:pPr>
            <a:r>
              <a:rPr lang="en-US" altLang="zh-CN" sz="2200" dirty="0"/>
              <a:t>A:=B[C]</a:t>
            </a:r>
          </a:p>
          <a:p>
            <a:pPr lvl="2">
              <a:lnSpc>
                <a:spcPct val="110000"/>
              </a:lnSpc>
              <a:spcAft>
                <a:spcPts val="1200"/>
              </a:spcAft>
              <a:buFont typeface="Wingdings" pitchFamily="2" charset="2"/>
              <a:buChar char="ü"/>
            </a:pPr>
            <a:r>
              <a:rPr lang="en-US" altLang="zh-CN" sz="2200" dirty="0"/>
              <a:t>if B </a:t>
            </a:r>
            <a:r>
              <a:rPr lang="en-US" altLang="zh-CN" sz="2200" dirty="0" err="1"/>
              <a:t>rop</a:t>
            </a:r>
            <a:r>
              <a:rPr lang="en-US" altLang="zh-CN" sz="2200" dirty="0"/>
              <a:t> C </a:t>
            </a:r>
            <a:r>
              <a:rPr lang="en-US" altLang="zh-CN" sz="2200" dirty="0" err="1"/>
              <a:t>goto</a:t>
            </a:r>
            <a:r>
              <a:rPr lang="en-US" altLang="zh-CN" sz="2200" dirty="0"/>
              <a:t> (s)</a:t>
            </a:r>
            <a:endParaRPr lang="zh-CN" altLang="en-US" sz="22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32229"/>
            <a:ext cx="7886700" cy="757123"/>
          </a:xfrm>
        </p:spPr>
        <p:txBody>
          <a:bodyPr/>
          <a:lstStyle/>
          <a:p>
            <a:r>
              <a:rPr lang="en-US" altLang="zh-CN" dirty="0"/>
              <a:t>DAG</a:t>
            </a:r>
            <a:r>
              <a:rPr lang="zh-CN" altLang="en-US" dirty="0"/>
              <a:t>在基本块中的作用（续</a:t>
            </a:r>
            <a:r>
              <a:rPr lang="en-US" altLang="zh-CN" dirty="0"/>
              <a:t>4</a:t>
            </a:r>
            <a:r>
              <a:rPr lang="zh-CN" altLang="en-US" dirty="0"/>
              <a:t>）</a:t>
            </a:r>
          </a:p>
        </p:txBody>
      </p:sp>
      <p:sp>
        <p:nvSpPr>
          <p:cNvPr id="3" name="内容占位符 2"/>
          <p:cNvSpPr>
            <a:spLocks noGrp="1"/>
          </p:cNvSpPr>
          <p:nvPr>
            <p:ph idx="1"/>
          </p:nvPr>
        </p:nvSpPr>
        <p:spPr>
          <a:xfrm>
            <a:off x="628650" y="1621548"/>
            <a:ext cx="4001407" cy="689547"/>
          </a:xfrm>
        </p:spPr>
        <p:txBody>
          <a:bodyPr/>
          <a:lstStyle/>
          <a:p>
            <a:r>
              <a:rPr lang="zh-CN" altLang="en-US" dirty="0"/>
              <a:t>进一步优化后的结果：</a:t>
            </a:r>
          </a:p>
        </p:txBody>
      </p:sp>
      <p:sp>
        <p:nvSpPr>
          <p:cNvPr id="4" name="灯片编号占位符 3"/>
          <p:cNvSpPr>
            <a:spLocks noGrp="1"/>
          </p:cNvSpPr>
          <p:nvPr>
            <p:ph type="sldNum" sz="quarter" idx="12"/>
          </p:nvPr>
        </p:nvSpPr>
        <p:spPr>
          <a:xfrm>
            <a:off x="7978876" y="6356350"/>
            <a:ext cx="536473" cy="365125"/>
          </a:xfrm>
        </p:spPr>
        <p:txBody>
          <a:bodyPr/>
          <a:lstStyle/>
          <a:p>
            <a:pPr>
              <a:defRPr/>
            </a:pPr>
            <a:fld id="{EFC3A549-9C13-4399-83C7-A4E2E0BD550C}" type="slidenum">
              <a:rPr lang="zh-CN" altLang="en-US" smtClean="0"/>
              <a:pPr>
                <a:defRPr/>
              </a:pPr>
              <a:t>34</a:t>
            </a:fld>
            <a:endParaRPr lang="zh-CN" altLang="en-US"/>
          </a:p>
        </p:txBody>
      </p:sp>
      <p:sp>
        <p:nvSpPr>
          <p:cNvPr id="6" name="矩形 5"/>
          <p:cNvSpPr/>
          <p:nvPr/>
        </p:nvSpPr>
        <p:spPr>
          <a:xfrm>
            <a:off x="569156" y="2833852"/>
            <a:ext cx="2038425" cy="3451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altLang="zh-CN" sz="2200" dirty="0">
                <a:solidFill>
                  <a:srgbClr val="C00000"/>
                </a:solidFill>
                <a:latin typeface="楷体" pitchFamily="49" charset="-122"/>
                <a:ea typeface="楷体" pitchFamily="49" charset="-122"/>
              </a:rPr>
              <a:t>(1)T</a:t>
            </a:r>
            <a:r>
              <a:rPr lang="en-US" altLang="zh-CN" sz="2200" baseline="-25000" dirty="0">
                <a:solidFill>
                  <a:srgbClr val="C00000"/>
                </a:solidFill>
                <a:latin typeface="楷体" pitchFamily="49" charset="-122"/>
                <a:ea typeface="楷体" pitchFamily="49" charset="-122"/>
              </a:rPr>
              <a:t>0</a:t>
            </a:r>
            <a:r>
              <a:rPr lang="en-US" altLang="zh-CN" sz="2200" dirty="0">
                <a:solidFill>
                  <a:srgbClr val="C00000"/>
                </a:solidFill>
                <a:latin typeface="楷体" pitchFamily="49" charset="-122"/>
                <a:ea typeface="楷体" pitchFamily="49" charset="-122"/>
              </a:rPr>
              <a:t>:=3.14</a:t>
            </a:r>
          </a:p>
          <a:p>
            <a:pPr>
              <a:spcAft>
                <a:spcPts val="300"/>
              </a:spcAft>
            </a:pPr>
            <a:r>
              <a:rPr lang="en-US" altLang="zh-CN" sz="2200" dirty="0">
                <a:solidFill>
                  <a:srgbClr val="C00000"/>
                </a:solidFill>
                <a:latin typeface="楷体" pitchFamily="49" charset="-122"/>
                <a:ea typeface="楷体" pitchFamily="49" charset="-122"/>
              </a:rPr>
              <a:t>(2)T</a:t>
            </a:r>
            <a:r>
              <a:rPr lang="en-US" altLang="zh-CN" sz="2200" baseline="-25000" dirty="0">
                <a:solidFill>
                  <a:srgbClr val="C00000"/>
                </a:solidFill>
                <a:latin typeface="楷体" pitchFamily="49" charset="-122"/>
                <a:ea typeface="楷体" pitchFamily="49" charset="-122"/>
              </a:rPr>
              <a:t>1</a:t>
            </a:r>
            <a:r>
              <a:rPr lang="en-US" altLang="zh-CN" sz="2200" dirty="0">
                <a:solidFill>
                  <a:srgbClr val="C00000"/>
                </a:solidFill>
                <a:latin typeface="楷体" pitchFamily="49" charset="-122"/>
                <a:ea typeface="楷体" pitchFamily="49" charset="-122"/>
              </a:rPr>
              <a:t>:=6.28</a:t>
            </a:r>
          </a:p>
          <a:p>
            <a:pPr>
              <a:spcAft>
                <a:spcPts val="300"/>
              </a:spcAft>
            </a:pPr>
            <a:r>
              <a:rPr lang="en-US" altLang="zh-CN" sz="2200" dirty="0">
                <a:solidFill>
                  <a:srgbClr val="C00000"/>
                </a:solidFill>
                <a:latin typeface="楷体" pitchFamily="49" charset="-122"/>
                <a:ea typeface="楷体" pitchFamily="49" charset="-122"/>
              </a:rPr>
              <a:t>(3)T</a:t>
            </a:r>
            <a:r>
              <a:rPr lang="en-US" altLang="zh-CN" sz="2200" baseline="-25000" dirty="0">
                <a:solidFill>
                  <a:srgbClr val="C00000"/>
                </a:solidFill>
                <a:latin typeface="楷体" pitchFamily="49" charset="-122"/>
                <a:ea typeface="楷体" pitchFamily="49" charset="-122"/>
              </a:rPr>
              <a:t>3</a:t>
            </a:r>
            <a:r>
              <a:rPr lang="en-US" altLang="zh-CN" sz="2200" dirty="0">
                <a:solidFill>
                  <a:srgbClr val="C00000"/>
                </a:solidFill>
                <a:latin typeface="楷体" pitchFamily="49" charset="-122"/>
                <a:ea typeface="楷体" pitchFamily="49" charset="-122"/>
              </a:rPr>
              <a:t>:=6.28</a:t>
            </a:r>
          </a:p>
          <a:p>
            <a:pPr>
              <a:spcAft>
                <a:spcPts val="300"/>
              </a:spcAft>
            </a:pPr>
            <a:r>
              <a:rPr lang="en-US" altLang="zh-CN" sz="2200" dirty="0">
                <a:solidFill>
                  <a:srgbClr val="0000FF"/>
                </a:solidFill>
                <a:latin typeface="楷体" pitchFamily="49" charset="-122"/>
                <a:ea typeface="楷体" pitchFamily="49" charset="-122"/>
              </a:rPr>
              <a:t>(4)T</a:t>
            </a:r>
            <a:r>
              <a:rPr lang="en-US" altLang="zh-CN" sz="2200" baseline="-25000" dirty="0">
                <a:solidFill>
                  <a:srgbClr val="0000FF"/>
                </a:solidFill>
                <a:latin typeface="楷体" pitchFamily="49" charset="-122"/>
                <a:ea typeface="楷体" pitchFamily="49" charset="-122"/>
              </a:rPr>
              <a:t>2</a:t>
            </a:r>
            <a:r>
              <a:rPr lang="en-US" altLang="zh-CN" sz="2200" dirty="0">
                <a:solidFill>
                  <a:srgbClr val="0000FF"/>
                </a:solidFill>
                <a:latin typeface="楷体" pitchFamily="49" charset="-122"/>
                <a:ea typeface="楷体" pitchFamily="49" charset="-122"/>
              </a:rPr>
              <a:t>:=</a:t>
            </a:r>
            <a:r>
              <a:rPr lang="en-US" altLang="zh-CN" sz="2200" dirty="0" err="1">
                <a:solidFill>
                  <a:srgbClr val="0000FF"/>
                </a:solidFill>
                <a:latin typeface="楷体" pitchFamily="49" charset="-122"/>
                <a:ea typeface="楷体" pitchFamily="49" charset="-122"/>
              </a:rPr>
              <a:t>R+r</a:t>
            </a:r>
            <a:endParaRPr lang="en-US" altLang="zh-CN" sz="2200" dirty="0">
              <a:solidFill>
                <a:srgbClr val="0000FF"/>
              </a:solidFill>
              <a:latin typeface="楷体" pitchFamily="49" charset="-122"/>
              <a:ea typeface="楷体" pitchFamily="49" charset="-122"/>
            </a:endParaRPr>
          </a:p>
          <a:p>
            <a:pPr>
              <a:spcAft>
                <a:spcPts val="300"/>
              </a:spcAft>
            </a:pPr>
            <a:r>
              <a:rPr lang="en-US" altLang="zh-CN" sz="2200" dirty="0">
                <a:solidFill>
                  <a:srgbClr val="C00000"/>
                </a:solidFill>
                <a:latin typeface="楷体" pitchFamily="49" charset="-122"/>
                <a:ea typeface="楷体" pitchFamily="49" charset="-122"/>
              </a:rPr>
              <a:t>(5)T</a:t>
            </a:r>
            <a:r>
              <a:rPr lang="en-US" altLang="zh-CN" sz="2200" baseline="-25000" dirty="0">
                <a:solidFill>
                  <a:srgbClr val="C00000"/>
                </a:solidFill>
                <a:latin typeface="楷体" pitchFamily="49" charset="-122"/>
                <a:ea typeface="楷体" pitchFamily="49" charset="-122"/>
              </a:rPr>
              <a:t>4</a:t>
            </a:r>
            <a:r>
              <a:rPr lang="en-US" altLang="zh-CN" sz="2200" dirty="0">
                <a:solidFill>
                  <a:srgbClr val="C00000"/>
                </a:solidFill>
                <a:latin typeface="楷体" pitchFamily="49" charset="-122"/>
                <a:ea typeface="楷体" pitchFamily="49" charset="-122"/>
              </a:rPr>
              <a:t>:=T</a:t>
            </a:r>
            <a:r>
              <a:rPr lang="en-US" altLang="zh-CN" sz="2200" baseline="-25000" dirty="0">
                <a:solidFill>
                  <a:srgbClr val="C00000"/>
                </a:solidFill>
                <a:latin typeface="楷体" pitchFamily="49" charset="-122"/>
                <a:ea typeface="楷体" pitchFamily="49" charset="-122"/>
              </a:rPr>
              <a:t>2</a:t>
            </a:r>
          </a:p>
          <a:p>
            <a:pPr>
              <a:spcAft>
                <a:spcPts val="300"/>
              </a:spcAft>
            </a:pPr>
            <a:r>
              <a:rPr lang="en-US" altLang="zh-CN" sz="2200" dirty="0">
                <a:solidFill>
                  <a:srgbClr val="0000FF"/>
                </a:solidFill>
                <a:latin typeface="楷体" pitchFamily="49" charset="-122"/>
                <a:ea typeface="楷体" pitchFamily="49" charset="-122"/>
              </a:rPr>
              <a:t>(6)A:=6.28*T</a:t>
            </a:r>
            <a:r>
              <a:rPr lang="en-US" altLang="zh-CN" sz="2200" baseline="-25000" dirty="0">
                <a:solidFill>
                  <a:srgbClr val="0000FF"/>
                </a:solidFill>
                <a:latin typeface="楷体" pitchFamily="49" charset="-122"/>
                <a:ea typeface="楷体" pitchFamily="49" charset="-122"/>
              </a:rPr>
              <a:t>2</a:t>
            </a:r>
          </a:p>
          <a:p>
            <a:pPr>
              <a:spcAft>
                <a:spcPts val="300"/>
              </a:spcAft>
            </a:pPr>
            <a:r>
              <a:rPr lang="en-US" altLang="zh-CN" sz="2200" dirty="0">
                <a:solidFill>
                  <a:srgbClr val="C00000"/>
                </a:solidFill>
                <a:latin typeface="楷体" pitchFamily="49" charset="-122"/>
                <a:ea typeface="楷体" pitchFamily="49" charset="-122"/>
              </a:rPr>
              <a:t>(7)T</a:t>
            </a:r>
            <a:r>
              <a:rPr lang="en-US" altLang="zh-CN" sz="2200" baseline="-25000" dirty="0">
                <a:solidFill>
                  <a:srgbClr val="C00000"/>
                </a:solidFill>
                <a:latin typeface="楷体" pitchFamily="49" charset="-122"/>
                <a:ea typeface="楷体" pitchFamily="49" charset="-122"/>
              </a:rPr>
              <a:t>5</a:t>
            </a:r>
            <a:r>
              <a:rPr lang="en-US" altLang="zh-CN" sz="2200" dirty="0">
                <a:solidFill>
                  <a:srgbClr val="C00000"/>
                </a:solidFill>
                <a:latin typeface="楷体" pitchFamily="49" charset="-122"/>
                <a:ea typeface="楷体" pitchFamily="49" charset="-122"/>
              </a:rPr>
              <a:t>:=A</a:t>
            </a:r>
            <a:br>
              <a:rPr lang="en-US" altLang="zh-CN" sz="2200" dirty="0">
                <a:solidFill>
                  <a:srgbClr val="C00000"/>
                </a:solidFill>
                <a:latin typeface="楷体" pitchFamily="49" charset="-122"/>
                <a:ea typeface="楷体" pitchFamily="49" charset="-122"/>
              </a:rPr>
            </a:br>
            <a:r>
              <a:rPr lang="en-US" altLang="zh-CN" sz="2200" dirty="0">
                <a:solidFill>
                  <a:srgbClr val="0000FF"/>
                </a:solidFill>
                <a:latin typeface="楷体" pitchFamily="49" charset="-122"/>
                <a:ea typeface="楷体" pitchFamily="49" charset="-122"/>
              </a:rPr>
              <a:t>(8)T</a:t>
            </a:r>
            <a:r>
              <a:rPr lang="en-US" altLang="zh-CN" sz="2200" baseline="-25000" dirty="0">
                <a:solidFill>
                  <a:srgbClr val="0000FF"/>
                </a:solidFill>
                <a:latin typeface="楷体" pitchFamily="49" charset="-122"/>
                <a:ea typeface="楷体" pitchFamily="49" charset="-122"/>
              </a:rPr>
              <a:t>6</a:t>
            </a:r>
            <a:r>
              <a:rPr lang="en-US" altLang="zh-CN" sz="2200" dirty="0">
                <a:solidFill>
                  <a:srgbClr val="0000FF"/>
                </a:solidFill>
                <a:latin typeface="楷体" pitchFamily="49" charset="-122"/>
                <a:ea typeface="楷体" pitchFamily="49" charset="-122"/>
              </a:rPr>
              <a:t>:=R-r</a:t>
            </a:r>
          </a:p>
          <a:p>
            <a:pPr>
              <a:spcAft>
                <a:spcPts val="300"/>
              </a:spcAft>
            </a:pPr>
            <a:r>
              <a:rPr lang="en-US" altLang="zh-CN" sz="2200" dirty="0">
                <a:solidFill>
                  <a:srgbClr val="0000FF"/>
                </a:solidFill>
                <a:latin typeface="楷体" pitchFamily="49" charset="-122"/>
                <a:ea typeface="楷体" pitchFamily="49" charset="-122"/>
              </a:rPr>
              <a:t>(9)B:=A*T</a:t>
            </a:r>
            <a:r>
              <a:rPr lang="en-US" altLang="zh-CN" sz="2200" baseline="-25000" dirty="0">
                <a:solidFill>
                  <a:srgbClr val="0000FF"/>
                </a:solidFill>
                <a:latin typeface="楷体" pitchFamily="49" charset="-122"/>
                <a:ea typeface="楷体" pitchFamily="49" charset="-122"/>
              </a:rPr>
              <a:t>6</a:t>
            </a:r>
            <a:endParaRPr lang="zh-CN" altLang="en-US" sz="2200" baseline="-25000" dirty="0">
              <a:solidFill>
                <a:srgbClr val="0000FF"/>
              </a:solidFill>
              <a:latin typeface="楷体" pitchFamily="49" charset="-122"/>
              <a:ea typeface="楷体" pitchFamily="49" charset="-122"/>
            </a:endParaRPr>
          </a:p>
        </p:txBody>
      </p:sp>
      <p:sp>
        <p:nvSpPr>
          <p:cNvPr id="7" name="矩形 6"/>
          <p:cNvSpPr/>
          <p:nvPr/>
        </p:nvSpPr>
        <p:spPr>
          <a:xfrm>
            <a:off x="4694656" y="1228244"/>
            <a:ext cx="2038425" cy="1604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altLang="zh-CN" sz="2200" dirty="0">
                <a:solidFill>
                  <a:srgbClr val="C00000"/>
                </a:solidFill>
                <a:latin typeface="楷体" pitchFamily="49" charset="-122"/>
                <a:ea typeface="楷体" pitchFamily="49" charset="-122"/>
              </a:rPr>
              <a:t>(1)S</a:t>
            </a:r>
            <a:r>
              <a:rPr lang="en-US" altLang="zh-CN" sz="2200" baseline="-25000" dirty="0">
                <a:solidFill>
                  <a:srgbClr val="C00000"/>
                </a:solidFill>
                <a:latin typeface="楷体" pitchFamily="49" charset="-122"/>
                <a:ea typeface="楷体" pitchFamily="49" charset="-122"/>
              </a:rPr>
              <a:t>1</a:t>
            </a:r>
            <a:r>
              <a:rPr lang="en-US" altLang="zh-CN" sz="2200" dirty="0">
                <a:solidFill>
                  <a:srgbClr val="C00000"/>
                </a:solidFill>
                <a:latin typeface="楷体" pitchFamily="49" charset="-122"/>
                <a:ea typeface="楷体" pitchFamily="49" charset="-122"/>
              </a:rPr>
              <a:t>:=</a:t>
            </a:r>
            <a:r>
              <a:rPr lang="en-US" altLang="zh-CN" sz="2200" dirty="0" err="1">
                <a:solidFill>
                  <a:srgbClr val="C00000"/>
                </a:solidFill>
                <a:latin typeface="楷体" pitchFamily="49" charset="-122"/>
                <a:ea typeface="楷体" pitchFamily="49" charset="-122"/>
              </a:rPr>
              <a:t>R+r</a:t>
            </a:r>
            <a:endParaRPr lang="en-US" altLang="zh-CN" sz="2200" dirty="0">
              <a:solidFill>
                <a:srgbClr val="C00000"/>
              </a:solidFill>
              <a:latin typeface="楷体" pitchFamily="49" charset="-122"/>
              <a:ea typeface="楷体" pitchFamily="49" charset="-122"/>
            </a:endParaRPr>
          </a:p>
          <a:p>
            <a:pPr>
              <a:spcAft>
                <a:spcPts val="300"/>
              </a:spcAft>
            </a:pPr>
            <a:r>
              <a:rPr lang="en-US" altLang="zh-CN" sz="2200" dirty="0">
                <a:solidFill>
                  <a:srgbClr val="C00000"/>
                </a:solidFill>
                <a:latin typeface="楷体" pitchFamily="49" charset="-122"/>
                <a:ea typeface="楷体" pitchFamily="49" charset="-122"/>
              </a:rPr>
              <a:t>(2)A:=6.28*S</a:t>
            </a:r>
            <a:r>
              <a:rPr lang="en-US" altLang="zh-CN" sz="2200" baseline="-25000" dirty="0">
                <a:solidFill>
                  <a:srgbClr val="C00000"/>
                </a:solidFill>
                <a:latin typeface="楷体" pitchFamily="49" charset="-122"/>
                <a:ea typeface="楷体" pitchFamily="49" charset="-122"/>
              </a:rPr>
              <a:t>1</a:t>
            </a:r>
          </a:p>
          <a:p>
            <a:pPr>
              <a:spcAft>
                <a:spcPts val="300"/>
              </a:spcAft>
            </a:pPr>
            <a:r>
              <a:rPr lang="en-US" altLang="zh-CN" sz="2200" dirty="0">
                <a:solidFill>
                  <a:srgbClr val="C00000"/>
                </a:solidFill>
                <a:latin typeface="楷体" pitchFamily="49" charset="-122"/>
                <a:ea typeface="楷体" pitchFamily="49" charset="-122"/>
              </a:rPr>
              <a:t>(3)S</a:t>
            </a:r>
            <a:r>
              <a:rPr lang="en-US" altLang="zh-CN" sz="2200" baseline="-25000" dirty="0">
                <a:solidFill>
                  <a:srgbClr val="C00000"/>
                </a:solidFill>
                <a:latin typeface="楷体" pitchFamily="49" charset="-122"/>
                <a:ea typeface="楷体" pitchFamily="49" charset="-122"/>
              </a:rPr>
              <a:t>2</a:t>
            </a:r>
            <a:r>
              <a:rPr lang="en-US" altLang="zh-CN" sz="2200" dirty="0">
                <a:solidFill>
                  <a:srgbClr val="C00000"/>
                </a:solidFill>
                <a:latin typeface="楷体" pitchFamily="49" charset="-122"/>
                <a:ea typeface="楷体" pitchFamily="49" charset="-122"/>
              </a:rPr>
              <a:t>:=R-r</a:t>
            </a:r>
          </a:p>
          <a:p>
            <a:pPr>
              <a:spcAft>
                <a:spcPts val="300"/>
              </a:spcAft>
            </a:pPr>
            <a:r>
              <a:rPr lang="en-US" altLang="zh-CN" sz="2200" dirty="0">
                <a:solidFill>
                  <a:srgbClr val="C00000"/>
                </a:solidFill>
                <a:latin typeface="楷体" pitchFamily="49" charset="-122"/>
                <a:ea typeface="楷体" pitchFamily="49" charset="-122"/>
              </a:rPr>
              <a:t>(9)B:=A*S</a:t>
            </a:r>
            <a:r>
              <a:rPr lang="en-US" altLang="zh-CN" sz="2200" baseline="-25000" dirty="0">
                <a:solidFill>
                  <a:srgbClr val="C00000"/>
                </a:solidFill>
                <a:latin typeface="楷体" pitchFamily="49" charset="-122"/>
                <a:ea typeface="楷体" pitchFamily="49" charset="-122"/>
              </a:rPr>
              <a:t>2</a:t>
            </a:r>
            <a:endParaRPr lang="zh-CN" altLang="en-US" sz="2200" baseline="-25000" dirty="0">
              <a:solidFill>
                <a:srgbClr val="C00000"/>
              </a:solidFill>
              <a:latin typeface="楷体" pitchFamily="49" charset="-122"/>
              <a:ea typeface="楷体" pitchFamily="49" charset="-122"/>
            </a:endParaRPr>
          </a:p>
        </p:txBody>
      </p:sp>
      <p:sp>
        <p:nvSpPr>
          <p:cNvPr id="8" name="矩形 7"/>
          <p:cNvSpPr/>
          <p:nvPr/>
        </p:nvSpPr>
        <p:spPr>
          <a:xfrm>
            <a:off x="3077029" y="3018971"/>
            <a:ext cx="5558970" cy="1436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Aft>
                <a:spcPts val="300"/>
              </a:spcAft>
            </a:pPr>
            <a:r>
              <a:rPr lang="zh-CN" altLang="en-US" sz="2400" dirty="0">
                <a:solidFill>
                  <a:srgbClr val="0000FF"/>
                </a:solidFill>
                <a:latin typeface="楷体" pitchFamily="49" charset="-122"/>
                <a:ea typeface="楷体" pitchFamily="49" charset="-122"/>
              </a:rPr>
              <a:t>注：此处</a:t>
            </a:r>
            <a:r>
              <a:rPr lang="en-US" altLang="zh-CN" sz="2400" dirty="0">
                <a:solidFill>
                  <a:srgbClr val="0000FF"/>
                </a:solidFill>
                <a:latin typeface="楷体" pitchFamily="49" charset="-122"/>
                <a:ea typeface="楷体" pitchFamily="49" charset="-122"/>
              </a:rPr>
              <a:t>DAG</a:t>
            </a:r>
            <a:r>
              <a:rPr lang="zh-CN" altLang="en-US" sz="2400" dirty="0">
                <a:solidFill>
                  <a:srgbClr val="0000FF"/>
                </a:solidFill>
                <a:latin typeface="楷体" pitchFamily="49" charset="-122"/>
                <a:ea typeface="楷体" pitchFamily="49" charset="-122"/>
              </a:rPr>
              <a:t>重写是按照原来构造</a:t>
            </a:r>
            <a:r>
              <a:rPr lang="en-US" altLang="zh-CN" sz="2400" dirty="0">
                <a:solidFill>
                  <a:srgbClr val="0000FF"/>
                </a:solidFill>
                <a:latin typeface="楷体" pitchFamily="49" charset="-122"/>
                <a:ea typeface="楷体" pitchFamily="49" charset="-122"/>
              </a:rPr>
              <a:t>DAG</a:t>
            </a:r>
            <a:r>
              <a:rPr lang="zh-CN" altLang="en-US" sz="2400" dirty="0">
                <a:solidFill>
                  <a:srgbClr val="0000FF"/>
                </a:solidFill>
                <a:latin typeface="楷体" pitchFamily="49" charset="-122"/>
                <a:ea typeface="楷体" pitchFamily="49" charset="-122"/>
              </a:rPr>
              <a:t>结点的顺序依次进行的，实际上，还可以采用其他顺序。</a:t>
            </a:r>
          </a:p>
        </p:txBody>
      </p:sp>
      <p:sp>
        <p:nvSpPr>
          <p:cNvPr id="9" name="内容占位符 2"/>
          <p:cNvSpPr txBox="1">
            <a:spLocks/>
          </p:cNvSpPr>
          <p:nvPr/>
        </p:nvSpPr>
        <p:spPr bwMode="auto">
          <a:xfrm>
            <a:off x="3077029" y="4586515"/>
            <a:ext cx="4876799" cy="1901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indent="-228600" defTabSz="914400" eaLnBrk="0" hangingPunct="0">
              <a:spcBef>
                <a:spcPts val="600"/>
              </a:spcBef>
              <a:spcAft>
                <a:spcPts val="600"/>
              </a:spcAft>
              <a:buSzPct val="50000"/>
              <a:buFont typeface="Wingdings" pitchFamily="2" charset="2"/>
              <a:buChar char="u"/>
            </a:pPr>
            <a:r>
              <a:rPr kumimoji="0" lang="zh-CN" altLang="en-US" sz="22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合并已知量（例如</a:t>
            </a:r>
            <a:r>
              <a:rPr kumimoji="0" lang="en-US" altLang="zh-CN" sz="22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6.28</a:t>
            </a:r>
            <a:r>
              <a:rPr kumimoji="0" lang="zh-CN" altLang="en-US" sz="22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endParaRPr kumimoji="0" lang="en-US" altLang="zh-CN" sz="22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a:p>
            <a:pPr marL="228600" indent="-228600" defTabSz="914400" eaLnBrk="0" hangingPunct="0">
              <a:spcBef>
                <a:spcPts val="600"/>
              </a:spcBef>
              <a:spcAft>
                <a:spcPts val="600"/>
              </a:spcAft>
              <a:buSzPct val="50000"/>
              <a:buFont typeface="Wingdings" pitchFamily="2" charset="2"/>
              <a:buChar char="u"/>
            </a:pPr>
            <a:r>
              <a:rPr kumimoji="0" lang="zh-CN" altLang="en-US" sz="22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删除公共子表达式（例如</a:t>
            </a:r>
            <a:r>
              <a:rPr kumimoji="0" lang="en-US" altLang="zh-CN" sz="22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R+r</a:t>
            </a:r>
            <a:r>
              <a:rPr kumimoji="0" lang="zh-CN" altLang="en-US" sz="22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endParaRPr kumimoji="0" lang="en-US" altLang="zh-CN" sz="22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a:p>
            <a:pPr marL="228600" indent="-228600" defTabSz="914400" eaLnBrk="0" hangingPunct="0">
              <a:spcBef>
                <a:spcPts val="600"/>
              </a:spcBef>
              <a:spcAft>
                <a:spcPts val="600"/>
              </a:spcAft>
              <a:buSzPct val="50000"/>
              <a:buFont typeface="Wingdings" pitchFamily="2" charset="2"/>
              <a:buChar char="u"/>
            </a:pPr>
            <a:r>
              <a:rPr kumimoji="0" lang="zh-CN" altLang="en-US" sz="2200" b="0" i="0" strike="noStrike" kern="1200" cap="none" spc="0" normalizeH="0" baseline="0" noProof="0" dirty="0">
                <a:ln>
                  <a:noFill/>
                </a:ln>
                <a:solidFill>
                  <a:srgbClr val="0000FF"/>
                </a:solidFill>
                <a:effectLst/>
                <a:uLnTx/>
                <a:uFillTx/>
                <a:latin typeface="楷体" pitchFamily="49" charset="-122"/>
                <a:ea typeface="楷体" pitchFamily="49" charset="-122"/>
                <a:cs typeface="+mn-cs"/>
              </a:rPr>
              <a:t>变量传播（复写传播）（例如</a:t>
            </a:r>
            <a:r>
              <a:rPr kumimoji="0" lang="en-US" altLang="zh-CN" sz="2200" b="0" i="0" strike="noStrike" kern="1200" cap="none" spc="0" normalizeH="0" baseline="0" noProof="0" dirty="0">
                <a:ln>
                  <a:noFill/>
                </a:ln>
                <a:solidFill>
                  <a:srgbClr val="0000FF"/>
                </a:solidFill>
                <a:effectLst/>
                <a:uLnTx/>
                <a:uFillTx/>
                <a:latin typeface="楷体" pitchFamily="49" charset="-122"/>
                <a:ea typeface="楷体" pitchFamily="49" charset="-122"/>
                <a:cs typeface="+mn-cs"/>
              </a:rPr>
              <a:t>T</a:t>
            </a:r>
            <a:r>
              <a:rPr kumimoji="0" lang="en-US" altLang="zh-CN" sz="2200" b="0" i="0" strike="noStrike" kern="1200" cap="none" spc="0" normalizeH="0" baseline="-25000" noProof="0" dirty="0">
                <a:ln>
                  <a:noFill/>
                </a:ln>
                <a:solidFill>
                  <a:srgbClr val="0000FF"/>
                </a:solidFill>
                <a:effectLst/>
                <a:uLnTx/>
                <a:uFillTx/>
                <a:latin typeface="楷体" pitchFamily="49" charset="-122"/>
                <a:ea typeface="楷体" pitchFamily="49" charset="-122"/>
                <a:cs typeface="+mn-cs"/>
              </a:rPr>
              <a:t>5</a:t>
            </a:r>
            <a:r>
              <a:rPr kumimoji="0" lang="zh-CN" altLang="en-US" sz="2200" b="0" i="0"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endParaRPr kumimoji="0" lang="en-US" altLang="zh-CN" sz="2200" b="0" i="0"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a:p>
            <a:pPr marL="228600" indent="-228600" defTabSz="914400" eaLnBrk="0" hangingPunct="0">
              <a:spcBef>
                <a:spcPts val="600"/>
              </a:spcBef>
              <a:spcAft>
                <a:spcPts val="600"/>
              </a:spcAft>
              <a:buSzPct val="50000"/>
              <a:buFont typeface="Wingdings" pitchFamily="2" charset="2"/>
              <a:buChar char="u"/>
            </a:pPr>
            <a:r>
              <a:rPr kumimoji="0" lang="zh-CN" altLang="en-US" sz="22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无用赋值删除</a:t>
            </a:r>
          </a:p>
        </p:txBody>
      </p:sp>
      <p:grpSp>
        <p:nvGrpSpPr>
          <p:cNvPr id="12" name="组合 11"/>
          <p:cNvGrpSpPr/>
          <p:nvPr/>
        </p:nvGrpSpPr>
        <p:grpSpPr>
          <a:xfrm>
            <a:off x="7374199" y="4094584"/>
            <a:ext cx="1523058" cy="1028960"/>
            <a:chOff x="7374199" y="4094584"/>
            <a:chExt cx="1523058" cy="1028960"/>
          </a:xfrm>
        </p:grpSpPr>
        <p:sp>
          <p:nvSpPr>
            <p:cNvPr id="10" name="椭圆形标注 9"/>
            <p:cNvSpPr/>
            <p:nvPr/>
          </p:nvSpPr>
          <p:spPr>
            <a:xfrm>
              <a:off x="7402286" y="4180114"/>
              <a:ext cx="1494971" cy="943430"/>
            </a:xfrm>
            <a:prstGeom prst="wedgeEllipseCallout">
              <a:avLst>
                <a:gd name="adj1" fmla="val -229162"/>
                <a:gd name="adj2" fmla="val 154812"/>
              </a:avLst>
            </a:prstGeom>
            <a:solidFill>
              <a:srgbClr val="FF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FF0000"/>
                </a:solidFill>
                <a:latin typeface="楷体" pitchFamily="49" charset="-122"/>
                <a:ea typeface="楷体" pitchFamily="49" charset="-122"/>
              </a:endParaRPr>
            </a:p>
          </p:txBody>
        </p:sp>
        <p:sp>
          <p:nvSpPr>
            <p:cNvPr id="11" name="矩形 10"/>
            <p:cNvSpPr/>
            <p:nvPr/>
          </p:nvSpPr>
          <p:spPr>
            <a:xfrm>
              <a:off x="7374199" y="4094584"/>
              <a:ext cx="1342103" cy="869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zh-CN" altLang="en-US" sz="3600" dirty="0">
                  <a:solidFill>
                    <a:srgbClr val="FF0000"/>
                  </a:solidFill>
                  <a:latin typeface="华文新魏" pitchFamily="2" charset="-122"/>
                  <a:ea typeface="华文新魏" pitchFamily="2" charset="-122"/>
                </a:rPr>
                <a:t>小心</a:t>
              </a:r>
              <a:r>
                <a:rPr lang="zh-CN" altLang="en-US" sz="5400" dirty="0">
                  <a:solidFill>
                    <a:srgbClr val="FF0000"/>
                  </a:solidFill>
                  <a:latin typeface="隶书" pitchFamily="49" charset="-122"/>
                  <a:ea typeface="隶书" pitchFamily="49" charset="-122"/>
                </a:rPr>
                <a:t>！</a:t>
              </a:r>
            </a:p>
          </p:txBody>
        </p:sp>
      </p:grpSp>
      <p:sp>
        <p:nvSpPr>
          <p:cNvPr id="13" name="矩形 12"/>
          <p:cNvSpPr/>
          <p:nvPr/>
        </p:nvSpPr>
        <p:spPr>
          <a:xfrm>
            <a:off x="7359445" y="5161937"/>
            <a:ext cx="1784555" cy="471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latin typeface="楷体" pitchFamily="49" charset="-122"/>
                <a:ea typeface="楷体" pitchFamily="49" charset="-122"/>
              </a:rPr>
              <a:t>需要全局信息</a:t>
            </a:r>
          </a:p>
        </p:txBody>
      </p:sp>
      <p:grpSp>
        <p:nvGrpSpPr>
          <p:cNvPr id="19" name="组合 18">
            <a:extLst>
              <a:ext uri="{FF2B5EF4-FFF2-40B4-BE49-F238E27FC236}">
                <a16:creationId xmlns:a16="http://schemas.microsoft.com/office/drawing/2014/main" id="{A7ABD02E-F278-49A8-B132-A6FC0C276366}"/>
              </a:ext>
            </a:extLst>
          </p:cNvPr>
          <p:cNvGrpSpPr/>
          <p:nvPr/>
        </p:nvGrpSpPr>
        <p:grpSpPr>
          <a:xfrm>
            <a:off x="6237185" y="1697228"/>
            <a:ext cx="1391710" cy="1086810"/>
            <a:chOff x="6237185" y="1697228"/>
            <a:chExt cx="1391710" cy="1086810"/>
          </a:xfrm>
        </p:grpSpPr>
        <p:sp>
          <p:nvSpPr>
            <p:cNvPr id="5" name="矩形 4">
              <a:extLst>
                <a:ext uri="{FF2B5EF4-FFF2-40B4-BE49-F238E27FC236}">
                  <a16:creationId xmlns:a16="http://schemas.microsoft.com/office/drawing/2014/main" id="{1CD6C41F-9D71-4A4D-BB8D-3BD5884F5B56}"/>
                </a:ext>
              </a:extLst>
            </p:cNvPr>
            <p:cNvSpPr/>
            <p:nvPr/>
          </p:nvSpPr>
          <p:spPr>
            <a:xfrm>
              <a:off x="7077353" y="1697228"/>
              <a:ext cx="551542" cy="338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楷体" panose="02010609060101010101" pitchFamily="49" charset="-122"/>
                  <a:ea typeface="楷体" panose="02010609060101010101" pitchFamily="49" charset="-122"/>
                </a:rPr>
                <a:t>T</a:t>
              </a:r>
              <a:r>
                <a:rPr lang="en-US" altLang="zh-CN" sz="2000" baseline="-25000">
                  <a:solidFill>
                    <a:schemeClr val="tx1"/>
                  </a:solidFill>
                  <a:latin typeface="楷体" panose="02010609060101010101" pitchFamily="49" charset="-122"/>
                  <a:ea typeface="楷体" panose="02010609060101010101" pitchFamily="49" charset="-122"/>
                </a:rPr>
                <a:t>2</a:t>
              </a:r>
              <a:endParaRPr lang="zh-CN" altLang="en-US" sz="2000" baseline="-25000">
                <a:solidFill>
                  <a:schemeClr val="tx1"/>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6EBA9874-BAA8-4A58-AC41-0D3AA83A5FB3}"/>
                </a:ext>
              </a:extLst>
            </p:cNvPr>
            <p:cNvSpPr/>
            <p:nvPr/>
          </p:nvSpPr>
          <p:spPr>
            <a:xfrm>
              <a:off x="7077353" y="2445580"/>
              <a:ext cx="551542" cy="338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楷体" panose="02010609060101010101" pitchFamily="49" charset="-122"/>
                  <a:ea typeface="楷体" panose="02010609060101010101" pitchFamily="49" charset="-122"/>
                </a:rPr>
                <a:t>T</a:t>
              </a:r>
              <a:r>
                <a:rPr lang="en-US" altLang="zh-CN" sz="2000" baseline="-25000">
                  <a:solidFill>
                    <a:schemeClr val="tx1"/>
                  </a:solidFill>
                  <a:latin typeface="楷体" panose="02010609060101010101" pitchFamily="49" charset="-122"/>
                  <a:ea typeface="楷体" panose="02010609060101010101" pitchFamily="49" charset="-122"/>
                </a:rPr>
                <a:t>6</a:t>
              </a:r>
              <a:endParaRPr lang="zh-CN" altLang="en-US" sz="2000" baseline="-25000">
                <a:solidFill>
                  <a:schemeClr val="tx1"/>
                </a:solidFill>
                <a:latin typeface="楷体" panose="02010609060101010101" pitchFamily="49" charset="-122"/>
                <a:ea typeface="楷体" panose="02010609060101010101" pitchFamily="49" charset="-122"/>
              </a:endParaRPr>
            </a:p>
          </p:txBody>
        </p:sp>
        <p:cxnSp>
          <p:nvCxnSpPr>
            <p:cNvPr id="16" name="直接箭头连接符 15">
              <a:extLst>
                <a:ext uri="{FF2B5EF4-FFF2-40B4-BE49-F238E27FC236}">
                  <a16:creationId xmlns:a16="http://schemas.microsoft.com/office/drawing/2014/main" id="{A388A3F4-E57A-40C1-BA8C-4A308195A0B3}"/>
                </a:ext>
              </a:extLst>
            </p:cNvPr>
            <p:cNvCxnSpPr/>
            <p:nvPr/>
          </p:nvCxnSpPr>
          <p:spPr>
            <a:xfrm>
              <a:off x="6597225" y="1866457"/>
              <a:ext cx="585065" cy="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1E815B4-AB16-42A7-A939-614090C81509}"/>
                </a:ext>
              </a:extLst>
            </p:cNvPr>
            <p:cNvCxnSpPr>
              <a:cxnSpLocks/>
            </p:cNvCxnSpPr>
            <p:nvPr/>
          </p:nvCxnSpPr>
          <p:spPr>
            <a:xfrm>
              <a:off x="6237185" y="2614809"/>
              <a:ext cx="945105" cy="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80">
                                          <p:stCondLst>
                                            <p:cond delay="0"/>
                                          </p:stCondLst>
                                        </p:cTn>
                                        <p:tgtEl>
                                          <p:spTgt spid="13"/>
                                        </p:tgtEl>
                                      </p:cBhvr>
                                    </p:animEffect>
                                    <p:anim calcmode="lin" valueType="num">
                                      <p:cBhvr>
                                        <p:cTn id="3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5" dur="26">
                                          <p:stCondLst>
                                            <p:cond delay="650"/>
                                          </p:stCondLst>
                                        </p:cTn>
                                        <p:tgtEl>
                                          <p:spTgt spid="13"/>
                                        </p:tgtEl>
                                      </p:cBhvr>
                                      <p:to x="100000" y="60000"/>
                                    </p:animScale>
                                    <p:animScale>
                                      <p:cBhvr>
                                        <p:cTn id="36" dur="166" decel="50000">
                                          <p:stCondLst>
                                            <p:cond delay="676"/>
                                          </p:stCondLst>
                                        </p:cTn>
                                        <p:tgtEl>
                                          <p:spTgt spid="13"/>
                                        </p:tgtEl>
                                      </p:cBhvr>
                                      <p:to x="100000" y="100000"/>
                                    </p:animScale>
                                    <p:animScale>
                                      <p:cBhvr>
                                        <p:cTn id="37" dur="26">
                                          <p:stCondLst>
                                            <p:cond delay="1312"/>
                                          </p:stCondLst>
                                        </p:cTn>
                                        <p:tgtEl>
                                          <p:spTgt spid="13"/>
                                        </p:tgtEl>
                                      </p:cBhvr>
                                      <p:to x="100000" y="80000"/>
                                    </p:animScale>
                                    <p:animScale>
                                      <p:cBhvr>
                                        <p:cTn id="38" dur="166" decel="50000">
                                          <p:stCondLst>
                                            <p:cond delay="1338"/>
                                          </p:stCondLst>
                                        </p:cTn>
                                        <p:tgtEl>
                                          <p:spTgt spid="13"/>
                                        </p:tgtEl>
                                      </p:cBhvr>
                                      <p:to x="100000" y="100000"/>
                                    </p:animScale>
                                    <p:animScale>
                                      <p:cBhvr>
                                        <p:cTn id="39" dur="26">
                                          <p:stCondLst>
                                            <p:cond delay="1642"/>
                                          </p:stCondLst>
                                        </p:cTn>
                                        <p:tgtEl>
                                          <p:spTgt spid="13"/>
                                        </p:tgtEl>
                                      </p:cBhvr>
                                      <p:to x="100000" y="90000"/>
                                    </p:animScale>
                                    <p:animScale>
                                      <p:cBhvr>
                                        <p:cTn id="40" dur="166" decel="50000">
                                          <p:stCondLst>
                                            <p:cond delay="1668"/>
                                          </p:stCondLst>
                                        </p:cTn>
                                        <p:tgtEl>
                                          <p:spTgt spid="13"/>
                                        </p:tgtEl>
                                      </p:cBhvr>
                                      <p:to x="100000" y="100000"/>
                                    </p:animScale>
                                    <p:animScale>
                                      <p:cBhvr>
                                        <p:cTn id="41" dur="26">
                                          <p:stCondLst>
                                            <p:cond delay="1808"/>
                                          </p:stCondLst>
                                        </p:cTn>
                                        <p:tgtEl>
                                          <p:spTgt spid="13"/>
                                        </p:tgtEl>
                                      </p:cBhvr>
                                      <p:to x="100000" y="95000"/>
                                    </p:animScale>
                                    <p:animScale>
                                      <p:cBhvr>
                                        <p:cTn id="42"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222" y="2699657"/>
            <a:ext cx="7886700" cy="1023031"/>
          </a:xfrm>
        </p:spPr>
        <p:txBody>
          <a:bodyPr/>
          <a:lstStyle/>
          <a:p>
            <a:pPr algn="ctr"/>
            <a:r>
              <a:rPr lang="en-US" altLang="zh-CN" sz="4000" dirty="0">
                <a:solidFill>
                  <a:srgbClr val="0000FF"/>
                </a:solidFill>
                <a:latin typeface="华文行楷" pitchFamily="2" charset="-122"/>
                <a:ea typeface="华文行楷" pitchFamily="2" charset="-122"/>
              </a:rPr>
              <a:t>10.3</a:t>
            </a:r>
            <a:r>
              <a:rPr lang="zh-CN" altLang="en-US" sz="4000" dirty="0">
                <a:solidFill>
                  <a:srgbClr val="0000FF"/>
                </a:solidFill>
                <a:latin typeface="华文行楷" pitchFamily="2" charset="-122"/>
                <a:ea typeface="华文行楷" pitchFamily="2" charset="-122"/>
              </a:rPr>
              <a:t>、循环优化</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3525"/>
            <a:ext cx="7886700" cy="955675"/>
          </a:xfrm>
        </p:spPr>
        <p:txBody>
          <a:bodyPr/>
          <a:lstStyle/>
          <a:p>
            <a:r>
              <a:rPr lang="zh-CN" altLang="en-US" dirty="0"/>
              <a:t>循环优化</a:t>
            </a:r>
          </a:p>
        </p:txBody>
      </p:sp>
      <p:sp>
        <p:nvSpPr>
          <p:cNvPr id="3" name="内容占位符 2"/>
          <p:cNvSpPr>
            <a:spLocks noGrp="1"/>
          </p:cNvSpPr>
          <p:nvPr>
            <p:ph idx="1"/>
          </p:nvPr>
        </p:nvSpPr>
        <p:spPr>
          <a:xfrm>
            <a:off x="251520" y="1306286"/>
            <a:ext cx="8926287" cy="5094514"/>
          </a:xfrm>
        </p:spPr>
        <p:txBody>
          <a:bodyPr/>
          <a:lstStyle/>
          <a:p>
            <a:pPr marL="274638" indent="-274638">
              <a:spcAft>
                <a:spcPts val="1200"/>
              </a:spcAft>
              <a:buSzPct val="100000"/>
              <a:buFont typeface="+mj-lt"/>
              <a:buAutoNum type="arabicPeriod"/>
            </a:pPr>
            <a:r>
              <a:rPr lang="zh-CN" altLang="en-US" sz="2600" dirty="0"/>
              <a:t>循环不变运算外提（代码外提）；</a:t>
            </a:r>
            <a:endParaRPr lang="en-US" altLang="zh-CN" sz="2600" dirty="0"/>
          </a:p>
          <a:p>
            <a:pPr marL="274638" indent="-274638">
              <a:spcAft>
                <a:spcPts val="1200"/>
              </a:spcAft>
              <a:buSzPct val="100000"/>
              <a:buFont typeface="+mj-lt"/>
              <a:buAutoNum type="arabicPeriod"/>
            </a:pPr>
            <a:r>
              <a:rPr lang="zh-CN" altLang="en-US" sz="2600" dirty="0"/>
              <a:t>降低运算强度；</a:t>
            </a:r>
            <a:endParaRPr lang="en-US" altLang="zh-CN" sz="2600" dirty="0"/>
          </a:p>
          <a:p>
            <a:pPr marL="274638" indent="-274638">
              <a:spcAft>
                <a:spcPts val="1200"/>
              </a:spcAft>
              <a:buSzPct val="100000"/>
              <a:buFont typeface="+mj-lt"/>
              <a:buAutoNum type="arabicPeriod"/>
            </a:pPr>
            <a:r>
              <a:rPr lang="zh-CN" altLang="en-US" sz="2600" dirty="0"/>
              <a:t>变换循环控制量并删除其</a:t>
            </a:r>
            <a:r>
              <a:rPr lang="zh-CN" altLang="en-US" sz="2600" dirty="0">
                <a:solidFill>
                  <a:srgbClr val="FF0000"/>
                </a:solidFill>
              </a:rPr>
              <a:t>自增赋值式</a:t>
            </a:r>
            <a:r>
              <a:rPr lang="zh-CN" altLang="en-US" sz="2600" dirty="0"/>
              <a:t>（删除归纳变量）。</a:t>
            </a:r>
            <a:endParaRPr lang="en-US" altLang="zh-CN" sz="2600" dirty="0"/>
          </a:p>
          <a:p>
            <a:r>
              <a:rPr lang="zh-CN" altLang="en-US" sz="2600" dirty="0">
                <a:solidFill>
                  <a:srgbClr val="CC0099"/>
                </a:solidFill>
              </a:rPr>
              <a:t>例</a:t>
            </a:r>
            <a:r>
              <a:rPr lang="en-US" altLang="zh-CN" sz="2600" dirty="0">
                <a:solidFill>
                  <a:srgbClr val="CC0099"/>
                </a:solidFill>
              </a:rPr>
              <a:t>10.5</a:t>
            </a:r>
            <a:r>
              <a:rPr lang="zh-CN" altLang="en-US" sz="2600" dirty="0"/>
              <a:t>：源程序</a:t>
            </a:r>
            <a:endParaRPr lang="en-US" altLang="zh-CN" sz="2600" dirty="0"/>
          </a:p>
          <a:p>
            <a:pPr lvl="1">
              <a:buNone/>
            </a:pPr>
            <a:r>
              <a:rPr lang="en-US" altLang="zh-CN" dirty="0"/>
              <a:t>J:=1;</a:t>
            </a:r>
          </a:p>
          <a:p>
            <a:pPr lvl="1">
              <a:buNone/>
            </a:pPr>
            <a:r>
              <a:rPr lang="en-US" altLang="zh-CN" dirty="0"/>
              <a:t>for I=1 to 10 do</a:t>
            </a:r>
          </a:p>
          <a:p>
            <a:pPr lvl="1">
              <a:spcAft>
                <a:spcPts val="2400"/>
              </a:spcAft>
              <a:buNone/>
            </a:pPr>
            <a:r>
              <a:rPr lang="en-US" altLang="zh-CN" dirty="0"/>
              <a:t>A[I,2</a:t>
            </a:r>
            <a:r>
              <a:rPr lang="zh-CN" altLang="en-US" dirty="0"/>
              <a:t>*</a:t>
            </a:r>
            <a:r>
              <a:rPr lang="en-US" altLang="zh-CN" dirty="0"/>
              <a:t>J]:=A[I,2</a:t>
            </a:r>
            <a:r>
              <a:rPr lang="zh-CN" altLang="en-US" dirty="0"/>
              <a:t>*</a:t>
            </a:r>
            <a:r>
              <a:rPr lang="en-US" altLang="zh-CN" dirty="0"/>
              <a:t>J]+1</a:t>
            </a:r>
          </a:p>
          <a:p>
            <a:pPr lvl="1">
              <a:buFont typeface="Wingdings" pitchFamily="2" charset="2"/>
              <a:buChar char="Ø"/>
            </a:pPr>
            <a:r>
              <a:rPr lang="zh-CN" altLang="en-US" dirty="0"/>
              <a:t>显然，从</a:t>
            </a:r>
            <a:r>
              <a:rPr lang="zh-CN" altLang="en-US" dirty="0">
                <a:solidFill>
                  <a:srgbClr val="FF0000"/>
                </a:solidFill>
              </a:rPr>
              <a:t>用户层面</a:t>
            </a:r>
            <a:r>
              <a:rPr lang="zh-CN" altLang="en-US" dirty="0"/>
              <a:t>，没有优化的余地了。</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36</a:t>
            </a:fld>
            <a:endParaRPr lang="zh-CN" altLang="en-US"/>
          </a:p>
        </p:txBody>
      </p:sp>
      <p:sp>
        <p:nvSpPr>
          <p:cNvPr id="5" name="矩形 4"/>
          <p:cNvSpPr/>
          <p:nvPr/>
        </p:nvSpPr>
        <p:spPr>
          <a:xfrm>
            <a:off x="664846" y="3752875"/>
            <a:ext cx="3384639" cy="1563329"/>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523975" y="217729"/>
            <a:ext cx="1353142" cy="1332966"/>
            <a:chOff x="30163" y="2300288"/>
            <a:chExt cx="1353142" cy="1332966"/>
          </a:xfrm>
        </p:grpSpPr>
        <p:pic>
          <p:nvPicPr>
            <p:cNvPr id="7"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287</a:t>
              </a:r>
              <a:r>
                <a:rPr lang="zh-CN" altLang="en-US" sz="2400" dirty="0">
                  <a:solidFill>
                    <a:srgbClr val="CC0099"/>
                  </a:solidFill>
                  <a:latin typeface="楷体" pitchFamily="49" charset="-122"/>
                  <a:ea typeface="楷体" pitchFamily="49" charset="-122"/>
                </a:rPr>
                <a:t>页</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79" y="655411"/>
            <a:ext cx="1446893" cy="3974646"/>
          </a:xfrm>
        </p:spPr>
        <p:txBody>
          <a:bodyPr vert="eaVert"/>
          <a:lstStyle/>
          <a:p>
            <a:r>
              <a:rPr lang="zh-CN" altLang="en-US" dirty="0"/>
              <a:t>程序流图</a:t>
            </a:r>
          </a:p>
        </p:txBody>
      </p:sp>
      <p:sp>
        <p:nvSpPr>
          <p:cNvPr id="4" name="灯片编号占位符 3"/>
          <p:cNvSpPr>
            <a:spLocks noGrp="1"/>
          </p:cNvSpPr>
          <p:nvPr>
            <p:ph type="sldNum" sz="quarter" idx="12"/>
          </p:nvPr>
        </p:nvSpPr>
        <p:spPr>
          <a:xfrm>
            <a:off x="8215078" y="6356350"/>
            <a:ext cx="619579" cy="365125"/>
          </a:xfrm>
        </p:spPr>
        <p:txBody>
          <a:bodyPr/>
          <a:lstStyle/>
          <a:p>
            <a:pPr>
              <a:defRPr/>
            </a:pPr>
            <a:fld id="{EFC3A549-9C13-4399-83C7-A4E2E0BD550C}" type="slidenum">
              <a:rPr lang="zh-CN" altLang="en-US" smtClean="0"/>
              <a:pPr>
                <a:defRPr/>
              </a:pPr>
              <a:t>37</a:t>
            </a:fld>
            <a:endParaRPr lang="zh-CN" altLang="en-US" dirty="0"/>
          </a:p>
        </p:txBody>
      </p:sp>
      <p:sp>
        <p:nvSpPr>
          <p:cNvPr id="28" name="矩形 27"/>
          <p:cNvSpPr/>
          <p:nvPr/>
        </p:nvSpPr>
        <p:spPr>
          <a:xfrm>
            <a:off x="551543" y="4536647"/>
            <a:ext cx="3018971" cy="1399696"/>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44000" lvl="1">
              <a:spcAft>
                <a:spcPts val="600"/>
              </a:spcAft>
              <a:buNone/>
            </a:pPr>
            <a:r>
              <a:rPr lang="en-US" altLang="zh-CN" sz="2200" dirty="0">
                <a:solidFill>
                  <a:srgbClr val="C00000"/>
                </a:solidFill>
                <a:latin typeface="楷体" pitchFamily="49" charset="-122"/>
                <a:ea typeface="楷体" pitchFamily="49" charset="-122"/>
              </a:rPr>
              <a:t>J:=1;</a:t>
            </a:r>
          </a:p>
          <a:p>
            <a:pPr marL="144000" lvl="1">
              <a:spcAft>
                <a:spcPts val="600"/>
              </a:spcAft>
              <a:buNone/>
            </a:pPr>
            <a:r>
              <a:rPr lang="en-US" altLang="zh-CN" sz="2200" dirty="0">
                <a:solidFill>
                  <a:srgbClr val="C00000"/>
                </a:solidFill>
                <a:latin typeface="楷体" pitchFamily="49" charset="-122"/>
                <a:ea typeface="楷体" pitchFamily="49" charset="-122"/>
              </a:rPr>
              <a:t>for I=1 to 10 do</a:t>
            </a:r>
          </a:p>
          <a:p>
            <a:pPr marL="144000" lvl="1">
              <a:spcAft>
                <a:spcPts val="600"/>
              </a:spcAft>
              <a:buNone/>
            </a:pPr>
            <a:r>
              <a:rPr lang="en-US" altLang="zh-CN" sz="2200" dirty="0">
                <a:solidFill>
                  <a:srgbClr val="C00000"/>
                </a:solidFill>
                <a:latin typeface="楷体" pitchFamily="49" charset="-122"/>
                <a:ea typeface="楷体" pitchFamily="49" charset="-122"/>
              </a:rPr>
              <a:t>A[I,2</a:t>
            </a:r>
            <a:r>
              <a:rPr lang="zh-CN" altLang="en-US" sz="2200" dirty="0">
                <a:solidFill>
                  <a:srgbClr val="C00000"/>
                </a:solidFill>
                <a:latin typeface="楷体" pitchFamily="49" charset="-122"/>
                <a:ea typeface="楷体" pitchFamily="49" charset="-122"/>
              </a:rPr>
              <a:t>*</a:t>
            </a:r>
            <a:r>
              <a:rPr lang="en-US" altLang="zh-CN" sz="2200" dirty="0">
                <a:solidFill>
                  <a:srgbClr val="C00000"/>
                </a:solidFill>
                <a:latin typeface="楷体" pitchFamily="49" charset="-122"/>
                <a:ea typeface="楷体" pitchFamily="49" charset="-122"/>
              </a:rPr>
              <a:t>J]:=A[I,2</a:t>
            </a:r>
            <a:r>
              <a:rPr lang="zh-CN" altLang="en-US" sz="2200" dirty="0">
                <a:solidFill>
                  <a:srgbClr val="C00000"/>
                </a:solidFill>
                <a:latin typeface="楷体" pitchFamily="49" charset="-122"/>
                <a:ea typeface="楷体" pitchFamily="49" charset="-122"/>
              </a:rPr>
              <a:t>*</a:t>
            </a:r>
            <a:r>
              <a:rPr lang="en-US" altLang="zh-CN" sz="2200" dirty="0">
                <a:solidFill>
                  <a:srgbClr val="C00000"/>
                </a:solidFill>
                <a:latin typeface="楷体" pitchFamily="49" charset="-122"/>
                <a:ea typeface="楷体" pitchFamily="49" charset="-122"/>
              </a:rPr>
              <a:t>J]+1</a:t>
            </a:r>
            <a:endParaRPr lang="zh-CN" altLang="en-US" sz="2200" dirty="0">
              <a:solidFill>
                <a:srgbClr val="C00000"/>
              </a:solidFill>
              <a:latin typeface="楷体" pitchFamily="49" charset="-122"/>
              <a:ea typeface="楷体" pitchFamily="49" charset="-122"/>
            </a:endParaRPr>
          </a:p>
        </p:txBody>
      </p:sp>
      <p:grpSp>
        <p:nvGrpSpPr>
          <p:cNvPr id="30" name="组合 29"/>
          <p:cNvGrpSpPr/>
          <p:nvPr/>
        </p:nvGrpSpPr>
        <p:grpSpPr>
          <a:xfrm>
            <a:off x="4092407" y="31083"/>
            <a:ext cx="3452617" cy="6811476"/>
            <a:chOff x="4092407" y="31083"/>
            <a:chExt cx="3452617" cy="6811476"/>
          </a:xfrm>
        </p:grpSpPr>
        <p:grpSp>
          <p:nvGrpSpPr>
            <p:cNvPr id="27" name="组合 26"/>
            <p:cNvGrpSpPr/>
            <p:nvPr/>
          </p:nvGrpSpPr>
          <p:grpSpPr>
            <a:xfrm>
              <a:off x="4092407" y="31083"/>
              <a:ext cx="3452617" cy="6811476"/>
              <a:chOff x="3294137" y="76053"/>
              <a:chExt cx="3452617" cy="6811476"/>
            </a:xfrm>
          </p:grpSpPr>
          <p:grpSp>
            <p:nvGrpSpPr>
              <p:cNvPr id="17" name="组合 16"/>
              <p:cNvGrpSpPr/>
              <p:nvPr/>
            </p:nvGrpSpPr>
            <p:grpSpPr>
              <a:xfrm>
                <a:off x="3295607" y="76053"/>
                <a:ext cx="3010006" cy="6625843"/>
                <a:chOff x="3295607" y="76053"/>
                <a:chExt cx="3010006" cy="6625843"/>
              </a:xfrm>
            </p:grpSpPr>
            <p:sp>
              <p:nvSpPr>
                <p:cNvPr id="6" name="矩形 5"/>
                <p:cNvSpPr/>
                <p:nvPr/>
              </p:nvSpPr>
              <p:spPr>
                <a:xfrm>
                  <a:off x="3682336" y="1080125"/>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7" name="矩形 6"/>
                <p:cNvSpPr/>
                <p:nvPr/>
              </p:nvSpPr>
              <p:spPr>
                <a:xfrm>
                  <a:off x="3667292" y="312419"/>
                  <a:ext cx="2617200"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8" name="矩形 7"/>
                <p:cNvSpPr/>
                <p:nvPr/>
              </p:nvSpPr>
              <p:spPr>
                <a:xfrm>
                  <a:off x="3688413" y="1703653"/>
                  <a:ext cx="2617200" cy="4889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(3)T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(4)T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(5)T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(6)T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(7)T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(8)T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(9)T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pPr>
                    <a:lnSpc>
                      <a:spcPct val="110000"/>
                    </a:lnSpc>
                    <a:spcAft>
                      <a:spcPts val="600"/>
                    </a:spcAft>
                  </a:pPr>
                  <a:r>
                    <a:rPr lang="en-US" altLang="zh-CN" sz="2000" dirty="0">
                      <a:solidFill>
                        <a:srgbClr val="0000FF"/>
                      </a:solidFill>
                      <a:latin typeface="楷体" pitchFamily="49" charset="-122"/>
                      <a:ea typeface="楷体" pitchFamily="49" charset="-122"/>
                    </a:rPr>
                    <a:t>(10)T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14" name="组合 13"/>
                <p:cNvGrpSpPr/>
                <p:nvPr/>
              </p:nvGrpSpPr>
              <p:grpSpPr>
                <a:xfrm>
                  <a:off x="3295607" y="856342"/>
                  <a:ext cx="1145756" cy="5845554"/>
                  <a:chOff x="929787" y="3367097"/>
                  <a:chExt cx="1145756" cy="2873199"/>
                </a:xfrm>
              </p:grpSpPr>
              <p:cxnSp>
                <p:nvCxnSpPr>
                  <p:cNvPr id="10" name="直接连接符 9"/>
                  <p:cNvCxnSpPr/>
                  <p:nvPr/>
                </p:nvCxnSpPr>
                <p:spPr>
                  <a:xfrm flipV="1">
                    <a:off x="929789" y="3370092"/>
                    <a:ext cx="0" cy="286653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929787" y="3370092"/>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47112" y="6187212"/>
                    <a:ext cx="0" cy="5308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075543" y="3367097"/>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4891317" y="1518771"/>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594626" y="6703268"/>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742687" y="1291060"/>
                <a:ext cx="0" cy="540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99773" y="1291060"/>
                <a:ext cx="4392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3294137" y="669834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595249" y="670752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29" name="直接连接符 28"/>
            <p:cNvCxnSpPr/>
            <p:nvPr/>
          </p:nvCxnSpPr>
          <p:spPr>
            <a:xfrm>
              <a:off x="5660559" y="705986"/>
              <a:ext cx="0" cy="3168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851571" y="231231"/>
            <a:ext cx="830694" cy="1910997"/>
            <a:chOff x="6851571" y="231231"/>
            <a:chExt cx="830694" cy="1910997"/>
          </a:xfrm>
        </p:grpSpPr>
        <p:sp>
          <p:nvSpPr>
            <p:cNvPr id="24" name="矩形 23"/>
            <p:cNvSpPr/>
            <p:nvPr/>
          </p:nvSpPr>
          <p:spPr>
            <a:xfrm>
              <a:off x="6851571" y="23123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31" name="矩形 30"/>
            <p:cNvSpPr/>
            <p:nvPr/>
          </p:nvSpPr>
          <p:spPr>
            <a:xfrm>
              <a:off x="6851571" y="816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32" name="矩形 31"/>
            <p:cNvSpPr/>
            <p:nvPr/>
          </p:nvSpPr>
          <p:spPr>
            <a:xfrm>
              <a:off x="6851571" y="16775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34" name="矩形 33"/>
          <p:cNvSpPr/>
          <p:nvPr/>
        </p:nvSpPr>
        <p:spPr>
          <a:xfrm>
            <a:off x="4511040" y="1722120"/>
            <a:ext cx="2316480" cy="1512000"/>
          </a:xfrm>
          <a:prstGeom prst="rect">
            <a:avLst/>
          </a:prstGeom>
          <a:noFill/>
          <a:ln w="28575">
            <a:solidFill>
              <a:srgbClr val="CC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511040" y="3352799"/>
            <a:ext cx="2318400" cy="1952625"/>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624840" y="5391150"/>
            <a:ext cx="6202680" cy="476250"/>
            <a:chOff x="624840" y="5391150"/>
            <a:chExt cx="6202680" cy="476250"/>
          </a:xfrm>
        </p:grpSpPr>
        <p:sp>
          <p:nvSpPr>
            <p:cNvPr id="36" name="矩形 35"/>
            <p:cNvSpPr/>
            <p:nvPr/>
          </p:nvSpPr>
          <p:spPr>
            <a:xfrm>
              <a:off x="4511040" y="5391150"/>
              <a:ext cx="2316480" cy="312329"/>
            </a:xfrm>
            <a:prstGeom prst="rect">
              <a:avLst/>
            </a:prstGeom>
            <a:noFill/>
            <a:ln w="28575">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a:stCxn id="36" idx="1"/>
            </p:cNvCxnSpPr>
            <p:nvPr/>
          </p:nvCxnSpPr>
          <p:spPr>
            <a:xfrm flipH="1">
              <a:off x="3474720" y="5547315"/>
              <a:ext cx="1036320" cy="76245"/>
            </a:xfrm>
            <a:prstGeom prst="straightConnector1">
              <a:avLst/>
            </a:prstGeom>
            <a:ln w="38100">
              <a:solidFill>
                <a:srgbClr val="00000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24840" y="5486400"/>
              <a:ext cx="2849880" cy="381000"/>
            </a:xfrm>
            <a:prstGeom prst="rect">
              <a:avLst/>
            </a:prstGeom>
            <a:noFill/>
            <a:ln w="28575">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3999" y="2409370"/>
            <a:ext cx="841829" cy="2365829"/>
          </a:xfrm>
        </p:spPr>
        <p:txBody>
          <a:bodyPr vert="eaVert"/>
          <a:lstStyle/>
          <a:p>
            <a:r>
              <a:rPr lang="zh-CN" altLang="en-US" sz="2800" dirty="0">
                <a:solidFill>
                  <a:srgbClr val="FF0000"/>
                </a:solidFill>
              </a:rPr>
              <a:t>代码外提</a:t>
            </a:r>
          </a:p>
        </p:txBody>
      </p:sp>
      <p:sp>
        <p:nvSpPr>
          <p:cNvPr id="4" name="灯片编号占位符 3"/>
          <p:cNvSpPr>
            <a:spLocks noGrp="1"/>
          </p:cNvSpPr>
          <p:nvPr>
            <p:ph type="sldNum" sz="quarter" idx="12"/>
          </p:nvPr>
        </p:nvSpPr>
        <p:spPr>
          <a:xfrm>
            <a:off x="8476332" y="6516004"/>
            <a:ext cx="517979" cy="365125"/>
          </a:xfrm>
        </p:spPr>
        <p:txBody>
          <a:bodyPr/>
          <a:lstStyle/>
          <a:p>
            <a:pPr>
              <a:defRPr/>
            </a:pPr>
            <a:fld id="{EFC3A549-9C13-4399-83C7-A4E2E0BD550C}" type="slidenum">
              <a:rPr lang="zh-CN" altLang="en-US" smtClean="0"/>
              <a:pPr>
                <a:defRPr/>
              </a:pPr>
              <a:t>38</a:t>
            </a:fld>
            <a:endParaRPr lang="zh-CN" altLang="en-US" dirty="0"/>
          </a:p>
        </p:txBody>
      </p:sp>
      <p:grpSp>
        <p:nvGrpSpPr>
          <p:cNvPr id="40" name="组合 39"/>
          <p:cNvGrpSpPr/>
          <p:nvPr/>
        </p:nvGrpSpPr>
        <p:grpSpPr>
          <a:xfrm>
            <a:off x="521963" y="31083"/>
            <a:ext cx="3452617" cy="6811476"/>
            <a:chOff x="4092407" y="31083"/>
            <a:chExt cx="3452617" cy="6811476"/>
          </a:xfrm>
        </p:grpSpPr>
        <p:grpSp>
          <p:nvGrpSpPr>
            <p:cNvPr id="41" name="组合 26"/>
            <p:cNvGrpSpPr/>
            <p:nvPr/>
          </p:nvGrpSpPr>
          <p:grpSpPr>
            <a:xfrm>
              <a:off x="4092407" y="31083"/>
              <a:ext cx="3452617" cy="6811476"/>
              <a:chOff x="3294137" y="76053"/>
              <a:chExt cx="3452617" cy="6811476"/>
            </a:xfrm>
          </p:grpSpPr>
          <p:grpSp>
            <p:nvGrpSpPr>
              <p:cNvPr id="43" name="组合 16"/>
              <p:cNvGrpSpPr/>
              <p:nvPr/>
            </p:nvGrpSpPr>
            <p:grpSpPr>
              <a:xfrm>
                <a:off x="3295607" y="76053"/>
                <a:ext cx="3010006" cy="6625843"/>
                <a:chOff x="3295607" y="76053"/>
                <a:chExt cx="3010006" cy="6625843"/>
              </a:xfrm>
            </p:grpSpPr>
            <p:sp>
              <p:nvSpPr>
                <p:cNvPr id="50" name="矩形 49"/>
                <p:cNvSpPr/>
                <p:nvPr/>
              </p:nvSpPr>
              <p:spPr>
                <a:xfrm>
                  <a:off x="3682336" y="1080125"/>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51" name="矩形 50"/>
                <p:cNvSpPr/>
                <p:nvPr/>
              </p:nvSpPr>
              <p:spPr>
                <a:xfrm>
                  <a:off x="3667292" y="312419"/>
                  <a:ext cx="2617200" cy="342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52" name="矩形 51"/>
                <p:cNvSpPr/>
                <p:nvPr/>
              </p:nvSpPr>
              <p:spPr>
                <a:xfrm>
                  <a:off x="3688413" y="1703653"/>
                  <a:ext cx="2617200" cy="4889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(3)T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(4)T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(5)T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(6)T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(7)T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(8)T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(9)T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pPr>
                    <a:lnSpc>
                      <a:spcPct val="110000"/>
                    </a:lnSpc>
                    <a:spcAft>
                      <a:spcPts val="600"/>
                    </a:spcAft>
                  </a:pPr>
                  <a:r>
                    <a:rPr lang="en-US" altLang="zh-CN" sz="2000" dirty="0">
                      <a:solidFill>
                        <a:srgbClr val="0000FF"/>
                      </a:solidFill>
                      <a:latin typeface="楷体" pitchFamily="49" charset="-122"/>
                      <a:ea typeface="楷体" pitchFamily="49" charset="-122"/>
                    </a:rPr>
                    <a:t>(10)T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53" name="组合 13"/>
                <p:cNvGrpSpPr/>
                <p:nvPr/>
              </p:nvGrpSpPr>
              <p:grpSpPr>
                <a:xfrm>
                  <a:off x="3295607" y="856342"/>
                  <a:ext cx="1145756" cy="5845554"/>
                  <a:chOff x="929787" y="3367097"/>
                  <a:chExt cx="1145756" cy="2873199"/>
                </a:xfrm>
              </p:grpSpPr>
              <p:cxnSp>
                <p:nvCxnSpPr>
                  <p:cNvPr id="55" name="直接连接符 54"/>
                  <p:cNvCxnSpPr/>
                  <p:nvPr/>
                </p:nvCxnSpPr>
                <p:spPr>
                  <a:xfrm flipV="1">
                    <a:off x="929789" y="3370092"/>
                    <a:ext cx="0" cy="286653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929787" y="3370092"/>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047112" y="6187212"/>
                    <a:ext cx="0" cy="5308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075543" y="3367097"/>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54" name="直接连接符 53"/>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p:nvPr/>
            </p:nvCxnSpPr>
            <p:spPr>
              <a:xfrm>
                <a:off x="4891317" y="1518771"/>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594626" y="6703268"/>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742687" y="1291060"/>
                <a:ext cx="0" cy="540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6295010" y="1291060"/>
                <a:ext cx="4464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3294137" y="669834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595249" y="670752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a:off x="5660559" y="604388"/>
              <a:ext cx="0" cy="4392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4985026" y="46524"/>
            <a:ext cx="3452617" cy="6811476"/>
            <a:chOff x="4985026" y="46524"/>
            <a:chExt cx="3452617" cy="6811476"/>
          </a:xfrm>
        </p:grpSpPr>
        <p:grpSp>
          <p:nvGrpSpPr>
            <p:cNvPr id="60" name="组合 59"/>
            <p:cNvGrpSpPr/>
            <p:nvPr/>
          </p:nvGrpSpPr>
          <p:grpSpPr>
            <a:xfrm>
              <a:off x="4985026" y="46524"/>
              <a:ext cx="3452617" cy="6811476"/>
              <a:chOff x="4520578" y="46524"/>
              <a:chExt cx="3452617" cy="6811476"/>
            </a:xfrm>
          </p:grpSpPr>
          <p:grpSp>
            <p:nvGrpSpPr>
              <p:cNvPr id="22" name="组合 21"/>
              <p:cNvGrpSpPr/>
              <p:nvPr/>
            </p:nvGrpSpPr>
            <p:grpSpPr>
              <a:xfrm>
                <a:off x="4520578" y="46524"/>
                <a:ext cx="3452617" cy="6811476"/>
                <a:chOff x="3294137" y="76053"/>
                <a:chExt cx="3452617" cy="6811476"/>
              </a:xfrm>
            </p:grpSpPr>
            <p:grpSp>
              <p:nvGrpSpPr>
                <p:cNvPr id="23" name="组合 16"/>
                <p:cNvGrpSpPr/>
                <p:nvPr/>
              </p:nvGrpSpPr>
              <p:grpSpPr>
                <a:xfrm>
                  <a:off x="3295607" y="76053"/>
                  <a:ext cx="3010006" cy="6631260"/>
                  <a:chOff x="3295607" y="76053"/>
                  <a:chExt cx="3010006" cy="6631260"/>
                </a:xfrm>
              </p:grpSpPr>
              <p:sp>
                <p:nvSpPr>
                  <p:cNvPr id="30" name="矩形 29"/>
                  <p:cNvSpPr/>
                  <p:nvPr/>
                </p:nvSpPr>
                <p:spPr>
                  <a:xfrm>
                    <a:off x="3682336" y="2720207"/>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31" name="矩形 30"/>
                  <p:cNvSpPr/>
                  <p:nvPr/>
                </p:nvSpPr>
                <p:spPr>
                  <a:xfrm>
                    <a:off x="3667292" y="312419"/>
                    <a:ext cx="2617200" cy="370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32" name="矩形 31"/>
                  <p:cNvSpPr/>
                  <p:nvPr/>
                </p:nvSpPr>
                <p:spPr>
                  <a:xfrm>
                    <a:off x="3688413" y="3343735"/>
                    <a:ext cx="2617200" cy="3231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(4)T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(5)T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(8)T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(9)T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33" name="组合 13"/>
                  <p:cNvGrpSpPr/>
                  <p:nvPr/>
                </p:nvGrpSpPr>
                <p:grpSpPr>
                  <a:xfrm>
                    <a:off x="3295607" y="2496419"/>
                    <a:ext cx="1145756" cy="4210894"/>
                    <a:chOff x="929787" y="4173203"/>
                    <a:chExt cx="1145756" cy="2069725"/>
                  </a:xfrm>
                </p:grpSpPr>
                <p:cxnSp>
                  <p:nvCxnSpPr>
                    <p:cNvPr id="35" name="直接连接符 34"/>
                    <p:cNvCxnSpPr/>
                    <p:nvPr/>
                  </p:nvCxnSpPr>
                  <p:spPr>
                    <a:xfrm flipV="1">
                      <a:off x="929789" y="4176199"/>
                      <a:ext cx="0" cy="206672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929787" y="4176198"/>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047112" y="6174697"/>
                      <a:ext cx="0" cy="6723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接连接符 12"/>
                    <p:cNvCxnSpPr/>
                    <p:nvPr/>
                  </p:nvCxnSpPr>
                  <p:spPr>
                    <a:xfrm>
                      <a:off x="2075543" y="4173203"/>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4891317" y="3174093"/>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594626" y="6703268"/>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742687" y="2931142"/>
                  <a:ext cx="0" cy="378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295010" y="2931142"/>
                  <a:ext cx="4464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294137" y="670469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595249" y="670752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4871311" y="841830"/>
                <a:ext cx="2617200" cy="1545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(3)T</a:t>
                </a:r>
                <a:r>
                  <a:rPr lang="en-US" altLang="zh-CN" sz="2000" baseline="-25000" dirty="0">
                    <a:solidFill>
                      <a:srgbClr val="CC0099"/>
                    </a:solidFill>
                    <a:latin typeface="楷体" pitchFamily="49" charset="-122"/>
                    <a:ea typeface="楷体" pitchFamily="49" charset="-122"/>
                  </a:rPr>
                  <a:t>1</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(6)T</a:t>
                </a:r>
                <a:r>
                  <a:rPr lang="en-US" altLang="zh-CN" sz="2000" baseline="-25000" dirty="0">
                    <a:solidFill>
                      <a:srgbClr val="CC0099"/>
                    </a:solidFill>
                    <a:latin typeface="楷体" pitchFamily="49" charset="-122"/>
                    <a:ea typeface="楷体" pitchFamily="49" charset="-122"/>
                  </a:rPr>
                  <a:t>4</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a:p>
                <a:pPr>
                  <a:lnSpc>
                    <a:spcPct val="110000"/>
                  </a:lnSpc>
                  <a:spcAft>
                    <a:spcPts val="600"/>
                  </a:spcAft>
                </a:pPr>
                <a:r>
                  <a:rPr lang="en-US" altLang="zh-CN" sz="2000" dirty="0">
                    <a:solidFill>
                      <a:srgbClr val="CC0099"/>
                    </a:solidFill>
                    <a:latin typeface="楷体" pitchFamily="49" charset="-122"/>
                    <a:ea typeface="楷体" pitchFamily="49" charset="-122"/>
                  </a:rPr>
                  <a:t>(7)T</a:t>
                </a:r>
                <a:r>
                  <a:rPr lang="en-US" altLang="zh-CN" sz="2000" baseline="-25000" dirty="0">
                    <a:solidFill>
                      <a:srgbClr val="CC0099"/>
                    </a:solidFill>
                    <a:latin typeface="楷体" pitchFamily="49" charset="-122"/>
                    <a:ea typeface="楷体" pitchFamily="49" charset="-122"/>
                  </a:rPr>
                  <a:t>5</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(10)T</a:t>
                </a:r>
                <a:r>
                  <a:rPr lang="en-US" altLang="zh-CN" sz="2000" baseline="-25000" dirty="0">
                    <a:solidFill>
                      <a:srgbClr val="CC0099"/>
                    </a:solidFill>
                    <a:latin typeface="楷体" pitchFamily="49" charset="-122"/>
                    <a:ea typeface="楷体" pitchFamily="49" charset="-122"/>
                  </a:rPr>
                  <a:t>8</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p:txBody>
          </p:sp>
          <p:cxnSp>
            <p:nvCxnSpPr>
              <p:cNvPr id="59" name="直接连接符 58"/>
              <p:cNvCxnSpPr/>
              <p:nvPr/>
            </p:nvCxnSpPr>
            <p:spPr>
              <a:xfrm>
                <a:off x="6103244" y="648858"/>
                <a:ext cx="0" cy="194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6560438" y="2382558"/>
              <a:ext cx="0" cy="302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3285411" y="246471"/>
            <a:ext cx="830694" cy="1910997"/>
            <a:chOff x="6851571" y="231231"/>
            <a:chExt cx="830694" cy="1910997"/>
          </a:xfrm>
        </p:grpSpPr>
        <p:sp>
          <p:nvSpPr>
            <p:cNvPr id="64" name="矩形 63"/>
            <p:cNvSpPr/>
            <p:nvPr/>
          </p:nvSpPr>
          <p:spPr>
            <a:xfrm>
              <a:off x="6851571" y="23123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65" name="矩形 64"/>
            <p:cNvSpPr/>
            <p:nvPr/>
          </p:nvSpPr>
          <p:spPr>
            <a:xfrm>
              <a:off x="6851571" y="816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66" name="矩形 65"/>
            <p:cNvSpPr/>
            <p:nvPr/>
          </p:nvSpPr>
          <p:spPr>
            <a:xfrm>
              <a:off x="6851571" y="16775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grpSp>
        <p:nvGrpSpPr>
          <p:cNvPr id="73" name="组合 72"/>
          <p:cNvGrpSpPr/>
          <p:nvPr/>
        </p:nvGrpSpPr>
        <p:grpSpPr>
          <a:xfrm>
            <a:off x="7735491" y="215991"/>
            <a:ext cx="845934" cy="3511197"/>
            <a:chOff x="7735491" y="215991"/>
            <a:chExt cx="845934" cy="3511197"/>
          </a:xfrm>
        </p:grpSpPr>
        <p:grpSp>
          <p:nvGrpSpPr>
            <p:cNvPr id="67" name="组合 66"/>
            <p:cNvGrpSpPr/>
            <p:nvPr/>
          </p:nvGrpSpPr>
          <p:grpSpPr>
            <a:xfrm>
              <a:off x="7735491" y="215991"/>
              <a:ext cx="830694" cy="3511197"/>
              <a:chOff x="6851571" y="231231"/>
              <a:chExt cx="830694" cy="3511197"/>
            </a:xfrm>
          </p:grpSpPr>
          <p:sp>
            <p:nvSpPr>
              <p:cNvPr id="68" name="矩形 67"/>
              <p:cNvSpPr/>
              <p:nvPr/>
            </p:nvSpPr>
            <p:spPr>
              <a:xfrm>
                <a:off x="6851571" y="23123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69" name="矩形 68"/>
              <p:cNvSpPr/>
              <p:nvPr/>
            </p:nvSpPr>
            <p:spPr>
              <a:xfrm>
                <a:off x="6851571" y="816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70" name="矩形 69"/>
              <p:cNvSpPr/>
              <p:nvPr/>
            </p:nvSpPr>
            <p:spPr>
              <a:xfrm>
                <a:off x="6851571" y="32777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71" name="矩形 70"/>
            <p:cNvSpPr/>
            <p:nvPr/>
          </p:nvSpPr>
          <p:spPr>
            <a:xfrm>
              <a:off x="7750731" y="24777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72" name="矩形 71"/>
            <p:cNvSpPr/>
            <p:nvPr/>
          </p:nvSpPr>
          <p:spPr>
            <a:xfrm>
              <a:off x="8101251" y="801357"/>
              <a:ext cx="265509"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mic Sans MS" pitchFamily="66" charset="0"/>
                  <a:ea typeface="楷体" pitchFamily="49" charset="-122"/>
                </a:rPr>
                <a:t>’</a:t>
              </a:r>
              <a:endParaRPr lang="zh-CN" altLang="en-US" sz="2000" baseline="-25000" dirty="0">
                <a:solidFill>
                  <a:srgbClr val="0000FF"/>
                </a:solidFill>
                <a:latin typeface="楷体" pitchFamily="49" charset="-122"/>
                <a:ea typeface="楷体" pitchFamily="49" charset="-122"/>
              </a:endParaRPr>
            </a:p>
          </p:txBody>
        </p:sp>
      </p:grpSp>
      <p:grpSp>
        <p:nvGrpSpPr>
          <p:cNvPr id="5" name="组合 4">
            <a:extLst>
              <a:ext uri="{FF2B5EF4-FFF2-40B4-BE49-F238E27FC236}">
                <a16:creationId xmlns:a16="http://schemas.microsoft.com/office/drawing/2014/main" id="{34B2E57F-0268-40E8-B54E-FA0E25C5ADF2}"/>
              </a:ext>
            </a:extLst>
          </p:cNvPr>
          <p:cNvGrpSpPr/>
          <p:nvPr/>
        </p:nvGrpSpPr>
        <p:grpSpPr>
          <a:xfrm>
            <a:off x="4477909" y="847345"/>
            <a:ext cx="723260" cy="1540728"/>
            <a:chOff x="4477909" y="847345"/>
            <a:chExt cx="723260" cy="1540728"/>
          </a:xfrm>
        </p:grpSpPr>
        <p:sp>
          <p:nvSpPr>
            <p:cNvPr id="74" name="矩形 73">
              <a:extLst>
                <a:ext uri="{FF2B5EF4-FFF2-40B4-BE49-F238E27FC236}">
                  <a16:creationId xmlns:a16="http://schemas.microsoft.com/office/drawing/2014/main" id="{984E2CA1-A312-4AF2-A336-BD22E4EFC245}"/>
                </a:ext>
              </a:extLst>
            </p:cNvPr>
            <p:cNvSpPr/>
            <p:nvPr/>
          </p:nvSpPr>
          <p:spPr>
            <a:xfrm>
              <a:off x="4477909" y="938485"/>
              <a:ext cx="319116" cy="13524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zh-CN" altLang="en-US" sz="2000">
                  <a:solidFill>
                    <a:schemeClr val="tx1"/>
                  </a:solidFill>
                  <a:latin typeface="楷体" pitchFamily="49" charset="-122"/>
                  <a:ea typeface="楷体" pitchFamily="49" charset="-122"/>
                </a:rPr>
                <a:t>不变运算</a:t>
              </a:r>
              <a:endParaRPr lang="zh-CN" altLang="en-US" sz="2000" dirty="0">
                <a:solidFill>
                  <a:schemeClr val="tx1"/>
                </a:solidFill>
                <a:latin typeface="楷体" pitchFamily="49" charset="-122"/>
                <a:ea typeface="楷体" pitchFamily="49" charset="-122"/>
              </a:endParaRPr>
            </a:p>
          </p:txBody>
        </p:sp>
        <p:sp>
          <p:nvSpPr>
            <p:cNvPr id="3" name="左大括号 2">
              <a:extLst>
                <a:ext uri="{FF2B5EF4-FFF2-40B4-BE49-F238E27FC236}">
                  <a16:creationId xmlns:a16="http://schemas.microsoft.com/office/drawing/2014/main" id="{D46BCFC0-6B5F-469C-994F-E56BEA57A3E8}"/>
                </a:ext>
              </a:extLst>
            </p:cNvPr>
            <p:cNvSpPr/>
            <p:nvPr/>
          </p:nvSpPr>
          <p:spPr>
            <a:xfrm>
              <a:off x="4903451" y="847345"/>
              <a:ext cx="297718" cy="1540728"/>
            </a:xfrm>
            <a:prstGeom prst="leftBrace">
              <a:avLst>
                <a:gd name="adj1" fmla="val 579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5740" y="301211"/>
            <a:ext cx="7886700" cy="652514"/>
          </a:xfrm>
        </p:spPr>
        <p:txBody>
          <a:bodyPr/>
          <a:lstStyle/>
          <a:p>
            <a:r>
              <a:rPr lang="zh-CN" altLang="en-US"/>
              <a:t>查找循环中的不变运算</a:t>
            </a:r>
            <a:endParaRPr lang="zh-CN" altLang="en-US" dirty="0"/>
          </a:p>
        </p:txBody>
      </p:sp>
      <p:sp>
        <p:nvSpPr>
          <p:cNvPr id="3" name="内容占位符 2"/>
          <p:cNvSpPr>
            <a:spLocks noGrp="1"/>
          </p:cNvSpPr>
          <p:nvPr>
            <p:ph idx="1"/>
          </p:nvPr>
        </p:nvSpPr>
        <p:spPr>
          <a:xfrm>
            <a:off x="628650" y="1223755"/>
            <a:ext cx="7886700" cy="4815535"/>
          </a:xfrm>
        </p:spPr>
        <p:txBody>
          <a:bodyPr/>
          <a:lstStyle/>
          <a:p>
            <a:pPr>
              <a:lnSpc>
                <a:spcPct val="110000"/>
              </a:lnSpc>
              <a:spcAft>
                <a:spcPts val="1200"/>
              </a:spcAft>
            </a:pPr>
            <a:r>
              <a:rPr lang="zh-CN" altLang="en-US" sz="2400"/>
              <a:t>查找循环</a:t>
            </a:r>
            <a:r>
              <a:rPr lang="en-US" altLang="zh-CN" sz="2400"/>
              <a:t>L</a:t>
            </a:r>
            <a:r>
              <a:rPr lang="zh-CN" altLang="en-US" sz="2400"/>
              <a:t>中的不变运算的算法：</a:t>
            </a:r>
            <a:endParaRPr lang="en-US" altLang="zh-CN" sz="2400"/>
          </a:p>
          <a:p>
            <a:pPr marL="457200" indent="-457200">
              <a:lnSpc>
                <a:spcPct val="110000"/>
              </a:lnSpc>
              <a:spcAft>
                <a:spcPts val="1200"/>
              </a:spcAft>
              <a:buSzPct val="100000"/>
              <a:buFont typeface="+mj-ea"/>
              <a:buAutoNum type="circleNumDbPlain"/>
            </a:pPr>
            <a:r>
              <a:rPr lang="zh-CN" altLang="en-US" sz="2400"/>
              <a:t>依次查看</a:t>
            </a:r>
            <a:r>
              <a:rPr lang="en-US" altLang="zh-CN" sz="2400"/>
              <a:t>L</a:t>
            </a:r>
            <a:r>
              <a:rPr lang="zh-CN" altLang="en-US" sz="2400"/>
              <a:t>中的基本块的每个代码，如果它的每个运算对象或为常数，或者定值点在</a:t>
            </a:r>
            <a:r>
              <a:rPr lang="en-US" altLang="zh-CN" sz="2400"/>
              <a:t>L</a:t>
            </a:r>
            <a:r>
              <a:rPr lang="zh-CN" altLang="en-US" sz="2400"/>
              <a:t>外（根据</a:t>
            </a:r>
            <a:r>
              <a:rPr lang="zh-CN" altLang="en-US" sz="2400">
                <a:solidFill>
                  <a:srgbClr val="FF0000"/>
                </a:solidFill>
              </a:rPr>
              <a:t>数据流分析</a:t>
            </a:r>
            <a:r>
              <a:rPr lang="zh-CN" altLang="en-US" sz="2400"/>
              <a:t>可知），则将此代码标记为“不变运算”；</a:t>
            </a:r>
            <a:endParaRPr lang="en-US" altLang="zh-CN" sz="2400"/>
          </a:p>
          <a:p>
            <a:pPr marL="457200" indent="-457200">
              <a:lnSpc>
                <a:spcPct val="110000"/>
              </a:lnSpc>
              <a:spcAft>
                <a:spcPts val="1200"/>
              </a:spcAft>
              <a:buSzPct val="100000"/>
              <a:buFont typeface="+mj-ea"/>
              <a:buAutoNum type="circleNumDbPlain"/>
            </a:pPr>
            <a:r>
              <a:rPr lang="zh-CN" altLang="en-US" sz="2400"/>
              <a:t>重复第③步直至没有新的代码被标记为“不变运算”为止；</a:t>
            </a:r>
            <a:endParaRPr lang="en-US" altLang="zh-CN" sz="2400"/>
          </a:p>
          <a:p>
            <a:pPr marL="457200" indent="-457200">
              <a:lnSpc>
                <a:spcPct val="110000"/>
              </a:lnSpc>
              <a:spcAft>
                <a:spcPts val="1200"/>
              </a:spcAft>
              <a:buSzPct val="100000"/>
              <a:buFont typeface="+mj-ea"/>
              <a:buAutoNum type="circleNumDbPlain"/>
            </a:pPr>
            <a:r>
              <a:rPr lang="zh-CN" altLang="en-US" sz="2400"/>
              <a:t>依次查看尚未被标记为“不变运算”的代码，如果它的每个运算对象或者为常数，或定值点在</a:t>
            </a:r>
            <a:r>
              <a:rPr lang="en-US" altLang="zh-CN" sz="2400"/>
              <a:t>L</a:t>
            </a:r>
            <a:r>
              <a:rPr lang="zh-CN" altLang="en-US" sz="2400"/>
              <a:t>之外，或</a:t>
            </a:r>
            <a:r>
              <a:rPr lang="zh-CN" altLang="en-US" sz="2400">
                <a:solidFill>
                  <a:srgbClr val="C00000"/>
                </a:solidFill>
              </a:rPr>
              <a:t>只有一个到达</a:t>
            </a:r>
            <a:r>
              <a:rPr lang="en-US" altLang="zh-CN" sz="2400">
                <a:solidFill>
                  <a:srgbClr val="C00000"/>
                </a:solidFill>
              </a:rPr>
              <a:t>-</a:t>
            </a:r>
            <a:r>
              <a:rPr lang="zh-CN" altLang="en-US" sz="2400">
                <a:solidFill>
                  <a:srgbClr val="C00000"/>
                </a:solidFill>
              </a:rPr>
              <a:t>定值点且该点上的代码已标记为“不变运算”</a:t>
            </a:r>
            <a:r>
              <a:rPr lang="zh-CN" altLang="en-US" sz="2400"/>
              <a:t>，则把被查看的代码标记为“不变运算”。</a:t>
            </a:r>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39</a:t>
            </a:fld>
            <a:endParaRPr lang="zh-CN" altLang="en-US"/>
          </a:p>
        </p:txBody>
      </p:sp>
    </p:spTree>
    <p:extLst>
      <p:ext uri="{BB962C8B-B14F-4D97-AF65-F5344CB8AC3E}">
        <p14:creationId xmlns:p14="http://schemas.microsoft.com/office/powerpoint/2010/main" val="204506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代码优化的地位</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4</a:t>
            </a:fld>
            <a:endParaRPr lang="zh-CN" altLang="en-US"/>
          </a:p>
        </p:txBody>
      </p:sp>
      <p:grpSp>
        <p:nvGrpSpPr>
          <p:cNvPr id="27" name="组合 26"/>
          <p:cNvGrpSpPr/>
          <p:nvPr/>
        </p:nvGrpSpPr>
        <p:grpSpPr>
          <a:xfrm>
            <a:off x="412964" y="2227006"/>
            <a:ext cx="8377076" cy="3082413"/>
            <a:chOff x="412964" y="2227006"/>
            <a:chExt cx="8377076" cy="3082413"/>
          </a:xfrm>
        </p:grpSpPr>
        <p:sp>
          <p:nvSpPr>
            <p:cNvPr id="5" name="矩形 4"/>
            <p:cNvSpPr/>
            <p:nvPr/>
          </p:nvSpPr>
          <p:spPr>
            <a:xfrm>
              <a:off x="3052912" y="2227006"/>
              <a:ext cx="3126658" cy="9586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代码优化器</a:t>
              </a:r>
            </a:p>
          </p:txBody>
        </p:sp>
        <p:sp>
          <p:nvSpPr>
            <p:cNvPr id="6" name="矩形 5"/>
            <p:cNvSpPr/>
            <p:nvPr/>
          </p:nvSpPr>
          <p:spPr>
            <a:xfrm>
              <a:off x="1243781" y="4284927"/>
              <a:ext cx="1705887" cy="412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控制流分析</a:t>
              </a:r>
            </a:p>
          </p:txBody>
        </p:sp>
        <p:sp>
          <p:nvSpPr>
            <p:cNvPr id="7" name="矩形 6"/>
            <p:cNvSpPr/>
            <p:nvPr/>
          </p:nvSpPr>
          <p:spPr>
            <a:xfrm>
              <a:off x="412964" y="2470529"/>
              <a:ext cx="1609200" cy="4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编译前端</a:t>
              </a:r>
            </a:p>
          </p:txBody>
        </p:sp>
        <p:sp>
          <p:nvSpPr>
            <p:cNvPr id="8" name="矩形 7"/>
            <p:cNvSpPr/>
            <p:nvPr/>
          </p:nvSpPr>
          <p:spPr>
            <a:xfrm>
              <a:off x="7182466" y="2470354"/>
              <a:ext cx="1607574" cy="471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楷体" pitchFamily="49" charset="-122"/>
                  <a:ea typeface="楷体" pitchFamily="49" charset="-122"/>
                </a:rPr>
                <a:t>代码生成</a:t>
              </a:r>
            </a:p>
          </p:txBody>
        </p:sp>
        <p:sp>
          <p:nvSpPr>
            <p:cNvPr id="9" name="矩形 8"/>
            <p:cNvSpPr/>
            <p:nvPr/>
          </p:nvSpPr>
          <p:spPr>
            <a:xfrm>
              <a:off x="3755910" y="4284405"/>
              <a:ext cx="1706400" cy="41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数据流分析</a:t>
              </a:r>
            </a:p>
          </p:txBody>
        </p:sp>
        <p:sp>
          <p:nvSpPr>
            <p:cNvPr id="10" name="矩形 9"/>
            <p:cNvSpPr/>
            <p:nvPr/>
          </p:nvSpPr>
          <p:spPr>
            <a:xfrm>
              <a:off x="6253291" y="4284405"/>
              <a:ext cx="1706400" cy="41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代码变换</a:t>
              </a:r>
            </a:p>
          </p:txBody>
        </p:sp>
        <p:cxnSp>
          <p:nvCxnSpPr>
            <p:cNvPr id="12" name="直接箭头连接符 11"/>
            <p:cNvCxnSpPr>
              <a:stCxn id="6" idx="3"/>
              <a:endCxn id="9" idx="1"/>
            </p:cNvCxnSpPr>
            <p:nvPr/>
          </p:nvCxnSpPr>
          <p:spPr>
            <a:xfrm>
              <a:off x="2949668" y="4491405"/>
              <a:ext cx="80624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461809" y="4496321"/>
              <a:ext cx="80624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040192" y="2711766"/>
              <a:ext cx="1022400"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174656" y="2716682"/>
              <a:ext cx="1022400"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238866" y="3185652"/>
              <a:ext cx="1799302" cy="1106129"/>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94323" y="3200400"/>
              <a:ext cx="1740309" cy="1091381"/>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870158" y="3598606"/>
              <a:ext cx="7492181" cy="1710813"/>
            </a:xfrm>
            <a:prstGeom prst="ellipse">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254491" y="4806057"/>
              <a:ext cx="2674374" cy="41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accent6"/>
                  </a:solidFill>
                  <a:latin typeface="楷体" pitchFamily="49" charset="-122"/>
                  <a:ea typeface="楷体" pitchFamily="49" charset="-122"/>
                </a:rPr>
                <a:t>代码优化器的结构</a:t>
              </a:r>
            </a:p>
          </p:txBody>
        </p:sp>
        <p:sp>
          <p:nvSpPr>
            <p:cNvPr id="25" name="矩形 24"/>
            <p:cNvSpPr/>
            <p:nvPr/>
          </p:nvSpPr>
          <p:spPr>
            <a:xfrm>
              <a:off x="1858296" y="2300744"/>
              <a:ext cx="1361759" cy="425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中间代码</a:t>
              </a:r>
            </a:p>
          </p:txBody>
        </p:sp>
        <p:sp>
          <p:nvSpPr>
            <p:cNvPr id="26" name="矩形 25"/>
            <p:cNvSpPr/>
            <p:nvPr/>
          </p:nvSpPr>
          <p:spPr>
            <a:xfrm>
              <a:off x="5943602" y="2303723"/>
              <a:ext cx="1455165" cy="41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楷体" pitchFamily="49" charset="-122"/>
                  <a:ea typeface="楷体" pitchFamily="49" charset="-122"/>
                </a:rPr>
                <a:t>中间代码</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52514"/>
          </a:xfrm>
        </p:spPr>
        <p:txBody>
          <a:bodyPr/>
          <a:lstStyle/>
          <a:p>
            <a:r>
              <a:rPr lang="zh-CN" altLang="en-US"/>
              <a:t>代码外提算法</a:t>
            </a:r>
            <a:endParaRPr lang="zh-CN" altLang="en-US" dirty="0"/>
          </a:p>
        </p:txBody>
      </p:sp>
      <p:sp>
        <p:nvSpPr>
          <p:cNvPr id="3" name="内容占位符 2"/>
          <p:cNvSpPr>
            <a:spLocks noGrp="1"/>
          </p:cNvSpPr>
          <p:nvPr>
            <p:ph idx="1"/>
          </p:nvPr>
        </p:nvSpPr>
        <p:spPr>
          <a:xfrm>
            <a:off x="628649" y="1223755"/>
            <a:ext cx="8128815" cy="4905545"/>
          </a:xfrm>
        </p:spPr>
        <p:txBody>
          <a:bodyPr/>
          <a:lstStyle/>
          <a:p>
            <a:pPr marL="457200" indent="-457200">
              <a:lnSpc>
                <a:spcPct val="110000"/>
              </a:lnSpc>
              <a:spcAft>
                <a:spcPts val="1200"/>
              </a:spcAft>
              <a:buSzPct val="100000"/>
              <a:buFont typeface="+mj-lt"/>
              <a:buAutoNum type="arabicPeriod"/>
            </a:pPr>
            <a:r>
              <a:rPr lang="zh-CN" altLang="en-US" sz="2400"/>
              <a:t>求出循环</a:t>
            </a:r>
            <a:r>
              <a:rPr lang="en-US" altLang="zh-CN" sz="2400"/>
              <a:t>L</a:t>
            </a:r>
            <a:r>
              <a:rPr lang="zh-CN" altLang="en-US" sz="2400"/>
              <a:t>的所有不变运算；</a:t>
            </a:r>
            <a:endParaRPr lang="en-US" altLang="zh-CN" sz="2400"/>
          </a:p>
          <a:p>
            <a:pPr marL="457200" indent="-457200">
              <a:lnSpc>
                <a:spcPct val="110000"/>
              </a:lnSpc>
              <a:spcAft>
                <a:spcPts val="1200"/>
              </a:spcAft>
              <a:buSzPct val="100000"/>
              <a:buFont typeface="+mj-lt"/>
              <a:buAutoNum type="arabicPeriod"/>
            </a:pPr>
            <a:r>
              <a:rPr lang="zh-CN" altLang="en-US" sz="2400"/>
              <a:t>对步骤</a:t>
            </a:r>
            <a:r>
              <a:rPr lang="en-US" altLang="zh-CN" sz="2400"/>
              <a:t>1</a:t>
            </a:r>
            <a:r>
              <a:rPr lang="zh-CN" altLang="en-US" sz="2400"/>
              <a:t>所求的得的每一不变运算</a:t>
            </a:r>
            <a:r>
              <a:rPr lang="en-US" altLang="zh-CN" sz="2400"/>
              <a:t>s</a:t>
            </a:r>
            <a:r>
              <a:rPr lang="zh-CN" altLang="en-US" sz="2400"/>
              <a:t>：</a:t>
            </a:r>
            <a:r>
              <a:rPr lang="en-US" altLang="zh-CN" sz="2400"/>
              <a:t>A:=B op C</a:t>
            </a:r>
            <a:r>
              <a:rPr lang="zh-CN" altLang="en-US" sz="2400"/>
              <a:t>或</a:t>
            </a:r>
            <a:r>
              <a:rPr lang="en-US" altLang="zh-CN" sz="2400"/>
              <a:t>A:=B</a:t>
            </a:r>
            <a:r>
              <a:rPr lang="zh-CN" altLang="en-US" sz="2400"/>
              <a:t>，检查它是否满足以下条件①</a:t>
            </a:r>
            <a:r>
              <a:rPr lang="zh-CN" altLang="en-US" sz="2400">
                <a:solidFill>
                  <a:srgbClr val="FF0000"/>
                </a:solidFill>
              </a:rPr>
              <a:t>或</a:t>
            </a:r>
            <a:r>
              <a:rPr lang="zh-CN" altLang="en-US" sz="2400"/>
              <a:t>②</a:t>
            </a:r>
            <a:endParaRPr lang="en-US" altLang="zh-CN" sz="2400"/>
          </a:p>
          <a:p>
            <a:pPr marL="457200" indent="-457200">
              <a:lnSpc>
                <a:spcPct val="110000"/>
              </a:lnSpc>
              <a:spcAft>
                <a:spcPts val="1200"/>
              </a:spcAft>
              <a:buSzPct val="100000"/>
              <a:buFont typeface="+mj-ea"/>
              <a:buAutoNum type="circleNumDbPlain"/>
            </a:pPr>
            <a:r>
              <a:rPr lang="en-US" altLang="zh-CN" sz="2400"/>
              <a:t>(i)s</a:t>
            </a:r>
            <a:r>
              <a:rPr lang="zh-CN" altLang="en-US" sz="2400"/>
              <a:t>所在的结点是</a:t>
            </a:r>
            <a:r>
              <a:rPr lang="en-US" altLang="zh-CN" sz="2400"/>
              <a:t>L</a:t>
            </a:r>
            <a:r>
              <a:rPr lang="zh-CN" altLang="en-US" sz="2400"/>
              <a:t>的所有出口结点的</a:t>
            </a:r>
            <a:r>
              <a:rPr lang="zh-CN" altLang="en-US" sz="2400">
                <a:solidFill>
                  <a:srgbClr val="FF0000"/>
                </a:solidFill>
              </a:rPr>
              <a:t>必经结点</a:t>
            </a:r>
            <a:r>
              <a:rPr lang="zh-CN" altLang="en-US" sz="2400"/>
              <a:t>；</a:t>
            </a:r>
            <a:endParaRPr lang="en-US" altLang="zh-CN" sz="2400"/>
          </a:p>
          <a:p>
            <a:pPr marL="446088" indent="0">
              <a:lnSpc>
                <a:spcPct val="110000"/>
              </a:lnSpc>
              <a:spcAft>
                <a:spcPts val="1200"/>
              </a:spcAft>
              <a:buNone/>
            </a:pPr>
            <a:r>
              <a:rPr lang="en-US" altLang="zh-CN" sz="2400"/>
              <a:t>(ii)A</a:t>
            </a:r>
            <a:r>
              <a:rPr lang="zh-CN" altLang="en-US" sz="2400"/>
              <a:t>在</a:t>
            </a:r>
            <a:r>
              <a:rPr lang="en-US" altLang="zh-CN" sz="2400"/>
              <a:t>L</a:t>
            </a:r>
            <a:r>
              <a:rPr lang="zh-CN" altLang="en-US" sz="2400"/>
              <a:t>中其它地方</a:t>
            </a:r>
            <a:r>
              <a:rPr lang="zh-CN" altLang="en-US" sz="2400">
                <a:solidFill>
                  <a:srgbClr val="C00000"/>
                </a:solidFill>
              </a:rPr>
              <a:t>未再定值</a:t>
            </a:r>
            <a:r>
              <a:rPr lang="zh-CN" altLang="en-US" sz="2400"/>
              <a:t>；</a:t>
            </a:r>
            <a:endParaRPr lang="en-US" altLang="zh-CN" sz="2400"/>
          </a:p>
          <a:p>
            <a:pPr marL="446088" indent="0">
              <a:lnSpc>
                <a:spcPct val="110000"/>
              </a:lnSpc>
              <a:spcAft>
                <a:spcPts val="1200"/>
              </a:spcAft>
              <a:buNone/>
            </a:pPr>
            <a:r>
              <a:rPr lang="en-US" altLang="zh-CN" sz="2400"/>
              <a:t>(iii)L</a:t>
            </a:r>
            <a:r>
              <a:rPr lang="zh-CN" altLang="en-US" sz="2400"/>
              <a:t>中</a:t>
            </a:r>
            <a:r>
              <a:rPr lang="zh-CN" altLang="en-US" sz="2400" u="sng"/>
              <a:t>所有</a:t>
            </a:r>
            <a:r>
              <a:rPr lang="en-US" altLang="zh-CN" sz="2400" u="sng"/>
              <a:t>A</a:t>
            </a:r>
            <a:r>
              <a:rPr lang="zh-CN" altLang="en-US" sz="2400" u="sng"/>
              <a:t>的引用点</a:t>
            </a:r>
            <a:r>
              <a:rPr lang="zh-CN" altLang="en-US" sz="2400">
                <a:solidFill>
                  <a:srgbClr val="FF0000"/>
                </a:solidFill>
              </a:rPr>
              <a:t>只有</a:t>
            </a:r>
            <a:r>
              <a:rPr lang="en-US" altLang="zh-CN" sz="2400">
                <a:solidFill>
                  <a:srgbClr val="FF0000"/>
                </a:solidFill>
              </a:rPr>
              <a:t>s</a:t>
            </a:r>
            <a:r>
              <a:rPr lang="zh-CN" altLang="en-US" sz="2400">
                <a:solidFill>
                  <a:srgbClr val="FF0000"/>
                </a:solidFill>
              </a:rPr>
              <a:t>中</a:t>
            </a:r>
            <a:r>
              <a:rPr lang="en-US" altLang="zh-CN" sz="2400">
                <a:solidFill>
                  <a:srgbClr val="FF0000"/>
                </a:solidFill>
              </a:rPr>
              <a:t>A</a:t>
            </a:r>
            <a:r>
              <a:rPr lang="zh-CN" altLang="en-US" sz="2400">
                <a:solidFill>
                  <a:srgbClr val="FF0000"/>
                </a:solidFill>
              </a:rPr>
              <a:t>的定值才能到达</a:t>
            </a:r>
            <a:r>
              <a:rPr lang="zh-CN" altLang="en-US" sz="2400"/>
              <a:t>。</a:t>
            </a:r>
            <a:endParaRPr lang="en-US" altLang="zh-CN" sz="2400"/>
          </a:p>
          <a:p>
            <a:pPr marL="457200" indent="-457200">
              <a:lnSpc>
                <a:spcPct val="110000"/>
              </a:lnSpc>
              <a:spcAft>
                <a:spcPts val="1200"/>
              </a:spcAft>
              <a:buSzPct val="100000"/>
              <a:buFont typeface="+mj-ea"/>
              <a:buAutoNum type="circleNumDbPlain" startAt="2"/>
            </a:pPr>
            <a:r>
              <a:rPr lang="en-US" altLang="zh-CN" sz="2400"/>
              <a:t>A</a:t>
            </a:r>
            <a:r>
              <a:rPr lang="zh-CN" altLang="en-US" sz="2400"/>
              <a:t>在离开</a:t>
            </a:r>
            <a:r>
              <a:rPr lang="en-US" altLang="zh-CN" sz="2400"/>
              <a:t>L</a:t>
            </a:r>
            <a:r>
              <a:rPr lang="zh-CN" altLang="en-US" sz="2400"/>
              <a:t>后</a:t>
            </a:r>
            <a:r>
              <a:rPr lang="zh-CN" altLang="en-US" sz="2400" u="sng"/>
              <a:t>不再是活跃的</a:t>
            </a:r>
            <a:r>
              <a:rPr lang="zh-CN" altLang="en-US" sz="2400"/>
              <a:t>，并且条件</a:t>
            </a:r>
            <a:r>
              <a:rPr lang="en-US" altLang="zh-CN" sz="2400"/>
              <a:t>1</a:t>
            </a:r>
            <a:r>
              <a:rPr lang="zh-CN" altLang="en-US" sz="2400"/>
              <a:t>的</a:t>
            </a:r>
            <a:r>
              <a:rPr lang="en-US" altLang="zh-CN" sz="2400"/>
              <a:t>(ii)</a:t>
            </a:r>
            <a:r>
              <a:rPr lang="zh-CN" altLang="en-US" sz="2400"/>
              <a:t>和</a:t>
            </a:r>
            <a:r>
              <a:rPr lang="en-US" altLang="zh-CN" sz="2400"/>
              <a:t>(iii)</a:t>
            </a:r>
            <a:r>
              <a:rPr lang="zh-CN" altLang="en-US" sz="2400"/>
              <a:t>成立。所谓</a:t>
            </a:r>
            <a:r>
              <a:rPr lang="en-US" altLang="zh-CN" sz="2400"/>
              <a:t>A</a:t>
            </a:r>
            <a:r>
              <a:rPr lang="zh-CN" altLang="en-US" sz="2400"/>
              <a:t>在离开</a:t>
            </a:r>
            <a:r>
              <a:rPr lang="en-US" altLang="zh-CN" sz="2400"/>
              <a:t>L</a:t>
            </a:r>
            <a:r>
              <a:rPr lang="zh-CN" altLang="en-US" sz="2400"/>
              <a:t>后不再活跃是指</a:t>
            </a:r>
            <a:r>
              <a:rPr lang="en-US" altLang="zh-CN" sz="2400"/>
              <a:t>A</a:t>
            </a:r>
            <a:r>
              <a:rPr lang="zh-CN" altLang="en-US" sz="2400"/>
              <a:t>在</a:t>
            </a:r>
            <a:r>
              <a:rPr lang="en-US" altLang="zh-CN" sz="2400"/>
              <a:t>L</a:t>
            </a:r>
            <a:r>
              <a:rPr lang="zh-CN" altLang="en-US" sz="2400"/>
              <a:t>的任何出口结点的后继结点的入口处不是活跃的。</a:t>
            </a:r>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40</a:t>
            </a:fld>
            <a:endParaRPr lang="zh-CN" altLang="en-US"/>
          </a:p>
        </p:txBody>
      </p:sp>
    </p:spTree>
    <p:extLst>
      <p:ext uri="{BB962C8B-B14F-4D97-AF65-F5344CB8AC3E}">
        <p14:creationId xmlns:p14="http://schemas.microsoft.com/office/powerpoint/2010/main" val="1129838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52514"/>
          </a:xfrm>
        </p:spPr>
        <p:txBody>
          <a:bodyPr/>
          <a:lstStyle/>
          <a:p>
            <a:r>
              <a:rPr lang="zh-CN" altLang="en-US"/>
              <a:t>代码外提算法（续）</a:t>
            </a:r>
            <a:endParaRPr lang="zh-CN" altLang="en-US" dirty="0"/>
          </a:p>
        </p:txBody>
      </p:sp>
      <p:sp>
        <p:nvSpPr>
          <p:cNvPr id="3" name="内容占位符 2"/>
          <p:cNvSpPr>
            <a:spLocks noGrp="1"/>
          </p:cNvSpPr>
          <p:nvPr>
            <p:ph idx="1"/>
          </p:nvPr>
        </p:nvSpPr>
        <p:spPr>
          <a:xfrm>
            <a:off x="628650" y="1312606"/>
            <a:ext cx="7886700" cy="4366644"/>
          </a:xfrm>
        </p:spPr>
        <p:txBody>
          <a:bodyPr/>
          <a:lstStyle/>
          <a:p>
            <a:pPr marL="457200" indent="-457200">
              <a:lnSpc>
                <a:spcPct val="110000"/>
              </a:lnSpc>
              <a:buSzPct val="100000"/>
              <a:buFont typeface="+mj-lt"/>
              <a:buAutoNum type="arabicPeriod" startAt="3"/>
            </a:pPr>
            <a:r>
              <a:rPr lang="zh-CN" altLang="en-US" sz="2400"/>
              <a:t>按步骤</a:t>
            </a:r>
            <a:r>
              <a:rPr lang="en-US" altLang="zh-CN" sz="2400"/>
              <a:t>1</a:t>
            </a:r>
            <a:r>
              <a:rPr lang="zh-CN" altLang="en-US" sz="2400"/>
              <a:t>所找出的不变运算的顺序，依次把符合</a:t>
            </a:r>
            <a:r>
              <a:rPr lang="en-US" altLang="zh-CN" sz="2400"/>
              <a:t>2</a:t>
            </a:r>
            <a:r>
              <a:rPr lang="zh-CN" altLang="en-US" sz="2400"/>
              <a:t>的条件①或②的不变运算</a:t>
            </a:r>
            <a:r>
              <a:rPr lang="en-US" altLang="zh-CN" sz="2400"/>
              <a:t>s</a:t>
            </a:r>
            <a:r>
              <a:rPr lang="zh-CN" altLang="en-US" sz="2400"/>
              <a:t>外提到</a:t>
            </a:r>
            <a:r>
              <a:rPr lang="en-US" altLang="zh-CN" sz="2400"/>
              <a:t>L</a:t>
            </a:r>
            <a:r>
              <a:rPr lang="zh-CN" altLang="en-US" sz="2400"/>
              <a:t>的前置结点中。</a:t>
            </a:r>
            <a:endParaRPr lang="en-US" altLang="zh-CN" sz="2400"/>
          </a:p>
          <a:p>
            <a:pPr marL="446088" indent="0">
              <a:lnSpc>
                <a:spcPct val="110000"/>
              </a:lnSpc>
              <a:spcAft>
                <a:spcPts val="1200"/>
              </a:spcAft>
              <a:buSzPct val="100000"/>
              <a:buNone/>
            </a:pPr>
            <a:r>
              <a:rPr lang="zh-CN" altLang="en-US" sz="2400"/>
              <a:t>但是，如果</a:t>
            </a:r>
            <a:r>
              <a:rPr lang="en-US" altLang="zh-CN" sz="2400"/>
              <a:t>s</a:t>
            </a:r>
            <a:r>
              <a:rPr lang="zh-CN" altLang="en-US" sz="2400"/>
              <a:t>的运算对象（</a:t>
            </a:r>
            <a:r>
              <a:rPr lang="en-US" altLang="zh-CN" sz="2400"/>
              <a:t>B</a:t>
            </a:r>
            <a:r>
              <a:rPr lang="zh-CN" altLang="en-US" sz="2400"/>
              <a:t>或</a:t>
            </a:r>
            <a:r>
              <a:rPr lang="en-US" altLang="zh-CN" sz="2400"/>
              <a:t>C</a:t>
            </a:r>
            <a:r>
              <a:rPr lang="zh-CN" altLang="en-US" sz="2400"/>
              <a:t>）是在</a:t>
            </a:r>
            <a:r>
              <a:rPr lang="en-US" altLang="zh-CN" sz="2400"/>
              <a:t>L</a:t>
            </a:r>
            <a:r>
              <a:rPr lang="zh-CN" altLang="en-US" sz="2400"/>
              <a:t>中定值的，那么，只有</a:t>
            </a:r>
            <a:r>
              <a:rPr lang="zh-CN" altLang="en-US" sz="2400" u="sng"/>
              <a:t>当这些定值代码都已外提到前置结点</a:t>
            </a:r>
            <a:r>
              <a:rPr lang="zh-CN" altLang="en-US" sz="2400"/>
              <a:t>中时，才可能把</a:t>
            </a:r>
            <a:r>
              <a:rPr lang="en-US" altLang="zh-CN" sz="2400"/>
              <a:t>s</a:t>
            </a:r>
            <a:r>
              <a:rPr lang="zh-CN" altLang="en-US" sz="2400"/>
              <a:t>也外提到前置结点中。</a:t>
            </a:r>
            <a:endParaRPr lang="en-US" altLang="zh-CN" sz="2400"/>
          </a:p>
          <a:p>
            <a:pPr>
              <a:lnSpc>
                <a:spcPct val="110000"/>
              </a:lnSpc>
              <a:spcAft>
                <a:spcPts val="1200"/>
              </a:spcAft>
            </a:pPr>
            <a:r>
              <a:rPr lang="zh-CN" altLang="en-US" sz="2400">
                <a:solidFill>
                  <a:srgbClr val="C00000"/>
                </a:solidFill>
              </a:rPr>
              <a:t>注意：</a:t>
            </a:r>
            <a:r>
              <a:rPr lang="zh-CN" altLang="en-US" sz="2400"/>
              <a:t>如果把满足条件</a:t>
            </a:r>
            <a:r>
              <a:rPr lang="en-US" altLang="zh-CN" sz="2400"/>
              <a:t>2</a:t>
            </a:r>
            <a:r>
              <a:rPr lang="zh-CN" altLang="en-US" sz="2400"/>
              <a:t>之②的不变运算</a:t>
            </a:r>
            <a:r>
              <a:rPr lang="en-US" altLang="zh-CN" sz="2400"/>
              <a:t>A:=B op C</a:t>
            </a:r>
            <a:r>
              <a:rPr lang="zh-CN" altLang="en-US" sz="2400"/>
              <a:t>外提到前置结点中，那么，执行完循环后得到的</a:t>
            </a:r>
            <a:r>
              <a:rPr lang="en-US" altLang="zh-CN" sz="2400"/>
              <a:t>A</a:t>
            </a:r>
            <a:r>
              <a:rPr lang="zh-CN" altLang="en-US" sz="2400"/>
              <a:t>值，可能与不进行外提的情形所得</a:t>
            </a:r>
            <a:r>
              <a:rPr lang="en-US" altLang="zh-CN" sz="2400"/>
              <a:t>A</a:t>
            </a:r>
            <a:r>
              <a:rPr lang="zh-CN" altLang="en-US" sz="2400"/>
              <a:t>值不同，但是，因为离开循环后不会引用该</a:t>
            </a:r>
            <a:r>
              <a:rPr lang="en-US" altLang="zh-CN" sz="2400"/>
              <a:t>A</a:t>
            </a:r>
            <a:r>
              <a:rPr lang="zh-CN" altLang="en-US" sz="2400"/>
              <a:t>值，所以不影响程序运行结果。</a:t>
            </a:r>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41</a:t>
            </a:fld>
            <a:endParaRPr lang="zh-CN" altLang="en-US"/>
          </a:p>
        </p:txBody>
      </p:sp>
    </p:spTree>
    <p:extLst>
      <p:ext uri="{BB962C8B-B14F-4D97-AF65-F5344CB8AC3E}">
        <p14:creationId xmlns:p14="http://schemas.microsoft.com/office/powerpoint/2010/main" val="4278357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52514"/>
          </a:xfrm>
        </p:spPr>
        <p:txBody>
          <a:bodyPr/>
          <a:lstStyle/>
          <a:p>
            <a:r>
              <a:rPr lang="zh-CN" altLang="en-US"/>
              <a:t>代码外提算法（简单版）</a:t>
            </a:r>
            <a:endParaRPr lang="zh-CN" altLang="en-US" dirty="0"/>
          </a:p>
        </p:txBody>
      </p:sp>
      <p:sp>
        <p:nvSpPr>
          <p:cNvPr id="3" name="内容占位符 2"/>
          <p:cNvSpPr>
            <a:spLocks noGrp="1"/>
          </p:cNvSpPr>
          <p:nvPr>
            <p:ph idx="1"/>
          </p:nvPr>
        </p:nvSpPr>
        <p:spPr>
          <a:xfrm>
            <a:off x="628650" y="1312606"/>
            <a:ext cx="7886700" cy="3961599"/>
          </a:xfrm>
        </p:spPr>
        <p:txBody>
          <a:bodyPr/>
          <a:lstStyle/>
          <a:p>
            <a:pPr marL="457200" indent="-457200">
              <a:lnSpc>
                <a:spcPct val="110000"/>
              </a:lnSpc>
              <a:buSzPct val="100000"/>
              <a:buFont typeface="+mj-lt"/>
              <a:buAutoNum type="arabicPeriod"/>
            </a:pPr>
            <a:r>
              <a:rPr lang="zh-CN" altLang="en-US"/>
              <a:t>求出循环</a:t>
            </a:r>
            <a:r>
              <a:rPr lang="en-US" altLang="zh-CN"/>
              <a:t>L</a:t>
            </a:r>
            <a:r>
              <a:rPr lang="zh-CN" altLang="en-US"/>
              <a:t>的所有不变运算</a:t>
            </a:r>
            <a:endParaRPr lang="en-US" altLang="zh-CN"/>
          </a:p>
          <a:p>
            <a:pPr marL="457200" indent="-457200">
              <a:lnSpc>
                <a:spcPct val="110000"/>
              </a:lnSpc>
              <a:buSzPct val="100000"/>
              <a:buFont typeface="+mj-lt"/>
              <a:buAutoNum type="arabicPeriod"/>
            </a:pPr>
            <a:r>
              <a:rPr lang="zh-CN" altLang="en-US"/>
              <a:t>检查步骤</a:t>
            </a:r>
            <a:r>
              <a:rPr lang="en-US" altLang="zh-CN"/>
              <a:t>1</a:t>
            </a:r>
            <a:r>
              <a:rPr lang="zh-CN" altLang="en-US"/>
              <a:t>的不变运算</a:t>
            </a:r>
            <a:r>
              <a:rPr lang="en-US" altLang="zh-CN"/>
              <a:t>A=const</a:t>
            </a:r>
            <a:r>
              <a:rPr lang="zh-CN" altLang="en-US"/>
              <a:t>是否满足：</a:t>
            </a:r>
            <a:endParaRPr lang="en-US" altLang="zh-CN"/>
          </a:p>
          <a:p>
            <a:pPr marL="914400" lvl="1" indent="-457200">
              <a:lnSpc>
                <a:spcPct val="110000"/>
              </a:lnSpc>
              <a:buSzPct val="100000"/>
              <a:buFont typeface="+mj-ea"/>
              <a:buAutoNum type="circleNumDbPlain"/>
            </a:pPr>
            <a:r>
              <a:rPr lang="en-US" altLang="zh-CN"/>
              <a:t>s</a:t>
            </a:r>
            <a:r>
              <a:rPr lang="zh-CN" altLang="en-US"/>
              <a:t>是否是</a:t>
            </a:r>
            <a:r>
              <a:rPr lang="en-US" altLang="zh-CN"/>
              <a:t>L</a:t>
            </a:r>
            <a:r>
              <a:rPr lang="zh-CN" altLang="en-US"/>
              <a:t>的所有出口的必经结点，</a:t>
            </a:r>
            <a:r>
              <a:rPr lang="zh-CN" altLang="en-US">
                <a:solidFill>
                  <a:srgbClr val="FF0000"/>
                </a:solidFill>
              </a:rPr>
              <a:t>或者</a:t>
            </a:r>
            <a:r>
              <a:rPr lang="zh-CN" altLang="en-US"/>
              <a:t>，</a:t>
            </a:r>
            <a:r>
              <a:rPr lang="en-US" altLang="zh-CN"/>
              <a:t>A</a:t>
            </a:r>
            <a:r>
              <a:rPr lang="zh-CN" altLang="en-US"/>
              <a:t>在离开</a:t>
            </a:r>
            <a:r>
              <a:rPr lang="en-US" altLang="zh-CN"/>
              <a:t>L</a:t>
            </a:r>
            <a:r>
              <a:rPr lang="zh-CN" altLang="en-US"/>
              <a:t>后不再活跃；</a:t>
            </a:r>
            <a:endParaRPr lang="en-US" altLang="zh-CN"/>
          </a:p>
          <a:p>
            <a:pPr marL="914400" lvl="1" indent="-457200">
              <a:lnSpc>
                <a:spcPct val="110000"/>
              </a:lnSpc>
              <a:buSzPct val="100000"/>
              <a:buFont typeface="+mj-ea"/>
              <a:buAutoNum type="circleNumDbPlain"/>
            </a:pPr>
            <a:r>
              <a:rPr lang="en-US" altLang="zh-CN"/>
              <a:t>A</a:t>
            </a:r>
            <a:r>
              <a:rPr lang="zh-CN" altLang="en-US"/>
              <a:t>在</a:t>
            </a:r>
            <a:r>
              <a:rPr lang="en-US" altLang="zh-CN"/>
              <a:t>L</a:t>
            </a:r>
            <a:r>
              <a:rPr lang="zh-CN" altLang="en-US"/>
              <a:t>的其他地方没有再赋值；</a:t>
            </a:r>
            <a:endParaRPr lang="en-US" altLang="zh-CN"/>
          </a:p>
          <a:p>
            <a:pPr marL="914400" lvl="1" indent="-457200">
              <a:lnSpc>
                <a:spcPct val="110000"/>
              </a:lnSpc>
              <a:buSzPct val="100000"/>
              <a:buFont typeface="+mj-ea"/>
              <a:buAutoNum type="circleNumDbPlain"/>
            </a:pPr>
            <a:r>
              <a:rPr lang="zh-CN" altLang="en-US"/>
              <a:t>对</a:t>
            </a:r>
            <a:r>
              <a:rPr lang="en-US" altLang="zh-CN"/>
              <a:t>s</a:t>
            </a:r>
            <a:r>
              <a:rPr lang="zh-CN" altLang="en-US"/>
              <a:t>涉及的</a:t>
            </a:r>
            <a:r>
              <a:rPr lang="en-US" altLang="zh-CN"/>
              <a:t>A</a:t>
            </a:r>
            <a:r>
              <a:rPr lang="zh-CN" altLang="en-US"/>
              <a:t>的引用都是在此</a:t>
            </a:r>
            <a:r>
              <a:rPr lang="en-US" altLang="zh-CN"/>
              <a:t>A</a:t>
            </a:r>
            <a:r>
              <a:rPr lang="zh-CN" altLang="en-US"/>
              <a:t>赋值后才到达；</a:t>
            </a:r>
            <a:endParaRPr lang="en-US" altLang="zh-CN"/>
          </a:p>
          <a:p>
            <a:pPr marL="457200" indent="-457200">
              <a:lnSpc>
                <a:spcPct val="110000"/>
              </a:lnSpc>
              <a:buSzPct val="100000"/>
              <a:buFont typeface="+mj-lt"/>
              <a:buAutoNum type="arabicPeriod"/>
            </a:pPr>
            <a:r>
              <a:rPr lang="zh-CN" altLang="en-US"/>
              <a:t>对满足以上条件的</a:t>
            </a:r>
            <a:r>
              <a:rPr lang="en-US" altLang="zh-CN"/>
              <a:t>A=const</a:t>
            </a:r>
            <a:r>
              <a:rPr lang="zh-CN" altLang="en-US"/>
              <a:t>进行外提。</a:t>
            </a:r>
            <a:endParaRPr lang="zh-CN" altLang="en-US"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42</a:t>
            </a:fld>
            <a:endParaRPr lang="zh-CN" altLang="en-US"/>
          </a:p>
        </p:txBody>
      </p:sp>
    </p:spTree>
    <p:extLst>
      <p:ext uri="{BB962C8B-B14F-4D97-AF65-F5344CB8AC3E}">
        <p14:creationId xmlns:p14="http://schemas.microsoft.com/office/powerpoint/2010/main" val="1523946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2215" y="456753"/>
            <a:ext cx="6030670" cy="652514"/>
          </a:xfrm>
        </p:spPr>
        <p:txBody>
          <a:bodyPr/>
          <a:lstStyle/>
          <a:p>
            <a:r>
              <a:rPr lang="zh-CN" altLang="en-US"/>
              <a:t>代码外提算法条件</a:t>
            </a:r>
            <a:r>
              <a:rPr lang="en-US" altLang="zh-CN"/>
              <a:t>-</a:t>
            </a:r>
            <a:r>
              <a:rPr lang="zh-CN" altLang="en-US"/>
              <a:t>解释</a:t>
            </a:r>
            <a:endParaRPr lang="zh-CN" altLang="en-US" dirty="0"/>
          </a:p>
        </p:txBody>
      </p:sp>
      <p:sp>
        <p:nvSpPr>
          <p:cNvPr id="3" name="内容占位符 2"/>
          <p:cNvSpPr>
            <a:spLocks noGrp="1"/>
          </p:cNvSpPr>
          <p:nvPr>
            <p:ph idx="1"/>
          </p:nvPr>
        </p:nvSpPr>
        <p:spPr>
          <a:xfrm>
            <a:off x="926595" y="1538790"/>
            <a:ext cx="5355595" cy="652514"/>
          </a:xfrm>
        </p:spPr>
        <p:txBody>
          <a:bodyPr/>
          <a:lstStyle/>
          <a:p>
            <a:pPr marL="0" indent="0">
              <a:lnSpc>
                <a:spcPct val="110000"/>
              </a:lnSpc>
              <a:buSzPct val="100000"/>
              <a:buNone/>
            </a:pPr>
            <a:r>
              <a:rPr lang="zh-CN" altLang="en-US" sz="2400">
                <a:solidFill>
                  <a:schemeClr val="tx1"/>
                </a:solidFill>
              </a:rPr>
              <a:t>对于循环</a:t>
            </a:r>
            <a:r>
              <a:rPr lang="en-US" altLang="zh-CN" sz="2400">
                <a:solidFill>
                  <a:schemeClr val="tx1"/>
                </a:solidFill>
              </a:rPr>
              <a:t>L</a:t>
            </a:r>
            <a:r>
              <a:rPr lang="zh-CN" altLang="en-US" sz="2400">
                <a:solidFill>
                  <a:schemeClr val="tx1"/>
                </a:solidFill>
              </a:rPr>
              <a:t>、不变运算</a:t>
            </a:r>
            <a:r>
              <a:rPr lang="en-US" altLang="zh-CN" sz="2400">
                <a:solidFill>
                  <a:schemeClr val="tx1"/>
                </a:solidFill>
              </a:rPr>
              <a:t>s</a:t>
            </a:r>
            <a:r>
              <a:rPr lang="zh-CN" altLang="en-US" sz="2400">
                <a:solidFill>
                  <a:schemeClr val="tx1"/>
                </a:solidFill>
              </a:rPr>
              <a:t>：</a:t>
            </a:r>
            <a:r>
              <a:rPr lang="en-US" altLang="zh-CN" sz="2400">
                <a:solidFill>
                  <a:schemeClr val="tx1"/>
                </a:solidFill>
              </a:rPr>
              <a:t>A:=B op C</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43</a:t>
            </a:fld>
            <a:endParaRPr lang="zh-CN" altLang="en-US"/>
          </a:p>
        </p:txBody>
      </p:sp>
      <p:sp>
        <p:nvSpPr>
          <p:cNvPr id="5" name="内容占位符 2">
            <a:extLst>
              <a:ext uri="{FF2B5EF4-FFF2-40B4-BE49-F238E27FC236}">
                <a16:creationId xmlns:a16="http://schemas.microsoft.com/office/drawing/2014/main" id="{91B8696A-D95B-4981-99FF-733D3AA1F328}"/>
              </a:ext>
            </a:extLst>
          </p:cNvPr>
          <p:cNvSpPr txBox="1">
            <a:spLocks/>
          </p:cNvSpPr>
          <p:nvPr/>
        </p:nvSpPr>
        <p:spPr bwMode="auto">
          <a:xfrm>
            <a:off x="926595" y="2348880"/>
            <a:ext cx="7695855" cy="33851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defTabSz="914400">
              <a:lnSpc>
                <a:spcPct val="110000"/>
              </a:lnSpc>
              <a:buSzPct val="100000"/>
              <a:buNone/>
            </a:pPr>
            <a:r>
              <a:rPr lang="zh-CN" altLang="en-US" sz="2800"/>
              <a:t>实际上，有四个条件如下：</a:t>
            </a:r>
            <a:endParaRPr lang="en-US" altLang="zh-CN" sz="2800"/>
          </a:p>
          <a:p>
            <a:pPr marL="457200" lvl="1" indent="0" defTabSz="914400">
              <a:lnSpc>
                <a:spcPct val="110000"/>
              </a:lnSpc>
              <a:buSzPct val="100000"/>
              <a:buNone/>
            </a:pPr>
            <a:r>
              <a:rPr lang="zh-CN" altLang="en-US">
                <a:solidFill>
                  <a:srgbClr val="FF0000"/>
                </a:solidFill>
              </a:rPr>
              <a:t>①</a:t>
            </a:r>
            <a:r>
              <a:rPr lang="zh-CN" altLang="en-US"/>
              <a:t> </a:t>
            </a:r>
            <a:r>
              <a:rPr lang="en-US" altLang="zh-CN"/>
              <a:t>s</a:t>
            </a:r>
            <a:r>
              <a:rPr lang="zh-CN" altLang="en-US"/>
              <a:t>是否是</a:t>
            </a:r>
            <a:r>
              <a:rPr lang="en-US" altLang="zh-CN"/>
              <a:t>L</a:t>
            </a:r>
            <a:r>
              <a:rPr lang="zh-CN" altLang="en-US"/>
              <a:t>的所有出口的必经结点；</a:t>
            </a:r>
            <a:endParaRPr lang="en-US" altLang="zh-CN"/>
          </a:p>
          <a:p>
            <a:pPr marL="457200" lvl="1" indent="0" defTabSz="914400">
              <a:lnSpc>
                <a:spcPct val="110000"/>
              </a:lnSpc>
              <a:buSzPct val="100000"/>
              <a:buNone/>
            </a:pPr>
            <a:r>
              <a:rPr lang="zh-CN" altLang="en-US">
                <a:solidFill>
                  <a:srgbClr val="00B050"/>
                </a:solidFill>
              </a:rPr>
              <a:t>②</a:t>
            </a:r>
            <a:r>
              <a:rPr lang="zh-CN" altLang="en-US"/>
              <a:t> </a:t>
            </a:r>
            <a:r>
              <a:rPr lang="en-US" altLang="zh-CN"/>
              <a:t>A</a:t>
            </a:r>
            <a:r>
              <a:rPr lang="zh-CN" altLang="en-US"/>
              <a:t>是否在</a:t>
            </a:r>
            <a:r>
              <a:rPr lang="en-US" altLang="zh-CN"/>
              <a:t>L</a:t>
            </a:r>
            <a:r>
              <a:rPr lang="zh-CN" altLang="en-US"/>
              <a:t>的其他地方没有再赋值；</a:t>
            </a:r>
            <a:endParaRPr lang="en-US" altLang="zh-CN"/>
          </a:p>
          <a:p>
            <a:pPr marL="457200" lvl="1" indent="0" defTabSz="914400">
              <a:lnSpc>
                <a:spcPct val="110000"/>
              </a:lnSpc>
              <a:buSzPct val="100000"/>
              <a:buNone/>
            </a:pPr>
            <a:r>
              <a:rPr lang="zh-CN" altLang="en-US">
                <a:solidFill>
                  <a:srgbClr val="00B050"/>
                </a:solidFill>
              </a:rPr>
              <a:t>③</a:t>
            </a:r>
            <a:r>
              <a:rPr lang="zh-CN" altLang="en-US"/>
              <a:t> 对</a:t>
            </a:r>
            <a:r>
              <a:rPr lang="en-US" altLang="zh-CN"/>
              <a:t>s</a:t>
            </a:r>
            <a:r>
              <a:rPr lang="zh-CN" altLang="en-US"/>
              <a:t>涉及的</a:t>
            </a:r>
            <a:r>
              <a:rPr lang="en-US" altLang="zh-CN"/>
              <a:t>A</a:t>
            </a:r>
            <a:r>
              <a:rPr lang="zh-CN" altLang="en-US"/>
              <a:t>的引用是否都是在此</a:t>
            </a:r>
            <a:r>
              <a:rPr lang="en-US" altLang="zh-CN"/>
              <a:t>A</a:t>
            </a:r>
            <a:r>
              <a:rPr lang="zh-CN" altLang="en-US"/>
              <a:t>赋值后才到达；</a:t>
            </a:r>
            <a:endParaRPr lang="en-US" altLang="zh-CN"/>
          </a:p>
          <a:p>
            <a:pPr marL="457200" lvl="1" indent="0" defTabSz="914400">
              <a:lnSpc>
                <a:spcPct val="110000"/>
              </a:lnSpc>
              <a:buSzPct val="100000"/>
              <a:buNone/>
            </a:pPr>
            <a:r>
              <a:rPr lang="zh-CN" altLang="en-US">
                <a:solidFill>
                  <a:srgbClr val="FF0000"/>
                </a:solidFill>
              </a:rPr>
              <a:t>④</a:t>
            </a:r>
            <a:r>
              <a:rPr lang="zh-CN" altLang="en-US"/>
              <a:t> </a:t>
            </a:r>
            <a:r>
              <a:rPr lang="en-US" altLang="zh-CN"/>
              <a:t>A</a:t>
            </a:r>
            <a:r>
              <a:rPr lang="zh-CN" altLang="en-US"/>
              <a:t>在离开</a:t>
            </a:r>
            <a:r>
              <a:rPr lang="en-US" altLang="zh-CN"/>
              <a:t>L</a:t>
            </a:r>
            <a:r>
              <a:rPr lang="zh-CN" altLang="en-US"/>
              <a:t>后是否不再活跃；</a:t>
            </a:r>
            <a:endParaRPr lang="en-US" altLang="zh-CN"/>
          </a:p>
          <a:p>
            <a:pPr marL="0" indent="0" defTabSz="914400">
              <a:lnSpc>
                <a:spcPct val="110000"/>
              </a:lnSpc>
              <a:buSzPct val="100000"/>
              <a:buNone/>
            </a:pPr>
            <a:r>
              <a:rPr lang="zh-CN" altLang="en-US"/>
              <a:t>代码外提要求满足条件：</a:t>
            </a:r>
            <a:r>
              <a:rPr lang="zh-CN" altLang="en-US">
                <a:solidFill>
                  <a:srgbClr val="FF0000"/>
                </a:solidFill>
              </a:rPr>
              <a:t>①</a:t>
            </a:r>
            <a:r>
              <a:rPr lang="zh-CN" altLang="en-US">
                <a:solidFill>
                  <a:srgbClr val="00B050"/>
                </a:solidFill>
              </a:rPr>
              <a:t>②③</a:t>
            </a:r>
            <a:r>
              <a:rPr lang="zh-CN" altLang="en-US"/>
              <a:t> </a:t>
            </a:r>
            <a:r>
              <a:rPr lang="en-US" altLang="zh-CN"/>
              <a:t>or </a:t>
            </a:r>
            <a:r>
              <a:rPr lang="zh-CN" altLang="en-US">
                <a:solidFill>
                  <a:srgbClr val="FF0000"/>
                </a:solidFill>
              </a:rPr>
              <a:t>④</a:t>
            </a:r>
            <a:r>
              <a:rPr lang="zh-CN" altLang="en-US">
                <a:solidFill>
                  <a:srgbClr val="00B050"/>
                </a:solidFill>
              </a:rPr>
              <a:t>②③</a:t>
            </a:r>
            <a:endParaRPr lang="zh-CN" altLang="en-US" dirty="0"/>
          </a:p>
        </p:txBody>
      </p:sp>
    </p:spTree>
    <p:extLst>
      <p:ext uri="{BB962C8B-B14F-4D97-AF65-F5344CB8AC3E}">
        <p14:creationId xmlns:p14="http://schemas.microsoft.com/office/powerpoint/2010/main" val="224134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740" y="195480"/>
            <a:ext cx="4680520" cy="652514"/>
          </a:xfrm>
        </p:spPr>
        <p:txBody>
          <a:bodyPr/>
          <a:lstStyle/>
          <a:p>
            <a:r>
              <a:rPr lang="zh-CN" altLang="en-US"/>
              <a:t>再谈代码外提</a:t>
            </a:r>
            <a:endParaRPr lang="zh-CN" altLang="en-US" dirty="0"/>
          </a:p>
        </p:txBody>
      </p:sp>
      <p:sp>
        <p:nvSpPr>
          <p:cNvPr id="3" name="内容占位符 2"/>
          <p:cNvSpPr>
            <a:spLocks noGrp="1"/>
          </p:cNvSpPr>
          <p:nvPr>
            <p:ph idx="1"/>
          </p:nvPr>
        </p:nvSpPr>
        <p:spPr>
          <a:xfrm>
            <a:off x="690861" y="815002"/>
            <a:ext cx="7841576" cy="807240"/>
          </a:xfrm>
        </p:spPr>
        <p:txBody>
          <a:bodyPr/>
          <a:lstStyle/>
          <a:p>
            <a:pPr marL="0" indent="0">
              <a:lnSpc>
                <a:spcPct val="110000"/>
              </a:lnSpc>
              <a:buSzPct val="100000"/>
              <a:buNone/>
            </a:pPr>
            <a:r>
              <a:rPr lang="zh-CN" altLang="en-US" sz="2000"/>
              <a:t>教科书</a:t>
            </a:r>
            <a:r>
              <a:rPr lang="en-US" altLang="zh-CN" sz="2000"/>
              <a:t>P.288-290</a:t>
            </a:r>
            <a:r>
              <a:rPr lang="zh-CN" altLang="en-US" sz="2000"/>
              <a:t>的例</a:t>
            </a:r>
            <a:r>
              <a:rPr lang="en-US" altLang="zh-CN" sz="2000"/>
              <a:t>10.6-8</a:t>
            </a:r>
            <a:r>
              <a:rPr lang="zh-CN" altLang="en-US" sz="2000"/>
              <a:t>，分别阐明了</a:t>
            </a:r>
            <a:r>
              <a:rPr lang="zh-CN" altLang="en-US" sz="2000">
                <a:solidFill>
                  <a:srgbClr val="C00000"/>
                </a:solidFill>
              </a:rPr>
              <a:t>代码外提算法</a:t>
            </a:r>
            <a:r>
              <a:rPr lang="zh-CN" altLang="en-US" sz="2000"/>
              <a:t>中条件①的</a:t>
            </a:r>
            <a:r>
              <a:rPr lang="en-US" altLang="zh-CN" sz="2000"/>
              <a:t>i</a:t>
            </a:r>
            <a:r>
              <a:rPr lang="zh-CN" altLang="en-US" sz="2000"/>
              <a:t>、</a:t>
            </a:r>
            <a:r>
              <a:rPr lang="en-US" altLang="zh-CN" sz="2000"/>
              <a:t>ii</a:t>
            </a:r>
            <a:r>
              <a:rPr lang="zh-CN" altLang="en-US" sz="2000"/>
              <a:t>、</a:t>
            </a:r>
            <a:r>
              <a:rPr lang="en-US" altLang="zh-CN" sz="2000"/>
              <a:t>iii</a:t>
            </a:r>
            <a:r>
              <a:rPr lang="zh-CN" altLang="en-US" sz="2000"/>
              <a:t>三个子条件必须同时成立，特别是</a:t>
            </a:r>
            <a:r>
              <a:rPr lang="en-US" altLang="zh-CN" sz="2000"/>
              <a:t>(i)(ii)</a:t>
            </a:r>
            <a:r>
              <a:rPr lang="zh-CN" altLang="en-US" sz="2000"/>
              <a:t>必须同时成立。</a:t>
            </a:r>
            <a:endParaRPr lang="zh-CN" altLang="en-US" sz="2000" dirty="0"/>
          </a:p>
        </p:txBody>
      </p:sp>
      <p:sp>
        <p:nvSpPr>
          <p:cNvPr id="4" name="灯片编号占位符 3"/>
          <p:cNvSpPr>
            <a:spLocks noGrp="1"/>
          </p:cNvSpPr>
          <p:nvPr>
            <p:ph type="sldNum" sz="quarter" idx="12"/>
          </p:nvPr>
        </p:nvSpPr>
        <p:spPr>
          <a:xfrm>
            <a:off x="8432577" y="6466717"/>
            <a:ext cx="432959" cy="365125"/>
          </a:xfrm>
        </p:spPr>
        <p:txBody>
          <a:bodyPr/>
          <a:lstStyle/>
          <a:p>
            <a:pPr>
              <a:defRPr/>
            </a:pPr>
            <a:fld id="{EFC3A549-9C13-4399-83C7-A4E2E0BD550C}" type="slidenum">
              <a:rPr lang="zh-CN" altLang="en-US" smtClean="0"/>
              <a:pPr>
                <a:defRPr/>
              </a:pPr>
              <a:t>44</a:t>
            </a:fld>
            <a:endParaRPr lang="zh-CN" altLang="en-US"/>
          </a:p>
        </p:txBody>
      </p:sp>
      <p:grpSp>
        <p:nvGrpSpPr>
          <p:cNvPr id="75" name="组合 74">
            <a:extLst>
              <a:ext uri="{FF2B5EF4-FFF2-40B4-BE49-F238E27FC236}">
                <a16:creationId xmlns:a16="http://schemas.microsoft.com/office/drawing/2014/main" id="{9B3278EB-1E10-4FFB-AD0F-20FA186A9334}"/>
              </a:ext>
            </a:extLst>
          </p:cNvPr>
          <p:cNvGrpSpPr/>
          <p:nvPr/>
        </p:nvGrpSpPr>
        <p:grpSpPr>
          <a:xfrm>
            <a:off x="198744" y="2030358"/>
            <a:ext cx="5015919" cy="4055523"/>
            <a:chOff x="762581" y="2123855"/>
            <a:chExt cx="5015919" cy="4055523"/>
          </a:xfrm>
        </p:grpSpPr>
        <p:sp>
          <p:nvSpPr>
            <p:cNvPr id="32" name="内容占位符 2">
              <a:extLst>
                <a:ext uri="{FF2B5EF4-FFF2-40B4-BE49-F238E27FC236}">
                  <a16:creationId xmlns:a16="http://schemas.microsoft.com/office/drawing/2014/main" id="{F0A989D1-2166-44E9-9AF9-EEDA6CF815F9}"/>
                </a:ext>
              </a:extLst>
            </p:cNvPr>
            <p:cNvSpPr txBox="1">
              <a:spLocks/>
            </p:cNvSpPr>
            <p:nvPr/>
          </p:nvSpPr>
          <p:spPr>
            <a:xfrm>
              <a:off x="2640177" y="2579099"/>
              <a:ext cx="1264670" cy="3600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(1)I:=1</a:t>
              </a:r>
              <a:endParaRPr lang="zh-CN" altLang="en-US" sz="2000"/>
            </a:p>
          </p:txBody>
        </p:sp>
        <p:sp>
          <p:nvSpPr>
            <p:cNvPr id="34" name="内容占位符 2">
              <a:extLst>
                <a:ext uri="{FF2B5EF4-FFF2-40B4-BE49-F238E27FC236}">
                  <a16:creationId xmlns:a16="http://schemas.microsoft.com/office/drawing/2014/main" id="{02F48171-DF1A-4581-B10D-1944FBD5AF2C}"/>
                </a:ext>
              </a:extLst>
            </p:cNvPr>
            <p:cNvSpPr txBox="1">
              <a:spLocks/>
            </p:cNvSpPr>
            <p:nvPr/>
          </p:nvSpPr>
          <p:spPr>
            <a:xfrm>
              <a:off x="2111251" y="3293985"/>
              <a:ext cx="2322522" cy="428400"/>
            </a:xfrm>
            <a:prstGeom prst="rect">
              <a:avLst/>
            </a:prstGeom>
            <a:ln>
              <a:solidFill>
                <a:schemeClr val="tx1"/>
              </a:solidFill>
            </a:ln>
          </p:spPr>
          <p:txBody>
            <a:bodyPr vert="horz" lIns="91440" tIns="45720" rIns="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(2)if X&lt;Y goto B</a:t>
              </a:r>
              <a:r>
                <a:rPr lang="en-US" altLang="zh-CN" sz="2000" baseline="-25000"/>
                <a:t>3</a:t>
              </a:r>
            </a:p>
          </p:txBody>
        </p:sp>
        <p:sp>
          <p:nvSpPr>
            <p:cNvPr id="35" name="内容占位符 2">
              <a:extLst>
                <a:ext uri="{FF2B5EF4-FFF2-40B4-BE49-F238E27FC236}">
                  <a16:creationId xmlns:a16="http://schemas.microsoft.com/office/drawing/2014/main" id="{C24EF521-9A0A-4E91-A418-0D09D3B96808}"/>
                </a:ext>
              </a:extLst>
            </p:cNvPr>
            <p:cNvSpPr txBox="1">
              <a:spLocks/>
            </p:cNvSpPr>
            <p:nvPr/>
          </p:nvSpPr>
          <p:spPr>
            <a:xfrm>
              <a:off x="1080579" y="4291000"/>
              <a:ext cx="1425046" cy="7164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(3)</a:t>
              </a:r>
              <a:r>
                <a:rPr lang="en-US" altLang="zh-CN" sz="2000">
                  <a:solidFill>
                    <a:srgbClr val="FF0000"/>
                  </a:solidFill>
                </a:rPr>
                <a:t>I:=2</a:t>
              </a:r>
            </a:p>
            <a:p>
              <a:pPr marL="0" indent="0">
                <a:spcBef>
                  <a:spcPts val="0"/>
                </a:spcBef>
                <a:spcAft>
                  <a:spcPts val="0"/>
                </a:spcAft>
                <a:buSzPct val="100000"/>
                <a:buNone/>
              </a:pPr>
              <a:r>
                <a:rPr lang="en-US" altLang="zh-CN" sz="2000"/>
                <a:t>(4)X:=X+1</a:t>
              </a:r>
              <a:endParaRPr lang="en-US" altLang="zh-CN" sz="2000" baseline="-25000"/>
            </a:p>
          </p:txBody>
        </p:sp>
        <p:sp>
          <p:nvSpPr>
            <p:cNvPr id="36" name="内容占位符 2">
              <a:extLst>
                <a:ext uri="{FF2B5EF4-FFF2-40B4-BE49-F238E27FC236}">
                  <a16:creationId xmlns:a16="http://schemas.microsoft.com/office/drawing/2014/main" id="{2BF4D775-832E-4B63-A135-F3BCFD3AB19C}"/>
                </a:ext>
              </a:extLst>
            </p:cNvPr>
            <p:cNvSpPr txBox="1">
              <a:spLocks/>
            </p:cNvSpPr>
            <p:nvPr/>
          </p:nvSpPr>
          <p:spPr>
            <a:xfrm>
              <a:off x="3253088" y="4291000"/>
              <a:ext cx="2361918" cy="716400"/>
            </a:xfrm>
            <a:prstGeom prst="rect">
              <a:avLst/>
            </a:prstGeom>
            <a:ln>
              <a:solidFill>
                <a:schemeClr val="tx1"/>
              </a:solidFill>
            </a:ln>
          </p:spPr>
          <p:txBody>
            <a:bodyPr vert="horz" lIns="0" tIns="45720" rIns="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(5)Y:=Y-1</a:t>
              </a:r>
            </a:p>
            <a:p>
              <a:pPr marL="0" indent="0">
                <a:spcBef>
                  <a:spcPts val="0"/>
                </a:spcBef>
                <a:spcAft>
                  <a:spcPts val="0"/>
                </a:spcAft>
                <a:buSzPct val="100000"/>
                <a:buNone/>
              </a:pPr>
              <a:r>
                <a:rPr lang="en-US" altLang="zh-CN" sz="2000"/>
                <a:t>(6)if Y&lt;20 goto B</a:t>
              </a:r>
              <a:r>
                <a:rPr lang="en-US" altLang="zh-CN" sz="2000" baseline="-25000"/>
                <a:t>5</a:t>
              </a:r>
            </a:p>
          </p:txBody>
        </p:sp>
        <p:sp>
          <p:nvSpPr>
            <p:cNvPr id="37" name="内容占位符 2">
              <a:extLst>
                <a:ext uri="{FF2B5EF4-FFF2-40B4-BE49-F238E27FC236}">
                  <a16:creationId xmlns:a16="http://schemas.microsoft.com/office/drawing/2014/main" id="{65A1DFC4-1CB2-4CAA-9CDE-6291EDB7BF35}"/>
                </a:ext>
              </a:extLst>
            </p:cNvPr>
            <p:cNvSpPr txBox="1">
              <a:spLocks/>
            </p:cNvSpPr>
            <p:nvPr/>
          </p:nvSpPr>
          <p:spPr>
            <a:xfrm>
              <a:off x="3904846" y="5379349"/>
              <a:ext cx="1058400" cy="4284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J:=I</a:t>
              </a:r>
              <a:endParaRPr lang="zh-CN" altLang="en-US" sz="2000"/>
            </a:p>
          </p:txBody>
        </p:sp>
        <p:sp>
          <p:nvSpPr>
            <p:cNvPr id="39" name="内容占位符 2">
              <a:extLst>
                <a:ext uri="{FF2B5EF4-FFF2-40B4-BE49-F238E27FC236}">
                  <a16:creationId xmlns:a16="http://schemas.microsoft.com/office/drawing/2014/main" id="{7E7A13DA-F0F0-475C-8A7F-4274BB8E2378}"/>
                </a:ext>
              </a:extLst>
            </p:cNvPr>
            <p:cNvSpPr txBox="1">
              <a:spLocks/>
            </p:cNvSpPr>
            <p:nvPr/>
          </p:nvSpPr>
          <p:spPr>
            <a:xfrm>
              <a:off x="2276745" y="2441681"/>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1</a:t>
              </a:r>
              <a:endParaRPr lang="zh-CN" altLang="en-US" sz="2000" baseline="-25000"/>
            </a:p>
          </p:txBody>
        </p:sp>
        <p:sp>
          <p:nvSpPr>
            <p:cNvPr id="40" name="内容占位符 2">
              <a:extLst>
                <a:ext uri="{FF2B5EF4-FFF2-40B4-BE49-F238E27FC236}">
                  <a16:creationId xmlns:a16="http://schemas.microsoft.com/office/drawing/2014/main" id="{9DF6E1A0-DB93-405F-A3E8-FDE33C1525BA}"/>
                </a:ext>
              </a:extLst>
            </p:cNvPr>
            <p:cNvSpPr txBox="1">
              <a:spLocks/>
            </p:cNvSpPr>
            <p:nvPr/>
          </p:nvSpPr>
          <p:spPr>
            <a:xfrm>
              <a:off x="2081139" y="2919230"/>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2</a:t>
              </a:r>
              <a:endParaRPr lang="zh-CN" altLang="en-US" sz="2000" baseline="-25000"/>
            </a:p>
          </p:txBody>
        </p:sp>
        <p:sp>
          <p:nvSpPr>
            <p:cNvPr id="41" name="内容占位符 2">
              <a:extLst>
                <a:ext uri="{FF2B5EF4-FFF2-40B4-BE49-F238E27FC236}">
                  <a16:creationId xmlns:a16="http://schemas.microsoft.com/office/drawing/2014/main" id="{EA7C8AF0-6E62-420B-8521-3992C8957709}"/>
                </a:ext>
              </a:extLst>
            </p:cNvPr>
            <p:cNvSpPr txBox="1">
              <a:spLocks/>
            </p:cNvSpPr>
            <p:nvPr/>
          </p:nvSpPr>
          <p:spPr>
            <a:xfrm>
              <a:off x="762581" y="4298151"/>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3</a:t>
              </a:r>
              <a:endParaRPr lang="zh-CN" altLang="en-US" sz="2000" baseline="-25000"/>
            </a:p>
          </p:txBody>
        </p:sp>
        <p:sp>
          <p:nvSpPr>
            <p:cNvPr id="42" name="内容占位符 2">
              <a:extLst>
                <a:ext uri="{FF2B5EF4-FFF2-40B4-BE49-F238E27FC236}">
                  <a16:creationId xmlns:a16="http://schemas.microsoft.com/office/drawing/2014/main" id="{262C342F-BB6A-4E1E-B916-51315297BC43}"/>
                </a:ext>
              </a:extLst>
            </p:cNvPr>
            <p:cNvSpPr txBox="1">
              <a:spLocks/>
            </p:cNvSpPr>
            <p:nvPr/>
          </p:nvSpPr>
          <p:spPr>
            <a:xfrm>
              <a:off x="2918232" y="4446952"/>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4</a:t>
              </a:r>
              <a:endParaRPr lang="zh-CN" altLang="en-US" sz="2000" baseline="-25000"/>
            </a:p>
          </p:txBody>
        </p:sp>
        <p:sp>
          <p:nvSpPr>
            <p:cNvPr id="43" name="内容占位符 2">
              <a:extLst>
                <a:ext uri="{FF2B5EF4-FFF2-40B4-BE49-F238E27FC236}">
                  <a16:creationId xmlns:a16="http://schemas.microsoft.com/office/drawing/2014/main" id="{8829E32C-B532-4F13-AE30-3810A64090D2}"/>
                </a:ext>
              </a:extLst>
            </p:cNvPr>
            <p:cNvSpPr txBox="1">
              <a:spLocks/>
            </p:cNvSpPr>
            <p:nvPr/>
          </p:nvSpPr>
          <p:spPr>
            <a:xfrm>
              <a:off x="4943149" y="5379349"/>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5</a:t>
              </a:r>
              <a:endParaRPr lang="zh-CN" altLang="en-US" sz="2000" baseline="-25000"/>
            </a:p>
          </p:txBody>
        </p:sp>
        <p:cxnSp>
          <p:nvCxnSpPr>
            <p:cNvPr id="46" name="直接箭头连接符 45">
              <a:extLst>
                <a:ext uri="{FF2B5EF4-FFF2-40B4-BE49-F238E27FC236}">
                  <a16:creationId xmlns:a16="http://schemas.microsoft.com/office/drawing/2014/main" id="{3A557802-3D04-48A1-AF7D-2A199CFDBA78}"/>
                </a:ext>
              </a:extLst>
            </p:cNvPr>
            <p:cNvCxnSpPr>
              <a:cxnSpLocks/>
              <a:stCxn id="32" idx="2"/>
              <a:endCxn id="34" idx="0"/>
            </p:cNvCxnSpPr>
            <p:nvPr/>
          </p:nvCxnSpPr>
          <p:spPr>
            <a:xfrm>
              <a:off x="3272512" y="2939099"/>
              <a:ext cx="0" cy="3548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D6B251D4-123B-40E8-89AC-3F27E3E23D6B}"/>
                </a:ext>
              </a:extLst>
            </p:cNvPr>
            <p:cNvCxnSpPr>
              <a:cxnSpLocks/>
              <a:endCxn id="32" idx="0"/>
            </p:cNvCxnSpPr>
            <p:nvPr/>
          </p:nvCxnSpPr>
          <p:spPr>
            <a:xfrm>
              <a:off x="3272512" y="2123855"/>
              <a:ext cx="0" cy="4552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任意多边形: 形状 66">
              <a:extLst>
                <a:ext uri="{FF2B5EF4-FFF2-40B4-BE49-F238E27FC236}">
                  <a16:creationId xmlns:a16="http://schemas.microsoft.com/office/drawing/2014/main" id="{8C676569-B9A3-4DFA-8D60-8F911F27F15F}"/>
                </a:ext>
              </a:extLst>
            </p:cNvPr>
            <p:cNvSpPr/>
            <p:nvPr/>
          </p:nvSpPr>
          <p:spPr>
            <a:xfrm>
              <a:off x="1765300" y="3505200"/>
              <a:ext cx="342900" cy="781050"/>
            </a:xfrm>
            <a:custGeom>
              <a:avLst/>
              <a:gdLst>
                <a:gd name="connsiteX0" fmla="*/ 342900 w 342900"/>
                <a:gd name="connsiteY0" fmla="*/ 0 h 781050"/>
                <a:gd name="connsiteX1" fmla="*/ 0 w 342900"/>
                <a:gd name="connsiteY1" fmla="*/ 0 h 781050"/>
                <a:gd name="connsiteX2" fmla="*/ 0 w 342900"/>
                <a:gd name="connsiteY2" fmla="*/ 781050 h 781050"/>
              </a:gdLst>
              <a:ahLst/>
              <a:cxnLst>
                <a:cxn ang="0">
                  <a:pos x="connsiteX0" y="connsiteY0"/>
                </a:cxn>
                <a:cxn ang="0">
                  <a:pos x="connsiteX1" y="connsiteY1"/>
                </a:cxn>
                <a:cxn ang="0">
                  <a:pos x="connsiteX2" y="connsiteY2"/>
                </a:cxn>
              </a:cxnLst>
              <a:rect l="l" t="t" r="r" b="b"/>
              <a:pathLst>
                <a:path w="342900" h="781050">
                  <a:moveTo>
                    <a:pt x="342900" y="0"/>
                  </a:moveTo>
                  <a:lnTo>
                    <a:pt x="0" y="0"/>
                  </a:lnTo>
                  <a:lnTo>
                    <a:pt x="0" y="781050"/>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a:extLst>
                <a:ext uri="{FF2B5EF4-FFF2-40B4-BE49-F238E27FC236}">
                  <a16:creationId xmlns:a16="http://schemas.microsoft.com/office/drawing/2014/main" id="{D3144A08-A776-4714-9ACA-A4348259764D}"/>
                </a:ext>
              </a:extLst>
            </p:cNvPr>
            <p:cNvSpPr/>
            <p:nvPr/>
          </p:nvSpPr>
          <p:spPr>
            <a:xfrm flipH="1">
              <a:off x="4433773" y="3505200"/>
              <a:ext cx="342899" cy="781050"/>
            </a:xfrm>
            <a:custGeom>
              <a:avLst/>
              <a:gdLst>
                <a:gd name="connsiteX0" fmla="*/ 342900 w 342900"/>
                <a:gd name="connsiteY0" fmla="*/ 0 h 781050"/>
                <a:gd name="connsiteX1" fmla="*/ 0 w 342900"/>
                <a:gd name="connsiteY1" fmla="*/ 0 h 781050"/>
                <a:gd name="connsiteX2" fmla="*/ 0 w 342900"/>
                <a:gd name="connsiteY2" fmla="*/ 781050 h 781050"/>
              </a:gdLst>
              <a:ahLst/>
              <a:cxnLst>
                <a:cxn ang="0">
                  <a:pos x="connsiteX0" y="connsiteY0"/>
                </a:cxn>
                <a:cxn ang="0">
                  <a:pos x="connsiteX1" y="connsiteY1"/>
                </a:cxn>
                <a:cxn ang="0">
                  <a:pos x="connsiteX2" y="connsiteY2"/>
                </a:cxn>
              </a:cxnLst>
              <a:rect l="l" t="t" r="r" b="b"/>
              <a:pathLst>
                <a:path w="342900" h="781050">
                  <a:moveTo>
                    <a:pt x="342900" y="0"/>
                  </a:moveTo>
                  <a:lnTo>
                    <a:pt x="0" y="0"/>
                  </a:lnTo>
                  <a:lnTo>
                    <a:pt x="0" y="781050"/>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FFE5DE4F-1991-4513-92EC-32CB515FA54C}"/>
                </a:ext>
              </a:extLst>
            </p:cNvPr>
            <p:cNvCxnSpPr>
              <a:cxnSpLocks/>
            </p:cNvCxnSpPr>
            <p:nvPr/>
          </p:nvCxnSpPr>
          <p:spPr>
            <a:xfrm flipH="1">
              <a:off x="4434046" y="5007400"/>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30F36FE-0A55-4289-B81F-75125FF3317B}"/>
                </a:ext>
              </a:extLst>
            </p:cNvPr>
            <p:cNvCxnSpPr>
              <a:cxnSpLocks/>
            </p:cNvCxnSpPr>
            <p:nvPr/>
          </p:nvCxnSpPr>
          <p:spPr>
            <a:xfrm flipH="1">
              <a:off x="4434046" y="5807429"/>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任意多边形: 形状 72">
              <a:extLst>
                <a:ext uri="{FF2B5EF4-FFF2-40B4-BE49-F238E27FC236}">
                  <a16:creationId xmlns:a16="http://schemas.microsoft.com/office/drawing/2014/main" id="{7C310CE7-ECB3-4FCA-92F5-256389F1D69D}"/>
                </a:ext>
              </a:extLst>
            </p:cNvPr>
            <p:cNvSpPr/>
            <p:nvPr/>
          </p:nvSpPr>
          <p:spPr>
            <a:xfrm>
              <a:off x="3797300" y="3108325"/>
              <a:ext cx="1981200" cy="2101850"/>
            </a:xfrm>
            <a:custGeom>
              <a:avLst/>
              <a:gdLst>
                <a:gd name="connsiteX0" fmla="*/ 1149350 w 1981200"/>
                <a:gd name="connsiteY0" fmla="*/ 1917700 h 2127250"/>
                <a:gd name="connsiteX1" fmla="*/ 1149350 w 1981200"/>
                <a:gd name="connsiteY1" fmla="*/ 2127250 h 2127250"/>
                <a:gd name="connsiteX2" fmla="*/ 1981200 w 1981200"/>
                <a:gd name="connsiteY2" fmla="*/ 2127250 h 2127250"/>
                <a:gd name="connsiteX3" fmla="*/ 1981200 w 1981200"/>
                <a:gd name="connsiteY3" fmla="*/ 0 h 2127250"/>
                <a:gd name="connsiteX4" fmla="*/ 0 w 1981200"/>
                <a:gd name="connsiteY4" fmla="*/ 0 h 2127250"/>
                <a:gd name="connsiteX5" fmla="*/ 0 w 1981200"/>
                <a:gd name="connsiteY5" fmla="*/ 184150 h 212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2127250">
                  <a:moveTo>
                    <a:pt x="1149350" y="1917700"/>
                  </a:moveTo>
                  <a:lnTo>
                    <a:pt x="1149350" y="2127250"/>
                  </a:lnTo>
                  <a:lnTo>
                    <a:pt x="1981200" y="2127250"/>
                  </a:lnTo>
                  <a:lnTo>
                    <a:pt x="1981200" y="0"/>
                  </a:lnTo>
                  <a:lnTo>
                    <a:pt x="0" y="0"/>
                  </a:lnTo>
                  <a:lnTo>
                    <a:pt x="0" y="18415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a:extLst>
                <a:ext uri="{FF2B5EF4-FFF2-40B4-BE49-F238E27FC236}">
                  <a16:creationId xmlns:a16="http://schemas.microsoft.com/office/drawing/2014/main" id="{64ADCA01-55A2-4B20-9BDD-EAF99D5BCBC7}"/>
                </a:ext>
              </a:extLst>
            </p:cNvPr>
            <p:cNvSpPr/>
            <p:nvPr/>
          </p:nvSpPr>
          <p:spPr>
            <a:xfrm>
              <a:off x="1771650" y="3962400"/>
              <a:ext cx="2216150" cy="1295400"/>
            </a:xfrm>
            <a:custGeom>
              <a:avLst/>
              <a:gdLst>
                <a:gd name="connsiteX0" fmla="*/ 0 w 2216150"/>
                <a:gd name="connsiteY0" fmla="*/ 1054100 h 1295400"/>
                <a:gd name="connsiteX1" fmla="*/ 0 w 2216150"/>
                <a:gd name="connsiteY1" fmla="*/ 1295400 h 1295400"/>
                <a:gd name="connsiteX2" fmla="*/ 990600 w 2216150"/>
                <a:gd name="connsiteY2" fmla="*/ 1295400 h 1295400"/>
                <a:gd name="connsiteX3" fmla="*/ 990600 w 2216150"/>
                <a:gd name="connsiteY3" fmla="*/ 0 h 1295400"/>
                <a:gd name="connsiteX4" fmla="*/ 2216150 w 2216150"/>
                <a:gd name="connsiteY4" fmla="*/ 0 h 1295400"/>
                <a:gd name="connsiteX5" fmla="*/ 2216150 w 2216150"/>
                <a:gd name="connsiteY5" fmla="*/ 32385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6150" h="1295400">
                  <a:moveTo>
                    <a:pt x="0" y="1054100"/>
                  </a:moveTo>
                  <a:lnTo>
                    <a:pt x="0" y="1295400"/>
                  </a:lnTo>
                  <a:lnTo>
                    <a:pt x="990600" y="1295400"/>
                  </a:lnTo>
                  <a:lnTo>
                    <a:pt x="990600" y="0"/>
                  </a:lnTo>
                  <a:lnTo>
                    <a:pt x="2216150" y="0"/>
                  </a:lnTo>
                  <a:lnTo>
                    <a:pt x="2216150" y="32385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内容占位符 2">
            <a:extLst>
              <a:ext uri="{FF2B5EF4-FFF2-40B4-BE49-F238E27FC236}">
                <a16:creationId xmlns:a16="http://schemas.microsoft.com/office/drawing/2014/main" id="{501E0951-ECFE-4F72-B5C2-5798C8534347}"/>
              </a:ext>
            </a:extLst>
          </p:cNvPr>
          <p:cNvSpPr txBox="1">
            <a:spLocks/>
          </p:cNvSpPr>
          <p:nvPr/>
        </p:nvSpPr>
        <p:spPr bwMode="auto">
          <a:xfrm>
            <a:off x="711422" y="2029496"/>
            <a:ext cx="1061610" cy="4552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buSzPct val="100000"/>
              <a:buFont typeface="Wingdings" pitchFamily="2" charset="2"/>
              <a:buNone/>
            </a:pPr>
            <a:r>
              <a:rPr lang="zh-CN" altLang="en-US" sz="2000">
                <a:solidFill>
                  <a:srgbClr val="FF0000"/>
                </a:solidFill>
              </a:rPr>
              <a:t>例</a:t>
            </a:r>
            <a:r>
              <a:rPr lang="en-US" altLang="zh-CN" sz="2000">
                <a:solidFill>
                  <a:srgbClr val="FF0000"/>
                </a:solidFill>
              </a:rPr>
              <a:t>10.6</a:t>
            </a:r>
            <a:endParaRPr lang="zh-CN" altLang="en-US" sz="2000" dirty="0">
              <a:solidFill>
                <a:srgbClr val="FF0000"/>
              </a:solidFill>
            </a:endParaRPr>
          </a:p>
        </p:txBody>
      </p:sp>
      <p:pic>
        <p:nvPicPr>
          <p:cNvPr id="6" name="图片 5">
            <a:extLst>
              <a:ext uri="{FF2B5EF4-FFF2-40B4-BE49-F238E27FC236}">
                <a16:creationId xmlns:a16="http://schemas.microsoft.com/office/drawing/2014/main" id="{6009C543-4489-4940-A0FE-A3690DFE6820}"/>
              </a:ext>
            </a:extLst>
          </p:cNvPr>
          <p:cNvPicPr>
            <a:picLocks noChangeAspect="1"/>
          </p:cNvPicPr>
          <p:nvPr/>
        </p:nvPicPr>
        <p:blipFill>
          <a:blip r:embed="rId2"/>
          <a:stretch>
            <a:fillRect/>
          </a:stretch>
        </p:blipFill>
        <p:spPr>
          <a:xfrm>
            <a:off x="5453705" y="1492638"/>
            <a:ext cx="3411831" cy="3279264"/>
          </a:xfrm>
          <a:prstGeom prst="rect">
            <a:avLst/>
          </a:prstGeom>
        </p:spPr>
      </p:pic>
      <p:sp>
        <p:nvSpPr>
          <p:cNvPr id="27" name="内容占位符 2">
            <a:extLst>
              <a:ext uri="{FF2B5EF4-FFF2-40B4-BE49-F238E27FC236}">
                <a16:creationId xmlns:a16="http://schemas.microsoft.com/office/drawing/2014/main" id="{4D497D36-C3F6-4436-A406-2272098A6926}"/>
              </a:ext>
            </a:extLst>
          </p:cNvPr>
          <p:cNvSpPr txBox="1">
            <a:spLocks/>
          </p:cNvSpPr>
          <p:nvPr/>
        </p:nvSpPr>
        <p:spPr bwMode="auto">
          <a:xfrm>
            <a:off x="5745212" y="4794110"/>
            <a:ext cx="3000617" cy="1560215"/>
          </a:xfrm>
          <a:prstGeom prst="rect">
            <a:avLst/>
          </a:prstGeom>
          <a:solidFill>
            <a:schemeClr val="accent6">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buSzPct val="100000"/>
              <a:buFont typeface="Wingdings" pitchFamily="2" charset="2"/>
              <a:buNone/>
            </a:pPr>
            <a:r>
              <a:rPr lang="zh-CN" altLang="en-US" sz="2000">
                <a:solidFill>
                  <a:schemeClr val="tx1"/>
                </a:solidFill>
              </a:rPr>
              <a:t>不能外提</a:t>
            </a:r>
            <a:endParaRPr lang="en-US" altLang="zh-CN" sz="2000">
              <a:solidFill>
                <a:schemeClr val="tx1"/>
              </a:solidFill>
            </a:endParaRPr>
          </a:p>
          <a:p>
            <a:pPr marL="0" indent="0" defTabSz="914400">
              <a:lnSpc>
                <a:spcPct val="110000"/>
              </a:lnSpc>
              <a:buSzPct val="100000"/>
              <a:buFont typeface="Wingdings" pitchFamily="2" charset="2"/>
              <a:buNone/>
            </a:pPr>
            <a:r>
              <a:rPr lang="zh-CN" altLang="en-US" sz="2000">
                <a:solidFill>
                  <a:schemeClr val="tx1"/>
                </a:solidFill>
              </a:rPr>
              <a:t>不变运算</a:t>
            </a:r>
            <a:r>
              <a:rPr lang="en-US" altLang="zh-CN" sz="2000">
                <a:solidFill>
                  <a:schemeClr val="tx1"/>
                </a:solidFill>
              </a:rPr>
              <a:t>I:=2</a:t>
            </a:r>
            <a:r>
              <a:rPr lang="zh-CN" altLang="en-US" sz="2000">
                <a:solidFill>
                  <a:schemeClr val="tx1"/>
                </a:solidFill>
              </a:rPr>
              <a:t>不在循环出口结点的</a:t>
            </a:r>
            <a:r>
              <a:rPr lang="zh-CN" altLang="en-US" sz="2000">
                <a:solidFill>
                  <a:srgbClr val="FF0000"/>
                </a:solidFill>
              </a:rPr>
              <a:t>必经结点</a:t>
            </a:r>
            <a:r>
              <a:rPr lang="zh-CN" altLang="en-US" sz="2000">
                <a:solidFill>
                  <a:schemeClr val="tx1"/>
                </a:solidFill>
              </a:rPr>
              <a:t>且</a:t>
            </a:r>
            <a:r>
              <a:rPr lang="en-US" altLang="zh-CN" sz="2000">
                <a:solidFill>
                  <a:schemeClr val="tx1"/>
                </a:solidFill>
              </a:rPr>
              <a:t>I</a:t>
            </a:r>
            <a:r>
              <a:rPr lang="zh-CN" altLang="en-US" sz="2000">
                <a:solidFill>
                  <a:schemeClr val="tx1"/>
                </a:solidFill>
              </a:rPr>
              <a:t>离开循环后是</a:t>
            </a:r>
            <a:r>
              <a:rPr lang="zh-CN" altLang="en-US" sz="2000">
                <a:solidFill>
                  <a:srgbClr val="FF0000"/>
                </a:solidFill>
              </a:rPr>
              <a:t>活跃的</a:t>
            </a:r>
            <a:r>
              <a:rPr lang="zh-CN" altLang="en-US" sz="2000">
                <a:solidFill>
                  <a:schemeClr val="tx1"/>
                </a:solidFill>
              </a:rPr>
              <a:t>。</a:t>
            </a:r>
            <a:endParaRPr lang="zh-CN" altLang="en-US" sz="2000" dirty="0">
              <a:solidFill>
                <a:schemeClr val="tx1"/>
              </a:solidFill>
            </a:endParaRPr>
          </a:p>
        </p:txBody>
      </p:sp>
    </p:spTree>
    <p:extLst>
      <p:ext uri="{BB962C8B-B14F-4D97-AF65-F5344CB8AC3E}">
        <p14:creationId xmlns:p14="http://schemas.microsoft.com/office/powerpoint/2010/main" val="42673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52514"/>
          </a:xfrm>
        </p:spPr>
        <p:txBody>
          <a:bodyPr/>
          <a:lstStyle/>
          <a:p>
            <a:r>
              <a:rPr lang="zh-CN" altLang="en-US"/>
              <a:t>再谈代码外提（续</a:t>
            </a:r>
            <a:r>
              <a:rPr lang="en-US" altLang="zh-CN"/>
              <a:t>1</a:t>
            </a:r>
            <a:r>
              <a:rPr lang="zh-CN" altLang="en-US"/>
              <a:t>）</a:t>
            </a:r>
            <a:endParaRPr lang="zh-CN" altLang="en-US" dirty="0"/>
          </a:p>
        </p:txBody>
      </p:sp>
      <p:sp>
        <p:nvSpPr>
          <p:cNvPr id="3" name="内容占位符 2"/>
          <p:cNvSpPr>
            <a:spLocks noGrp="1"/>
          </p:cNvSpPr>
          <p:nvPr>
            <p:ph idx="1"/>
          </p:nvPr>
        </p:nvSpPr>
        <p:spPr>
          <a:xfrm>
            <a:off x="5729231" y="1238759"/>
            <a:ext cx="3118244" cy="3597289"/>
          </a:xfrm>
          <a:solidFill>
            <a:schemeClr val="accent6">
              <a:lumMod val="20000"/>
              <a:lumOff val="80000"/>
            </a:schemeClr>
          </a:solidFill>
        </p:spPr>
        <p:txBody>
          <a:bodyPr/>
          <a:lstStyle/>
          <a:p>
            <a:pPr marL="0" indent="0">
              <a:lnSpc>
                <a:spcPct val="110000"/>
              </a:lnSpc>
              <a:buSzPct val="100000"/>
              <a:buNone/>
            </a:pPr>
            <a:r>
              <a:rPr lang="zh-CN" altLang="en-US" sz="2000">
                <a:solidFill>
                  <a:schemeClr val="tx1"/>
                </a:solidFill>
              </a:rPr>
              <a:t>不能外提</a:t>
            </a:r>
            <a:endParaRPr lang="en-US" altLang="zh-CN" sz="2000">
              <a:solidFill>
                <a:schemeClr val="tx1"/>
              </a:solidFill>
            </a:endParaRPr>
          </a:p>
          <a:p>
            <a:pPr marL="0" indent="0">
              <a:lnSpc>
                <a:spcPct val="110000"/>
              </a:lnSpc>
              <a:buSzPct val="100000"/>
              <a:buNone/>
            </a:pPr>
            <a:r>
              <a:rPr lang="zh-CN" altLang="en-US" sz="2000">
                <a:solidFill>
                  <a:schemeClr val="tx1"/>
                </a:solidFill>
              </a:rPr>
              <a:t>不变运算</a:t>
            </a:r>
            <a:r>
              <a:rPr lang="en-US" altLang="zh-CN" sz="2000">
                <a:solidFill>
                  <a:schemeClr val="tx1"/>
                </a:solidFill>
              </a:rPr>
              <a:t>I:=3</a:t>
            </a:r>
            <a:r>
              <a:rPr lang="zh-CN" altLang="en-US" sz="2000">
                <a:solidFill>
                  <a:schemeClr val="tx1"/>
                </a:solidFill>
              </a:rPr>
              <a:t>在出口结点</a:t>
            </a:r>
            <a:r>
              <a:rPr lang="en-US" altLang="zh-CN" sz="2000">
                <a:solidFill>
                  <a:schemeClr val="tx1"/>
                </a:solidFill>
              </a:rPr>
              <a:t>B</a:t>
            </a:r>
            <a:r>
              <a:rPr lang="en-US" altLang="zh-CN" sz="2000" baseline="-25000">
                <a:solidFill>
                  <a:schemeClr val="tx1"/>
                </a:solidFill>
              </a:rPr>
              <a:t>4</a:t>
            </a:r>
            <a:r>
              <a:rPr lang="zh-CN" altLang="en-US" sz="2000">
                <a:solidFill>
                  <a:schemeClr val="tx1"/>
                </a:solidFill>
              </a:rPr>
              <a:t>的必经结点中，但循环中还有</a:t>
            </a:r>
            <a:r>
              <a:rPr lang="en-US" altLang="zh-CN" sz="2000">
                <a:solidFill>
                  <a:schemeClr val="tx1"/>
                </a:solidFill>
              </a:rPr>
              <a:t>I</a:t>
            </a:r>
            <a:r>
              <a:rPr lang="zh-CN" altLang="en-US" sz="2000">
                <a:solidFill>
                  <a:schemeClr val="tx1"/>
                </a:solidFill>
              </a:rPr>
              <a:t>的定值点</a:t>
            </a:r>
            <a:r>
              <a:rPr lang="en-US" altLang="zh-CN" sz="2000">
                <a:solidFill>
                  <a:schemeClr val="tx1"/>
                </a:solidFill>
              </a:rPr>
              <a:t>I:=2</a:t>
            </a:r>
            <a:r>
              <a:rPr lang="zh-CN" altLang="en-US" sz="2000">
                <a:solidFill>
                  <a:schemeClr val="tx1"/>
                </a:solidFill>
              </a:rPr>
              <a:t>。</a:t>
            </a:r>
            <a:endParaRPr lang="en-US" altLang="zh-CN" sz="2000">
              <a:solidFill>
                <a:schemeClr val="tx1"/>
              </a:solidFill>
            </a:endParaRPr>
          </a:p>
          <a:p>
            <a:pPr marL="0" indent="0">
              <a:lnSpc>
                <a:spcPct val="110000"/>
              </a:lnSpc>
              <a:buSzPct val="100000"/>
              <a:buNone/>
            </a:pPr>
            <a:r>
              <a:rPr lang="zh-CN" altLang="en-US" sz="2000">
                <a:solidFill>
                  <a:schemeClr val="tx1"/>
                </a:solidFill>
              </a:rPr>
              <a:t>不满足代码外提算法中的①</a:t>
            </a:r>
            <a:r>
              <a:rPr lang="en-US" altLang="zh-CN" sz="2000">
                <a:solidFill>
                  <a:schemeClr val="tx1"/>
                </a:solidFill>
              </a:rPr>
              <a:t>(ii)</a:t>
            </a:r>
            <a:r>
              <a:rPr lang="zh-CN" altLang="en-US" sz="2000">
                <a:solidFill>
                  <a:schemeClr val="tx1"/>
                </a:solidFill>
              </a:rPr>
              <a:t>条件。</a:t>
            </a:r>
            <a:endParaRPr lang="en-US" altLang="zh-CN" sz="2000">
              <a:solidFill>
                <a:schemeClr val="tx1"/>
              </a:solidFill>
            </a:endParaRPr>
          </a:p>
          <a:p>
            <a:pPr marL="0" indent="0">
              <a:lnSpc>
                <a:spcPct val="110000"/>
              </a:lnSpc>
              <a:buSzPct val="100000"/>
              <a:buNone/>
            </a:pPr>
            <a:r>
              <a:rPr lang="zh-CN" altLang="en-US" sz="2000">
                <a:solidFill>
                  <a:schemeClr val="tx1"/>
                </a:solidFill>
              </a:rPr>
              <a:t>条件</a:t>
            </a:r>
            <a:r>
              <a:rPr lang="en-US" altLang="zh-CN" sz="2000">
                <a:solidFill>
                  <a:schemeClr val="tx1"/>
                </a:solidFill>
              </a:rPr>
              <a:t>(i)(ii)</a:t>
            </a:r>
            <a:r>
              <a:rPr lang="zh-CN" altLang="en-US" sz="2000">
                <a:solidFill>
                  <a:schemeClr val="tx1"/>
                </a:solidFill>
              </a:rPr>
              <a:t>是两组条件中公共的部分，它不成立，则两组条件都不成立。</a:t>
            </a:r>
            <a:endParaRPr lang="zh-CN" altLang="en-US" sz="2000" dirty="0">
              <a:solidFill>
                <a:schemeClr val="tx1"/>
              </a:solidFill>
            </a:endParaRPr>
          </a:p>
        </p:txBody>
      </p:sp>
      <p:sp>
        <p:nvSpPr>
          <p:cNvPr id="4" name="灯片编号占位符 3"/>
          <p:cNvSpPr>
            <a:spLocks noGrp="1"/>
          </p:cNvSpPr>
          <p:nvPr>
            <p:ph type="sldNum" sz="quarter" idx="12"/>
          </p:nvPr>
        </p:nvSpPr>
        <p:spPr>
          <a:xfrm>
            <a:off x="7857364" y="6356350"/>
            <a:ext cx="657985" cy="365125"/>
          </a:xfrm>
        </p:spPr>
        <p:txBody>
          <a:bodyPr/>
          <a:lstStyle/>
          <a:p>
            <a:pPr>
              <a:defRPr/>
            </a:pPr>
            <a:fld id="{EFC3A549-9C13-4399-83C7-A4E2E0BD550C}" type="slidenum">
              <a:rPr lang="zh-CN" altLang="en-US" smtClean="0"/>
              <a:pPr>
                <a:defRPr/>
              </a:pPr>
              <a:t>45</a:t>
            </a:fld>
            <a:endParaRPr lang="zh-CN" altLang="en-US"/>
          </a:p>
        </p:txBody>
      </p:sp>
      <p:grpSp>
        <p:nvGrpSpPr>
          <p:cNvPr id="29" name="组合 28">
            <a:extLst>
              <a:ext uri="{FF2B5EF4-FFF2-40B4-BE49-F238E27FC236}">
                <a16:creationId xmlns:a16="http://schemas.microsoft.com/office/drawing/2014/main" id="{C03CC5EE-CF23-4BEB-BC64-F89FA9355A1F}"/>
              </a:ext>
            </a:extLst>
          </p:cNvPr>
          <p:cNvGrpSpPr/>
          <p:nvPr/>
        </p:nvGrpSpPr>
        <p:grpSpPr>
          <a:xfrm>
            <a:off x="445371" y="1519534"/>
            <a:ext cx="5015919" cy="4273058"/>
            <a:chOff x="762581" y="1906320"/>
            <a:chExt cx="5015919" cy="4273058"/>
          </a:xfrm>
        </p:grpSpPr>
        <p:sp>
          <p:nvSpPr>
            <p:cNvPr id="30" name="内容占位符 2">
              <a:extLst>
                <a:ext uri="{FF2B5EF4-FFF2-40B4-BE49-F238E27FC236}">
                  <a16:creationId xmlns:a16="http://schemas.microsoft.com/office/drawing/2014/main" id="{63109820-4D4B-46E9-8B76-9003DC5D0681}"/>
                </a:ext>
              </a:extLst>
            </p:cNvPr>
            <p:cNvSpPr txBox="1">
              <a:spLocks/>
            </p:cNvSpPr>
            <p:nvPr/>
          </p:nvSpPr>
          <p:spPr>
            <a:xfrm>
              <a:off x="2640177" y="2361564"/>
              <a:ext cx="1264670" cy="3600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I:=1</a:t>
              </a:r>
              <a:endParaRPr lang="zh-CN" altLang="en-US" sz="2000"/>
            </a:p>
          </p:txBody>
        </p:sp>
        <p:sp>
          <p:nvSpPr>
            <p:cNvPr id="31" name="内容占位符 2">
              <a:extLst>
                <a:ext uri="{FF2B5EF4-FFF2-40B4-BE49-F238E27FC236}">
                  <a16:creationId xmlns:a16="http://schemas.microsoft.com/office/drawing/2014/main" id="{C0FE7C20-67F7-4C42-AA94-902C40DDAA08}"/>
                </a:ext>
              </a:extLst>
            </p:cNvPr>
            <p:cNvSpPr txBox="1">
              <a:spLocks/>
            </p:cNvSpPr>
            <p:nvPr/>
          </p:nvSpPr>
          <p:spPr>
            <a:xfrm>
              <a:off x="2111251" y="3156214"/>
              <a:ext cx="2322522" cy="688042"/>
            </a:xfrm>
            <a:prstGeom prst="rect">
              <a:avLst/>
            </a:prstGeom>
            <a:ln>
              <a:solidFill>
                <a:schemeClr val="tx1"/>
              </a:solidFill>
            </a:ln>
          </p:spPr>
          <p:txBody>
            <a:bodyPr vert="horz" lIns="91440" tIns="0" rIns="0" bIns="14400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solidFill>
                    <a:srgbClr val="FF0000"/>
                  </a:solidFill>
                </a:rPr>
                <a:t>I:=3</a:t>
              </a:r>
            </a:p>
            <a:p>
              <a:pPr marL="0" indent="0" algn="ctr">
                <a:spcBef>
                  <a:spcPts val="0"/>
                </a:spcBef>
                <a:spcAft>
                  <a:spcPts val="0"/>
                </a:spcAft>
                <a:buSzPct val="100000"/>
                <a:buNone/>
              </a:pPr>
              <a:r>
                <a:rPr lang="en-US" altLang="zh-CN" sz="2000"/>
                <a:t>if X&lt;Y goto B</a:t>
              </a:r>
              <a:r>
                <a:rPr lang="en-US" altLang="zh-CN" sz="2000" baseline="-25000"/>
                <a:t>3</a:t>
              </a:r>
            </a:p>
          </p:txBody>
        </p:sp>
        <p:sp>
          <p:nvSpPr>
            <p:cNvPr id="33" name="内容占位符 2">
              <a:extLst>
                <a:ext uri="{FF2B5EF4-FFF2-40B4-BE49-F238E27FC236}">
                  <a16:creationId xmlns:a16="http://schemas.microsoft.com/office/drawing/2014/main" id="{DD4EDD92-1183-4905-B8C4-DCCF462CD636}"/>
                </a:ext>
              </a:extLst>
            </p:cNvPr>
            <p:cNvSpPr txBox="1">
              <a:spLocks/>
            </p:cNvSpPr>
            <p:nvPr/>
          </p:nvSpPr>
          <p:spPr>
            <a:xfrm>
              <a:off x="1080579" y="4291000"/>
              <a:ext cx="1425046" cy="7164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I:=2</a:t>
              </a:r>
            </a:p>
            <a:p>
              <a:pPr marL="0" indent="0" algn="ctr">
                <a:spcBef>
                  <a:spcPts val="0"/>
                </a:spcBef>
                <a:spcAft>
                  <a:spcPts val="0"/>
                </a:spcAft>
                <a:buSzPct val="100000"/>
                <a:buNone/>
              </a:pPr>
              <a:r>
                <a:rPr lang="en-US" altLang="zh-CN" sz="2000"/>
                <a:t>X:=X+1</a:t>
              </a:r>
              <a:endParaRPr lang="en-US" altLang="zh-CN" sz="2000" baseline="-25000"/>
            </a:p>
          </p:txBody>
        </p:sp>
        <p:sp>
          <p:nvSpPr>
            <p:cNvPr id="38" name="内容占位符 2">
              <a:extLst>
                <a:ext uri="{FF2B5EF4-FFF2-40B4-BE49-F238E27FC236}">
                  <a16:creationId xmlns:a16="http://schemas.microsoft.com/office/drawing/2014/main" id="{C6600357-2B7A-416F-B1A9-C85944FF17C8}"/>
                </a:ext>
              </a:extLst>
            </p:cNvPr>
            <p:cNvSpPr txBox="1">
              <a:spLocks/>
            </p:cNvSpPr>
            <p:nvPr/>
          </p:nvSpPr>
          <p:spPr>
            <a:xfrm>
              <a:off x="3253088" y="4291000"/>
              <a:ext cx="2361918" cy="716400"/>
            </a:xfrm>
            <a:prstGeom prst="rect">
              <a:avLst/>
            </a:prstGeom>
            <a:ln>
              <a:solidFill>
                <a:schemeClr val="tx1"/>
              </a:solidFill>
            </a:ln>
          </p:spPr>
          <p:txBody>
            <a:bodyPr vert="horz" lIns="0" tIns="45720" rIns="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Y:=Y-1</a:t>
              </a:r>
            </a:p>
            <a:p>
              <a:pPr marL="0" indent="0" algn="ctr">
                <a:spcBef>
                  <a:spcPts val="0"/>
                </a:spcBef>
                <a:spcAft>
                  <a:spcPts val="0"/>
                </a:spcAft>
                <a:buSzPct val="100000"/>
                <a:buNone/>
              </a:pPr>
              <a:r>
                <a:rPr lang="en-US" altLang="zh-CN" sz="2000"/>
                <a:t>if Y&lt;20 goto B</a:t>
              </a:r>
              <a:r>
                <a:rPr lang="en-US" altLang="zh-CN" sz="2000" baseline="-25000"/>
                <a:t>5</a:t>
              </a:r>
            </a:p>
          </p:txBody>
        </p:sp>
        <p:sp>
          <p:nvSpPr>
            <p:cNvPr id="44" name="内容占位符 2">
              <a:extLst>
                <a:ext uri="{FF2B5EF4-FFF2-40B4-BE49-F238E27FC236}">
                  <a16:creationId xmlns:a16="http://schemas.microsoft.com/office/drawing/2014/main" id="{67CE613A-9FD9-43EF-A17C-3418639A9CF5}"/>
                </a:ext>
              </a:extLst>
            </p:cNvPr>
            <p:cNvSpPr txBox="1">
              <a:spLocks/>
            </p:cNvSpPr>
            <p:nvPr/>
          </p:nvSpPr>
          <p:spPr>
            <a:xfrm>
              <a:off x="3904846" y="5379349"/>
              <a:ext cx="1058400" cy="4284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J:=I</a:t>
              </a:r>
              <a:endParaRPr lang="zh-CN" altLang="en-US" sz="2000"/>
            </a:p>
          </p:txBody>
        </p:sp>
        <p:sp>
          <p:nvSpPr>
            <p:cNvPr id="45" name="内容占位符 2">
              <a:extLst>
                <a:ext uri="{FF2B5EF4-FFF2-40B4-BE49-F238E27FC236}">
                  <a16:creationId xmlns:a16="http://schemas.microsoft.com/office/drawing/2014/main" id="{68061A4D-52AE-487E-872A-DF88742C9159}"/>
                </a:ext>
              </a:extLst>
            </p:cNvPr>
            <p:cNvSpPr txBox="1">
              <a:spLocks/>
            </p:cNvSpPr>
            <p:nvPr/>
          </p:nvSpPr>
          <p:spPr>
            <a:xfrm>
              <a:off x="2276745" y="2441681"/>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1</a:t>
              </a:r>
              <a:endParaRPr lang="zh-CN" altLang="en-US" sz="2000" baseline="-25000"/>
            </a:p>
          </p:txBody>
        </p:sp>
        <p:sp>
          <p:nvSpPr>
            <p:cNvPr id="47" name="内容占位符 2">
              <a:extLst>
                <a:ext uri="{FF2B5EF4-FFF2-40B4-BE49-F238E27FC236}">
                  <a16:creationId xmlns:a16="http://schemas.microsoft.com/office/drawing/2014/main" id="{A5B59104-ECE8-42F3-9E91-10FA2422FB9C}"/>
                </a:ext>
              </a:extLst>
            </p:cNvPr>
            <p:cNvSpPr txBox="1">
              <a:spLocks/>
            </p:cNvSpPr>
            <p:nvPr/>
          </p:nvSpPr>
          <p:spPr>
            <a:xfrm>
              <a:off x="1748335" y="2996480"/>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2</a:t>
              </a:r>
              <a:endParaRPr lang="zh-CN" altLang="en-US" sz="2000" baseline="-25000"/>
            </a:p>
          </p:txBody>
        </p:sp>
        <p:sp>
          <p:nvSpPr>
            <p:cNvPr id="48" name="内容占位符 2">
              <a:extLst>
                <a:ext uri="{FF2B5EF4-FFF2-40B4-BE49-F238E27FC236}">
                  <a16:creationId xmlns:a16="http://schemas.microsoft.com/office/drawing/2014/main" id="{E09406E8-521A-450F-AAC9-4532327402E2}"/>
                </a:ext>
              </a:extLst>
            </p:cNvPr>
            <p:cNvSpPr txBox="1">
              <a:spLocks/>
            </p:cNvSpPr>
            <p:nvPr/>
          </p:nvSpPr>
          <p:spPr>
            <a:xfrm>
              <a:off x="762581" y="4298151"/>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3</a:t>
              </a:r>
              <a:endParaRPr lang="zh-CN" altLang="en-US" sz="2000" baseline="-25000"/>
            </a:p>
          </p:txBody>
        </p:sp>
        <p:sp>
          <p:nvSpPr>
            <p:cNvPr id="49" name="内容占位符 2">
              <a:extLst>
                <a:ext uri="{FF2B5EF4-FFF2-40B4-BE49-F238E27FC236}">
                  <a16:creationId xmlns:a16="http://schemas.microsoft.com/office/drawing/2014/main" id="{FC9E69F0-3CCA-4389-949A-6F97F1ADD150}"/>
                </a:ext>
              </a:extLst>
            </p:cNvPr>
            <p:cNvSpPr txBox="1">
              <a:spLocks/>
            </p:cNvSpPr>
            <p:nvPr/>
          </p:nvSpPr>
          <p:spPr>
            <a:xfrm>
              <a:off x="2918232" y="4446952"/>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4</a:t>
              </a:r>
              <a:endParaRPr lang="zh-CN" altLang="en-US" sz="2000" baseline="-25000"/>
            </a:p>
          </p:txBody>
        </p:sp>
        <p:sp>
          <p:nvSpPr>
            <p:cNvPr id="50" name="内容占位符 2">
              <a:extLst>
                <a:ext uri="{FF2B5EF4-FFF2-40B4-BE49-F238E27FC236}">
                  <a16:creationId xmlns:a16="http://schemas.microsoft.com/office/drawing/2014/main" id="{9030D3DE-B9DE-4EA3-90C6-6693CEE7CD13}"/>
                </a:ext>
              </a:extLst>
            </p:cNvPr>
            <p:cNvSpPr txBox="1">
              <a:spLocks/>
            </p:cNvSpPr>
            <p:nvPr/>
          </p:nvSpPr>
          <p:spPr>
            <a:xfrm>
              <a:off x="4943149" y="5379349"/>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5</a:t>
              </a:r>
              <a:endParaRPr lang="zh-CN" altLang="en-US" sz="2000" baseline="-25000"/>
            </a:p>
          </p:txBody>
        </p:sp>
        <p:cxnSp>
          <p:nvCxnSpPr>
            <p:cNvPr id="51" name="直接箭头连接符 50">
              <a:extLst>
                <a:ext uri="{FF2B5EF4-FFF2-40B4-BE49-F238E27FC236}">
                  <a16:creationId xmlns:a16="http://schemas.microsoft.com/office/drawing/2014/main" id="{277BBE3D-D403-4B30-879A-9ACA020C3AC7}"/>
                </a:ext>
              </a:extLst>
            </p:cNvPr>
            <p:cNvCxnSpPr>
              <a:cxnSpLocks/>
              <a:stCxn id="30" idx="2"/>
              <a:endCxn id="31" idx="0"/>
            </p:cNvCxnSpPr>
            <p:nvPr/>
          </p:nvCxnSpPr>
          <p:spPr>
            <a:xfrm>
              <a:off x="3272512" y="2721564"/>
              <a:ext cx="0" cy="4346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534DE7D-AFE4-43C9-B3FD-D940B7E96B04}"/>
                </a:ext>
              </a:extLst>
            </p:cNvPr>
            <p:cNvCxnSpPr>
              <a:cxnSpLocks/>
              <a:endCxn id="30" idx="0"/>
            </p:cNvCxnSpPr>
            <p:nvPr/>
          </p:nvCxnSpPr>
          <p:spPr>
            <a:xfrm>
              <a:off x="3272512" y="1906320"/>
              <a:ext cx="0" cy="4552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任意多边形: 形状 52">
              <a:extLst>
                <a:ext uri="{FF2B5EF4-FFF2-40B4-BE49-F238E27FC236}">
                  <a16:creationId xmlns:a16="http://schemas.microsoft.com/office/drawing/2014/main" id="{2756E65C-E7F0-4B0B-926D-BFC02E9EAE35}"/>
                </a:ext>
              </a:extLst>
            </p:cNvPr>
            <p:cNvSpPr/>
            <p:nvPr/>
          </p:nvSpPr>
          <p:spPr>
            <a:xfrm>
              <a:off x="1765300" y="3505200"/>
              <a:ext cx="342900" cy="781050"/>
            </a:xfrm>
            <a:custGeom>
              <a:avLst/>
              <a:gdLst>
                <a:gd name="connsiteX0" fmla="*/ 342900 w 342900"/>
                <a:gd name="connsiteY0" fmla="*/ 0 h 781050"/>
                <a:gd name="connsiteX1" fmla="*/ 0 w 342900"/>
                <a:gd name="connsiteY1" fmla="*/ 0 h 781050"/>
                <a:gd name="connsiteX2" fmla="*/ 0 w 342900"/>
                <a:gd name="connsiteY2" fmla="*/ 781050 h 781050"/>
              </a:gdLst>
              <a:ahLst/>
              <a:cxnLst>
                <a:cxn ang="0">
                  <a:pos x="connsiteX0" y="connsiteY0"/>
                </a:cxn>
                <a:cxn ang="0">
                  <a:pos x="connsiteX1" y="connsiteY1"/>
                </a:cxn>
                <a:cxn ang="0">
                  <a:pos x="connsiteX2" y="connsiteY2"/>
                </a:cxn>
              </a:cxnLst>
              <a:rect l="l" t="t" r="r" b="b"/>
              <a:pathLst>
                <a:path w="342900" h="781050">
                  <a:moveTo>
                    <a:pt x="342900" y="0"/>
                  </a:moveTo>
                  <a:lnTo>
                    <a:pt x="0" y="0"/>
                  </a:lnTo>
                  <a:lnTo>
                    <a:pt x="0" y="781050"/>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934D33A-3BA6-4608-A843-7242E25BD2E2}"/>
                </a:ext>
              </a:extLst>
            </p:cNvPr>
            <p:cNvSpPr/>
            <p:nvPr/>
          </p:nvSpPr>
          <p:spPr>
            <a:xfrm flipH="1">
              <a:off x="4433773" y="3505200"/>
              <a:ext cx="342899" cy="781050"/>
            </a:xfrm>
            <a:custGeom>
              <a:avLst/>
              <a:gdLst>
                <a:gd name="connsiteX0" fmla="*/ 342900 w 342900"/>
                <a:gd name="connsiteY0" fmla="*/ 0 h 781050"/>
                <a:gd name="connsiteX1" fmla="*/ 0 w 342900"/>
                <a:gd name="connsiteY1" fmla="*/ 0 h 781050"/>
                <a:gd name="connsiteX2" fmla="*/ 0 w 342900"/>
                <a:gd name="connsiteY2" fmla="*/ 781050 h 781050"/>
              </a:gdLst>
              <a:ahLst/>
              <a:cxnLst>
                <a:cxn ang="0">
                  <a:pos x="connsiteX0" y="connsiteY0"/>
                </a:cxn>
                <a:cxn ang="0">
                  <a:pos x="connsiteX1" y="connsiteY1"/>
                </a:cxn>
                <a:cxn ang="0">
                  <a:pos x="connsiteX2" y="connsiteY2"/>
                </a:cxn>
              </a:cxnLst>
              <a:rect l="l" t="t" r="r" b="b"/>
              <a:pathLst>
                <a:path w="342900" h="781050">
                  <a:moveTo>
                    <a:pt x="342900" y="0"/>
                  </a:moveTo>
                  <a:lnTo>
                    <a:pt x="0" y="0"/>
                  </a:lnTo>
                  <a:lnTo>
                    <a:pt x="0" y="781050"/>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箭头连接符 55">
              <a:extLst>
                <a:ext uri="{FF2B5EF4-FFF2-40B4-BE49-F238E27FC236}">
                  <a16:creationId xmlns:a16="http://schemas.microsoft.com/office/drawing/2014/main" id="{6EDC83E8-A9C2-47DD-9EC0-C88FE9CA647A}"/>
                </a:ext>
              </a:extLst>
            </p:cNvPr>
            <p:cNvCxnSpPr>
              <a:cxnSpLocks/>
            </p:cNvCxnSpPr>
            <p:nvPr/>
          </p:nvCxnSpPr>
          <p:spPr>
            <a:xfrm flipH="1">
              <a:off x="4434046" y="5007400"/>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C60E58A-6A26-4D49-978C-5C68CF215C0B}"/>
                </a:ext>
              </a:extLst>
            </p:cNvPr>
            <p:cNvCxnSpPr>
              <a:cxnSpLocks/>
            </p:cNvCxnSpPr>
            <p:nvPr/>
          </p:nvCxnSpPr>
          <p:spPr>
            <a:xfrm flipH="1">
              <a:off x="4434046" y="5807429"/>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任意多边形: 形状 57">
              <a:extLst>
                <a:ext uri="{FF2B5EF4-FFF2-40B4-BE49-F238E27FC236}">
                  <a16:creationId xmlns:a16="http://schemas.microsoft.com/office/drawing/2014/main" id="{31077ACE-9334-4ADF-BFB9-22D0D4435A32}"/>
                </a:ext>
              </a:extLst>
            </p:cNvPr>
            <p:cNvSpPr/>
            <p:nvPr/>
          </p:nvSpPr>
          <p:spPr>
            <a:xfrm>
              <a:off x="3797300" y="2956023"/>
              <a:ext cx="1981200" cy="2266811"/>
            </a:xfrm>
            <a:custGeom>
              <a:avLst/>
              <a:gdLst>
                <a:gd name="connsiteX0" fmla="*/ 1149350 w 1981200"/>
                <a:gd name="connsiteY0" fmla="*/ 1917700 h 2127250"/>
                <a:gd name="connsiteX1" fmla="*/ 1149350 w 1981200"/>
                <a:gd name="connsiteY1" fmla="*/ 2127250 h 2127250"/>
                <a:gd name="connsiteX2" fmla="*/ 1981200 w 1981200"/>
                <a:gd name="connsiteY2" fmla="*/ 2127250 h 2127250"/>
                <a:gd name="connsiteX3" fmla="*/ 1981200 w 1981200"/>
                <a:gd name="connsiteY3" fmla="*/ 0 h 2127250"/>
                <a:gd name="connsiteX4" fmla="*/ 0 w 1981200"/>
                <a:gd name="connsiteY4" fmla="*/ 0 h 2127250"/>
                <a:gd name="connsiteX5" fmla="*/ 0 w 1981200"/>
                <a:gd name="connsiteY5" fmla="*/ 184150 h 212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2127250">
                  <a:moveTo>
                    <a:pt x="1149350" y="1917700"/>
                  </a:moveTo>
                  <a:lnTo>
                    <a:pt x="1149350" y="2127250"/>
                  </a:lnTo>
                  <a:lnTo>
                    <a:pt x="1981200" y="2127250"/>
                  </a:lnTo>
                  <a:lnTo>
                    <a:pt x="1981200" y="0"/>
                  </a:lnTo>
                  <a:lnTo>
                    <a:pt x="0" y="0"/>
                  </a:lnTo>
                  <a:lnTo>
                    <a:pt x="0" y="18415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49E0F3B5-BA3C-425B-86C6-4DEEA5B8A5BC}"/>
                </a:ext>
              </a:extLst>
            </p:cNvPr>
            <p:cNvSpPr/>
            <p:nvPr/>
          </p:nvSpPr>
          <p:spPr>
            <a:xfrm>
              <a:off x="1771650" y="3962400"/>
              <a:ext cx="2216150" cy="1295400"/>
            </a:xfrm>
            <a:custGeom>
              <a:avLst/>
              <a:gdLst>
                <a:gd name="connsiteX0" fmla="*/ 0 w 2216150"/>
                <a:gd name="connsiteY0" fmla="*/ 1054100 h 1295400"/>
                <a:gd name="connsiteX1" fmla="*/ 0 w 2216150"/>
                <a:gd name="connsiteY1" fmla="*/ 1295400 h 1295400"/>
                <a:gd name="connsiteX2" fmla="*/ 990600 w 2216150"/>
                <a:gd name="connsiteY2" fmla="*/ 1295400 h 1295400"/>
                <a:gd name="connsiteX3" fmla="*/ 990600 w 2216150"/>
                <a:gd name="connsiteY3" fmla="*/ 0 h 1295400"/>
                <a:gd name="connsiteX4" fmla="*/ 2216150 w 2216150"/>
                <a:gd name="connsiteY4" fmla="*/ 0 h 1295400"/>
                <a:gd name="connsiteX5" fmla="*/ 2216150 w 2216150"/>
                <a:gd name="connsiteY5" fmla="*/ 32385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6150" h="1295400">
                  <a:moveTo>
                    <a:pt x="0" y="1054100"/>
                  </a:moveTo>
                  <a:lnTo>
                    <a:pt x="0" y="1295400"/>
                  </a:lnTo>
                  <a:lnTo>
                    <a:pt x="990600" y="1295400"/>
                  </a:lnTo>
                  <a:lnTo>
                    <a:pt x="990600" y="0"/>
                  </a:lnTo>
                  <a:lnTo>
                    <a:pt x="2216150" y="0"/>
                  </a:lnTo>
                  <a:lnTo>
                    <a:pt x="2216150" y="32385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内容占位符 2">
            <a:extLst>
              <a:ext uri="{FF2B5EF4-FFF2-40B4-BE49-F238E27FC236}">
                <a16:creationId xmlns:a16="http://schemas.microsoft.com/office/drawing/2014/main" id="{5D776FFC-7A07-4B37-863C-92D13E81BDA2}"/>
              </a:ext>
            </a:extLst>
          </p:cNvPr>
          <p:cNvSpPr txBox="1">
            <a:spLocks/>
          </p:cNvSpPr>
          <p:nvPr/>
        </p:nvSpPr>
        <p:spPr bwMode="auto">
          <a:xfrm>
            <a:off x="797586" y="1238759"/>
            <a:ext cx="1061610" cy="4552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buSzPct val="100000"/>
              <a:buFont typeface="Wingdings" pitchFamily="2" charset="2"/>
              <a:buNone/>
            </a:pPr>
            <a:r>
              <a:rPr lang="zh-CN" altLang="en-US" sz="2000">
                <a:solidFill>
                  <a:srgbClr val="FF0000"/>
                </a:solidFill>
              </a:rPr>
              <a:t>例</a:t>
            </a:r>
            <a:r>
              <a:rPr lang="en-US" altLang="zh-CN" sz="2000">
                <a:solidFill>
                  <a:srgbClr val="FF0000"/>
                </a:solidFill>
              </a:rPr>
              <a:t>10.7</a:t>
            </a:r>
            <a:endParaRPr lang="zh-CN" altLang="en-US" sz="2000" dirty="0">
              <a:solidFill>
                <a:srgbClr val="FF0000"/>
              </a:solidFill>
            </a:endParaRPr>
          </a:p>
        </p:txBody>
      </p:sp>
    </p:spTree>
    <p:extLst>
      <p:ext uri="{BB962C8B-B14F-4D97-AF65-F5344CB8AC3E}">
        <p14:creationId xmlns:p14="http://schemas.microsoft.com/office/powerpoint/2010/main" val="316684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52514"/>
          </a:xfrm>
        </p:spPr>
        <p:txBody>
          <a:bodyPr/>
          <a:lstStyle/>
          <a:p>
            <a:r>
              <a:rPr lang="zh-CN" altLang="en-US"/>
              <a:t>再谈代码外提（续</a:t>
            </a:r>
            <a:r>
              <a:rPr lang="en-US" altLang="zh-CN"/>
              <a:t>2</a:t>
            </a:r>
            <a:r>
              <a:rPr lang="zh-CN" altLang="en-US"/>
              <a:t>）</a:t>
            </a:r>
            <a:endParaRPr lang="zh-CN" altLang="en-US" dirty="0"/>
          </a:p>
        </p:txBody>
      </p:sp>
      <p:sp>
        <p:nvSpPr>
          <p:cNvPr id="3" name="内容占位符 2"/>
          <p:cNvSpPr>
            <a:spLocks noGrp="1"/>
          </p:cNvSpPr>
          <p:nvPr>
            <p:ph idx="1"/>
          </p:nvPr>
        </p:nvSpPr>
        <p:spPr>
          <a:xfrm>
            <a:off x="5746417" y="1602877"/>
            <a:ext cx="3000617" cy="3851347"/>
          </a:xfrm>
          <a:solidFill>
            <a:schemeClr val="accent6">
              <a:lumMod val="20000"/>
              <a:lumOff val="80000"/>
            </a:schemeClr>
          </a:solidFill>
        </p:spPr>
        <p:txBody>
          <a:bodyPr/>
          <a:lstStyle/>
          <a:p>
            <a:pPr marL="0" indent="0">
              <a:lnSpc>
                <a:spcPct val="110000"/>
              </a:lnSpc>
              <a:buSzPct val="100000"/>
              <a:buNone/>
            </a:pPr>
            <a:r>
              <a:rPr lang="zh-CN" altLang="en-US" sz="2000">
                <a:solidFill>
                  <a:schemeClr val="tx1"/>
                </a:solidFill>
              </a:rPr>
              <a:t>不能外提</a:t>
            </a:r>
            <a:endParaRPr lang="en-US" altLang="zh-CN" sz="2000">
              <a:solidFill>
                <a:schemeClr val="tx1"/>
              </a:solidFill>
            </a:endParaRPr>
          </a:p>
          <a:p>
            <a:pPr marL="0" indent="0">
              <a:lnSpc>
                <a:spcPct val="110000"/>
              </a:lnSpc>
              <a:buSzPct val="100000"/>
              <a:buNone/>
            </a:pPr>
            <a:r>
              <a:rPr lang="zh-CN" altLang="en-US" sz="2000">
                <a:solidFill>
                  <a:schemeClr val="tx1"/>
                </a:solidFill>
              </a:rPr>
              <a:t>不变运算</a:t>
            </a:r>
            <a:r>
              <a:rPr lang="en-US" altLang="zh-CN" sz="2000">
                <a:solidFill>
                  <a:schemeClr val="tx1"/>
                </a:solidFill>
              </a:rPr>
              <a:t>I:=2</a:t>
            </a:r>
            <a:r>
              <a:rPr lang="zh-CN" altLang="en-US" sz="2000">
                <a:solidFill>
                  <a:schemeClr val="tx1"/>
                </a:solidFill>
              </a:rPr>
              <a:t>在出口结点</a:t>
            </a:r>
            <a:r>
              <a:rPr lang="en-US" altLang="zh-CN" sz="2000">
                <a:solidFill>
                  <a:schemeClr val="tx1"/>
                </a:solidFill>
              </a:rPr>
              <a:t>B</a:t>
            </a:r>
            <a:r>
              <a:rPr lang="en-US" altLang="zh-CN" sz="2000" baseline="-25000">
                <a:solidFill>
                  <a:schemeClr val="tx1"/>
                </a:solidFill>
              </a:rPr>
              <a:t>4</a:t>
            </a:r>
            <a:r>
              <a:rPr lang="zh-CN" altLang="en-US" sz="2000">
                <a:solidFill>
                  <a:schemeClr val="tx1"/>
                </a:solidFill>
              </a:rPr>
              <a:t>的必经结点中，且</a:t>
            </a:r>
            <a:r>
              <a:rPr lang="en-US" altLang="zh-CN" sz="2000">
                <a:solidFill>
                  <a:schemeClr val="tx1"/>
                </a:solidFill>
              </a:rPr>
              <a:t>I</a:t>
            </a:r>
            <a:r>
              <a:rPr lang="zh-CN" altLang="en-US" sz="2000">
                <a:solidFill>
                  <a:schemeClr val="tx1"/>
                </a:solidFill>
              </a:rPr>
              <a:t>在循环中的其他地方未再定值，即满足①</a:t>
            </a:r>
            <a:r>
              <a:rPr lang="en-US" altLang="zh-CN" sz="2000">
                <a:solidFill>
                  <a:schemeClr val="tx1"/>
                </a:solidFill>
              </a:rPr>
              <a:t>(i)(ii)</a:t>
            </a:r>
            <a:r>
              <a:rPr lang="zh-CN" altLang="en-US" sz="2000">
                <a:solidFill>
                  <a:schemeClr val="tx1"/>
                </a:solidFill>
              </a:rPr>
              <a:t>；</a:t>
            </a:r>
            <a:endParaRPr lang="en-US" altLang="zh-CN" sz="2000">
              <a:solidFill>
                <a:schemeClr val="tx1"/>
              </a:solidFill>
            </a:endParaRPr>
          </a:p>
          <a:p>
            <a:pPr marL="0" indent="0">
              <a:lnSpc>
                <a:spcPct val="110000"/>
              </a:lnSpc>
              <a:buSzPct val="100000"/>
              <a:buNone/>
            </a:pPr>
            <a:r>
              <a:rPr lang="zh-CN" altLang="en-US" sz="2000">
                <a:solidFill>
                  <a:schemeClr val="tx1"/>
                </a:solidFill>
              </a:rPr>
              <a:t>但</a:t>
            </a:r>
            <a:r>
              <a:rPr lang="en-US" altLang="zh-CN" sz="2000">
                <a:solidFill>
                  <a:schemeClr val="tx1"/>
                </a:solidFill>
              </a:rPr>
              <a:t>I</a:t>
            </a:r>
            <a:r>
              <a:rPr lang="zh-CN" altLang="en-US" sz="2000">
                <a:solidFill>
                  <a:schemeClr val="tx1"/>
                </a:solidFill>
              </a:rPr>
              <a:t>的定值点</a:t>
            </a:r>
            <a:r>
              <a:rPr lang="en-US" altLang="zh-CN" sz="2000">
                <a:solidFill>
                  <a:schemeClr val="tx1"/>
                </a:solidFill>
              </a:rPr>
              <a:t>I:=1</a:t>
            </a:r>
            <a:r>
              <a:rPr lang="zh-CN" altLang="en-US" sz="2000">
                <a:solidFill>
                  <a:schemeClr val="tx1"/>
                </a:solidFill>
              </a:rPr>
              <a:t>和</a:t>
            </a:r>
            <a:r>
              <a:rPr lang="en-US" altLang="zh-CN" sz="2000">
                <a:solidFill>
                  <a:schemeClr val="tx1"/>
                </a:solidFill>
              </a:rPr>
              <a:t>I:=2</a:t>
            </a:r>
            <a:r>
              <a:rPr lang="zh-CN" altLang="en-US" sz="2000">
                <a:solidFill>
                  <a:schemeClr val="tx1"/>
                </a:solidFill>
              </a:rPr>
              <a:t>都可到达循环中</a:t>
            </a:r>
            <a:r>
              <a:rPr lang="en-US" altLang="zh-CN" sz="2000">
                <a:solidFill>
                  <a:schemeClr val="tx1"/>
                </a:solidFill>
              </a:rPr>
              <a:t>I</a:t>
            </a:r>
            <a:r>
              <a:rPr lang="zh-CN" altLang="en-US" sz="2000">
                <a:solidFill>
                  <a:schemeClr val="tx1"/>
                </a:solidFill>
              </a:rPr>
              <a:t>的引用点</a:t>
            </a:r>
            <a:r>
              <a:rPr lang="en-US" altLang="zh-CN" sz="2000">
                <a:solidFill>
                  <a:schemeClr val="tx1"/>
                </a:solidFill>
              </a:rPr>
              <a:t>A:=I+1</a:t>
            </a:r>
            <a:r>
              <a:rPr lang="zh-CN" altLang="en-US" sz="2000">
                <a:solidFill>
                  <a:schemeClr val="tx1"/>
                </a:solidFill>
              </a:rPr>
              <a:t>处。</a:t>
            </a:r>
            <a:endParaRPr lang="en-US" altLang="zh-CN" sz="2000">
              <a:solidFill>
                <a:schemeClr val="tx1"/>
              </a:solidFill>
            </a:endParaRPr>
          </a:p>
          <a:p>
            <a:pPr marL="0" indent="0">
              <a:lnSpc>
                <a:spcPct val="110000"/>
              </a:lnSpc>
              <a:buSzPct val="100000"/>
              <a:buNone/>
            </a:pPr>
            <a:r>
              <a:rPr lang="zh-CN" altLang="en-US" sz="2000">
                <a:solidFill>
                  <a:schemeClr val="tx1"/>
                </a:solidFill>
              </a:rPr>
              <a:t>不满足代码外提算法中的①之</a:t>
            </a:r>
            <a:r>
              <a:rPr lang="en-US" altLang="zh-CN" sz="2000">
                <a:solidFill>
                  <a:schemeClr val="tx1"/>
                </a:solidFill>
              </a:rPr>
              <a:t>(iii)</a:t>
            </a:r>
            <a:r>
              <a:rPr lang="zh-CN" altLang="en-US" sz="2000">
                <a:solidFill>
                  <a:schemeClr val="tx1"/>
                </a:solidFill>
              </a:rPr>
              <a:t>条件。</a:t>
            </a:r>
            <a:endParaRPr lang="zh-CN" altLang="en-US" sz="2000" dirty="0">
              <a:solidFill>
                <a:schemeClr val="tx1"/>
              </a:solidFill>
            </a:endParaRPr>
          </a:p>
        </p:txBody>
      </p:sp>
      <p:sp>
        <p:nvSpPr>
          <p:cNvPr id="4" name="灯片编号占位符 3"/>
          <p:cNvSpPr>
            <a:spLocks noGrp="1"/>
          </p:cNvSpPr>
          <p:nvPr>
            <p:ph type="sldNum" sz="quarter" idx="12"/>
          </p:nvPr>
        </p:nvSpPr>
        <p:spPr>
          <a:xfrm>
            <a:off x="7857364" y="6356350"/>
            <a:ext cx="657985" cy="365125"/>
          </a:xfrm>
        </p:spPr>
        <p:txBody>
          <a:bodyPr/>
          <a:lstStyle/>
          <a:p>
            <a:pPr>
              <a:defRPr/>
            </a:pPr>
            <a:fld id="{EFC3A549-9C13-4399-83C7-A4E2E0BD550C}" type="slidenum">
              <a:rPr lang="zh-CN" altLang="en-US" smtClean="0"/>
              <a:pPr>
                <a:defRPr/>
              </a:pPr>
              <a:t>46</a:t>
            </a:fld>
            <a:endParaRPr lang="zh-CN" altLang="en-US"/>
          </a:p>
        </p:txBody>
      </p:sp>
      <p:sp>
        <p:nvSpPr>
          <p:cNvPr id="60" name="内容占位符 2">
            <a:extLst>
              <a:ext uri="{FF2B5EF4-FFF2-40B4-BE49-F238E27FC236}">
                <a16:creationId xmlns:a16="http://schemas.microsoft.com/office/drawing/2014/main" id="{5D776FFC-7A07-4B37-863C-92D13E81BDA2}"/>
              </a:ext>
            </a:extLst>
          </p:cNvPr>
          <p:cNvSpPr txBox="1">
            <a:spLocks/>
          </p:cNvSpPr>
          <p:nvPr/>
        </p:nvSpPr>
        <p:spPr bwMode="auto">
          <a:xfrm>
            <a:off x="797586" y="1238759"/>
            <a:ext cx="1061610" cy="4552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buSzPct val="100000"/>
              <a:buFont typeface="Wingdings" pitchFamily="2" charset="2"/>
              <a:buNone/>
            </a:pPr>
            <a:r>
              <a:rPr lang="zh-CN" altLang="en-US" sz="2000">
                <a:solidFill>
                  <a:srgbClr val="FF0000"/>
                </a:solidFill>
              </a:rPr>
              <a:t>例</a:t>
            </a:r>
            <a:r>
              <a:rPr lang="en-US" altLang="zh-CN" sz="2000">
                <a:solidFill>
                  <a:srgbClr val="FF0000"/>
                </a:solidFill>
              </a:rPr>
              <a:t>10.8</a:t>
            </a:r>
            <a:endParaRPr lang="zh-CN" altLang="en-US" sz="2000" dirty="0">
              <a:solidFill>
                <a:srgbClr val="FF0000"/>
              </a:solidFill>
            </a:endParaRPr>
          </a:p>
        </p:txBody>
      </p:sp>
      <p:grpSp>
        <p:nvGrpSpPr>
          <p:cNvPr id="61" name="组合 60">
            <a:extLst>
              <a:ext uri="{FF2B5EF4-FFF2-40B4-BE49-F238E27FC236}">
                <a16:creationId xmlns:a16="http://schemas.microsoft.com/office/drawing/2014/main" id="{5506C515-7927-4205-A7B4-6D7D5743AAEF}"/>
              </a:ext>
            </a:extLst>
          </p:cNvPr>
          <p:cNvGrpSpPr/>
          <p:nvPr/>
        </p:nvGrpSpPr>
        <p:grpSpPr>
          <a:xfrm>
            <a:off x="414152" y="1485628"/>
            <a:ext cx="5015919" cy="4055523"/>
            <a:chOff x="762581" y="2123855"/>
            <a:chExt cx="5015919" cy="4055523"/>
          </a:xfrm>
        </p:grpSpPr>
        <p:sp>
          <p:nvSpPr>
            <p:cNvPr id="62" name="内容占位符 2">
              <a:extLst>
                <a:ext uri="{FF2B5EF4-FFF2-40B4-BE49-F238E27FC236}">
                  <a16:creationId xmlns:a16="http://schemas.microsoft.com/office/drawing/2014/main" id="{1DF5A630-FA42-4A20-85D4-B6C7EC17A1A0}"/>
                </a:ext>
              </a:extLst>
            </p:cNvPr>
            <p:cNvSpPr txBox="1">
              <a:spLocks/>
            </p:cNvSpPr>
            <p:nvPr/>
          </p:nvSpPr>
          <p:spPr>
            <a:xfrm>
              <a:off x="2640177" y="2579099"/>
              <a:ext cx="1264670" cy="3600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I:=1</a:t>
              </a:r>
              <a:endParaRPr lang="zh-CN" altLang="en-US" sz="2000"/>
            </a:p>
          </p:txBody>
        </p:sp>
        <p:sp>
          <p:nvSpPr>
            <p:cNvPr id="63" name="内容占位符 2">
              <a:extLst>
                <a:ext uri="{FF2B5EF4-FFF2-40B4-BE49-F238E27FC236}">
                  <a16:creationId xmlns:a16="http://schemas.microsoft.com/office/drawing/2014/main" id="{D58249B6-F976-4F2F-AF48-D50A44F7E7A7}"/>
                </a:ext>
              </a:extLst>
            </p:cNvPr>
            <p:cNvSpPr txBox="1">
              <a:spLocks/>
            </p:cNvSpPr>
            <p:nvPr/>
          </p:nvSpPr>
          <p:spPr>
            <a:xfrm>
              <a:off x="2111251" y="3293985"/>
              <a:ext cx="2322522" cy="428400"/>
            </a:xfrm>
            <a:prstGeom prst="rect">
              <a:avLst/>
            </a:prstGeom>
            <a:ln>
              <a:solidFill>
                <a:schemeClr val="tx1"/>
              </a:solidFill>
            </a:ln>
          </p:spPr>
          <p:txBody>
            <a:bodyPr vert="horz" lIns="91440" tIns="45720" rIns="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if X&lt;Y goto B</a:t>
              </a:r>
              <a:r>
                <a:rPr lang="en-US" altLang="zh-CN" sz="2000" baseline="-25000"/>
                <a:t>3</a:t>
              </a:r>
            </a:p>
          </p:txBody>
        </p:sp>
        <p:sp>
          <p:nvSpPr>
            <p:cNvPr id="64" name="内容占位符 2">
              <a:extLst>
                <a:ext uri="{FF2B5EF4-FFF2-40B4-BE49-F238E27FC236}">
                  <a16:creationId xmlns:a16="http://schemas.microsoft.com/office/drawing/2014/main" id="{A2B8A491-6ECA-4268-9B81-1A8D1B69FA09}"/>
                </a:ext>
              </a:extLst>
            </p:cNvPr>
            <p:cNvSpPr txBox="1">
              <a:spLocks/>
            </p:cNvSpPr>
            <p:nvPr/>
          </p:nvSpPr>
          <p:spPr>
            <a:xfrm>
              <a:off x="1080579" y="4291000"/>
              <a:ext cx="1425046" cy="716400"/>
            </a:xfrm>
            <a:prstGeom prst="rect">
              <a:avLst/>
            </a:prstGeom>
            <a:ln>
              <a:solidFill>
                <a:schemeClr val="tx1"/>
              </a:solidFill>
            </a:ln>
          </p:spPr>
          <p:txBody>
            <a:bodyPr vert="horz" lIns="91440" tIns="45720" rIns="91440" bIns="45720" rtlCol="0" anchor="ctr" anchorCtr="1">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A:=I+1</a:t>
              </a:r>
            </a:p>
            <a:p>
              <a:pPr marL="0" indent="0" algn="ctr">
                <a:spcBef>
                  <a:spcPts val="0"/>
                </a:spcBef>
                <a:spcAft>
                  <a:spcPts val="0"/>
                </a:spcAft>
                <a:buSzPct val="100000"/>
                <a:buNone/>
              </a:pPr>
              <a:r>
                <a:rPr lang="en-US" altLang="zh-CN" sz="2000"/>
                <a:t>X:=X+1</a:t>
              </a:r>
              <a:endParaRPr lang="en-US" altLang="zh-CN" sz="2000" baseline="-25000"/>
            </a:p>
          </p:txBody>
        </p:sp>
        <p:sp>
          <p:nvSpPr>
            <p:cNvPr id="65" name="内容占位符 2">
              <a:extLst>
                <a:ext uri="{FF2B5EF4-FFF2-40B4-BE49-F238E27FC236}">
                  <a16:creationId xmlns:a16="http://schemas.microsoft.com/office/drawing/2014/main" id="{7A3C0278-8DDC-4FD5-B96A-9B092B718D8A}"/>
                </a:ext>
              </a:extLst>
            </p:cNvPr>
            <p:cNvSpPr txBox="1">
              <a:spLocks/>
            </p:cNvSpPr>
            <p:nvPr/>
          </p:nvSpPr>
          <p:spPr>
            <a:xfrm>
              <a:off x="3253088" y="4291000"/>
              <a:ext cx="2361918" cy="716400"/>
            </a:xfrm>
            <a:prstGeom prst="rect">
              <a:avLst/>
            </a:prstGeom>
            <a:ln>
              <a:solidFill>
                <a:schemeClr val="tx1"/>
              </a:solidFill>
            </a:ln>
          </p:spPr>
          <p:txBody>
            <a:bodyPr vert="horz" lIns="0" tIns="45720" rIns="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solidFill>
                    <a:srgbClr val="FF0000"/>
                  </a:solidFill>
                </a:rPr>
                <a:t>I:=2</a:t>
              </a:r>
              <a:r>
                <a:rPr lang="zh-CN" altLang="en-US" sz="2000">
                  <a:solidFill>
                    <a:srgbClr val="FF0000"/>
                  </a:solidFill>
                </a:rPr>
                <a:t>；</a:t>
              </a:r>
              <a:r>
                <a:rPr lang="en-US" altLang="zh-CN" sz="2000"/>
                <a:t>Y:=Y-1</a:t>
              </a:r>
            </a:p>
            <a:p>
              <a:pPr marL="0" indent="0" algn="ctr">
                <a:spcBef>
                  <a:spcPts val="0"/>
                </a:spcBef>
                <a:spcAft>
                  <a:spcPts val="0"/>
                </a:spcAft>
                <a:buSzPct val="100000"/>
                <a:buNone/>
              </a:pPr>
              <a:r>
                <a:rPr lang="en-US" altLang="zh-CN" sz="2000"/>
                <a:t>if Y&lt;20 goto B</a:t>
              </a:r>
              <a:r>
                <a:rPr lang="en-US" altLang="zh-CN" sz="2000" baseline="-25000"/>
                <a:t>5</a:t>
              </a:r>
            </a:p>
          </p:txBody>
        </p:sp>
        <p:sp>
          <p:nvSpPr>
            <p:cNvPr id="66" name="内容占位符 2">
              <a:extLst>
                <a:ext uri="{FF2B5EF4-FFF2-40B4-BE49-F238E27FC236}">
                  <a16:creationId xmlns:a16="http://schemas.microsoft.com/office/drawing/2014/main" id="{2AFFE04A-6146-40D5-A31B-7CFE60499CC1}"/>
                </a:ext>
              </a:extLst>
            </p:cNvPr>
            <p:cNvSpPr txBox="1">
              <a:spLocks/>
            </p:cNvSpPr>
            <p:nvPr/>
          </p:nvSpPr>
          <p:spPr>
            <a:xfrm>
              <a:off x="3904846" y="5379349"/>
              <a:ext cx="1058400" cy="4284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J:=A</a:t>
              </a:r>
              <a:endParaRPr lang="zh-CN" altLang="en-US" sz="2000"/>
            </a:p>
          </p:txBody>
        </p:sp>
        <p:sp>
          <p:nvSpPr>
            <p:cNvPr id="70" name="内容占位符 2">
              <a:extLst>
                <a:ext uri="{FF2B5EF4-FFF2-40B4-BE49-F238E27FC236}">
                  <a16:creationId xmlns:a16="http://schemas.microsoft.com/office/drawing/2014/main" id="{2888BD3E-CEE3-43AE-A369-EACE7C483232}"/>
                </a:ext>
              </a:extLst>
            </p:cNvPr>
            <p:cNvSpPr txBox="1">
              <a:spLocks/>
            </p:cNvSpPr>
            <p:nvPr/>
          </p:nvSpPr>
          <p:spPr>
            <a:xfrm>
              <a:off x="2276745" y="2441681"/>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1</a:t>
              </a:r>
              <a:endParaRPr lang="zh-CN" altLang="en-US" sz="2000" baseline="-25000"/>
            </a:p>
          </p:txBody>
        </p:sp>
        <p:sp>
          <p:nvSpPr>
            <p:cNvPr id="71" name="内容占位符 2">
              <a:extLst>
                <a:ext uri="{FF2B5EF4-FFF2-40B4-BE49-F238E27FC236}">
                  <a16:creationId xmlns:a16="http://schemas.microsoft.com/office/drawing/2014/main" id="{BB0B2D76-F25B-4779-9312-B9E771D8EDE3}"/>
                </a:ext>
              </a:extLst>
            </p:cNvPr>
            <p:cNvSpPr txBox="1">
              <a:spLocks/>
            </p:cNvSpPr>
            <p:nvPr/>
          </p:nvSpPr>
          <p:spPr>
            <a:xfrm>
              <a:off x="2081139" y="2919230"/>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2</a:t>
              </a:r>
              <a:endParaRPr lang="zh-CN" altLang="en-US" sz="2000" baseline="-25000"/>
            </a:p>
          </p:txBody>
        </p:sp>
        <p:sp>
          <p:nvSpPr>
            <p:cNvPr id="76" name="内容占位符 2">
              <a:extLst>
                <a:ext uri="{FF2B5EF4-FFF2-40B4-BE49-F238E27FC236}">
                  <a16:creationId xmlns:a16="http://schemas.microsoft.com/office/drawing/2014/main" id="{FA91A35A-B32D-4E54-BDEA-7485F8A07FC1}"/>
                </a:ext>
              </a:extLst>
            </p:cNvPr>
            <p:cNvSpPr txBox="1">
              <a:spLocks/>
            </p:cNvSpPr>
            <p:nvPr/>
          </p:nvSpPr>
          <p:spPr>
            <a:xfrm>
              <a:off x="762581" y="4298151"/>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3</a:t>
              </a:r>
              <a:endParaRPr lang="zh-CN" altLang="en-US" sz="2000" baseline="-25000"/>
            </a:p>
          </p:txBody>
        </p:sp>
        <p:sp>
          <p:nvSpPr>
            <p:cNvPr id="77" name="内容占位符 2">
              <a:extLst>
                <a:ext uri="{FF2B5EF4-FFF2-40B4-BE49-F238E27FC236}">
                  <a16:creationId xmlns:a16="http://schemas.microsoft.com/office/drawing/2014/main" id="{8F7DB00D-C2CB-4BE6-9C53-6666839B8DCF}"/>
                </a:ext>
              </a:extLst>
            </p:cNvPr>
            <p:cNvSpPr txBox="1">
              <a:spLocks/>
            </p:cNvSpPr>
            <p:nvPr/>
          </p:nvSpPr>
          <p:spPr>
            <a:xfrm>
              <a:off x="2918232" y="4446952"/>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4</a:t>
              </a:r>
              <a:endParaRPr lang="zh-CN" altLang="en-US" sz="2000" baseline="-25000"/>
            </a:p>
          </p:txBody>
        </p:sp>
        <p:sp>
          <p:nvSpPr>
            <p:cNvPr id="78" name="内容占位符 2">
              <a:extLst>
                <a:ext uri="{FF2B5EF4-FFF2-40B4-BE49-F238E27FC236}">
                  <a16:creationId xmlns:a16="http://schemas.microsoft.com/office/drawing/2014/main" id="{36947FB5-85EB-48A7-BB56-43279E67B394}"/>
                </a:ext>
              </a:extLst>
            </p:cNvPr>
            <p:cNvSpPr txBox="1">
              <a:spLocks/>
            </p:cNvSpPr>
            <p:nvPr/>
          </p:nvSpPr>
          <p:spPr>
            <a:xfrm>
              <a:off x="4943149" y="5379349"/>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5</a:t>
              </a:r>
              <a:endParaRPr lang="zh-CN" altLang="en-US" sz="2000" baseline="-25000"/>
            </a:p>
          </p:txBody>
        </p:sp>
        <p:cxnSp>
          <p:nvCxnSpPr>
            <p:cNvPr id="79" name="直接箭头连接符 78">
              <a:extLst>
                <a:ext uri="{FF2B5EF4-FFF2-40B4-BE49-F238E27FC236}">
                  <a16:creationId xmlns:a16="http://schemas.microsoft.com/office/drawing/2014/main" id="{B292EB71-E846-4EE3-9C5E-EEAF336DE758}"/>
                </a:ext>
              </a:extLst>
            </p:cNvPr>
            <p:cNvCxnSpPr>
              <a:cxnSpLocks/>
              <a:stCxn id="62" idx="2"/>
              <a:endCxn id="63" idx="0"/>
            </p:cNvCxnSpPr>
            <p:nvPr/>
          </p:nvCxnSpPr>
          <p:spPr>
            <a:xfrm>
              <a:off x="3272512" y="2939099"/>
              <a:ext cx="0" cy="3548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37DD942E-7EB1-47E0-91E6-FA662B018D9D}"/>
                </a:ext>
              </a:extLst>
            </p:cNvPr>
            <p:cNvCxnSpPr>
              <a:cxnSpLocks/>
              <a:endCxn id="62" idx="0"/>
            </p:cNvCxnSpPr>
            <p:nvPr/>
          </p:nvCxnSpPr>
          <p:spPr>
            <a:xfrm>
              <a:off x="3272512" y="2123855"/>
              <a:ext cx="0" cy="4552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任意多边形: 形状 80">
              <a:extLst>
                <a:ext uri="{FF2B5EF4-FFF2-40B4-BE49-F238E27FC236}">
                  <a16:creationId xmlns:a16="http://schemas.microsoft.com/office/drawing/2014/main" id="{17C818D8-5582-4A27-A938-9391F2BB9AFF}"/>
                </a:ext>
              </a:extLst>
            </p:cNvPr>
            <p:cNvSpPr/>
            <p:nvPr/>
          </p:nvSpPr>
          <p:spPr>
            <a:xfrm>
              <a:off x="1765300" y="3505200"/>
              <a:ext cx="342900" cy="781050"/>
            </a:xfrm>
            <a:custGeom>
              <a:avLst/>
              <a:gdLst>
                <a:gd name="connsiteX0" fmla="*/ 342900 w 342900"/>
                <a:gd name="connsiteY0" fmla="*/ 0 h 781050"/>
                <a:gd name="connsiteX1" fmla="*/ 0 w 342900"/>
                <a:gd name="connsiteY1" fmla="*/ 0 h 781050"/>
                <a:gd name="connsiteX2" fmla="*/ 0 w 342900"/>
                <a:gd name="connsiteY2" fmla="*/ 781050 h 781050"/>
              </a:gdLst>
              <a:ahLst/>
              <a:cxnLst>
                <a:cxn ang="0">
                  <a:pos x="connsiteX0" y="connsiteY0"/>
                </a:cxn>
                <a:cxn ang="0">
                  <a:pos x="connsiteX1" y="connsiteY1"/>
                </a:cxn>
                <a:cxn ang="0">
                  <a:pos x="connsiteX2" y="connsiteY2"/>
                </a:cxn>
              </a:cxnLst>
              <a:rect l="l" t="t" r="r" b="b"/>
              <a:pathLst>
                <a:path w="342900" h="781050">
                  <a:moveTo>
                    <a:pt x="342900" y="0"/>
                  </a:moveTo>
                  <a:lnTo>
                    <a:pt x="0" y="0"/>
                  </a:lnTo>
                  <a:lnTo>
                    <a:pt x="0" y="781050"/>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A41F99AF-FB43-40BC-85C2-631DB6933ACC}"/>
                </a:ext>
              </a:extLst>
            </p:cNvPr>
            <p:cNvSpPr/>
            <p:nvPr/>
          </p:nvSpPr>
          <p:spPr>
            <a:xfrm flipH="1">
              <a:off x="4433773" y="3505200"/>
              <a:ext cx="342899" cy="781050"/>
            </a:xfrm>
            <a:custGeom>
              <a:avLst/>
              <a:gdLst>
                <a:gd name="connsiteX0" fmla="*/ 342900 w 342900"/>
                <a:gd name="connsiteY0" fmla="*/ 0 h 781050"/>
                <a:gd name="connsiteX1" fmla="*/ 0 w 342900"/>
                <a:gd name="connsiteY1" fmla="*/ 0 h 781050"/>
                <a:gd name="connsiteX2" fmla="*/ 0 w 342900"/>
                <a:gd name="connsiteY2" fmla="*/ 781050 h 781050"/>
              </a:gdLst>
              <a:ahLst/>
              <a:cxnLst>
                <a:cxn ang="0">
                  <a:pos x="connsiteX0" y="connsiteY0"/>
                </a:cxn>
                <a:cxn ang="0">
                  <a:pos x="connsiteX1" y="connsiteY1"/>
                </a:cxn>
                <a:cxn ang="0">
                  <a:pos x="connsiteX2" y="connsiteY2"/>
                </a:cxn>
              </a:cxnLst>
              <a:rect l="l" t="t" r="r" b="b"/>
              <a:pathLst>
                <a:path w="342900" h="781050">
                  <a:moveTo>
                    <a:pt x="342900" y="0"/>
                  </a:moveTo>
                  <a:lnTo>
                    <a:pt x="0" y="0"/>
                  </a:lnTo>
                  <a:lnTo>
                    <a:pt x="0" y="781050"/>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a:extLst>
                <a:ext uri="{FF2B5EF4-FFF2-40B4-BE49-F238E27FC236}">
                  <a16:creationId xmlns:a16="http://schemas.microsoft.com/office/drawing/2014/main" id="{286FA256-72E8-4620-AF3A-64C4374F9AB6}"/>
                </a:ext>
              </a:extLst>
            </p:cNvPr>
            <p:cNvCxnSpPr>
              <a:cxnSpLocks/>
            </p:cNvCxnSpPr>
            <p:nvPr/>
          </p:nvCxnSpPr>
          <p:spPr>
            <a:xfrm flipH="1">
              <a:off x="4434046" y="5007400"/>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F00F872E-3255-42BC-AF30-98CD3F44A7BC}"/>
                </a:ext>
              </a:extLst>
            </p:cNvPr>
            <p:cNvCxnSpPr>
              <a:cxnSpLocks/>
            </p:cNvCxnSpPr>
            <p:nvPr/>
          </p:nvCxnSpPr>
          <p:spPr>
            <a:xfrm flipH="1">
              <a:off x="4434046" y="5807429"/>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任意多边形: 形状 84">
              <a:extLst>
                <a:ext uri="{FF2B5EF4-FFF2-40B4-BE49-F238E27FC236}">
                  <a16:creationId xmlns:a16="http://schemas.microsoft.com/office/drawing/2014/main" id="{E0E55BB9-B2A6-494E-9AF0-B7FCBE4C4DE6}"/>
                </a:ext>
              </a:extLst>
            </p:cNvPr>
            <p:cNvSpPr/>
            <p:nvPr/>
          </p:nvSpPr>
          <p:spPr>
            <a:xfrm>
              <a:off x="3797300" y="3108325"/>
              <a:ext cx="1981200" cy="2101850"/>
            </a:xfrm>
            <a:custGeom>
              <a:avLst/>
              <a:gdLst>
                <a:gd name="connsiteX0" fmla="*/ 1149350 w 1981200"/>
                <a:gd name="connsiteY0" fmla="*/ 1917700 h 2127250"/>
                <a:gd name="connsiteX1" fmla="*/ 1149350 w 1981200"/>
                <a:gd name="connsiteY1" fmla="*/ 2127250 h 2127250"/>
                <a:gd name="connsiteX2" fmla="*/ 1981200 w 1981200"/>
                <a:gd name="connsiteY2" fmla="*/ 2127250 h 2127250"/>
                <a:gd name="connsiteX3" fmla="*/ 1981200 w 1981200"/>
                <a:gd name="connsiteY3" fmla="*/ 0 h 2127250"/>
                <a:gd name="connsiteX4" fmla="*/ 0 w 1981200"/>
                <a:gd name="connsiteY4" fmla="*/ 0 h 2127250"/>
                <a:gd name="connsiteX5" fmla="*/ 0 w 1981200"/>
                <a:gd name="connsiteY5" fmla="*/ 184150 h 212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2127250">
                  <a:moveTo>
                    <a:pt x="1149350" y="1917700"/>
                  </a:moveTo>
                  <a:lnTo>
                    <a:pt x="1149350" y="2127250"/>
                  </a:lnTo>
                  <a:lnTo>
                    <a:pt x="1981200" y="2127250"/>
                  </a:lnTo>
                  <a:lnTo>
                    <a:pt x="1981200" y="0"/>
                  </a:lnTo>
                  <a:lnTo>
                    <a:pt x="0" y="0"/>
                  </a:lnTo>
                  <a:lnTo>
                    <a:pt x="0" y="18415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7FEC7715-5C4F-44D4-8716-4667C0C14C9C}"/>
                </a:ext>
              </a:extLst>
            </p:cNvPr>
            <p:cNvSpPr/>
            <p:nvPr/>
          </p:nvSpPr>
          <p:spPr>
            <a:xfrm>
              <a:off x="1771650" y="3962400"/>
              <a:ext cx="2216150" cy="1295400"/>
            </a:xfrm>
            <a:custGeom>
              <a:avLst/>
              <a:gdLst>
                <a:gd name="connsiteX0" fmla="*/ 0 w 2216150"/>
                <a:gd name="connsiteY0" fmla="*/ 1054100 h 1295400"/>
                <a:gd name="connsiteX1" fmla="*/ 0 w 2216150"/>
                <a:gd name="connsiteY1" fmla="*/ 1295400 h 1295400"/>
                <a:gd name="connsiteX2" fmla="*/ 990600 w 2216150"/>
                <a:gd name="connsiteY2" fmla="*/ 1295400 h 1295400"/>
                <a:gd name="connsiteX3" fmla="*/ 990600 w 2216150"/>
                <a:gd name="connsiteY3" fmla="*/ 0 h 1295400"/>
                <a:gd name="connsiteX4" fmla="*/ 2216150 w 2216150"/>
                <a:gd name="connsiteY4" fmla="*/ 0 h 1295400"/>
                <a:gd name="connsiteX5" fmla="*/ 2216150 w 2216150"/>
                <a:gd name="connsiteY5" fmla="*/ 32385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6150" h="1295400">
                  <a:moveTo>
                    <a:pt x="0" y="1054100"/>
                  </a:moveTo>
                  <a:lnTo>
                    <a:pt x="0" y="1295400"/>
                  </a:lnTo>
                  <a:lnTo>
                    <a:pt x="990600" y="1295400"/>
                  </a:lnTo>
                  <a:lnTo>
                    <a:pt x="990600" y="0"/>
                  </a:lnTo>
                  <a:lnTo>
                    <a:pt x="2216150" y="0"/>
                  </a:lnTo>
                  <a:lnTo>
                    <a:pt x="2216150" y="32385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6121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6563"/>
            <a:ext cx="7886700" cy="652514"/>
          </a:xfrm>
        </p:spPr>
        <p:txBody>
          <a:bodyPr/>
          <a:lstStyle/>
          <a:p>
            <a:r>
              <a:rPr lang="zh-CN" altLang="en-US"/>
              <a:t>再谈代码外提（续</a:t>
            </a:r>
            <a:r>
              <a:rPr lang="en-US" altLang="zh-CN"/>
              <a:t>3</a:t>
            </a:r>
            <a:r>
              <a:rPr lang="zh-CN" altLang="en-US"/>
              <a:t>）</a:t>
            </a:r>
            <a:endParaRPr lang="zh-CN" altLang="en-US" dirty="0"/>
          </a:p>
        </p:txBody>
      </p:sp>
      <p:sp>
        <p:nvSpPr>
          <p:cNvPr id="4" name="灯片编号占位符 3"/>
          <p:cNvSpPr>
            <a:spLocks noGrp="1"/>
          </p:cNvSpPr>
          <p:nvPr>
            <p:ph type="sldNum" sz="quarter" idx="12"/>
          </p:nvPr>
        </p:nvSpPr>
        <p:spPr>
          <a:xfrm>
            <a:off x="7857364" y="6356350"/>
            <a:ext cx="657985" cy="365125"/>
          </a:xfrm>
        </p:spPr>
        <p:txBody>
          <a:bodyPr/>
          <a:lstStyle/>
          <a:p>
            <a:pPr>
              <a:defRPr/>
            </a:pPr>
            <a:fld id="{EFC3A549-9C13-4399-83C7-A4E2E0BD550C}" type="slidenum">
              <a:rPr lang="zh-CN" altLang="en-US" smtClean="0"/>
              <a:pPr>
                <a:defRPr/>
              </a:pPr>
              <a:t>47</a:t>
            </a:fld>
            <a:endParaRPr lang="zh-CN" altLang="en-US"/>
          </a:p>
        </p:txBody>
      </p:sp>
      <p:grpSp>
        <p:nvGrpSpPr>
          <p:cNvPr id="6" name="组合 5">
            <a:extLst>
              <a:ext uri="{FF2B5EF4-FFF2-40B4-BE49-F238E27FC236}">
                <a16:creationId xmlns:a16="http://schemas.microsoft.com/office/drawing/2014/main" id="{DDF46040-43ED-430E-8B32-E7F9867B2BB0}"/>
              </a:ext>
            </a:extLst>
          </p:cNvPr>
          <p:cNvGrpSpPr/>
          <p:nvPr/>
        </p:nvGrpSpPr>
        <p:grpSpPr>
          <a:xfrm>
            <a:off x="4237601" y="1558577"/>
            <a:ext cx="4697921" cy="4055523"/>
            <a:chOff x="2064254" y="1988490"/>
            <a:chExt cx="4697921" cy="4055523"/>
          </a:xfrm>
        </p:grpSpPr>
        <p:grpSp>
          <p:nvGrpSpPr>
            <p:cNvPr id="75" name="组合 74">
              <a:extLst>
                <a:ext uri="{FF2B5EF4-FFF2-40B4-BE49-F238E27FC236}">
                  <a16:creationId xmlns:a16="http://schemas.microsoft.com/office/drawing/2014/main" id="{9B3278EB-1E10-4FFB-AD0F-20FA186A9334}"/>
                </a:ext>
              </a:extLst>
            </p:cNvPr>
            <p:cNvGrpSpPr/>
            <p:nvPr/>
          </p:nvGrpSpPr>
          <p:grpSpPr>
            <a:xfrm>
              <a:off x="2064254" y="1988490"/>
              <a:ext cx="4697921" cy="4055523"/>
              <a:chOff x="1080579" y="2123855"/>
              <a:chExt cx="4697921" cy="4055523"/>
            </a:xfrm>
          </p:grpSpPr>
          <p:sp>
            <p:nvSpPr>
              <p:cNvPr id="32" name="内容占位符 2">
                <a:extLst>
                  <a:ext uri="{FF2B5EF4-FFF2-40B4-BE49-F238E27FC236}">
                    <a16:creationId xmlns:a16="http://schemas.microsoft.com/office/drawing/2014/main" id="{F0A989D1-2166-44E9-9AF9-EEDA6CF815F9}"/>
                  </a:ext>
                </a:extLst>
              </p:cNvPr>
              <p:cNvSpPr txBox="1">
                <a:spLocks/>
              </p:cNvSpPr>
              <p:nvPr/>
            </p:nvSpPr>
            <p:spPr>
              <a:xfrm>
                <a:off x="2640177" y="2579099"/>
                <a:ext cx="1264670" cy="3600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I:=1</a:t>
                </a:r>
                <a:endParaRPr lang="zh-CN" altLang="en-US" sz="2000"/>
              </a:p>
            </p:txBody>
          </p:sp>
          <p:sp>
            <p:nvSpPr>
              <p:cNvPr id="34" name="内容占位符 2">
                <a:extLst>
                  <a:ext uri="{FF2B5EF4-FFF2-40B4-BE49-F238E27FC236}">
                    <a16:creationId xmlns:a16="http://schemas.microsoft.com/office/drawing/2014/main" id="{02F48171-DF1A-4581-B10D-1944FBD5AF2C}"/>
                  </a:ext>
                </a:extLst>
              </p:cNvPr>
              <p:cNvSpPr txBox="1">
                <a:spLocks/>
              </p:cNvSpPr>
              <p:nvPr/>
            </p:nvSpPr>
            <p:spPr>
              <a:xfrm>
                <a:off x="2111251" y="3293985"/>
                <a:ext cx="2322522" cy="428400"/>
              </a:xfrm>
              <a:prstGeom prst="rect">
                <a:avLst/>
              </a:prstGeom>
              <a:ln>
                <a:solidFill>
                  <a:schemeClr val="tx1"/>
                </a:solidFill>
              </a:ln>
            </p:spPr>
            <p:txBody>
              <a:bodyPr vert="horz" lIns="91440" tIns="45720" rIns="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if X&lt;Y goto B</a:t>
                </a:r>
                <a:r>
                  <a:rPr lang="en-US" altLang="zh-CN" sz="2000" baseline="-25000"/>
                  <a:t>3</a:t>
                </a:r>
              </a:p>
            </p:txBody>
          </p:sp>
          <p:sp>
            <p:nvSpPr>
              <p:cNvPr id="35" name="内容占位符 2">
                <a:extLst>
                  <a:ext uri="{FF2B5EF4-FFF2-40B4-BE49-F238E27FC236}">
                    <a16:creationId xmlns:a16="http://schemas.microsoft.com/office/drawing/2014/main" id="{C24EF521-9A0A-4E91-A418-0D09D3B96808}"/>
                  </a:ext>
                </a:extLst>
              </p:cNvPr>
              <p:cNvSpPr txBox="1">
                <a:spLocks/>
              </p:cNvSpPr>
              <p:nvPr/>
            </p:nvSpPr>
            <p:spPr>
              <a:xfrm>
                <a:off x="1080579" y="4291000"/>
                <a:ext cx="1425046" cy="7164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solidFill>
                      <a:srgbClr val="FF0000"/>
                    </a:solidFill>
                  </a:rPr>
                  <a:t>I:=2</a:t>
                </a:r>
              </a:p>
              <a:p>
                <a:pPr marL="0" indent="0" algn="ctr">
                  <a:spcBef>
                    <a:spcPts val="0"/>
                  </a:spcBef>
                  <a:spcAft>
                    <a:spcPts val="0"/>
                  </a:spcAft>
                  <a:buSzPct val="100000"/>
                  <a:buNone/>
                </a:pPr>
                <a:r>
                  <a:rPr lang="en-US" altLang="zh-CN" sz="2000"/>
                  <a:t>X:=X+1</a:t>
                </a:r>
                <a:endParaRPr lang="en-US" altLang="zh-CN" sz="2000" baseline="-25000"/>
              </a:p>
            </p:txBody>
          </p:sp>
          <p:sp>
            <p:nvSpPr>
              <p:cNvPr id="36" name="内容占位符 2">
                <a:extLst>
                  <a:ext uri="{FF2B5EF4-FFF2-40B4-BE49-F238E27FC236}">
                    <a16:creationId xmlns:a16="http://schemas.microsoft.com/office/drawing/2014/main" id="{2BF4D775-832E-4B63-A135-F3BCFD3AB19C}"/>
                  </a:ext>
                </a:extLst>
              </p:cNvPr>
              <p:cNvSpPr txBox="1">
                <a:spLocks/>
              </p:cNvSpPr>
              <p:nvPr/>
            </p:nvSpPr>
            <p:spPr>
              <a:xfrm>
                <a:off x="3253088" y="4291000"/>
                <a:ext cx="2361918" cy="716400"/>
              </a:xfrm>
              <a:prstGeom prst="rect">
                <a:avLst/>
              </a:prstGeom>
              <a:ln>
                <a:solidFill>
                  <a:schemeClr val="tx1"/>
                </a:solidFill>
              </a:ln>
            </p:spPr>
            <p:txBody>
              <a:bodyPr vert="horz" lIns="0" tIns="45720" rIns="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Y:=Y-1</a:t>
                </a:r>
              </a:p>
              <a:p>
                <a:pPr marL="0" indent="0" algn="ctr">
                  <a:spcBef>
                    <a:spcPts val="0"/>
                  </a:spcBef>
                  <a:spcAft>
                    <a:spcPts val="0"/>
                  </a:spcAft>
                  <a:buSzPct val="100000"/>
                  <a:buNone/>
                </a:pPr>
                <a:r>
                  <a:rPr lang="en-US" altLang="zh-CN" sz="2000"/>
                  <a:t>if Y&lt;20 goto B</a:t>
                </a:r>
                <a:r>
                  <a:rPr lang="en-US" altLang="zh-CN" sz="2000" baseline="-25000"/>
                  <a:t>5</a:t>
                </a:r>
              </a:p>
            </p:txBody>
          </p:sp>
          <p:sp>
            <p:nvSpPr>
              <p:cNvPr id="37" name="内容占位符 2">
                <a:extLst>
                  <a:ext uri="{FF2B5EF4-FFF2-40B4-BE49-F238E27FC236}">
                    <a16:creationId xmlns:a16="http://schemas.microsoft.com/office/drawing/2014/main" id="{65A1DFC4-1CB2-4CAA-9CDE-6291EDB7BF35}"/>
                  </a:ext>
                </a:extLst>
              </p:cNvPr>
              <p:cNvSpPr txBox="1">
                <a:spLocks/>
              </p:cNvSpPr>
              <p:nvPr/>
            </p:nvSpPr>
            <p:spPr>
              <a:xfrm>
                <a:off x="3904846" y="5379349"/>
                <a:ext cx="1058400" cy="4284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J:=I</a:t>
                </a:r>
                <a:endParaRPr lang="zh-CN" altLang="en-US" sz="2000"/>
              </a:p>
            </p:txBody>
          </p:sp>
          <p:sp>
            <p:nvSpPr>
              <p:cNvPr id="39" name="内容占位符 2">
                <a:extLst>
                  <a:ext uri="{FF2B5EF4-FFF2-40B4-BE49-F238E27FC236}">
                    <a16:creationId xmlns:a16="http://schemas.microsoft.com/office/drawing/2014/main" id="{7E7A13DA-F0F0-475C-8A7F-4274BB8E2378}"/>
                  </a:ext>
                </a:extLst>
              </p:cNvPr>
              <p:cNvSpPr txBox="1">
                <a:spLocks/>
              </p:cNvSpPr>
              <p:nvPr/>
            </p:nvSpPr>
            <p:spPr>
              <a:xfrm>
                <a:off x="2276745" y="2441681"/>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1</a:t>
                </a:r>
                <a:endParaRPr lang="zh-CN" altLang="en-US" sz="2000" baseline="-25000"/>
              </a:p>
            </p:txBody>
          </p:sp>
          <p:sp>
            <p:nvSpPr>
              <p:cNvPr id="40" name="内容占位符 2">
                <a:extLst>
                  <a:ext uri="{FF2B5EF4-FFF2-40B4-BE49-F238E27FC236}">
                    <a16:creationId xmlns:a16="http://schemas.microsoft.com/office/drawing/2014/main" id="{9DF6E1A0-DB93-405F-A3E8-FDE33C1525BA}"/>
                  </a:ext>
                </a:extLst>
              </p:cNvPr>
              <p:cNvSpPr txBox="1">
                <a:spLocks/>
              </p:cNvSpPr>
              <p:nvPr/>
            </p:nvSpPr>
            <p:spPr>
              <a:xfrm>
                <a:off x="2081139" y="2899980"/>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2</a:t>
                </a:r>
                <a:endParaRPr lang="zh-CN" altLang="en-US" sz="2000" baseline="-25000"/>
              </a:p>
            </p:txBody>
          </p:sp>
          <p:sp>
            <p:nvSpPr>
              <p:cNvPr id="41" name="内容占位符 2">
                <a:extLst>
                  <a:ext uri="{FF2B5EF4-FFF2-40B4-BE49-F238E27FC236}">
                    <a16:creationId xmlns:a16="http://schemas.microsoft.com/office/drawing/2014/main" id="{EA7C8AF0-6E62-420B-8521-3992C8957709}"/>
                  </a:ext>
                </a:extLst>
              </p:cNvPr>
              <p:cNvSpPr txBox="1">
                <a:spLocks/>
              </p:cNvSpPr>
              <p:nvPr/>
            </p:nvSpPr>
            <p:spPr>
              <a:xfrm>
                <a:off x="1258740" y="3909723"/>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3</a:t>
                </a:r>
                <a:endParaRPr lang="zh-CN" altLang="en-US" sz="2000" baseline="-25000"/>
              </a:p>
            </p:txBody>
          </p:sp>
          <p:sp>
            <p:nvSpPr>
              <p:cNvPr id="42" name="内容占位符 2">
                <a:extLst>
                  <a:ext uri="{FF2B5EF4-FFF2-40B4-BE49-F238E27FC236}">
                    <a16:creationId xmlns:a16="http://schemas.microsoft.com/office/drawing/2014/main" id="{262C342F-BB6A-4E1E-B916-51315297BC43}"/>
                  </a:ext>
                </a:extLst>
              </p:cNvPr>
              <p:cNvSpPr txBox="1">
                <a:spLocks/>
              </p:cNvSpPr>
              <p:nvPr/>
            </p:nvSpPr>
            <p:spPr>
              <a:xfrm>
                <a:off x="2918232" y="4446952"/>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4</a:t>
                </a:r>
                <a:endParaRPr lang="zh-CN" altLang="en-US" sz="2000" baseline="-25000"/>
              </a:p>
            </p:txBody>
          </p:sp>
          <p:sp>
            <p:nvSpPr>
              <p:cNvPr id="43" name="内容占位符 2">
                <a:extLst>
                  <a:ext uri="{FF2B5EF4-FFF2-40B4-BE49-F238E27FC236}">
                    <a16:creationId xmlns:a16="http://schemas.microsoft.com/office/drawing/2014/main" id="{8829E32C-B532-4F13-AE30-3810A64090D2}"/>
                  </a:ext>
                </a:extLst>
              </p:cNvPr>
              <p:cNvSpPr txBox="1">
                <a:spLocks/>
              </p:cNvSpPr>
              <p:nvPr/>
            </p:nvSpPr>
            <p:spPr>
              <a:xfrm>
                <a:off x="4943149" y="5379349"/>
                <a:ext cx="424485" cy="440655"/>
              </a:xfrm>
              <a:prstGeom prst="rect">
                <a:avLst/>
              </a:prstGeom>
              <a:ln>
                <a:no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SzPct val="100000"/>
                  <a:buNone/>
                </a:pPr>
                <a:r>
                  <a:rPr lang="en-US" altLang="zh-CN" sz="2000"/>
                  <a:t>B</a:t>
                </a:r>
                <a:r>
                  <a:rPr lang="en-US" altLang="zh-CN" sz="2000" baseline="-25000"/>
                  <a:t>5</a:t>
                </a:r>
                <a:endParaRPr lang="zh-CN" altLang="en-US" sz="2000" baseline="-25000"/>
              </a:p>
            </p:txBody>
          </p:sp>
          <p:cxnSp>
            <p:nvCxnSpPr>
              <p:cNvPr id="46" name="直接箭头连接符 45">
                <a:extLst>
                  <a:ext uri="{FF2B5EF4-FFF2-40B4-BE49-F238E27FC236}">
                    <a16:creationId xmlns:a16="http://schemas.microsoft.com/office/drawing/2014/main" id="{3A557802-3D04-48A1-AF7D-2A199CFDBA78}"/>
                  </a:ext>
                </a:extLst>
              </p:cNvPr>
              <p:cNvCxnSpPr>
                <a:cxnSpLocks/>
                <a:stCxn id="32" idx="2"/>
                <a:endCxn id="34" idx="0"/>
              </p:cNvCxnSpPr>
              <p:nvPr/>
            </p:nvCxnSpPr>
            <p:spPr>
              <a:xfrm>
                <a:off x="3272512" y="2939099"/>
                <a:ext cx="0" cy="3548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D6B251D4-123B-40E8-89AC-3F27E3E23D6B}"/>
                  </a:ext>
                </a:extLst>
              </p:cNvPr>
              <p:cNvCxnSpPr>
                <a:cxnSpLocks/>
                <a:endCxn id="32" idx="0"/>
              </p:cNvCxnSpPr>
              <p:nvPr/>
            </p:nvCxnSpPr>
            <p:spPr>
              <a:xfrm>
                <a:off x="3272512" y="2123855"/>
                <a:ext cx="0" cy="4552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任意多边形: 形状 66">
                <a:extLst>
                  <a:ext uri="{FF2B5EF4-FFF2-40B4-BE49-F238E27FC236}">
                    <a16:creationId xmlns:a16="http://schemas.microsoft.com/office/drawing/2014/main" id="{8C676569-B9A3-4DFA-8D60-8F911F27F15F}"/>
                  </a:ext>
                </a:extLst>
              </p:cNvPr>
              <p:cNvSpPr/>
              <p:nvPr/>
            </p:nvSpPr>
            <p:spPr>
              <a:xfrm>
                <a:off x="1765300" y="3505200"/>
                <a:ext cx="342900" cy="781050"/>
              </a:xfrm>
              <a:custGeom>
                <a:avLst/>
                <a:gdLst>
                  <a:gd name="connsiteX0" fmla="*/ 342900 w 342900"/>
                  <a:gd name="connsiteY0" fmla="*/ 0 h 781050"/>
                  <a:gd name="connsiteX1" fmla="*/ 0 w 342900"/>
                  <a:gd name="connsiteY1" fmla="*/ 0 h 781050"/>
                  <a:gd name="connsiteX2" fmla="*/ 0 w 342900"/>
                  <a:gd name="connsiteY2" fmla="*/ 781050 h 781050"/>
                </a:gdLst>
                <a:ahLst/>
                <a:cxnLst>
                  <a:cxn ang="0">
                    <a:pos x="connsiteX0" y="connsiteY0"/>
                  </a:cxn>
                  <a:cxn ang="0">
                    <a:pos x="connsiteX1" y="connsiteY1"/>
                  </a:cxn>
                  <a:cxn ang="0">
                    <a:pos x="connsiteX2" y="connsiteY2"/>
                  </a:cxn>
                </a:cxnLst>
                <a:rect l="l" t="t" r="r" b="b"/>
                <a:pathLst>
                  <a:path w="342900" h="781050">
                    <a:moveTo>
                      <a:pt x="342900" y="0"/>
                    </a:moveTo>
                    <a:lnTo>
                      <a:pt x="0" y="0"/>
                    </a:lnTo>
                    <a:lnTo>
                      <a:pt x="0" y="781050"/>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a:extLst>
                  <a:ext uri="{FF2B5EF4-FFF2-40B4-BE49-F238E27FC236}">
                    <a16:creationId xmlns:a16="http://schemas.microsoft.com/office/drawing/2014/main" id="{D3144A08-A776-4714-9ACA-A4348259764D}"/>
                  </a:ext>
                </a:extLst>
              </p:cNvPr>
              <p:cNvSpPr/>
              <p:nvPr/>
            </p:nvSpPr>
            <p:spPr>
              <a:xfrm flipH="1">
                <a:off x="4433773" y="3505200"/>
                <a:ext cx="342899" cy="781050"/>
              </a:xfrm>
              <a:custGeom>
                <a:avLst/>
                <a:gdLst>
                  <a:gd name="connsiteX0" fmla="*/ 342900 w 342900"/>
                  <a:gd name="connsiteY0" fmla="*/ 0 h 781050"/>
                  <a:gd name="connsiteX1" fmla="*/ 0 w 342900"/>
                  <a:gd name="connsiteY1" fmla="*/ 0 h 781050"/>
                  <a:gd name="connsiteX2" fmla="*/ 0 w 342900"/>
                  <a:gd name="connsiteY2" fmla="*/ 781050 h 781050"/>
                </a:gdLst>
                <a:ahLst/>
                <a:cxnLst>
                  <a:cxn ang="0">
                    <a:pos x="connsiteX0" y="connsiteY0"/>
                  </a:cxn>
                  <a:cxn ang="0">
                    <a:pos x="connsiteX1" y="connsiteY1"/>
                  </a:cxn>
                  <a:cxn ang="0">
                    <a:pos x="connsiteX2" y="connsiteY2"/>
                  </a:cxn>
                </a:cxnLst>
                <a:rect l="l" t="t" r="r" b="b"/>
                <a:pathLst>
                  <a:path w="342900" h="781050">
                    <a:moveTo>
                      <a:pt x="342900" y="0"/>
                    </a:moveTo>
                    <a:lnTo>
                      <a:pt x="0" y="0"/>
                    </a:lnTo>
                    <a:lnTo>
                      <a:pt x="0" y="781050"/>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FFE5DE4F-1991-4513-92EC-32CB515FA54C}"/>
                  </a:ext>
                </a:extLst>
              </p:cNvPr>
              <p:cNvCxnSpPr>
                <a:cxnSpLocks/>
              </p:cNvCxnSpPr>
              <p:nvPr/>
            </p:nvCxnSpPr>
            <p:spPr>
              <a:xfrm flipH="1">
                <a:off x="4434046" y="5007400"/>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30F36FE-0A55-4289-B81F-75125FF3317B}"/>
                  </a:ext>
                </a:extLst>
              </p:cNvPr>
              <p:cNvCxnSpPr>
                <a:cxnSpLocks/>
              </p:cNvCxnSpPr>
              <p:nvPr/>
            </p:nvCxnSpPr>
            <p:spPr>
              <a:xfrm flipH="1">
                <a:off x="4434046" y="5807429"/>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任意多边形: 形状 72">
                <a:extLst>
                  <a:ext uri="{FF2B5EF4-FFF2-40B4-BE49-F238E27FC236}">
                    <a16:creationId xmlns:a16="http://schemas.microsoft.com/office/drawing/2014/main" id="{7C310CE7-ECB3-4FCA-92F5-256389F1D69D}"/>
                  </a:ext>
                </a:extLst>
              </p:cNvPr>
              <p:cNvSpPr/>
              <p:nvPr/>
            </p:nvSpPr>
            <p:spPr>
              <a:xfrm>
                <a:off x="3797300" y="3108325"/>
                <a:ext cx="1981200" cy="2101850"/>
              </a:xfrm>
              <a:custGeom>
                <a:avLst/>
                <a:gdLst>
                  <a:gd name="connsiteX0" fmla="*/ 1149350 w 1981200"/>
                  <a:gd name="connsiteY0" fmla="*/ 1917700 h 2127250"/>
                  <a:gd name="connsiteX1" fmla="*/ 1149350 w 1981200"/>
                  <a:gd name="connsiteY1" fmla="*/ 2127250 h 2127250"/>
                  <a:gd name="connsiteX2" fmla="*/ 1981200 w 1981200"/>
                  <a:gd name="connsiteY2" fmla="*/ 2127250 h 2127250"/>
                  <a:gd name="connsiteX3" fmla="*/ 1981200 w 1981200"/>
                  <a:gd name="connsiteY3" fmla="*/ 0 h 2127250"/>
                  <a:gd name="connsiteX4" fmla="*/ 0 w 1981200"/>
                  <a:gd name="connsiteY4" fmla="*/ 0 h 2127250"/>
                  <a:gd name="connsiteX5" fmla="*/ 0 w 1981200"/>
                  <a:gd name="connsiteY5" fmla="*/ 184150 h 212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2127250">
                    <a:moveTo>
                      <a:pt x="1149350" y="1917700"/>
                    </a:moveTo>
                    <a:lnTo>
                      <a:pt x="1149350" y="2127250"/>
                    </a:lnTo>
                    <a:lnTo>
                      <a:pt x="1981200" y="2127250"/>
                    </a:lnTo>
                    <a:lnTo>
                      <a:pt x="1981200" y="0"/>
                    </a:lnTo>
                    <a:lnTo>
                      <a:pt x="0" y="0"/>
                    </a:lnTo>
                    <a:lnTo>
                      <a:pt x="0" y="18415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内容占位符 2">
              <a:extLst>
                <a:ext uri="{FF2B5EF4-FFF2-40B4-BE49-F238E27FC236}">
                  <a16:creationId xmlns:a16="http://schemas.microsoft.com/office/drawing/2014/main" id="{D44BA9C0-7015-4233-8A51-F5110C48915C}"/>
                </a:ext>
              </a:extLst>
            </p:cNvPr>
            <p:cNvSpPr txBox="1">
              <a:spLocks/>
            </p:cNvSpPr>
            <p:nvPr/>
          </p:nvSpPr>
          <p:spPr>
            <a:xfrm>
              <a:off x="2133291" y="5257733"/>
              <a:ext cx="1264670" cy="360000"/>
            </a:xfrm>
            <a:prstGeom prst="rect">
              <a:avLst/>
            </a:prstGeom>
            <a:ln>
              <a:solidFill>
                <a:schemeClr val="tx1"/>
              </a:solidFill>
            </a:ln>
          </p:spPr>
          <p:txBody>
            <a:bodyPr vert="horz" lIns="91440" tIns="45720" rIns="91440" bIns="45720" rtlCol="0">
              <a:noAutofit/>
            </a:bodyPr>
            <a:lstStyle>
              <a:lvl1pPr marL="271463" indent="-271463" algn="l" defTabSz="914400" rtl="0" eaLnBrk="1" latinLnBrk="0" hangingPunct="1">
                <a:lnSpc>
                  <a:spcPct val="110000"/>
                </a:lnSpc>
                <a:spcBef>
                  <a:spcPts val="600"/>
                </a:spcBef>
                <a:spcAft>
                  <a:spcPts val="600"/>
                </a:spcAft>
                <a:buSzPct val="65000"/>
                <a:buFont typeface="Wingdings" pitchFamily="2" charset="2"/>
                <a:buChar char="n"/>
                <a:defRPr sz="2400" kern="1200">
                  <a:solidFill>
                    <a:schemeClr val="tx1"/>
                  </a:solidFill>
                  <a:latin typeface="楷体" pitchFamily="49" charset="-122"/>
                  <a:ea typeface="楷体" pitchFamily="49" charset="-122"/>
                  <a:cs typeface="+mn-cs"/>
                </a:defRPr>
              </a:lvl1pPr>
              <a:lvl2pPr marL="628650" indent="-171450" algn="l" defTabSz="914400" rtl="0" eaLnBrk="1" latinLnBrk="0" hangingPunct="1">
                <a:lnSpc>
                  <a:spcPct val="110000"/>
                </a:lnSpc>
                <a:spcBef>
                  <a:spcPts val="600"/>
                </a:spcBef>
                <a:spcAft>
                  <a:spcPts val="600"/>
                </a:spcAft>
                <a:buSzPct val="65000"/>
                <a:buFont typeface="Wingdings" pitchFamily="2" charset="2"/>
                <a:buChar char="Ø"/>
                <a:defRPr sz="2200" kern="1200">
                  <a:solidFill>
                    <a:schemeClr val="tx1"/>
                  </a:solidFill>
                  <a:latin typeface="楷体" pitchFamily="49" charset="-122"/>
                  <a:ea typeface="楷体" pitchFamily="49" charset="-122"/>
                  <a:cs typeface="+mn-cs"/>
                </a:defRPr>
              </a:lvl2pPr>
              <a:lvl3pPr marL="1071563" indent="-157163" algn="l" defTabSz="914400" rtl="0" eaLnBrk="1" latinLnBrk="0" hangingPunct="1">
                <a:lnSpc>
                  <a:spcPct val="110000"/>
                </a:lnSpc>
                <a:spcBef>
                  <a:spcPts val="600"/>
                </a:spcBef>
                <a:spcAft>
                  <a:spcPts val="600"/>
                </a:spcAft>
                <a:buFont typeface="Arial" pitchFamily="34" charset="0"/>
                <a:buChar char="•"/>
                <a:defRPr sz="2100" kern="1200">
                  <a:solidFill>
                    <a:schemeClr val="tx1"/>
                  </a:solidFill>
                  <a:latin typeface="楷体" pitchFamily="49" charset="-122"/>
                  <a:ea typeface="楷体" pitchFamily="49" charset="-122"/>
                  <a:cs typeface="+mn-cs"/>
                </a:defRPr>
              </a:lvl3pPr>
              <a:lvl4pPr marL="16002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4pPr>
              <a:lvl5pPr marL="2057400" indent="-228600" algn="l" defTabSz="914400" rtl="0" eaLnBrk="1" latinLnBrk="0" hangingPunct="1">
                <a:lnSpc>
                  <a:spcPct val="110000"/>
                </a:lnSpc>
                <a:spcBef>
                  <a:spcPts val="600"/>
                </a:spcBef>
                <a:spcAft>
                  <a:spcPts val="600"/>
                </a:spcAft>
                <a:buFont typeface="Arial" pitchFamily="34" charset="0"/>
                <a:buChar char="»"/>
                <a:defRPr sz="2000"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SzPct val="100000"/>
                <a:buNone/>
              </a:pPr>
              <a:r>
                <a:rPr lang="en-US" altLang="zh-CN" sz="2000"/>
                <a:t>P:=I+5</a:t>
              </a:r>
              <a:endParaRPr lang="zh-CN" altLang="en-US" sz="2000"/>
            </a:p>
          </p:txBody>
        </p:sp>
        <p:cxnSp>
          <p:nvCxnSpPr>
            <p:cNvPr id="27" name="直接箭头连接符 26">
              <a:extLst>
                <a:ext uri="{FF2B5EF4-FFF2-40B4-BE49-F238E27FC236}">
                  <a16:creationId xmlns:a16="http://schemas.microsoft.com/office/drawing/2014/main" id="{F950D323-9404-4E76-95CF-95D64D43DE87}"/>
                </a:ext>
              </a:extLst>
            </p:cNvPr>
            <p:cNvCxnSpPr>
              <a:cxnSpLocks/>
            </p:cNvCxnSpPr>
            <p:nvPr/>
          </p:nvCxnSpPr>
          <p:spPr>
            <a:xfrm flipH="1">
              <a:off x="2748974" y="4872035"/>
              <a:ext cx="1" cy="371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任意多边形: 形状 4">
              <a:extLst>
                <a:ext uri="{FF2B5EF4-FFF2-40B4-BE49-F238E27FC236}">
                  <a16:creationId xmlns:a16="http://schemas.microsoft.com/office/drawing/2014/main" id="{031EA2CE-88EF-4392-8D2A-7DAFB0225AEB}"/>
                </a:ext>
              </a:extLst>
            </p:cNvPr>
            <p:cNvSpPr/>
            <p:nvPr/>
          </p:nvSpPr>
          <p:spPr>
            <a:xfrm>
              <a:off x="2749550" y="3771900"/>
              <a:ext cx="1835150" cy="2082800"/>
            </a:xfrm>
            <a:custGeom>
              <a:avLst/>
              <a:gdLst>
                <a:gd name="connsiteX0" fmla="*/ 0 w 1835150"/>
                <a:gd name="connsiteY0" fmla="*/ 1873250 h 2101850"/>
                <a:gd name="connsiteX1" fmla="*/ 0 w 1835150"/>
                <a:gd name="connsiteY1" fmla="*/ 2101850 h 2101850"/>
                <a:gd name="connsiteX2" fmla="*/ 895350 w 1835150"/>
                <a:gd name="connsiteY2" fmla="*/ 2101850 h 2101850"/>
                <a:gd name="connsiteX3" fmla="*/ 895350 w 1835150"/>
                <a:gd name="connsiteY3" fmla="*/ 0 h 2101850"/>
                <a:gd name="connsiteX4" fmla="*/ 1835150 w 1835150"/>
                <a:gd name="connsiteY4" fmla="*/ 0 h 2101850"/>
                <a:gd name="connsiteX5" fmla="*/ 1835150 w 1835150"/>
                <a:gd name="connsiteY5" fmla="*/ 381000 h 210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150" h="2101850">
                  <a:moveTo>
                    <a:pt x="0" y="1873250"/>
                  </a:moveTo>
                  <a:lnTo>
                    <a:pt x="0" y="2101850"/>
                  </a:lnTo>
                  <a:lnTo>
                    <a:pt x="895350" y="2101850"/>
                  </a:lnTo>
                  <a:lnTo>
                    <a:pt x="895350" y="0"/>
                  </a:lnTo>
                  <a:lnTo>
                    <a:pt x="1835150" y="0"/>
                  </a:lnTo>
                  <a:lnTo>
                    <a:pt x="1835150" y="38100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内容占位符 2">
            <a:extLst>
              <a:ext uri="{FF2B5EF4-FFF2-40B4-BE49-F238E27FC236}">
                <a16:creationId xmlns:a16="http://schemas.microsoft.com/office/drawing/2014/main" id="{22B9A512-BD94-4169-BAC2-22FFAD1BFADF}"/>
              </a:ext>
            </a:extLst>
          </p:cNvPr>
          <p:cNvSpPr txBox="1">
            <a:spLocks/>
          </p:cNvSpPr>
          <p:nvPr/>
        </p:nvSpPr>
        <p:spPr bwMode="auto">
          <a:xfrm>
            <a:off x="579900" y="1718810"/>
            <a:ext cx="3502969" cy="2082800"/>
          </a:xfrm>
          <a:prstGeom prst="rect">
            <a:avLst/>
          </a:prstGeom>
          <a:solidFill>
            <a:schemeClr val="accent6">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buSzPct val="100000"/>
              <a:buFont typeface="Wingdings" pitchFamily="2" charset="2"/>
              <a:buNone/>
            </a:pPr>
            <a:r>
              <a:rPr lang="zh-CN" altLang="en-US" sz="2000">
                <a:solidFill>
                  <a:schemeClr val="tx1"/>
                </a:solidFill>
              </a:rPr>
              <a:t>不能外提</a:t>
            </a:r>
            <a:endParaRPr lang="en-US" altLang="zh-CN" sz="2000">
              <a:solidFill>
                <a:schemeClr val="tx1"/>
              </a:solidFill>
            </a:endParaRPr>
          </a:p>
          <a:p>
            <a:pPr marL="0" indent="0" defTabSz="914400">
              <a:lnSpc>
                <a:spcPct val="110000"/>
              </a:lnSpc>
              <a:buSzPct val="100000"/>
              <a:buFont typeface="Wingdings" pitchFamily="2" charset="2"/>
              <a:buNone/>
            </a:pPr>
            <a:r>
              <a:rPr lang="zh-CN" altLang="en-US" sz="2000">
                <a:solidFill>
                  <a:schemeClr val="tx1"/>
                </a:solidFill>
              </a:rPr>
              <a:t>①之</a:t>
            </a:r>
            <a:r>
              <a:rPr lang="en-US" altLang="zh-CN" sz="2000">
                <a:solidFill>
                  <a:schemeClr val="tx1"/>
                </a:solidFill>
              </a:rPr>
              <a:t>(ii)(iii)</a:t>
            </a:r>
            <a:r>
              <a:rPr lang="zh-CN" altLang="en-US" sz="2000">
                <a:solidFill>
                  <a:schemeClr val="tx1"/>
                </a:solidFill>
              </a:rPr>
              <a:t>满足，但</a:t>
            </a:r>
            <a:r>
              <a:rPr lang="en-US" altLang="zh-CN" sz="2000">
                <a:solidFill>
                  <a:schemeClr val="tx1"/>
                </a:solidFill>
              </a:rPr>
              <a:t>I</a:t>
            </a:r>
            <a:r>
              <a:rPr lang="zh-CN" altLang="en-US" sz="2000">
                <a:solidFill>
                  <a:schemeClr val="tx1"/>
                </a:solidFill>
              </a:rPr>
              <a:t>离开循环后是活跃的。</a:t>
            </a:r>
            <a:endParaRPr lang="en-US" altLang="zh-CN" sz="2000">
              <a:solidFill>
                <a:schemeClr val="tx1"/>
              </a:solidFill>
            </a:endParaRPr>
          </a:p>
          <a:p>
            <a:pPr marL="0" indent="0" defTabSz="914400">
              <a:lnSpc>
                <a:spcPct val="110000"/>
              </a:lnSpc>
              <a:buSzPct val="100000"/>
              <a:buFont typeface="Wingdings" pitchFamily="2" charset="2"/>
              <a:buNone/>
            </a:pPr>
            <a:r>
              <a:rPr lang="zh-CN" altLang="en-US" sz="2000">
                <a:solidFill>
                  <a:schemeClr val="tx1"/>
                </a:solidFill>
              </a:rPr>
              <a:t>但是，如果不变运算</a:t>
            </a:r>
            <a:r>
              <a:rPr lang="en-US" altLang="zh-CN" sz="2000">
                <a:solidFill>
                  <a:schemeClr val="tx1"/>
                </a:solidFill>
              </a:rPr>
              <a:t>I:=2</a:t>
            </a:r>
            <a:r>
              <a:rPr lang="zh-CN" altLang="en-US" sz="2000">
                <a:solidFill>
                  <a:schemeClr val="tx1"/>
                </a:solidFill>
              </a:rPr>
              <a:t>位于必经结点则也满足外提条件。</a:t>
            </a:r>
            <a:endParaRPr lang="en-US" altLang="zh-CN" sz="2000">
              <a:solidFill>
                <a:schemeClr val="tx1"/>
              </a:solidFill>
            </a:endParaRPr>
          </a:p>
        </p:txBody>
      </p:sp>
      <p:sp>
        <p:nvSpPr>
          <p:cNvPr id="29" name="内容占位符 2">
            <a:extLst>
              <a:ext uri="{FF2B5EF4-FFF2-40B4-BE49-F238E27FC236}">
                <a16:creationId xmlns:a16="http://schemas.microsoft.com/office/drawing/2014/main" id="{4CEF3155-4074-4613-B83F-4E6236FD220D}"/>
              </a:ext>
            </a:extLst>
          </p:cNvPr>
          <p:cNvSpPr>
            <a:spLocks noGrp="1"/>
          </p:cNvSpPr>
          <p:nvPr>
            <p:ph idx="1"/>
          </p:nvPr>
        </p:nvSpPr>
        <p:spPr>
          <a:xfrm>
            <a:off x="526476" y="952650"/>
            <a:ext cx="8091048" cy="807240"/>
          </a:xfrm>
        </p:spPr>
        <p:txBody>
          <a:bodyPr/>
          <a:lstStyle/>
          <a:p>
            <a:pPr marL="0" indent="0">
              <a:lnSpc>
                <a:spcPct val="110000"/>
              </a:lnSpc>
              <a:buSzPct val="100000"/>
              <a:buNone/>
            </a:pPr>
            <a:r>
              <a:rPr lang="zh-CN" altLang="en-US" sz="2000"/>
              <a:t>我补充说明</a:t>
            </a:r>
            <a:r>
              <a:rPr lang="zh-CN" altLang="en-US" sz="2000">
                <a:solidFill>
                  <a:srgbClr val="C00000"/>
                </a:solidFill>
              </a:rPr>
              <a:t>代码外提算法</a:t>
            </a:r>
            <a:r>
              <a:rPr lang="zh-CN" altLang="en-US" sz="2000"/>
              <a:t>中条件②“</a:t>
            </a:r>
            <a:r>
              <a:rPr lang="en-US" altLang="zh-CN" sz="2000"/>
              <a:t>A</a:t>
            </a:r>
            <a:r>
              <a:rPr lang="zh-CN" altLang="en-US" sz="2000"/>
              <a:t>在离开循环后不再是活跃的”与①之</a:t>
            </a:r>
            <a:r>
              <a:rPr lang="en-US" altLang="zh-CN" sz="2000"/>
              <a:t>(ii)(iii)</a:t>
            </a:r>
            <a:r>
              <a:rPr lang="zh-CN" altLang="en-US" sz="2000"/>
              <a:t>共三个子条件必须同时成立。</a:t>
            </a:r>
            <a:endParaRPr lang="zh-CN" altLang="en-US" sz="2000" dirty="0"/>
          </a:p>
        </p:txBody>
      </p:sp>
      <p:pic>
        <p:nvPicPr>
          <p:cNvPr id="7" name="图片 6">
            <a:extLst>
              <a:ext uri="{FF2B5EF4-FFF2-40B4-BE49-F238E27FC236}">
                <a16:creationId xmlns:a16="http://schemas.microsoft.com/office/drawing/2014/main" id="{DB76C088-9D94-488A-87B1-467DB538EA53}"/>
              </a:ext>
            </a:extLst>
          </p:cNvPr>
          <p:cNvPicPr>
            <a:picLocks noChangeAspect="1"/>
          </p:cNvPicPr>
          <p:nvPr/>
        </p:nvPicPr>
        <p:blipFill>
          <a:blip r:embed="rId2"/>
          <a:stretch>
            <a:fillRect/>
          </a:stretch>
        </p:blipFill>
        <p:spPr>
          <a:xfrm>
            <a:off x="446015" y="3785100"/>
            <a:ext cx="3502965" cy="2880537"/>
          </a:xfrm>
          <a:prstGeom prst="rect">
            <a:avLst/>
          </a:prstGeom>
        </p:spPr>
      </p:pic>
      <p:sp>
        <p:nvSpPr>
          <p:cNvPr id="30" name="内容占位符 2">
            <a:extLst>
              <a:ext uri="{FF2B5EF4-FFF2-40B4-BE49-F238E27FC236}">
                <a16:creationId xmlns:a16="http://schemas.microsoft.com/office/drawing/2014/main" id="{1073CCFA-030D-463F-A021-68E1D7822A9B}"/>
              </a:ext>
            </a:extLst>
          </p:cNvPr>
          <p:cNvSpPr txBox="1">
            <a:spLocks/>
          </p:cNvSpPr>
          <p:nvPr/>
        </p:nvSpPr>
        <p:spPr bwMode="auto">
          <a:xfrm>
            <a:off x="4041572" y="5539151"/>
            <a:ext cx="3132986" cy="1159358"/>
          </a:xfrm>
          <a:prstGeom prst="rect">
            <a:avLst/>
          </a:prstGeom>
          <a:solidFill>
            <a:schemeClr val="accent4">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00000"/>
              </a:lnSpc>
              <a:spcBef>
                <a:spcPts val="600"/>
              </a:spcBef>
              <a:spcAft>
                <a:spcPts val="600"/>
              </a:spcAft>
              <a:buSzPct val="50000"/>
              <a:buFont typeface="Wingdings" pitchFamily="2" charset="2"/>
              <a:buChar char="n"/>
              <a:defRPr sz="2800" kern="1200">
                <a:solidFill>
                  <a:srgbClr val="0000FF"/>
                </a:solidFill>
                <a:latin typeface="楷体" pitchFamily="49" charset="-122"/>
                <a:ea typeface="楷体" pitchFamily="49" charset="-122"/>
                <a:cs typeface="+mn-cs"/>
              </a:defRPr>
            </a:lvl1pPr>
            <a:lvl2pPr marL="685800" indent="-228600" algn="l" rtl="0" eaLnBrk="0" fontAlgn="base" hangingPunct="0">
              <a:lnSpc>
                <a:spcPct val="100000"/>
              </a:lnSpc>
              <a:spcBef>
                <a:spcPts val="600"/>
              </a:spcBef>
              <a:spcAft>
                <a:spcPts val="600"/>
              </a:spcAft>
              <a:buSzPct val="50000"/>
              <a:buFont typeface="Wingdings" pitchFamily="2" charset="2"/>
              <a:buChar char="Ø"/>
              <a:defRPr sz="2400" kern="1200">
                <a:solidFill>
                  <a:srgbClr val="0000FF"/>
                </a:solidFill>
                <a:latin typeface="楷体" pitchFamily="49" charset="-122"/>
                <a:ea typeface="楷体" pitchFamily="49" charset="-122"/>
                <a:cs typeface="+mn-cs"/>
              </a:defRPr>
            </a:lvl2pPr>
            <a:lvl3pPr marL="1143000" indent="-228600" algn="l" rtl="0" eaLnBrk="0" fontAlgn="base" hangingPunct="0">
              <a:lnSpc>
                <a:spcPct val="100000"/>
              </a:lnSpc>
              <a:spcBef>
                <a:spcPts val="600"/>
              </a:spcBef>
              <a:spcAft>
                <a:spcPts val="600"/>
              </a:spcAft>
              <a:buSzPct val="50000"/>
              <a:buFont typeface="Wingdings" pitchFamily="2" charset="2"/>
              <a:buChar char="l"/>
              <a:defRPr sz="2000" kern="1200">
                <a:solidFill>
                  <a:srgbClr val="0000FF"/>
                </a:solidFill>
                <a:latin typeface="楷体" pitchFamily="49" charset="-122"/>
                <a:ea typeface="楷体" pitchFamily="49" charset="-122"/>
                <a:cs typeface="+mn-cs"/>
              </a:defRPr>
            </a:lvl3pPr>
            <a:lvl4pPr marL="16002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4pPr>
            <a:lvl5pPr marL="2057400" indent="-228600" algn="l" rtl="0" eaLnBrk="0" fontAlgn="base" hangingPunct="0">
              <a:lnSpc>
                <a:spcPct val="100000"/>
              </a:lnSpc>
              <a:spcBef>
                <a:spcPts val="600"/>
              </a:spcBef>
              <a:spcAft>
                <a:spcPts val="600"/>
              </a:spcAft>
              <a:buSzPct val="50000"/>
              <a:buFont typeface="Wingdings" pitchFamily="2" charset="2"/>
              <a:buChar char="n"/>
              <a:defRPr sz="2000" kern="1200">
                <a:solidFill>
                  <a:srgbClr val="0000FF"/>
                </a:solidFill>
                <a:latin typeface="楷体" pitchFamily="49" charset="-122"/>
                <a:ea typeface="楷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10000"/>
              </a:lnSpc>
              <a:spcBef>
                <a:spcPts val="0"/>
              </a:spcBef>
              <a:buSzPct val="100000"/>
              <a:buFont typeface="Wingdings" pitchFamily="2" charset="2"/>
              <a:buNone/>
            </a:pPr>
            <a:r>
              <a:rPr lang="zh-CN" altLang="en-US" sz="2000">
                <a:solidFill>
                  <a:schemeClr val="tx1"/>
                </a:solidFill>
              </a:rPr>
              <a:t>可以外提</a:t>
            </a:r>
            <a:endParaRPr lang="en-US" altLang="zh-CN" sz="2000">
              <a:solidFill>
                <a:schemeClr val="tx1"/>
              </a:solidFill>
            </a:endParaRPr>
          </a:p>
          <a:p>
            <a:pPr marL="0" indent="0" defTabSz="914400">
              <a:lnSpc>
                <a:spcPct val="110000"/>
              </a:lnSpc>
              <a:spcBef>
                <a:spcPts val="0"/>
              </a:spcBef>
              <a:buSzPct val="100000"/>
              <a:buNone/>
            </a:pPr>
            <a:r>
              <a:rPr lang="en-US" altLang="zh-CN" sz="2000">
                <a:solidFill>
                  <a:schemeClr val="tx1"/>
                </a:solidFill>
              </a:rPr>
              <a:t>I</a:t>
            </a:r>
            <a:r>
              <a:rPr lang="zh-CN" altLang="en-US" sz="2000">
                <a:solidFill>
                  <a:schemeClr val="tx1"/>
                </a:solidFill>
              </a:rPr>
              <a:t>离开循环后不再活跃的且</a:t>
            </a:r>
            <a:r>
              <a:rPr lang="en-US" altLang="zh-CN" sz="2000">
                <a:solidFill>
                  <a:schemeClr val="tx1"/>
                </a:solidFill>
              </a:rPr>
              <a:t>(ii)(iii)</a:t>
            </a:r>
            <a:r>
              <a:rPr lang="zh-CN" altLang="en-US" sz="2000">
                <a:solidFill>
                  <a:schemeClr val="tx1"/>
                </a:solidFill>
              </a:rPr>
              <a:t>满足。</a:t>
            </a:r>
            <a:endParaRPr lang="en-US" altLang="zh-CN" sz="2000">
              <a:solidFill>
                <a:schemeClr val="tx1"/>
              </a:solidFill>
            </a:endParaRPr>
          </a:p>
        </p:txBody>
      </p:sp>
    </p:spTree>
    <p:extLst>
      <p:ext uri="{BB962C8B-B14F-4D97-AF65-F5344CB8AC3E}">
        <p14:creationId xmlns:p14="http://schemas.microsoft.com/office/powerpoint/2010/main" val="422518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7600" y="2249714"/>
            <a:ext cx="783771" cy="2090058"/>
          </a:xfrm>
        </p:spPr>
        <p:txBody>
          <a:bodyPr vert="eaVert"/>
          <a:lstStyle/>
          <a:p>
            <a:r>
              <a:rPr lang="zh-CN" altLang="en-US" sz="2800" dirty="0">
                <a:solidFill>
                  <a:srgbClr val="FF0000"/>
                </a:solidFill>
              </a:rPr>
              <a:t>强度削弱</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48</a:t>
            </a:fld>
            <a:endParaRPr lang="zh-CN" altLang="en-US"/>
          </a:p>
        </p:txBody>
      </p:sp>
      <p:grpSp>
        <p:nvGrpSpPr>
          <p:cNvPr id="49" name="组合 48"/>
          <p:cNvGrpSpPr/>
          <p:nvPr/>
        </p:nvGrpSpPr>
        <p:grpSpPr>
          <a:xfrm>
            <a:off x="4535092" y="46524"/>
            <a:ext cx="4347642" cy="6811476"/>
            <a:chOff x="4535092" y="46524"/>
            <a:chExt cx="4347642" cy="6811476"/>
          </a:xfrm>
        </p:grpSpPr>
        <p:grpSp>
          <p:nvGrpSpPr>
            <p:cNvPr id="27" name="组合 26"/>
            <p:cNvGrpSpPr/>
            <p:nvPr/>
          </p:nvGrpSpPr>
          <p:grpSpPr>
            <a:xfrm>
              <a:off x="4535092" y="46524"/>
              <a:ext cx="4347642" cy="6811476"/>
              <a:chOff x="3751336" y="46524"/>
              <a:chExt cx="4347642" cy="6811476"/>
            </a:xfrm>
          </p:grpSpPr>
          <p:grpSp>
            <p:nvGrpSpPr>
              <p:cNvPr id="5" name="组合 4"/>
              <p:cNvGrpSpPr/>
              <p:nvPr/>
            </p:nvGrpSpPr>
            <p:grpSpPr>
              <a:xfrm>
                <a:off x="3751336" y="46524"/>
                <a:ext cx="4289593" cy="6811476"/>
                <a:chOff x="4520578" y="46524"/>
                <a:chExt cx="4289593" cy="6811476"/>
              </a:xfrm>
            </p:grpSpPr>
            <p:grpSp>
              <p:nvGrpSpPr>
                <p:cNvPr id="6" name="组合 21"/>
                <p:cNvGrpSpPr/>
                <p:nvPr/>
              </p:nvGrpSpPr>
              <p:grpSpPr>
                <a:xfrm>
                  <a:off x="4520578" y="46524"/>
                  <a:ext cx="3452617" cy="6811476"/>
                  <a:chOff x="3294137" y="76053"/>
                  <a:chExt cx="3452617" cy="6811476"/>
                </a:xfrm>
              </p:grpSpPr>
              <p:grpSp>
                <p:nvGrpSpPr>
                  <p:cNvPr id="9" name="组合 16"/>
                  <p:cNvGrpSpPr/>
                  <p:nvPr/>
                </p:nvGrpSpPr>
                <p:grpSpPr>
                  <a:xfrm>
                    <a:off x="3295607" y="76053"/>
                    <a:ext cx="3010006" cy="6631260"/>
                    <a:chOff x="3295607" y="76053"/>
                    <a:chExt cx="3010006" cy="6631260"/>
                  </a:xfrm>
                </p:grpSpPr>
                <p:sp>
                  <p:nvSpPr>
                    <p:cNvPr id="16" name="矩形 15"/>
                    <p:cNvSpPr/>
                    <p:nvPr/>
                  </p:nvSpPr>
                  <p:spPr>
                    <a:xfrm>
                      <a:off x="3682336" y="2720207"/>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17" name="矩形 16"/>
                    <p:cNvSpPr/>
                    <p:nvPr/>
                  </p:nvSpPr>
                  <p:spPr>
                    <a:xfrm>
                      <a:off x="3667292" y="312419"/>
                      <a:ext cx="2617200" cy="370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18" name="矩形 17"/>
                    <p:cNvSpPr/>
                    <p:nvPr/>
                  </p:nvSpPr>
                  <p:spPr>
                    <a:xfrm>
                      <a:off x="3688413" y="3343735"/>
                      <a:ext cx="2617200" cy="3231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(5)T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(9)T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chemeClr val="tx1"/>
                          </a:solidFill>
                          <a:latin typeface="楷体" pitchFamily="49" charset="-122"/>
                          <a:ea typeface="楷体" pitchFamily="49" charset="-122"/>
                        </a:rPr>
                        <a:t>(4</a:t>
                      </a:r>
                      <a:r>
                        <a:rPr lang="en-US" altLang="zh-CN" sz="2000" dirty="0">
                          <a:solidFill>
                            <a:schemeClr val="tx1"/>
                          </a:solidFill>
                          <a:ea typeface="楷体" pitchFamily="49" charset="-122"/>
                        </a:rPr>
                        <a:t>’</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r>
                        <a:rPr lang="en-US" altLang="zh-CN" sz="2000" dirty="0">
                          <a:solidFill>
                            <a:schemeClr val="tx1"/>
                          </a:solidFill>
                          <a:latin typeface="楷体" pitchFamily="49" charset="-122"/>
                          <a:ea typeface="楷体" pitchFamily="49" charset="-122"/>
                        </a:rPr>
                        <a:t>+10</a:t>
                      </a:r>
                    </a:p>
                    <a:p>
                      <a:pPr>
                        <a:lnSpc>
                          <a:spcPct val="110000"/>
                        </a:lnSpc>
                        <a:spcAft>
                          <a:spcPts val="600"/>
                        </a:spcAft>
                      </a:pPr>
                      <a:r>
                        <a:rPr lang="en-US" altLang="zh-CN" sz="2000" dirty="0">
                          <a:solidFill>
                            <a:schemeClr val="tx1"/>
                          </a:solidFill>
                          <a:latin typeface="楷体" pitchFamily="49" charset="-122"/>
                          <a:ea typeface="楷体" pitchFamily="49" charset="-122"/>
                        </a:rPr>
                        <a:t>(8</a:t>
                      </a:r>
                      <a:r>
                        <a:rPr lang="en-US" altLang="zh-CN" sz="2000" dirty="0">
                          <a:solidFill>
                            <a:schemeClr val="tx1"/>
                          </a:solidFill>
                          <a:ea typeface="楷体" pitchFamily="49" charset="-122"/>
                        </a:rPr>
                        <a:t>’</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6</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6</a:t>
                      </a:r>
                      <a:r>
                        <a:rPr lang="en-US" altLang="zh-CN" sz="2000" dirty="0">
                          <a:solidFill>
                            <a:schemeClr val="tx1"/>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19" name="组合 13"/>
                    <p:cNvGrpSpPr/>
                    <p:nvPr/>
                  </p:nvGrpSpPr>
                  <p:grpSpPr>
                    <a:xfrm>
                      <a:off x="3295607" y="2496419"/>
                      <a:ext cx="1145756" cy="4210894"/>
                      <a:chOff x="929787" y="4173203"/>
                      <a:chExt cx="1145756" cy="2069725"/>
                    </a:xfrm>
                  </p:grpSpPr>
                  <p:cxnSp>
                    <p:nvCxnSpPr>
                      <p:cNvPr id="21" name="直接连接符 20"/>
                      <p:cNvCxnSpPr/>
                      <p:nvPr/>
                    </p:nvCxnSpPr>
                    <p:spPr>
                      <a:xfrm flipV="1">
                        <a:off x="929789" y="4176199"/>
                        <a:ext cx="0" cy="206672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929787" y="4176198"/>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47112" y="6174697"/>
                        <a:ext cx="0" cy="6723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连接符 12"/>
                      <p:cNvCxnSpPr/>
                      <p:nvPr/>
                    </p:nvCxnSpPr>
                    <p:spPr>
                      <a:xfrm>
                        <a:off x="2075543" y="4173203"/>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4891317" y="3174093"/>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594626" y="6703268"/>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742687" y="2931142"/>
                    <a:ext cx="0" cy="378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304536" y="2931142"/>
                    <a:ext cx="4392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294137" y="670469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595249" y="670752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4871310" y="841830"/>
                  <a:ext cx="3938861" cy="1545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(3)T</a:t>
                  </a:r>
                  <a:r>
                    <a:rPr lang="en-US" altLang="zh-CN" sz="2000" baseline="-25000" dirty="0">
                      <a:solidFill>
                        <a:srgbClr val="CC0099"/>
                      </a:solidFill>
                      <a:latin typeface="楷体" pitchFamily="49" charset="-122"/>
                      <a:ea typeface="楷体" pitchFamily="49" charset="-122"/>
                    </a:rPr>
                    <a:t>1</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(6)T</a:t>
                  </a:r>
                  <a:r>
                    <a:rPr lang="en-US" altLang="zh-CN" sz="2000" baseline="-25000" dirty="0">
                      <a:solidFill>
                        <a:srgbClr val="CC0099"/>
                      </a:solidFill>
                      <a:latin typeface="楷体" pitchFamily="49" charset="-122"/>
                      <a:ea typeface="楷体" pitchFamily="49" charset="-122"/>
                    </a:rPr>
                    <a:t>4</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a:p>
                  <a:pPr>
                    <a:lnSpc>
                      <a:spcPct val="110000"/>
                    </a:lnSpc>
                    <a:spcAft>
                      <a:spcPts val="600"/>
                    </a:spcAft>
                  </a:pPr>
                  <a:r>
                    <a:rPr lang="en-US" altLang="zh-CN" sz="2000" dirty="0">
                      <a:solidFill>
                        <a:srgbClr val="CC0099"/>
                      </a:solidFill>
                      <a:latin typeface="楷体" pitchFamily="49" charset="-122"/>
                      <a:ea typeface="楷体" pitchFamily="49" charset="-122"/>
                    </a:rPr>
                    <a:t>(7)T</a:t>
                  </a:r>
                  <a:r>
                    <a:rPr lang="en-US" altLang="zh-CN" sz="2000" baseline="-25000" dirty="0">
                      <a:solidFill>
                        <a:srgbClr val="CC0099"/>
                      </a:solidFill>
                      <a:latin typeface="楷体" pitchFamily="49" charset="-122"/>
                      <a:ea typeface="楷体" pitchFamily="49" charset="-122"/>
                    </a:rPr>
                    <a:t>5</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(10)T</a:t>
                  </a:r>
                  <a:r>
                    <a:rPr lang="en-US" altLang="zh-CN" sz="2000" baseline="-25000" dirty="0">
                      <a:solidFill>
                        <a:srgbClr val="CC0099"/>
                      </a:solidFill>
                      <a:latin typeface="楷体" pitchFamily="49" charset="-122"/>
                      <a:ea typeface="楷体" pitchFamily="49" charset="-122"/>
                    </a:rPr>
                    <a:t>8</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p:txBody>
            </p:sp>
            <p:cxnSp>
              <p:nvCxnSpPr>
                <p:cNvPr id="8" name="直接连接符 7"/>
                <p:cNvCxnSpPr/>
                <p:nvPr/>
              </p:nvCxnSpPr>
              <p:spPr>
                <a:xfrm>
                  <a:off x="6103244" y="648858"/>
                  <a:ext cx="0" cy="194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574978" y="1226453"/>
                <a:ext cx="1524000" cy="791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(4)T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:=10*I</a:t>
                </a:r>
              </a:p>
              <a:p>
                <a:pPr>
                  <a:lnSpc>
                    <a:spcPct val="110000"/>
                  </a:lnSpc>
                  <a:spcAft>
                    <a:spcPts val="600"/>
                  </a:spcAft>
                </a:pPr>
                <a:r>
                  <a:rPr lang="en-US" altLang="zh-CN" sz="2000" dirty="0">
                    <a:solidFill>
                      <a:srgbClr val="CC0099"/>
                    </a:solidFill>
                    <a:latin typeface="楷体" pitchFamily="49" charset="-122"/>
                    <a:ea typeface="楷体" pitchFamily="49" charset="-122"/>
                  </a:rPr>
                  <a:t>(8)T</a:t>
                </a:r>
                <a:r>
                  <a:rPr lang="en-US" altLang="zh-CN" sz="2000" baseline="-25000" dirty="0">
                    <a:solidFill>
                      <a:srgbClr val="CC0099"/>
                    </a:solidFill>
                    <a:latin typeface="楷体" pitchFamily="49" charset="-122"/>
                    <a:ea typeface="楷体" pitchFamily="49" charset="-122"/>
                  </a:rPr>
                  <a:t>6</a:t>
                </a:r>
                <a:r>
                  <a:rPr lang="en-US" altLang="zh-CN" sz="2000" dirty="0">
                    <a:solidFill>
                      <a:srgbClr val="CC0099"/>
                    </a:solidFill>
                    <a:latin typeface="楷体" pitchFamily="49" charset="-122"/>
                    <a:ea typeface="楷体" pitchFamily="49" charset="-122"/>
                  </a:rPr>
                  <a:t>:=10*I</a:t>
                </a:r>
              </a:p>
            </p:txBody>
          </p:sp>
        </p:grpSp>
        <p:cxnSp>
          <p:nvCxnSpPr>
            <p:cNvPr id="48" name="直接连接符 47"/>
            <p:cNvCxnSpPr/>
            <p:nvPr/>
          </p:nvCxnSpPr>
          <p:spPr>
            <a:xfrm>
              <a:off x="6125018" y="2382558"/>
              <a:ext cx="0" cy="302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122836" y="46524"/>
            <a:ext cx="3452617" cy="6811476"/>
            <a:chOff x="122836" y="46524"/>
            <a:chExt cx="3452617" cy="6811476"/>
          </a:xfrm>
        </p:grpSpPr>
        <p:grpSp>
          <p:nvGrpSpPr>
            <p:cNvPr id="28" name="组合 27"/>
            <p:cNvGrpSpPr/>
            <p:nvPr/>
          </p:nvGrpSpPr>
          <p:grpSpPr>
            <a:xfrm>
              <a:off x="122836" y="46524"/>
              <a:ext cx="3452617" cy="6811476"/>
              <a:chOff x="4520578" y="46524"/>
              <a:chExt cx="3452617" cy="6811476"/>
            </a:xfrm>
          </p:grpSpPr>
          <p:grpSp>
            <p:nvGrpSpPr>
              <p:cNvPr id="29" name="组合 21"/>
              <p:cNvGrpSpPr/>
              <p:nvPr/>
            </p:nvGrpSpPr>
            <p:grpSpPr>
              <a:xfrm>
                <a:off x="4520578" y="46524"/>
                <a:ext cx="3452617" cy="6811476"/>
                <a:chOff x="3294137" y="76053"/>
                <a:chExt cx="3452617" cy="6811476"/>
              </a:xfrm>
            </p:grpSpPr>
            <p:grpSp>
              <p:nvGrpSpPr>
                <p:cNvPr id="32" name="组合 16"/>
                <p:cNvGrpSpPr/>
                <p:nvPr/>
              </p:nvGrpSpPr>
              <p:grpSpPr>
                <a:xfrm>
                  <a:off x="3295607" y="76053"/>
                  <a:ext cx="3010006" cy="6631260"/>
                  <a:chOff x="3295607" y="76053"/>
                  <a:chExt cx="3010006" cy="6631260"/>
                </a:xfrm>
              </p:grpSpPr>
              <p:sp>
                <p:nvSpPr>
                  <p:cNvPr id="39" name="矩形 38"/>
                  <p:cNvSpPr/>
                  <p:nvPr/>
                </p:nvSpPr>
                <p:spPr>
                  <a:xfrm>
                    <a:off x="3682336" y="2720207"/>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40" name="矩形 39"/>
                  <p:cNvSpPr/>
                  <p:nvPr/>
                </p:nvSpPr>
                <p:spPr>
                  <a:xfrm>
                    <a:off x="3667292" y="312419"/>
                    <a:ext cx="2617200" cy="370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41" name="矩形 40"/>
                  <p:cNvSpPr/>
                  <p:nvPr/>
                </p:nvSpPr>
                <p:spPr>
                  <a:xfrm>
                    <a:off x="3688413" y="3343735"/>
                    <a:ext cx="2617200" cy="3231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(4)T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(5)T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(8)T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(9)T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42" name="组合 13"/>
                  <p:cNvGrpSpPr/>
                  <p:nvPr/>
                </p:nvGrpSpPr>
                <p:grpSpPr>
                  <a:xfrm>
                    <a:off x="3295607" y="2496419"/>
                    <a:ext cx="1145756" cy="4210894"/>
                    <a:chOff x="929787" y="4173203"/>
                    <a:chExt cx="1145756" cy="2069725"/>
                  </a:xfrm>
                </p:grpSpPr>
                <p:cxnSp>
                  <p:nvCxnSpPr>
                    <p:cNvPr id="44" name="直接连接符 43"/>
                    <p:cNvCxnSpPr/>
                    <p:nvPr/>
                  </p:nvCxnSpPr>
                  <p:spPr>
                    <a:xfrm flipV="1">
                      <a:off x="929789" y="4176199"/>
                      <a:ext cx="0" cy="206672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929787" y="4176198"/>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047112" y="6174697"/>
                      <a:ext cx="0" cy="6723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直接连接符 12"/>
                    <p:cNvCxnSpPr/>
                    <p:nvPr/>
                  </p:nvCxnSpPr>
                  <p:spPr>
                    <a:xfrm>
                      <a:off x="2075543" y="4173203"/>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4891317" y="3174093"/>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594626" y="6703268"/>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742687" y="2931142"/>
                  <a:ext cx="0" cy="378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295010" y="2931142"/>
                  <a:ext cx="4464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3294137" y="670469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595249" y="670752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30" name="矩形 29"/>
              <p:cNvSpPr/>
              <p:nvPr/>
            </p:nvSpPr>
            <p:spPr>
              <a:xfrm>
                <a:off x="4871311" y="841830"/>
                <a:ext cx="2617200" cy="1545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(3)T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(6)T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(7)T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(10)T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p:txBody>
          </p:sp>
          <p:cxnSp>
            <p:nvCxnSpPr>
              <p:cNvPr id="31" name="直接连接符 30"/>
              <p:cNvCxnSpPr/>
              <p:nvPr/>
            </p:nvCxnSpPr>
            <p:spPr>
              <a:xfrm>
                <a:off x="6103244" y="648858"/>
                <a:ext cx="0" cy="194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a:off x="1727276" y="2382558"/>
              <a:ext cx="0" cy="302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7324011" y="78831"/>
            <a:ext cx="1318374" cy="3648357"/>
            <a:chOff x="7735491" y="78831"/>
            <a:chExt cx="1318374" cy="3648357"/>
          </a:xfrm>
        </p:grpSpPr>
        <p:grpSp>
          <p:nvGrpSpPr>
            <p:cNvPr id="53" name="组合 66"/>
            <p:cNvGrpSpPr/>
            <p:nvPr/>
          </p:nvGrpSpPr>
          <p:grpSpPr>
            <a:xfrm>
              <a:off x="7735491" y="78831"/>
              <a:ext cx="1318374" cy="3648357"/>
              <a:chOff x="6851571" y="94071"/>
              <a:chExt cx="1318374" cy="3648357"/>
            </a:xfrm>
          </p:grpSpPr>
          <p:sp>
            <p:nvSpPr>
              <p:cNvPr id="56" name="矩形 55"/>
              <p:cNvSpPr/>
              <p:nvPr/>
            </p:nvSpPr>
            <p:spPr>
              <a:xfrm>
                <a:off x="6851571" y="9407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57" name="矩形 56"/>
              <p:cNvSpPr/>
              <p:nvPr/>
            </p:nvSpPr>
            <p:spPr>
              <a:xfrm>
                <a:off x="7339251" y="435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58" name="矩形 57"/>
              <p:cNvSpPr/>
              <p:nvPr/>
            </p:nvSpPr>
            <p:spPr>
              <a:xfrm>
                <a:off x="6851571" y="32777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54" name="矩形 53"/>
            <p:cNvSpPr/>
            <p:nvPr/>
          </p:nvSpPr>
          <p:spPr>
            <a:xfrm>
              <a:off x="7750731" y="24777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55" name="矩形 54"/>
            <p:cNvSpPr/>
            <p:nvPr/>
          </p:nvSpPr>
          <p:spPr>
            <a:xfrm>
              <a:off x="8588931" y="435597"/>
              <a:ext cx="265509"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mic Sans MS" pitchFamily="66" charset="0"/>
                  <a:ea typeface="楷体" pitchFamily="49" charset="-122"/>
                </a:rPr>
                <a:t>’</a:t>
              </a:r>
              <a:endParaRPr lang="zh-CN" altLang="en-US" sz="2000" baseline="-25000" dirty="0">
                <a:solidFill>
                  <a:srgbClr val="0000FF"/>
                </a:solidFill>
                <a:latin typeface="楷体" pitchFamily="49" charset="-122"/>
                <a:ea typeface="楷体" pitchFamily="49" charset="-122"/>
              </a:endParaRPr>
            </a:p>
          </p:txBody>
        </p:sp>
      </p:grpSp>
      <p:grpSp>
        <p:nvGrpSpPr>
          <p:cNvPr id="59" name="组合 58"/>
          <p:cNvGrpSpPr/>
          <p:nvPr/>
        </p:nvGrpSpPr>
        <p:grpSpPr>
          <a:xfrm>
            <a:off x="2919651" y="215991"/>
            <a:ext cx="845934" cy="3511197"/>
            <a:chOff x="7735491" y="215991"/>
            <a:chExt cx="845934" cy="3511197"/>
          </a:xfrm>
        </p:grpSpPr>
        <p:grpSp>
          <p:nvGrpSpPr>
            <p:cNvPr id="60" name="组合 66"/>
            <p:cNvGrpSpPr/>
            <p:nvPr/>
          </p:nvGrpSpPr>
          <p:grpSpPr>
            <a:xfrm>
              <a:off x="7735491" y="215991"/>
              <a:ext cx="830694" cy="3511197"/>
              <a:chOff x="6851571" y="231231"/>
              <a:chExt cx="830694" cy="3511197"/>
            </a:xfrm>
          </p:grpSpPr>
          <p:sp>
            <p:nvSpPr>
              <p:cNvPr id="63" name="矩形 62"/>
              <p:cNvSpPr/>
              <p:nvPr/>
            </p:nvSpPr>
            <p:spPr>
              <a:xfrm>
                <a:off x="6851571" y="23123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64" name="矩形 63"/>
              <p:cNvSpPr/>
              <p:nvPr/>
            </p:nvSpPr>
            <p:spPr>
              <a:xfrm>
                <a:off x="6851571" y="816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65" name="矩形 64"/>
              <p:cNvSpPr/>
              <p:nvPr/>
            </p:nvSpPr>
            <p:spPr>
              <a:xfrm>
                <a:off x="6851571" y="32777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61" name="矩形 60"/>
            <p:cNvSpPr/>
            <p:nvPr/>
          </p:nvSpPr>
          <p:spPr>
            <a:xfrm>
              <a:off x="7750731" y="24777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62" name="矩形 61"/>
            <p:cNvSpPr/>
            <p:nvPr/>
          </p:nvSpPr>
          <p:spPr>
            <a:xfrm>
              <a:off x="8101251" y="801357"/>
              <a:ext cx="265509"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mic Sans MS" pitchFamily="66" charset="0"/>
                  <a:ea typeface="楷体" pitchFamily="49" charset="-122"/>
                </a:rPr>
                <a:t>’</a:t>
              </a:r>
              <a:endParaRPr lang="zh-CN" altLang="en-US" sz="2000" baseline="-25000" dirty="0">
                <a:solidFill>
                  <a:srgbClr val="0000FF"/>
                </a:solidFill>
                <a:latin typeface="楷体" pitchFamily="49" charset="-122"/>
                <a:ea typeface="楷体" pitchFamily="49"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49</a:t>
            </a:fld>
            <a:endParaRPr lang="zh-CN" altLang="en-US"/>
          </a:p>
        </p:txBody>
      </p:sp>
      <p:sp>
        <p:nvSpPr>
          <p:cNvPr id="49" name="标题 1"/>
          <p:cNvSpPr txBox="1">
            <a:spLocks/>
          </p:cNvSpPr>
          <p:nvPr/>
        </p:nvSpPr>
        <p:spPr bwMode="auto">
          <a:xfrm>
            <a:off x="3657600" y="2467424"/>
            <a:ext cx="783771" cy="3106062"/>
          </a:xfrm>
          <a:prstGeom prst="rect">
            <a:avLst/>
          </a:prstGeom>
          <a:noFill/>
          <a:ln w="9525">
            <a:noFill/>
            <a:miter lim="800000"/>
            <a:headEnd/>
            <a:tailEnd/>
          </a:ln>
        </p:spPr>
        <p:txBody>
          <a:bodyPr vert="eaVert"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j-cs"/>
              </a:rPr>
              <a:t>强度削弱（续）</a:t>
            </a:r>
          </a:p>
        </p:txBody>
      </p:sp>
      <p:grpSp>
        <p:nvGrpSpPr>
          <p:cNvPr id="52" name="组合 51"/>
          <p:cNvGrpSpPr/>
          <p:nvPr/>
        </p:nvGrpSpPr>
        <p:grpSpPr>
          <a:xfrm>
            <a:off x="4535092" y="46524"/>
            <a:ext cx="4391194" cy="6811476"/>
            <a:chOff x="4535092" y="46524"/>
            <a:chExt cx="4391194" cy="6811476"/>
          </a:xfrm>
        </p:grpSpPr>
        <p:grpSp>
          <p:nvGrpSpPr>
            <p:cNvPr id="5" name="组合 4"/>
            <p:cNvGrpSpPr/>
            <p:nvPr/>
          </p:nvGrpSpPr>
          <p:grpSpPr>
            <a:xfrm>
              <a:off x="4535092" y="46524"/>
              <a:ext cx="4391194" cy="6811476"/>
              <a:chOff x="3751336" y="46524"/>
              <a:chExt cx="4391194" cy="6811476"/>
            </a:xfrm>
          </p:grpSpPr>
          <p:grpSp>
            <p:nvGrpSpPr>
              <p:cNvPr id="6" name="组合 4"/>
              <p:cNvGrpSpPr/>
              <p:nvPr/>
            </p:nvGrpSpPr>
            <p:grpSpPr>
              <a:xfrm>
                <a:off x="3751336" y="46524"/>
                <a:ext cx="4391194" cy="6811476"/>
                <a:chOff x="4520578" y="46524"/>
                <a:chExt cx="4391194" cy="6811476"/>
              </a:xfrm>
            </p:grpSpPr>
            <p:grpSp>
              <p:nvGrpSpPr>
                <p:cNvPr id="8" name="组合 21"/>
                <p:cNvGrpSpPr/>
                <p:nvPr/>
              </p:nvGrpSpPr>
              <p:grpSpPr>
                <a:xfrm>
                  <a:off x="4520578" y="46524"/>
                  <a:ext cx="3452617" cy="6811476"/>
                  <a:chOff x="3294137" y="76053"/>
                  <a:chExt cx="3452617" cy="6811476"/>
                </a:xfrm>
              </p:grpSpPr>
              <p:grpSp>
                <p:nvGrpSpPr>
                  <p:cNvPr id="11" name="组合 16"/>
                  <p:cNvGrpSpPr/>
                  <p:nvPr/>
                </p:nvGrpSpPr>
                <p:grpSpPr>
                  <a:xfrm>
                    <a:off x="3295607" y="76053"/>
                    <a:ext cx="3010006" cy="6631260"/>
                    <a:chOff x="3295607" y="76053"/>
                    <a:chExt cx="3010006" cy="6631260"/>
                  </a:xfrm>
                </p:grpSpPr>
                <p:sp>
                  <p:nvSpPr>
                    <p:cNvPr id="18" name="矩形 17"/>
                    <p:cNvSpPr/>
                    <p:nvPr/>
                  </p:nvSpPr>
                  <p:spPr>
                    <a:xfrm>
                      <a:off x="3682336" y="2720207"/>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19" name="矩形 18"/>
                    <p:cNvSpPr/>
                    <p:nvPr/>
                  </p:nvSpPr>
                  <p:spPr>
                    <a:xfrm>
                      <a:off x="3667292" y="312419"/>
                      <a:ext cx="2617200" cy="370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20" name="矩形 19"/>
                    <p:cNvSpPr/>
                    <p:nvPr/>
                  </p:nvSpPr>
                  <p:spPr>
                    <a:xfrm>
                      <a:off x="3688413" y="3343735"/>
                      <a:ext cx="2617200" cy="3231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chemeClr val="tx1"/>
                          </a:solidFill>
                          <a:latin typeface="楷体" pitchFamily="49" charset="-122"/>
                          <a:ea typeface="楷体" pitchFamily="49" charset="-122"/>
                        </a:rPr>
                        <a:t>(4</a:t>
                      </a:r>
                      <a:r>
                        <a:rPr lang="en-US" altLang="zh-CN" sz="2000" dirty="0">
                          <a:solidFill>
                            <a:schemeClr val="tx1"/>
                          </a:solidFill>
                          <a:ea typeface="楷体" pitchFamily="49" charset="-122"/>
                        </a:rPr>
                        <a:t>’</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2</a:t>
                      </a:r>
                      <a:r>
                        <a:rPr lang="en-US" altLang="zh-CN" sz="2000" dirty="0">
                          <a:solidFill>
                            <a:schemeClr val="tx1"/>
                          </a:solidFill>
                          <a:latin typeface="楷体" pitchFamily="49" charset="-122"/>
                          <a:ea typeface="楷体" pitchFamily="49" charset="-122"/>
                        </a:rPr>
                        <a:t>+10</a:t>
                      </a:r>
                    </a:p>
                    <a:p>
                      <a:pPr>
                        <a:lnSpc>
                          <a:spcPct val="110000"/>
                        </a:lnSpc>
                        <a:spcAft>
                          <a:spcPts val="600"/>
                        </a:spcAft>
                      </a:pPr>
                      <a:r>
                        <a:rPr lang="en-US" altLang="zh-CN" sz="2000" dirty="0">
                          <a:solidFill>
                            <a:schemeClr val="tx1"/>
                          </a:solidFill>
                          <a:latin typeface="楷体" pitchFamily="49" charset="-122"/>
                          <a:ea typeface="楷体" pitchFamily="49" charset="-122"/>
                        </a:rPr>
                        <a:t>(8</a:t>
                      </a:r>
                      <a:r>
                        <a:rPr lang="en-US" altLang="zh-CN" sz="2000" dirty="0">
                          <a:solidFill>
                            <a:schemeClr val="tx1"/>
                          </a:solidFill>
                          <a:ea typeface="楷体" pitchFamily="49" charset="-122"/>
                        </a:rPr>
                        <a:t>’</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6</a:t>
                      </a:r>
                      <a:r>
                        <a:rPr lang="en-US" altLang="zh-CN" sz="2000" dirty="0">
                          <a:solidFill>
                            <a:schemeClr val="tx1"/>
                          </a:solidFill>
                          <a:latin typeface="楷体" pitchFamily="49" charset="-122"/>
                          <a:ea typeface="楷体" pitchFamily="49" charset="-122"/>
                        </a:rPr>
                        <a:t>:=T</a:t>
                      </a:r>
                      <a:r>
                        <a:rPr lang="en-US" altLang="zh-CN" sz="2000" baseline="-25000" dirty="0">
                          <a:solidFill>
                            <a:schemeClr val="tx1"/>
                          </a:solidFill>
                          <a:latin typeface="楷体" pitchFamily="49" charset="-122"/>
                          <a:ea typeface="楷体" pitchFamily="49" charset="-122"/>
                        </a:rPr>
                        <a:t>6</a:t>
                      </a:r>
                      <a:r>
                        <a:rPr lang="en-US" altLang="zh-CN" sz="2000" dirty="0">
                          <a:solidFill>
                            <a:schemeClr val="tx1"/>
                          </a:solidFill>
                          <a:latin typeface="楷体" pitchFamily="49" charset="-122"/>
                          <a:ea typeface="楷体" pitchFamily="49" charset="-122"/>
                        </a:rPr>
                        <a:t>+10</a:t>
                      </a:r>
                    </a:p>
                    <a:p>
                      <a:pPr>
                        <a:lnSpc>
                          <a:spcPct val="110000"/>
                        </a:lnSpc>
                        <a:spcAft>
                          <a:spcPts val="600"/>
                        </a:spcAft>
                      </a:pPr>
                      <a:r>
                        <a:rPr lang="en-US" altLang="zh-CN" sz="2000" dirty="0">
                          <a:solidFill>
                            <a:srgbClr val="B90307"/>
                          </a:solidFill>
                          <a:latin typeface="楷体" pitchFamily="49" charset="-122"/>
                          <a:ea typeface="楷体" pitchFamily="49" charset="-122"/>
                        </a:rPr>
                        <a:t>(5</a:t>
                      </a:r>
                      <a:r>
                        <a:rPr lang="en-US" altLang="zh-CN" sz="2000" dirty="0">
                          <a:solidFill>
                            <a:srgbClr val="B90307"/>
                          </a:solidFill>
                          <a:ea typeface="楷体" pitchFamily="49" charset="-122"/>
                        </a:rPr>
                        <a:t>’</a:t>
                      </a:r>
                      <a:r>
                        <a:rPr lang="en-US" altLang="zh-CN" sz="2000" dirty="0">
                          <a:solidFill>
                            <a:srgbClr val="B90307"/>
                          </a:solidFill>
                          <a:latin typeface="楷体" pitchFamily="49" charset="-122"/>
                          <a:ea typeface="楷体" pitchFamily="49" charset="-122"/>
                        </a:rPr>
                        <a:t>)T</a:t>
                      </a:r>
                      <a:r>
                        <a:rPr lang="en-US" altLang="zh-CN" sz="2000" baseline="-25000" dirty="0">
                          <a:solidFill>
                            <a:srgbClr val="B90307"/>
                          </a:solidFill>
                          <a:latin typeface="楷体" pitchFamily="49" charset="-122"/>
                          <a:ea typeface="楷体" pitchFamily="49" charset="-122"/>
                        </a:rPr>
                        <a:t>3</a:t>
                      </a:r>
                      <a:r>
                        <a:rPr lang="en-US" altLang="zh-CN" sz="2000" dirty="0">
                          <a:solidFill>
                            <a:srgbClr val="B90307"/>
                          </a:solidFill>
                          <a:latin typeface="楷体" pitchFamily="49" charset="-122"/>
                          <a:ea typeface="楷体" pitchFamily="49" charset="-122"/>
                        </a:rPr>
                        <a:t>:=T</a:t>
                      </a:r>
                      <a:r>
                        <a:rPr lang="en-US" altLang="zh-CN" sz="2000" baseline="-25000" dirty="0">
                          <a:solidFill>
                            <a:srgbClr val="B90307"/>
                          </a:solidFill>
                          <a:latin typeface="楷体" pitchFamily="49" charset="-122"/>
                          <a:ea typeface="楷体" pitchFamily="49" charset="-122"/>
                        </a:rPr>
                        <a:t>3</a:t>
                      </a:r>
                      <a:r>
                        <a:rPr lang="en-US" altLang="zh-CN" sz="2000" dirty="0">
                          <a:solidFill>
                            <a:srgbClr val="B90307"/>
                          </a:solidFill>
                          <a:latin typeface="楷体" pitchFamily="49" charset="-122"/>
                          <a:ea typeface="楷体" pitchFamily="49" charset="-122"/>
                        </a:rPr>
                        <a:t>+10</a:t>
                      </a:r>
                    </a:p>
                    <a:p>
                      <a:pPr>
                        <a:lnSpc>
                          <a:spcPct val="110000"/>
                        </a:lnSpc>
                        <a:spcAft>
                          <a:spcPts val="600"/>
                        </a:spcAft>
                      </a:pPr>
                      <a:r>
                        <a:rPr lang="en-US" altLang="zh-CN" sz="2000" dirty="0">
                          <a:solidFill>
                            <a:srgbClr val="B90307"/>
                          </a:solidFill>
                          <a:latin typeface="楷体" pitchFamily="49" charset="-122"/>
                          <a:ea typeface="楷体" pitchFamily="49" charset="-122"/>
                        </a:rPr>
                        <a:t>(9</a:t>
                      </a:r>
                      <a:r>
                        <a:rPr lang="en-US" altLang="zh-CN" sz="2000" dirty="0">
                          <a:solidFill>
                            <a:srgbClr val="B90307"/>
                          </a:solidFill>
                          <a:ea typeface="楷体" pitchFamily="49" charset="-122"/>
                        </a:rPr>
                        <a:t>’</a:t>
                      </a:r>
                      <a:r>
                        <a:rPr lang="en-US" altLang="zh-CN" sz="2000" dirty="0">
                          <a:solidFill>
                            <a:srgbClr val="B90307"/>
                          </a:solidFill>
                          <a:latin typeface="楷体" pitchFamily="49" charset="-122"/>
                          <a:ea typeface="楷体" pitchFamily="49" charset="-122"/>
                        </a:rPr>
                        <a:t>)T</a:t>
                      </a:r>
                      <a:r>
                        <a:rPr lang="en-US" altLang="zh-CN" sz="2000" baseline="-25000" dirty="0">
                          <a:solidFill>
                            <a:srgbClr val="B90307"/>
                          </a:solidFill>
                          <a:latin typeface="楷体" pitchFamily="49" charset="-122"/>
                          <a:ea typeface="楷体" pitchFamily="49" charset="-122"/>
                        </a:rPr>
                        <a:t>7</a:t>
                      </a:r>
                      <a:r>
                        <a:rPr lang="en-US" altLang="zh-CN" sz="2000" dirty="0">
                          <a:solidFill>
                            <a:srgbClr val="B90307"/>
                          </a:solidFill>
                          <a:latin typeface="楷体" pitchFamily="49" charset="-122"/>
                          <a:ea typeface="楷体" pitchFamily="49" charset="-122"/>
                        </a:rPr>
                        <a:t>:=T</a:t>
                      </a:r>
                      <a:r>
                        <a:rPr lang="en-US" altLang="zh-CN" sz="2000" baseline="-25000" dirty="0">
                          <a:solidFill>
                            <a:srgbClr val="B90307"/>
                          </a:solidFill>
                          <a:latin typeface="楷体" pitchFamily="49" charset="-122"/>
                          <a:ea typeface="楷体" pitchFamily="49" charset="-122"/>
                        </a:rPr>
                        <a:t>7</a:t>
                      </a:r>
                      <a:r>
                        <a:rPr lang="en-US" altLang="zh-CN" sz="2000" dirty="0">
                          <a:solidFill>
                            <a:srgbClr val="B90307"/>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21" name="组合 13"/>
                    <p:cNvGrpSpPr/>
                    <p:nvPr/>
                  </p:nvGrpSpPr>
                  <p:grpSpPr>
                    <a:xfrm>
                      <a:off x="3295607" y="2496419"/>
                      <a:ext cx="1145756" cy="4210894"/>
                      <a:chOff x="929787" y="4173203"/>
                      <a:chExt cx="1145756" cy="2069725"/>
                    </a:xfrm>
                  </p:grpSpPr>
                  <p:cxnSp>
                    <p:nvCxnSpPr>
                      <p:cNvPr id="23" name="直接连接符 22"/>
                      <p:cNvCxnSpPr/>
                      <p:nvPr/>
                    </p:nvCxnSpPr>
                    <p:spPr>
                      <a:xfrm flipV="1">
                        <a:off x="929789" y="4176199"/>
                        <a:ext cx="0" cy="206672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929787" y="4176198"/>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047112" y="6174697"/>
                        <a:ext cx="0" cy="6723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12"/>
                      <p:cNvCxnSpPr/>
                      <p:nvPr/>
                    </p:nvCxnSpPr>
                    <p:spPr>
                      <a:xfrm>
                        <a:off x="2075543" y="4173203"/>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4891317" y="3158853"/>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594626" y="6703268"/>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742687" y="2931142"/>
                    <a:ext cx="0" cy="378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295010" y="2931142"/>
                    <a:ext cx="4464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294137" y="670469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595249" y="670752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871310" y="841830"/>
                  <a:ext cx="4040462" cy="1545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(3)T</a:t>
                  </a:r>
                  <a:r>
                    <a:rPr lang="en-US" altLang="zh-CN" sz="2000" baseline="-25000" dirty="0">
                      <a:solidFill>
                        <a:srgbClr val="CC0099"/>
                      </a:solidFill>
                      <a:latin typeface="楷体" pitchFamily="49" charset="-122"/>
                      <a:ea typeface="楷体" pitchFamily="49" charset="-122"/>
                    </a:rPr>
                    <a:t>1</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(6)T</a:t>
                  </a:r>
                  <a:r>
                    <a:rPr lang="en-US" altLang="zh-CN" sz="2000" baseline="-25000" dirty="0">
                      <a:solidFill>
                        <a:srgbClr val="CC0099"/>
                      </a:solidFill>
                      <a:latin typeface="楷体" pitchFamily="49" charset="-122"/>
                      <a:ea typeface="楷体" pitchFamily="49" charset="-122"/>
                    </a:rPr>
                    <a:t>4</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a:p>
                  <a:pPr>
                    <a:lnSpc>
                      <a:spcPct val="110000"/>
                    </a:lnSpc>
                    <a:spcAft>
                      <a:spcPts val="600"/>
                    </a:spcAft>
                  </a:pPr>
                  <a:r>
                    <a:rPr lang="en-US" altLang="zh-CN" sz="2000" dirty="0">
                      <a:solidFill>
                        <a:srgbClr val="CC0099"/>
                      </a:solidFill>
                      <a:latin typeface="楷体" pitchFamily="49" charset="-122"/>
                      <a:ea typeface="楷体" pitchFamily="49" charset="-122"/>
                    </a:rPr>
                    <a:t>(7)T</a:t>
                  </a:r>
                  <a:r>
                    <a:rPr lang="en-US" altLang="zh-CN" sz="2000" baseline="-25000" dirty="0">
                      <a:solidFill>
                        <a:srgbClr val="CC0099"/>
                      </a:solidFill>
                      <a:latin typeface="楷体" pitchFamily="49" charset="-122"/>
                      <a:ea typeface="楷体" pitchFamily="49" charset="-122"/>
                    </a:rPr>
                    <a:t>5</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(10)T</a:t>
                  </a:r>
                  <a:r>
                    <a:rPr lang="en-US" altLang="zh-CN" sz="2000" baseline="-25000" dirty="0">
                      <a:solidFill>
                        <a:srgbClr val="CC0099"/>
                      </a:solidFill>
                      <a:latin typeface="楷体" pitchFamily="49" charset="-122"/>
                      <a:ea typeface="楷体" pitchFamily="49" charset="-122"/>
                    </a:rPr>
                    <a:t>8</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p:txBody>
            </p:sp>
            <p:cxnSp>
              <p:nvCxnSpPr>
                <p:cNvPr id="10" name="直接连接符 9"/>
                <p:cNvCxnSpPr/>
                <p:nvPr/>
              </p:nvCxnSpPr>
              <p:spPr>
                <a:xfrm>
                  <a:off x="6103244" y="648858"/>
                  <a:ext cx="0" cy="194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6574978" y="841829"/>
                <a:ext cx="15240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(4)T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:=10*I</a:t>
                </a:r>
              </a:p>
              <a:p>
                <a:pPr>
                  <a:lnSpc>
                    <a:spcPct val="110000"/>
                  </a:lnSpc>
                  <a:spcAft>
                    <a:spcPts val="600"/>
                  </a:spcAft>
                </a:pPr>
                <a:r>
                  <a:rPr lang="en-US" altLang="zh-CN" sz="2000" dirty="0">
                    <a:solidFill>
                      <a:srgbClr val="CC0099"/>
                    </a:solidFill>
                    <a:latin typeface="楷体" pitchFamily="49" charset="-122"/>
                    <a:ea typeface="楷体" pitchFamily="49" charset="-122"/>
                  </a:rPr>
                  <a:t>(8)T</a:t>
                </a:r>
                <a:r>
                  <a:rPr lang="en-US" altLang="zh-CN" sz="2000" baseline="-25000" dirty="0">
                    <a:solidFill>
                      <a:srgbClr val="CC0099"/>
                    </a:solidFill>
                    <a:latin typeface="楷体" pitchFamily="49" charset="-122"/>
                    <a:ea typeface="楷体" pitchFamily="49" charset="-122"/>
                  </a:rPr>
                  <a:t>6</a:t>
                </a:r>
                <a:r>
                  <a:rPr lang="en-US" altLang="zh-CN" sz="2000" dirty="0">
                    <a:solidFill>
                      <a:srgbClr val="CC0099"/>
                    </a:solidFill>
                    <a:latin typeface="楷体" pitchFamily="49" charset="-122"/>
                    <a:ea typeface="楷体" pitchFamily="49" charset="-122"/>
                  </a:rPr>
                  <a:t>:=10*I</a:t>
                </a:r>
              </a:p>
              <a:p>
                <a:pPr>
                  <a:lnSpc>
                    <a:spcPct val="110000"/>
                  </a:lnSpc>
                  <a:spcAft>
                    <a:spcPts val="600"/>
                  </a:spcAft>
                </a:pPr>
                <a:r>
                  <a:rPr lang="en-US" altLang="zh-CN" sz="2000" dirty="0">
                    <a:solidFill>
                      <a:srgbClr val="CC0099"/>
                    </a:solidFill>
                    <a:latin typeface="楷体" pitchFamily="49" charset="-122"/>
                    <a:ea typeface="楷体" pitchFamily="49" charset="-122"/>
                  </a:rPr>
                  <a:t>(5)T</a:t>
                </a:r>
                <a:r>
                  <a:rPr lang="en-US" altLang="zh-CN" sz="2000" baseline="-25000" dirty="0">
                    <a:solidFill>
                      <a:srgbClr val="CC0099"/>
                    </a:solidFill>
                    <a:latin typeface="楷体" pitchFamily="49" charset="-122"/>
                    <a:ea typeface="楷体" pitchFamily="49" charset="-122"/>
                  </a:rPr>
                  <a:t>3</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p>
              <a:p>
                <a:pPr>
                  <a:lnSpc>
                    <a:spcPct val="110000"/>
                  </a:lnSpc>
                  <a:spcAft>
                    <a:spcPts val="600"/>
                  </a:spcAft>
                </a:pPr>
                <a:r>
                  <a:rPr lang="en-US" altLang="zh-CN" sz="2000" dirty="0">
                    <a:solidFill>
                      <a:srgbClr val="CC0099"/>
                    </a:solidFill>
                    <a:latin typeface="楷体" pitchFamily="49" charset="-122"/>
                    <a:ea typeface="楷体" pitchFamily="49" charset="-122"/>
                  </a:rPr>
                  <a:t>(9)T</a:t>
                </a:r>
                <a:r>
                  <a:rPr lang="en-US" altLang="zh-CN" sz="2000" baseline="-25000" dirty="0">
                    <a:solidFill>
                      <a:srgbClr val="CC0099"/>
                    </a:solidFill>
                    <a:latin typeface="楷体" pitchFamily="49" charset="-122"/>
                    <a:ea typeface="楷体" pitchFamily="49" charset="-122"/>
                  </a:rPr>
                  <a:t>7</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6</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5</a:t>
                </a:r>
              </a:p>
            </p:txBody>
          </p:sp>
        </p:grpSp>
        <p:cxnSp>
          <p:nvCxnSpPr>
            <p:cNvPr id="50" name="直接连接符 49"/>
            <p:cNvCxnSpPr/>
            <p:nvPr/>
          </p:nvCxnSpPr>
          <p:spPr>
            <a:xfrm>
              <a:off x="6125018" y="2397798"/>
              <a:ext cx="0" cy="302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122836" y="46524"/>
            <a:ext cx="4347642" cy="6811476"/>
            <a:chOff x="122836" y="46524"/>
            <a:chExt cx="4347642" cy="6811476"/>
          </a:xfrm>
        </p:grpSpPr>
        <p:grpSp>
          <p:nvGrpSpPr>
            <p:cNvPr id="27" name="组合 26"/>
            <p:cNvGrpSpPr/>
            <p:nvPr/>
          </p:nvGrpSpPr>
          <p:grpSpPr>
            <a:xfrm>
              <a:off x="122836" y="46524"/>
              <a:ext cx="4347642" cy="6811476"/>
              <a:chOff x="3751336" y="46524"/>
              <a:chExt cx="4347642" cy="6811476"/>
            </a:xfrm>
          </p:grpSpPr>
          <p:grpSp>
            <p:nvGrpSpPr>
              <p:cNvPr id="28" name="组合 4"/>
              <p:cNvGrpSpPr/>
              <p:nvPr/>
            </p:nvGrpSpPr>
            <p:grpSpPr>
              <a:xfrm>
                <a:off x="3751336" y="46524"/>
                <a:ext cx="4289593" cy="6811476"/>
                <a:chOff x="4520578" y="46524"/>
                <a:chExt cx="4289593" cy="6811476"/>
              </a:xfrm>
            </p:grpSpPr>
            <p:grpSp>
              <p:nvGrpSpPr>
                <p:cNvPr id="30" name="组合 21"/>
                <p:cNvGrpSpPr/>
                <p:nvPr/>
              </p:nvGrpSpPr>
              <p:grpSpPr>
                <a:xfrm>
                  <a:off x="4520578" y="46524"/>
                  <a:ext cx="3452617" cy="6811476"/>
                  <a:chOff x="3294137" y="76053"/>
                  <a:chExt cx="3452617" cy="6811476"/>
                </a:xfrm>
              </p:grpSpPr>
              <p:grpSp>
                <p:nvGrpSpPr>
                  <p:cNvPr id="33" name="组合 16"/>
                  <p:cNvGrpSpPr/>
                  <p:nvPr/>
                </p:nvGrpSpPr>
                <p:grpSpPr>
                  <a:xfrm>
                    <a:off x="3295607" y="76053"/>
                    <a:ext cx="3010006" cy="6631260"/>
                    <a:chOff x="3295607" y="76053"/>
                    <a:chExt cx="3010006" cy="6631260"/>
                  </a:xfrm>
                </p:grpSpPr>
                <p:sp>
                  <p:nvSpPr>
                    <p:cNvPr id="40" name="矩形 39"/>
                    <p:cNvSpPr/>
                    <p:nvPr/>
                  </p:nvSpPr>
                  <p:spPr>
                    <a:xfrm>
                      <a:off x="3682336" y="2720207"/>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41" name="矩形 40"/>
                    <p:cNvSpPr/>
                    <p:nvPr/>
                  </p:nvSpPr>
                  <p:spPr>
                    <a:xfrm>
                      <a:off x="3667292" y="312419"/>
                      <a:ext cx="2617200" cy="370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42" name="矩形 41"/>
                    <p:cNvSpPr/>
                    <p:nvPr/>
                  </p:nvSpPr>
                  <p:spPr>
                    <a:xfrm>
                      <a:off x="3688413" y="3343735"/>
                      <a:ext cx="2617200" cy="3231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(5)T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(9)T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rgbClr val="0000FF"/>
                          </a:solidFill>
                          <a:latin typeface="楷体" pitchFamily="49" charset="-122"/>
                          <a:ea typeface="楷体" pitchFamily="49" charset="-122"/>
                        </a:rPr>
                        <a:t>(4</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(8</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43" name="组合 13"/>
                    <p:cNvGrpSpPr/>
                    <p:nvPr/>
                  </p:nvGrpSpPr>
                  <p:grpSpPr>
                    <a:xfrm>
                      <a:off x="3295607" y="2496419"/>
                      <a:ext cx="1145756" cy="4210894"/>
                      <a:chOff x="929787" y="4173203"/>
                      <a:chExt cx="1145756" cy="2069725"/>
                    </a:xfrm>
                  </p:grpSpPr>
                  <p:cxnSp>
                    <p:nvCxnSpPr>
                      <p:cNvPr id="45" name="直接连接符 44"/>
                      <p:cNvCxnSpPr/>
                      <p:nvPr/>
                    </p:nvCxnSpPr>
                    <p:spPr>
                      <a:xfrm flipV="1">
                        <a:off x="929789" y="4176199"/>
                        <a:ext cx="0" cy="206672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929787" y="4176198"/>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047112" y="6174697"/>
                        <a:ext cx="0" cy="6723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接连接符 12"/>
                      <p:cNvCxnSpPr/>
                      <p:nvPr/>
                    </p:nvCxnSpPr>
                    <p:spPr>
                      <a:xfrm>
                        <a:off x="2075543" y="4173203"/>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4891317" y="3158853"/>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594626" y="6703268"/>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6742687" y="2931142"/>
                    <a:ext cx="0" cy="378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295010" y="2931142"/>
                    <a:ext cx="4464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3294137" y="670469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595249" y="670752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4871310" y="841830"/>
                  <a:ext cx="3938861" cy="1545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(3)T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(6)T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(7)T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(10)T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p:txBody>
            </p:sp>
            <p:cxnSp>
              <p:nvCxnSpPr>
                <p:cNvPr id="32" name="直接连接符 31"/>
                <p:cNvCxnSpPr/>
                <p:nvPr/>
              </p:nvCxnSpPr>
              <p:spPr>
                <a:xfrm>
                  <a:off x="6103244" y="648858"/>
                  <a:ext cx="0" cy="194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6574978" y="1226453"/>
                <a:ext cx="1524000" cy="791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(4)T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(8)T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:=10*I</a:t>
                </a:r>
              </a:p>
            </p:txBody>
          </p:sp>
        </p:grpSp>
        <p:cxnSp>
          <p:nvCxnSpPr>
            <p:cNvPr id="51" name="直接连接符 50"/>
            <p:cNvCxnSpPr/>
            <p:nvPr/>
          </p:nvCxnSpPr>
          <p:spPr>
            <a:xfrm>
              <a:off x="1741790" y="2397798"/>
              <a:ext cx="0" cy="302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4923501" y="2787449"/>
            <a:ext cx="3881286" cy="2344994"/>
            <a:chOff x="4923501" y="2787449"/>
            <a:chExt cx="3881286" cy="2344994"/>
          </a:xfrm>
        </p:grpSpPr>
        <p:grpSp>
          <p:nvGrpSpPr>
            <p:cNvPr id="64" name="组合 63"/>
            <p:cNvGrpSpPr/>
            <p:nvPr/>
          </p:nvGrpSpPr>
          <p:grpSpPr>
            <a:xfrm>
              <a:off x="4923501" y="2905436"/>
              <a:ext cx="1609200" cy="2222087"/>
              <a:chOff x="4923501" y="2905436"/>
              <a:chExt cx="1609200" cy="2222087"/>
            </a:xfrm>
          </p:grpSpPr>
          <p:cxnSp>
            <p:nvCxnSpPr>
              <p:cNvPr id="55" name="直接连接符 54"/>
              <p:cNvCxnSpPr/>
              <p:nvPr/>
            </p:nvCxnSpPr>
            <p:spPr>
              <a:xfrm>
                <a:off x="5692876" y="2905436"/>
                <a:ext cx="501445"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4923501" y="4306530"/>
                <a:ext cx="1248697"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923501" y="4709652"/>
                <a:ext cx="1609200"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923501" y="5127523"/>
                <a:ext cx="1609200" cy="0"/>
              </a:xfrm>
              <a:prstGeom prst="line">
                <a:avLst/>
              </a:prstGeom>
              <a:ln w="57150">
                <a:solidFill>
                  <a:srgbClr val="CC0099"/>
                </a:solidFill>
              </a:ln>
            </p:spPr>
            <p:style>
              <a:lnRef idx="1">
                <a:schemeClr val="accent1"/>
              </a:lnRef>
              <a:fillRef idx="0">
                <a:schemeClr val="accent1"/>
              </a:fillRef>
              <a:effectRef idx="0">
                <a:schemeClr val="accent1"/>
              </a:effectRef>
              <a:fontRef idx="minor">
                <a:schemeClr val="tx1"/>
              </a:fontRef>
            </p:style>
          </p:cxnSp>
        </p:grpSp>
        <p:sp>
          <p:nvSpPr>
            <p:cNvPr id="66" name="矩形 65"/>
            <p:cNvSpPr/>
            <p:nvPr/>
          </p:nvSpPr>
          <p:spPr>
            <a:xfrm>
              <a:off x="8332839" y="2787449"/>
              <a:ext cx="471948" cy="2344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删除归纳变量</a:t>
              </a:r>
            </a:p>
          </p:txBody>
        </p:sp>
        <p:sp>
          <p:nvSpPr>
            <p:cNvPr id="68" name="右大括号 67"/>
            <p:cNvSpPr/>
            <p:nvPr/>
          </p:nvSpPr>
          <p:spPr>
            <a:xfrm>
              <a:off x="6371303" y="2905432"/>
              <a:ext cx="1932039" cy="2199968"/>
            </a:xfrm>
            <a:prstGeom prst="rightBrace">
              <a:avLst>
                <a:gd name="adj1" fmla="val 8333"/>
                <a:gd name="adj2" fmla="val 49334"/>
              </a:avLst>
            </a:prstGeom>
            <a:ln>
              <a:solidFill>
                <a:srgbClr val="CC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0" name="组合 59"/>
          <p:cNvGrpSpPr/>
          <p:nvPr/>
        </p:nvGrpSpPr>
        <p:grpSpPr>
          <a:xfrm>
            <a:off x="7308771" y="17871"/>
            <a:ext cx="1257414" cy="3709317"/>
            <a:chOff x="7735491" y="17871"/>
            <a:chExt cx="1257414" cy="3709317"/>
          </a:xfrm>
        </p:grpSpPr>
        <p:grpSp>
          <p:nvGrpSpPr>
            <p:cNvPr id="63" name="组合 66"/>
            <p:cNvGrpSpPr/>
            <p:nvPr/>
          </p:nvGrpSpPr>
          <p:grpSpPr>
            <a:xfrm>
              <a:off x="7735491" y="17871"/>
              <a:ext cx="1257414" cy="3709317"/>
              <a:chOff x="6851571" y="33111"/>
              <a:chExt cx="1257414" cy="3709317"/>
            </a:xfrm>
          </p:grpSpPr>
          <p:sp>
            <p:nvSpPr>
              <p:cNvPr id="70" name="矩形 69"/>
              <p:cNvSpPr/>
              <p:nvPr/>
            </p:nvSpPr>
            <p:spPr>
              <a:xfrm>
                <a:off x="6851571" y="3311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71" name="矩形 70"/>
              <p:cNvSpPr/>
              <p:nvPr/>
            </p:nvSpPr>
            <p:spPr>
              <a:xfrm>
                <a:off x="7278291" y="435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72" name="矩形 71"/>
              <p:cNvSpPr/>
              <p:nvPr/>
            </p:nvSpPr>
            <p:spPr>
              <a:xfrm>
                <a:off x="6851571" y="32777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65" name="矩形 64"/>
            <p:cNvSpPr/>
            <p:nvPr/>
          </p:nvSpPr>
          <p:spPr>
            <a:xfrm>
              <a:off x="7750731" y="24777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67" name="矩形 66"/>
            <p:cNvSpPr/>
            <p:nvPr/>
          </p:nvSpPr>
          <p:spPr>
            <a:xfrm>
              <a:off x="8527971" y="420357"/>
              <a:ext cx="265509"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mic Sans MS" pitchFamily="66" charset="0"/>
                  <a:ea typeface="楷体" pitchFamily="49" charset="-122"/>
                </a:rPr>
                <a:t>’</a:t>
              </a:r>
              <a:endParaRPr lang="zh-CN" altLang="en-US" sz="2000" baseline="-25000" dirty="0">
                <a:solidFill>
                  <a:srgbClr val="0000FF"/>
                </a:solidFill>
                <a:latin typeface="楷体" pitchFamily="49" charset="-122"/>
                <a:ea typeface="楷体" pitchFamily="49" charset="-122"/>
              </a:endParaRPr>
            </a:p>
          </p:txBody>
        </p:sp>
      </p:grpSp>
      <p:grpSp>
        <p:nvGrpSpPr>
          <p:cNvPr id="73" name="组合 72"/>
          <p:cNvGrpSpPr/>
          <p:nvPr/>
        </p:nvGrpSpPr>
        <p:grpSpPr>
          <a:xfrm>
            <a:off x="2919651" y="17871"/>
            <a:ext cx="1257414" cy="3709317"/>
            <a:chOff x="7735491" y="17871"/>
            <a:chExt cx="1257414" cy="3709317"/>
          </a:xfrm>
        </p:grpSpPr>
        <p:grpSp>
          <p:nvGrpSpPr>
            <p:cNvPr id="74" name="组合 66"/>
            <p:cNvGrpSpPr/>
            <p:nvPr/>
          </p:nvGrpSpPr>
          <p:grpSpPr>
            <a:xfrm>
              <a:off x="7735491" y="17871"/>
              <a:ext cx="1257414" cy="3709317"/>
              <a:chOff x="6851571" y="33111"/>
              <a:chExt cx="1257414" cy="3709317"/>
            </a:xfrm>
          </p:grpSpPr>
          <p:sp>
            <p:nvSpPr>
              <p:cNvPr id="77" name="矩形 76"/>
              <p:cNvSpPr/>
              <p:nvPr/>
            </p:nvSpPr>
            <p:spPr>
              <a:xfrm>
                <a:off x="6851571" y="3311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78" name="矩形 77"/>
              <p:cNvSpPr/>
              <p:nvPr/>
            </p:nvSpPr>
            <p:spPr>
              <a:xfrm>
                <a:off x="7278291" y="435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79" name="矩形 78"/>
              <p:cNvSpPr/>
              <p:nvPr/>
            </p:nvSpPr>
            <p:spPr>
              <a:xfrm>
                <a:off x="6851571" y="32777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75" name="矩形 74"/>
            <p:cNvSpPr/>
            <p:nvPr/>
          </p:nvSpPr>
          <p:spPr>
            <a:xfrm>
              <a:off x="7750731" y="24777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76" name="矩形 75"/>
            <p:cNvSpPr/>
            <p:nvPr/>
          </p:nvSpPr>
          <p:spPr>
            <a:xfrm>
              <a:off x="8527971" y="420357"/>
              <a:ext cx="265509"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mic Sans MS" pitchFamily="66" charset="0"/>
                  <a:ea typeface="楷体" pitchFamily="49" charset="-122"/>
                </a:rPr>
                <a:t>’</a:t>
              </a:r>
              <a:endParaRPr lang="zh-CN" altLang="en-US" sz="2000" baseline="-25000" dirty="0">
                <a:solidFill>
                  <a:srgbClr val="0000FF"/>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lide(fromRight)">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7141"/>
            <a:ext cx="7886700" cy="844243"/>
          </a:xfrm>
        </p:spPr>
        <p:txBody>
          <a:bodyPr/>
          <a:lstStyle/>
          <a:p>
            <a:r>
              <a:rPr lang="zh-CN" altLang="en-US" dirty="0"/>
              <a:t>简介</a:t>
            </a:r>
          </a:p>
        </p:txBody>
      </p:sp>
      <p:sp>
        <p:nvSpPr>
          <p:cNvPr id="3" name="内容占位符 2"/>
          <p:cNvSpPr>
            <a:spLocks noGrp="1"/>
          </p:cNvSpPr>
          <p:nvPr>
            <p:ph idx="1"/>
          </p:nvPr>
        </p:nvSpPr>
        <p:spPr>
          <a:xfrm>
            <a:off x="628650" y="1297858"/>
            <a:ext cx="7886700" cy="4879105"/>
          </a:xfrm>
        </p:spPr>
        <p:txBody>
          <a:bodyPr/>
          <a:lstStyle/>
          <a:p>
            <a:r>
              <a:rPr lang="zh-CN" altLang="en-US" dirty="0"/>
              <a:t>优化：</a:t>
            </a:r>
          </a:p>
          <a:p>
            <a:pPr lvl="1">
              <a:buFont typeface="Wingdings" pitchFamily="2" charset="2"/>
              <a:buChar char="Ø"/>
            </a:pPr>
            <a:r>
              <a:rPr lang="zh-CN" altLang="en-US" dirty="0"/>
              <a:t>对程序进行各种</a:t>
            </a:r>
            <a:r>
              <a:rPr lang="zh-CN" altLang="en-US" u="sng" dirty="0"/>
              <a:t>等价变换</a:t>
            </a:r>
            <a:r>
              <a:rPr lang="zh-CN" altLang="en-US" dirty="0"/>
              <a:t>，使变换后的程序能生成更有效的目标代码。</a:t>
            </a:r>
          </a:p>
          <a:p>
            <a:pPr lvl="1">
              <a:buFont typeface="Wingdings" pitchFamily="2" charset="2"/>
              <a:buChar char="Ø"/>
            </a:pPr>
            <a:r>
              <a:rPr lang="zh-CN" altLang="en-US" dirty="0"/>
              <a:t>优化可在编译的</a:t>
            </a:r>
            <a:r>
              <a:rPr lang="zh-CN" altLang="en-US" u="sng" dirty="0"/>
              <a:t>任何阶段</a:t>
            </a:r>
            <a:r>
              <a:rPr lang="zh-CN" altLang="en-US" dirty="0"/>
              <a:t>进行，但最主要的一类优化是对中间代码进行优化。</a:t>
            </a:r>
          </a:p>
          <a:p>
            <a:r>
              <a:rPr lang="zh-CN" altLang="en-US" dirty="0"/>
              <a:t>常见的优化方式</a:t>
            </a:r>
          </a:p>
          <a:p>
            <a:pPr marL="715963" lvl="1">
              <a:buNone/>
            </a:pPr>
            <a:r>
              <a:rPr lang="zh-CN" altLang="en-US" dirty="0"/>
              <a:t>① </a:t>
            </a:r>
            <a:r>
              <a:rPr lang="zh-CN" altLang="en-US" dirty="0">
                <a:solidFill>
                  <a:srgbClr val="FF0000"/>
                </a:solidFill>
              </a:rPr>
              <a:t>删除多余运算</a:t>
            </a:r>
            <a:r>
              <a:rPr lang="zh-CN" altLang="en-US" dirty="0"/>
              <a:t>（又称</a:t>
            </a:r>
            <a:r>
              <a:rPr lang="zh-CN" altLang="en-US" dirty="0">
                <a:solidFill>
                  <a:srgbClr val="FF0000"/>
                </a:solidFill>
              </a:rPr>
              <a:t>删除公共子表达式</a:t>
            </a:r>
            <a:r>
              <a:rPr lang="zh-CN" altLang="en-US" dirty="0"/>
              <a:t>）</a:t>
            </a:r>
          </a:p>
          <a:p>
            <a:pPr marL="715963" lvl="1">
              <a:buNone/>
            </a:pPr>
            <a:r>
              <a:rPr lang="zh-CN" altLang="en-US" dirty="0"/>
              <a:t>② </a:t>
            </a:r>
            <a:r>
              <a:rPr lang="zh-CN" altLang="en-US" dirty="0">
                <a:solidFill>
                  <a:srgbClr val="FF0000"/>
                </a:solidFill>
              </a:rPr>
              <a:t>代码外提</a:t>
            </a:r>
            <a:r>
              <a:rPr lang="zh-CN" altLang="en-US" dirty="0"/>
              <a:t>：循环体中不变的运算提到循环体外</a:t>
            </a:r>
          </a:p>
          <a:p>
            <a:pPr marL="715963" lvl="1">
              <a:buNone/>
            </a:pPr>
            <a:r>
              <a:rPr lang="zh-CN" altLang="en-US" dirty="0"/>
              <a:t>③ </a:t>
            </a:r>
            <a:r>
              <a:rPr lang="zh-CN" altLang="en-US" dirty="0">
                <a:solidFill>
                  <a:srgbClr val="FF0000"/>
                </a:solidFill>
              </a:rPr>
              <a:t>强度削弱</a:t>
            </a:r>
            <a:r>
              <a:rPr lang="zh-CN" altLang="en-US" dirty="0"/>
              <a:t>：例如，把乘法变成加法</a:t>
            </a:r>
          </a:p>
          <a:p>
            <a:endParaRPr lang="zh-CN" altLang="en-US"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2134" y="2803526"/>
            <a:ext cx="764722" cy="3016703"/>
          </a:xfrm>
        </p:spPr>
        <p:txBody>
          <a:bodyPr vert="eaVert"/>
          <a:lstStyle/>
          <a:p>
            <a:r>
              <a:rPr lang="zh-CN" altLang="en-US" sz="2800" dirty="0">
                <a:solidFill>
                  <a:srgbClr val="FF0000"/>
                </a:solidFill>
              </a:rPr>
              <a:t>删除归纳变量</a:t>
            </a:r>
          </a:p>
        </p:txBody>
      </p:sp>
      <p:sp>
        <p:nvSpPr>
          <p:cNvPr id="4" name="灯片编号占位符 3"/>
          <p:cNvSpPr>
            <a:spLocks noGrp="1"/>
          </p:cNvSpPr>
          <p:nvPr>
            <p:ph type="sldNum" sz="quarter" idx="12"/>
          </p:nvPr>
        </p:nvSpPr>
        <p:spPr>
          <a:xfrm>
            <a:off x="8389250" y="6428920"/>
            <a:ext cx="474436" cy="365125"/>
          </a:xfrm>
        </p:spPr>
        <p:txBody>
          <a:bodyPr/>
          <a:lstStyle/>
          <a:p>
            <a:pPr>
              <a:defRPr/>
            </a:pPr>
            <a:fld id="{EFC3A549-9C13-4399-83C7-A4E2E0BD550C}" type="slidenum">
              <a:rPr lang="zh-CN" altLang="en-US" smtClean="0"/>
              <a:pPr>
                <a:defRPr/>
              </a:pPr>
              <a:t>50</a:t>
            </a:fld>
            <a:endParaRPr lang="zh-CN" altLang="en-US" dirty="0"/>
          </a:p>
        </p:txBody>
      </p:sp>
      <p:grpSp>
        <p:nvGrpSpPr>
          <p:cNvPr id="31" name="组合 30"/>
          <p:cNvGrpSpPr/>
          <p:nvPr/>
        </p:nvGrpSpPr>
        <p:grpSpPr>
          <a:xfrm>
            <a:off x="4535092" y="177150"/>
            <a:ext cx="4608911" cy="6463140"/>
            <a:chOff x="4172242" y="46524"/>
            <a:chExt cx="4608911" cy="6463140"/>
          </a:xfrm>
        </p:grpSpPr>
        <p:grpSp>
          <p:nvGrpSpPr>
            <p:cNvPr id="29" name="组合 28"/>
            <p:cNvGrpSpPr/>
            <p:nvPr/>
          </p:nvGrpSpPr>
          <p:grpSpPr>
            <a:xfrm>
              <a:off x="4172242" y="46524"/>
              <a:ext cx="4608911" cy="6463140"/>
              <a:chOff x="4549606" y="46524"/>
              <a:chExt cx="4608911" cy="6463140"/>
            </a:xfrm>
          </p:grpSpPr>
          <p:grpSp>
            <p:nvGrpSpPr>
              <p:cNvPr id="5" name="组合 4"/>
              <p:cNvGrpSpPr/>
              <p:nvPr/>
            </p:nvGrpSpPr>
            <p:grpSpPr>
              <a:xfrm>
                <a:off x="4549606" y="46524"/>
                <a:ext cx="4521820" cy="6463140"/>
                <a:chOff x="3751336" y="46524"/>
                <a:chExt cx="4521820" cy="6463140"/>
              </a:xfrm>
            </p:grpSpPr>
            <p:grpSp>
              <p:nvGrpSpPr>
                <p:cNvPr id="6" name="组合 4"/>
                <p:cNvGrpSpPr/>
                <p:nvPr/>
              </p:nvGrpSpPr>
              <p:grpSpPr>
                <a:xfrm>
                  <a:off x="3751336" y="46524"/>
                  <a:ext cx="4521820" cy="6463140"/>
                  <a:chOff x="4520578" y="46524"/>
                  <a:chExt cx="4521820" cy="6463140"/>
                </a:xfrm>
              </p:grpSpPr>
              <p:grpSp>
                <p:nvGrpSpPr>
                  <p:cNvPr id="8" name="组合 21"/>
                  <p:cNvGrpSpPr/>
                  <p:nvPr/>
                </p:nvGrpSpPr>
                <p:grpSpPr>
                  <a:xfrm>
                    <a:off x="4520578" y="46524"/>
                    <a:ext cx="3452617" cy="6463140"/>
                    <a:chOff x="3294137" y="76053"/>
                    <a:chExt cx="3452617" cy="6463140"/>
                  </a:xfrm>
                </p:grpSpPr>
                <p:grpSp>
                  <p:nvGrpSpPr>
                    <p:cNvPr id="11" name="组合 16"/>
                    <p:cNvGrpSpPr/>
                    <p:nvPr/>
                  </p:nvGrpSpPr>
                  <p:grpSpPr>
                    <a:xfrm>
                      <a:off x="3295607" y="76053"/>
                      <a:ext cx="3010006" cy="6226445"/>
                      <a:chOff x="3295607" y="76053"/>
                      <a:chExt cx="3010006" cy="6226445"/>
                    </a:xfrm>
                  </p:grpSpPr>
                  <p:sp>
                    <p:nvSpPr>
                      <p:cNvPr id="18" name="矩形 17"/>
                      <p:cNvSpPr/>
                      <p:nvPr/>
                    </p:nvSpPr>
                    <p:spPr>
                      <a:xfrm>
                        <a:off x="3682336" y="3431393"/>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(2</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)if T</a:t>
                        </a:r>
                        <a:r>
                          <a:rPr lang="en-US" altLang="zh-CN" sz="2000" baseline="-25000" dirty="0">
                            <a:solidFill>
                              <a:srgbClr val="CC0099"/>
                            </a:solidFill>
                            <a:latin typeface="楷体" pitchFamily="49" charset="-122"/>
                            <a:ea typeface="楷体" pitchFamily="49" charset="-122"/>
                          </a:rPr>
                          <a:t>3</a:t>
                        </a:r>
                        <a:r>
                          <a:rPr lang="zh-CN" altLang="en-US" sz="2000" dirty="0">
                            <a:solidFill>
                              <a:srgbClr val="CC0099"/>
                            </a:solidFill>
                            <a:latin typeface="楷体" pitchFamily="49" charset="-122"/>
                            <a:ea typeface="楷体" pitchFamily="49" charset="-122"/>
                            <a:sym typeface="Symbol" pitchFamily="18" charset="2"/>
                          </a:rPr>
                          <a:t>＞</a:t>
                        </a:r>
                        <a:r>
                          <a:rPr lang="en-US" altLang="zh-CN" sz="2000" dirty="0">
                            <a:solidFill>
                              <a:srgbClr val="CC0099"/>
                            </a:solidFill>
                            <a:latin typeface="楷体" pitchFamily="49" charset="-122"/>
                            <a:ea typeface="楷体" pitchFamily="49" charset="-122"/>
                          </a:rPr>
                          <a:t>R </a:t>
                        </a:r>
                        <a:r>
                          <a:rPr lang="en-US" altLang="zh-CN" sz="2000" dirty="0" err="1">
                            <a:solidFill>
                              <a:srgbClr val="CC0099"/>
                            </a:solidFill>
                            <a:latin typeface="楷体" pitchFamily="49" charset="-122"/>
                            <a:ea typeface="楷体" pitchFamily="49" charset="-122"/>
                          </a:rPr>
                          <a:t>goto</a:t>
                        </a:r>
                        <a:r>
                          <a:rPr lang="en-US" altLang="zh-CN" sz="2000" dirty="0">
                            <a:solidFill>
                              <a:srgbClr val="CC0099"/>
                            </a:solidFill>
                            <a:latin typeface="楷体" pitchFamily="49" charset="-122"/>
                            <a:ea typeface="楷体" pitchFamily="49" charset="-122"/>
                          </a:rPr>
                          <a:t>(15)</a:t>
                        </a:r>
                        <a:endParaRPr lang="zh-CN" altLang="en-US" sz="2000" dirty="0">
                          <a:solidFill>
                            <a:srgbClr val="CC0099"/>
                          </a:solidFill>
                          <a:latin typeface="楷体" pitchFamily="49" charset="-122"/>
                          <a:ea typeface="楷体" pitchFamily="49" charset="-122"/>
                        </a:endParaRPr>
                      </a:p>
                    </p:txBody>
                  </p:sp>
                  <p:sp>
                    <p:nvSpPr>
                      <p:cNvPr id="19" name="矩形 18"/>
                      <p:cNvSpPr/>
                      <p:nvPr/>
                    </p:nvSpPr>
                    <p:spPr>
                      <a:xfrm>
                        <a:off x="3667292" y="312419"/>
                        <a:ext cx="2617200" cy="370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20" name="矩形 19"/>
                      <p:cNvSpPr/>
                      <p:nvPr/>
                    </p:nvSpPr>
                    <p:spPr>
                      <a:xfrm>
                        <a:off x="3688413" y="4054922"/>
                        <a:ext cx="2617200" cy="20996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(5</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(9</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21" name="组合 13"/>
                      <p:cNvGrpSpPr/>
                      <p:nvPr/>
                    </p:nvGrpSpPr>
                    <p:grpSpPr>
                      <a:xfrm>
                        <a:off x="3295607" y="3207605"/>
                        <a:ext cx="1145756" cy="3094893"/>
                        <a:chOff x="929787" y="4522763"/>
                        <a:chExt cx="1145756" cy="1521192"/>
                      </a:xfrm>
                    </p:grpSpPr>
                    <p:cxnSp>
                      <p:nvCxnSpPr>
                        <p:cNvPr id="23" name="直接连接符 22"/>
                        <p:cNvCxnSpPr/>
                        <p:nvPr/>
                      </p:nvCxnSpPr>
                      <p:spPr>
                        <a:xfrm flipV="1">
                          <a:off x="929789" y="4525758"/>
                          <a:ext cx="0" cy="151819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929787" y="4525758"/>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047112" y="5974949"/>
                          <a:ext cx="0" cy="6723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12"/>
                        <p:cNvCxnSpPr/>
                        <p:nvPr/>
                      </p:nvCxnSpPr>
                      <p:spPr>
                        <a:xfrm>
                          <a:off x="2075543" y="4522763"/>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4891317" y="387003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594626" y="6354932"/>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742687" y="3642328"/>
                      <a:ext cx="0" cy="270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295010" y="3642328"/>
                      <a:ext cx="4464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294137" y="6298304"/>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595249" y="6359193"/>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871310" y="841829"/>
                    <a:ext cx="4171088" cy="2017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(3)T</a:t>
                    </a:r>
                    <a:r>
                      <a:rPr lang="en-US" altLang="zh-CN" sz="2000" baseline="-25000" dirty="0">
                        <a:solidFill>
                          <a:srgbClr val="CC0099"/>
                        </a:solidFill>
                        <a:latin typeface="楷体" pitchFamily="49" charset="-122"/>
                        <a:ea typeface="楷体" pitchFamily="49" charset="-122"/>
                      </a:rPr>
                      <a:t>1</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(6)T</a:t>
                    </a:r>
                    <a:r>
                      <a:rPr lang="en-US" altLang="zh-CN" sz="2000" baseline="-25000" dirty="0">
                        <a:solidFill>
                          <a:srgbClr val="CC0099"/>
                        </a:solidFill>
                        <a:latin typeface="楷体" pitchFamily="49" charset="-122"/>
                        <a:ea typeface="楷体" pitchFamily="49" charset="-122"/>
                      </a:rPr>
                      <a:t>4</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a:p>
                    <a:pPr>
                      <a:lnSpc>
                        <a:spcPct val="110000"/>
                      </a:lnSpc>
                      <a:spcAft>
                        <a:spcPts val="600"/>
                      </a:spcAft>
                    </a:pPr>
                    <a:r>
                      <a:rPr lang="en-US" altLang="zh-CN" sz="2000" dirty="0">
                        <a:solidFill>
                          <a:srgbClr val="CC0099"/>
                        </a:solidFill>
                        <a:latin typeface="楷体" pitchFamily="49" charset="-122"/>
                        <a:ea typeface="楷体" pitchFamily="49" charset="-122"/>
                      </a:rPr>
                      <a:t>(7)T</a:t>
                    </a:r>
                    <a:r>
                      <a:rPr lang="en-US" altLang="zh-CN" sz="2000" baseline="-25000" dirty="0">
                        <a:solidFill>
                          <a:srgbClr val="CC0099"/>
                        </a:solidFill>
                        <a:latin typeface="楷体" pitchFamily="49" charset="-122"/>
                        <a:ea typeface="楷体" pitchFamily="49" charset="-122"/>
                      </a:rPr>
                      <a:t>5</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(10)T</a:t>
                    </a:r>
                    <a:r>
                      <a:rPr lang="en-US" altLang="zh-CN" sz="2000" baseline="-25000" dirty="0">
                        <a:solidFill>
                          <a:srgbClr val="CC0099"/>
                        </a:solidFill>
                        <a:latin typeface="楷体" pitchFamily="49" charset="-122"/>
                        <a:ea typeface="楷体" pitchFamily="49" charset="-122"/>
                      </a:rPr>
                      <a:t>8</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p:txBody>
              </p:sp>
              <p:cxnSp>
                <p:nvCxnSpPr>
                  <p:cNvPr id="10" name="直接连接符 9"/>
                  <p:cNvCxnSpPr/>
                  <p:nvPr/>
                </p:nvCxnSpPr>
                <p:spPr>
                  <a:xfrm>
                    <a:off x="6103244" y="648858"/>
                    <a:ext cx="0" cy="194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6574978" y="928913"/>
                  <a:ext cx="15240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(4)T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:=10*I</a:t>
                  </a:r>
                </a:p>
                <a:p>
                  <a:pPr>
                    <a:lnSpc>
                      <a:spcPct val="110000"/>
                    </a:lnSpc>
                    <a:spcAft>
                      <a:spcPts val="600"/>
                    </a:spcAft>
                  </a:pPr>
                  <a:r>
                    <a:rPr lang="en-US" altLang="zh-CN" sz="2000" dirty="0">
                      <a:solidFill>
                        <a:srgbClr val="CC0099"/>
                      </a:solidFill>
                      <a:latin typeface="楷体" pitchFamily="49" charset="-122"/>
                      <a:ea typeface="楷体" pitchFamily="49" charset="-122"/>
                    </a:rPr>
                    <a:t>(8)T</a:t>
                  </a:r>
                  <a:r>
                    <a:rPr lang="en-US" altLang="zh-CN" sz="2000" baseline="-25000" dirty="0">
                      <a:solidFill>
                        <a:srgbClr val="CC0099"/>
                      </a:solidFill>
                      <a:latin typeface="楷体" pitchFamily="49" charset="-122"/>
                      <a:ea typeface="楷体" pitchFamily="49" charset="-122"/>
                    </a:rPr>
                    <a:t>6</a:t>
                  </a:r>
                  <a:r>
                    <a:rPr lang="en-US" altLang="zh-CN" sz="2000" dirty="0">
                      <a:solidFill>
                        <a:srgbClr val="CC0099"/>
                      </a:solidFill>
                      <a:latin typeface="楷体" pitchFamily="49" charset="-122"/>
                      <a:ea typeface="楷体" pitchFamily="49" charset="-122"/>
                    </a:rPr>
                    <a:t>:=10*I</a:t>
                  </a:r>
                </a:p>
                <a:p>
                  <a:pPr>
                    <a:lnSpc>
                      <a:spcPct val="110000"/>
                    </a:lnSpc>
                    <a:spcAft>
                      <a:spcPts val="600"/>
                    </a:spcAft>
                  </a:pPr>
                  <a:r>
                    <a:rPr lang="en-US" altLang="zh-CN" sz="2000" dirty="0">
                      <a:solidFill>
                        <a:srgbClr val="CC0099"/>
                      </a:solidFill>
                      <a:latin typeface="楷体" pitchFamily="49" charset="-122"/>
                      <a:ea typeface="楷体" pitchFamily="49" charset="-122"/>
                    </a:rPr>
                    <a:t>(5)T</a:t>
                  </a:r>
                  <a:r>
                    <a:rPr lang="en-US" altLang="zh-CN" sz="2000" baseline="-25000" dirty="0">
                      <a:solidFill>
                        <a:srgbClr val="CC0099"/>
                      </a:solidFill>
                      <a:latin typeface="楷体" pitchFamily="49" charset="-122"/>
                      <a:ea typeface="楷体" pitchFamily="49" charset="-122"/>
                    </a:rPr>
                    <a:t>3</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p>
                <a:p>
                  <a:pPr>
                    <a:lnSpc>
                      <a:spcPct val="110000"/>
                    </a:lnSpc>
                    <a:spcAft>
                      <a:spcPts val="600"/>
                    </a:spcAft>
                  </a:pPr>
                  <a:r>
                    <a:rPr lang="en-US" altLang="zh-CN" sz="2000" dirty="0">
                      <a:solidFill>
                        <a:srgbClr val="CC0099"/>
                      </a:solidFill>
                      <a:latin typeface="楷体" pitchFamily="49" charset="-122"/>
                      <a:ea typeface="楷体" pitchFamily="49" charset="-122"/>
                    </a:rPr>
                    <a:t>(9)T</a:t>
                  </a:r>
                  <a:r>
                    <a:rPr lang="en-US" altLang="zh-CN" sz="2000" baseline="-25000" dirty="0">
                      <a:solidFill>
                        <a:srgbClr val="CC0099"/>
                      </a:solidFill>
                      <a:latin typeface="楷体" pitchFamily="49" charset="-122"/>
                      <a:ea typeface="楷体" pitchFamily="49" charset="-122"/>
                    </a:rPr>
                    <a:t>7</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6</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5</a:t>
                  </a:r>
                </a:p>
              </p:txBody>
            </p:sp>
          </p:grpSp>
          <p:sp>
            <p:nvSpPr>
              <p:cNvPr id="28" name="矩形 27"/>
              <p:cNvSpPr/>
              <p:nvPr/>
            </p:nvSpPr>
            <p:spPr>
              <a:xfrm>
                <a:off x="7373259" y="2409372"/>
                <a:ext cx="1785258" cy="537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(2</a:t>
                </a:r>
                <a:r>
                  <a:rPr lang="en-US" altLang="zh-CN" sz="2000" baseline="-25000" dirty="0">
                    <a:solidFill>
                      <a:srgbClr val="CC0099"/>
                    </a:solidFill>
                    <a:latin typeface="楷体" pitchFamily="49" charset="-122"/>
                    <a:ea typeface="楷体" pitchFamily="49" charset="-122"/>
                  </a:rPr>
                  <a:t>1</a:t>
                </a:r>
                <a:r>
                  <a:rPr lang="en-US" altLang="zh-CN" sz="2000" dirty="0">
                    <a:solidFill>
                      <a:srgbClr val="CC0099"/>
                    </a:solidFill>
                    <a:latin typeface="楷体" pitchFamily="49" charset="-122"/>
                    <a:ea typeface="楷体" pitchFamily="49" charset="-122"/>
                  </a:rPr>
                  <a:t>)R:=100+T</a:t>
                </a:r>
                <a:r>
                  <a:rPr lang="en-US" altLang="zh-CN" sz="2000" baseline="-25000" dirty="0">
                    <a:solidFill>
                      <a:srgbClr val="CC0099"/>
                    </a:solidFill>
                    <a:latin typeface="楷体" pitchFamily="49" charset="-122"/>
                    <a:ea typeface="楷体" pitchFamily="49" charset="-122"/>
                  </a:rPr>
                  <a:t>1</a:t>
                </a:r>
              </a:p>
            </p:txBody>
          </p:sp>
        </p:grpSp>
        <p:cxnSp>
          <p:nvCxnSpPr>
            <p:cNvPr id="30" name="直接连接符 29"/>
            <p:cNvCxnSpPr/>
            <p:nvPr/>
          </p:nvCxnSpPr>
          <p:spPr>
            <a:xfrm>
              <a:off x="5754908" y="2854985"/>
              <a:ext cx="0" cy="536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93808" y="46524"/>
            <a:ext cx="4391194" cy="6811476"/>
            <a:chOff x="4535092" y="46524"/>
            <a:chExt cx="4391194" cy="6811476"/>
          </a:xfrm>
        </p:grpSpPr>
        <p:grpSp>
          <p:nvGrpSpPr>
            <p:cNvPr id="33" name="组合 4"/>
            <p:cNvGrpSpPr/>
            <p:nvPr/>
          </p:nvGrpSpPr>
          <p:grpSpPr>
            <a:xfrm>
              <a:off x="4535092" y="46524"/>
              <a:ext cx="4391194" cy="6811476"/>
              <a:chOff x="3751336" y="46524"/>
              <a:chExt cx="4391194" cy="6811476"/>
            </a:xfrm>
          </p:grpSpPr>
          <p:grpSp>
            <p:nvGrpSpPr>
              <p:cNvPr id="35" name="组合 34"/>
              <p:cNvGrpSpPr/>
              <p:nvPr/>
            </p:nvGrpSpPr>
            <p:grpSpPr>
              <a:xfrm>
                <a:off x="3751336" y="46524"/>
                <a:ext cx="4391194" cy="6811476"/>
                <a:chOff x="4520578" y="46524"/>
                <a:chExt cx="4391194" cy="6811476"/>
              </a:xfrm>
            </p:grpSpPr>
            <p:grpSp>
              <p:nvGrpSpPr>
                <p:cNvPr id="37" name="组合 21"/>
                <p:cNvGrpSpPr/>
                <p:nvPr/>
              </p:nvGrpSpPr>
              <p:grpSpPr>
                <a:xfrm>
                  <a:off x="4520578" y="46524"/>
                  <a:ext cx="3452617" cy="6811476"/>
                  <a:chOff x="3294137" y="76053"/>
                  <a:chExt cx="3452617" cy="6811476"/>
                </a:xfrm>
              </p:grpSpPr>
              <p:grpSp>
                <p:nvGrpSpPr>
                  <p:cNvPr id="40" name="组合 16"/>
                  <p:cNvGrpSpPr/>
                  <p:nvPr/>
                </p:nvGrpSpPr>
                <p:grpSpPr>
                  <a:xfrm>
                    <a:off x="3295607" y="76053"/>
                    <a:ext cx="3010006" cy="6631260"/>
                    <a:chOff x="3295607" y="76053"/>
                    <a:chExt cx="3010006" cy="6631260"/>
                  </a:xfrm>
                </p:grpSpPr>
                <p:sp>
                  <p:nvSpPr>
                    <p:cNvPr id="47" name="矩形 46"/>
                    <p:cNvSpPr/>
                    <p:nvPr/>
                  </p:nvSpPr>
                  <p:spPr>
                    <a:xfrm>
                      <a:off x="3682336" y="2720207"/>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48" name="矩形 47"/>
                    <p:cNvSpPr/>
                    <p:nvPr/>
                  </p:nvSpPr>
                  <p:spPr>
                    <a:xfrm>
                      <a:off x="3667292" y="312419"/>
                      <a:ext cx="2617200" cy="370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49" name="矩形 48"/>
                    <p:cNvSpPr/>
                    <p:nvPr/>
                  </p:nvSpPr>
                  <p:spPr>
                    <a:xfrm>
                      <a:off x="3688413" y="3343735"/>
                      <a:ext cx="2617200" cy="3231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rgbClr val="0000FF"/>
                          </a:solidFill>
                          <a:latin typeface="楷体" pitchFamily="49" charset="-122"/>
                          <a:ea typeface="楷体" pitchFamily="49" charset="-122"/>
                        </a:rPr>
                        <a:t>(4</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(8</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(5</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(9</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50" name="组合 13"/>
                    <p:cNvGrpSpPr/>
                    <p:nvPr/>
                  </p:nvGrpSpPr>
                  <p:grpSpPr>
                    <a:xfrm>
                      <a:off x="3295607" y="2496419"/>
                      <a:ext cx="1145756" cy="4210894"/>
                      <a:chOff x="929787" y="4173203"/>
                      <a:chExt cx="1145756" cy="2069725"/>
                    </a:xfrm>
                  </p:grpSpPr>
                  <p:cxnSp>
                    <p:nvCxnSpPr>
                      <p:cNvPr id="52" name="直接连接符 51"/>
                      <p:cNvCxnSpPr/>
                      <p:nvPr/>
                    </p:nvCxnSpPr>
                    <p:spPr>
                      <a:xfrm flipV="1">
                        <a:off x="929789" y="4176199"/>
                        <a:ext cx="0" cy="206672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929787" y="4176198"/>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047112" y="6174697"/>
                        <a:ext cx="0" cy="6723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直接连接符 12"/>
                      <p:cNvCxnSpPr/>
                      <p:nvPr/>
                    </p:nvCxnSpPr>
                    <p:spPr>
                      <a:xfrm>
                        <a:off x="2075543" y="4173203"/>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51" name="直接连接符 50"/>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a:off x="4891317" y="3158853"/>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594626" y="6703268"/>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742687" y="2931142"/>
                    <a:ext cx="0" cy="378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6295010" y="2931142"/>
                    <a:ext cx="4464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3294137" y="670469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595249" y="670752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4871310" y="841830"/>
                  <a:ext cx="4040462" cy="1545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(3)T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(6)T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(7)T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(10)T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p:txBody>
            </p:sp>
            <p:cxnSp>
              <p:nvCxnSpPr>
                <p:cNvPr id="39" name="直接连接符 38"/>
                <p:cNvCxnSpPr/>
                <p:nvPr/>
              </p:nvCxnSpPr>
              <p:spPr>
                <a:xfrm>
                  <a:off x="6103244" y="648858"/>
                  <a:ext cx="0" cy="194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6574978" y="849591"/>
                <a:ext cx="15240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(4)T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(8)T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(5)T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(9)T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p:txBody>
          </p:sp>
        </p:grpSp>
        <p:cxnSp>
          <p:nvCxnSpPr>
            <p:cNvPr id="34" name="直接连接符 33"/>
            <p:cNvCxnSpPr/>
            <p:nvPr/>
          </p:nvCxnSpPr>
          <p:spPr>
            <a:xfrm>
              <a:off x="6125018" y="2397798"/>
              <a:ext cx="0" cy="302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7339251" y="215991"/>
            <a:ext cx="1287894" cy="4379877"/>
            <a:chOff x="7735491" y="215991"/>
            <a:chExt cx="1287894" cy="4379877"/>
          </a:xfrm>
        </p:grpSpPr>
        <p:grpSp>
          <p:nvGrpSpPr>
            <p:cNvPr id="57" name="组合 66"/>
            <p:cNvGrpSpPr/>
            <p:nvPr/>
          </p:nvGrpSpPr>
          <p:grpSpPr>
            <a:xfrm>
              <a:off x="7735491" y="215991"/>
              <a:ext cx="1287894" cy="4379877"/>
              <a:chOff x="6851571" y="231231"/>
              <a:chExt cx="1287894" cy="4379877"/>
            </a:xfrm>
          </p:grpSpPr>
          <p:sp>
            <p:nvSpPr>
              <p:cNvPr id="60" name="矩形 59"/>
              <p:cNvSpPr/>
              <p:nvPr/>
            </p:nvSpPr>
            <p:spPr>
              <a:xfrm>
                <a:off x="6851571" y="23123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61" name="矩形 60"/>
              <p:cNvSpPr/>
              <p:nvPr/>
            </p:nvSpPr>
            <p:spPr>
              <a:xfrm>
                <a:off x="7308771" y="5727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62" name="矩形 61"/>
              <p:cNvSpPr/>
              <p:nvPr/>
            </p:nvSpPr>
            <p:spPr>
              <a:xfrm>
                <a:off x="6851571" y="414641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58" name="矩形 57"/>
            <p:cNvSpPr/>
            <p:nvPr/>
          </p:nvSpPr>
          <p:spPr>
            <a:xfrm>
              <a:off x="7750731" y="33159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59" name="矩形 58"/>
            <p:cNvSpPr/>
            <p:nvPr/>
          </p:nvSpPr>
          <p:spPr>
            <a:xfrm>
              <a:off x="8558451" y="557517"/>
              <a:ext cx="265509"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mic Sans MS" pitchFamily="66" charset="0"/>
                  <a:ea typeface="楷体" pitchFamily="49" charset="-122"/>
                </a:rPr>
                <a:t>’</a:t>
              </a:r>
              <a:endParaRPr lang="zh-CN" altLang="en-US" sz="2000" baseline="-25000" dirty="0">
                <a:solidFill>
                  <a:srgbClr val="0000FF"/>
                </a:solidFill>
                <a:latin typeface="楷体" pitchFamily="49" charset="-122"/>
                <a:ea typeface="楷体" pitchFamily="49" charset="-122"/>
              </a:endParaRPr>
            </a:p>
          </p:txBody>
        </p:sp>
      </p:grpSp>
      <p:grpSp>
        <p:nvGrpSpPr>
          <p:cNvPr id="63" name="组合 62"/>
          <p:cNvGrpSpPr/>
          <p:nvPr/>
        </p:nvGrpSpPr>
        <p:grpSpPr>
          <a:xfrm>
            <a:off x="2873931" y="0"/>
            <a:ext cx="1257414" cy="3709317"/>
            <a:chOff x="7735491" y="17871"/>
            <a:chExt cx="1257414" cy="3709317"/>
          </a:xfrm>
        </p:grpSpPr>
        <p:grpSp>
          <p:nvGrpSpPr>
            <p:cNvPr id="64" name="组合 66"/>
            <p:cNvGrpSpPr/>
            <p:nvPr/>
          </p:nvGrpSpPr>
          <p:grpSpPr>
            <a:xfrm>
              <a:off x="7735491" y="17871"/>
              <a:ext cx="1257414" cy="3709317"/>
              <a:chOff x="6851571" y="33111"/>
              <a:chExt cx="1257414" cy="3709317"/>
            </a:xfrm>
          </p:grpSpPr>
          <p:sp>
            <p:nvSpPr>
              <p:cNvPr id="67" name="矩形 66"/>
              <p:cNvSpPr/>
              <p:nvPr/>
            </p:nvSpPr>
            <p:spPr>
              <a:xfrm>
                <a:off x="6851571" y="3311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68" name="矩形 67"/>
              <p:cNvSpPr/>
              <p:nvPr/>
            </p:nvSpPr>
            <p:spPr>
              <a:xfrm>
                <a:off x="7278291" y="435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69" name="矩形 68"/>
              <p:cNvSpPr/>
              <p:nvPr/>
            </p:nvSpPr>
            <p:spPr>
              <a:xfrm>
                <a:off x="6851571" y="32777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65" name="矩形 64"/>
            <p:cNvSpPr/>
            <p:nvPr/>
          </p:nvSpPr>
          <p:spPr>
            <a:xfrm>
              <a:off x="7750731" y="24777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66" name="矩形 65"/>
            <p:cNvSpPr/>
            <p:nvPr/>
          </p:nvSpPr>
          <p:spPr>
            <a:xfrm>
              <a:off x="8527971" y="420357"/>
              <a:ext cx="265509"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mic Sans MS" pitchFamily="66" charset="0"/>
                  <a:ea typeface="楷体" pitchFamily="49" charset="-122"/>
                </a:rPr>
                <a:t>’</a:t>
              </a:r>
              <a:endParaRPr lang="zh-CN" altLang="en-US" sz="2000" baseline="-25000" dirty="0">
                <a:solidFill>
                  <a:srgbClr val="0000FF"/>
                </a:solidFill>
                <a:latin typeface="楷体" pitchFamily="49" charset="-122"/>
                <a:ea typeface="楷体" pitchFamily="49"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52514"/>
          </a:xfrm>
        </p:spPr>
        <p:txBody>
          <a:bodyPr/>
          <a:lstStyle/>
          <a:p>
            <a:r>
              <a:rPr lang="zh-CN" altLang="en-US"/>
              <a:t>强度削弱和删除归纳变量算法</a:t>
            </a:r>
            <a:endParaRPr lang="zh-CN" altLang="en-US" dirty="0"/>
          </a:p>
        </p:txBody>
      </p:sp>
      <p:sp>
        <p:nvSpPr>
          <p:cNvPr id="3" name="内容占位符 2"/>
          <p:cNvSpPr>
            <a:spLocks noGrp="1"/>
          </p:cNvSpPr>
          <p:nvPr>
            <p:ph idx="1"/>
          </p:nvPr>
        </p:nvSpPr>
        <p:spPr>
          <a:xfrm>
            <a:off x="628650" y="1312606"/>
            <a:ext cx="7886700" cy="3781579"/>
          </a:xfrm>
        </p:spPr>
        <p:txBody>
          <a:bodyPr/>
          <a:lstStyle/>
          <a:p>
            <a:pPr>
              <a:lnSpc>
                <a:spcPct val="110000"/>
              </a:lnSpc>
            </a:pPr>
            <a:r>
              <a:rPr lang="zh-CN" altLang="en-US" sz="2400"/>
              <a:t>删除归纳变量是在强度削弱之后进行。统一的</a:t>
            </a:r>
            <a:r>
              <a:rPr lang="zh-CN" altLang="en-US" sz="2400">
                <a:solidFill>
                  <a:srgbClr val="FF0000"/>
                </a:solidFill>
              </a:rPr>
              <a:t>强度削弱和删除归纳变量算法框架</a:t>
            </a:r>
            <a:r>
              <a:rPr lang="zh-CN" altLang="en-US" sz="2400"/>
              <a:t>如下：</a:t>
            </a:r>
            <a:endParaRPr lang="en-US" altLang="zh-CN" sz="2400"/>
          </a:p>
          <a:p>
            <a:pPr marL="457200" indent="-457200">
              <a:lnSpc>
                <a:spcPct val="110000"/>
              </a:lnSpc>
              <a:buSzPct val="100000"/>
              <a:buFont typeface="+mj-lt"/>
              <a:buAutoNum type="arabicPeriod"/>
            </a:pPr>
            <a:r>
              <a:rPr lang="zh-CN" altLang="en-US" sz="2400"/>
              <a:t>利用循环不变运算信息，找出循环中的所有基本归纳变量；</a:t>
            </a:r>
            <a:endParaRPr lang="en-US" altLang="zh-CN" sz="2400"/>
          </a:p>
          <a:p>
            <a:pPr marL="457200" indent="-457200">
              <a:lnSpc>
                <a:spcPct val="110000"/>
              </a:lnSpc>
              <a:buSzPct val="100000"/>
              <a:buFont typeface="+mj-lt"/>
              <a:buAutoNum type="arabicPeriod"/>
            </a:pPr>
            <a:r>
              <a:rPr lang="zh-CN" altLang="en-US" sz="2400"/>
              <a:t>找出所有其它归纳变量</a:t>
            </a:r>
            <a:r>
              <a:rPr lang="en-US" altLang="zh-CN" sz="2400"/>
              <a:t>A</a:t>
            </a:r>
            <a:r>
              <a:rPr lang="zh-CN" altLang="en-US" sz="2400"/>
              <a:t>，并找出</a:t>
            </a:r>
            <a:r>
              <a:rPr lang="en-US" altLang="zh-CN" sz="2400"/>
              <a:t>A</a:t>
            </a:r>
            <a:r>
              <a:rPr lang="zh-CN" altLang="en-US" sz="2400"/>
              <a:t>与已知基本归纳变量</a:t>
            </a:r>
            <a:r>
              <a:rPr lang="en-US" altLang="zh-CN" sz="2400"/>
              <a:t>X</a:t>
            </a:r>
            <a:r>
              <a:rPr lang="zh-CN" altLang="en-US" sz="2400"/>
              <a:t>的</a:t>
            </a:r>
            <a:r>
              <a:rPr lang="zh-CN" altLang="en-US" sz="2400">
                <a:solidFill>
                  <a:srgbClr val="C00000"/>
                </a:solidFill>
              </a:rPr>
              <a:t>同族函数关系</a:t>
            </a:r>
            <a:r>
              <a:rPr lang="en-US" altLang="zh-CN" sz="2400">
                <a:solidFill>
                  <a:srgbClr val="C00000"/>
                </a:solidFill>
              </a:rPr>
              <a:t>F</a:t>
            </a:r>
            <a:r>
              <a:rPr lang="en-US" altLang="zh-CN" sz="2400" baseline="-25000">
                <a:solidFill>
                  <a:srgbClr val="C00000"/>
                </a:solidFill>
              </a:rPr>
              <a:t>A</a:t>
            </a:r>
            <a:r>
              <a:rPr lang="en-US" altLang="zh-CN" sz="2400">
                <a:solidFill>
                  <a:srgbClr val="C00000"/>
                </a:solidFill>
              </a:rPr>
              <a:t>(X)</a:t>
            </a:r>
            <a:r>
              <a:rPr lang="en-US" altLang="zh-CN" sz="2400"/>
              <a:t>;</a:t>
            </a:r>
          </a:p>
          <a:p>
            <a:pPr marL="457200" indent="-457200">
              <a:lnSpc>
                <a:spcPct val="110000"/>
              </a:lnSpc>
              <a:buSzPct val="100000"/>
              <a:buFont typeface="+mj-lt"/>
              <a:buAutoNum type="arabicPeriod"/>
            </a:pPr>
            <a:r>
              <a:rPr lang="zh-CN" altLang="en-US" sz="2400"/>
              <a:t>对步骤</a:t>
            </a:r>
            <a:r>
              <a:rPr lang="en-US" altLang="zh-CN" sz="2400"/>
              <a:t>2</a:t>
            </a:r>
            <a:r>
              <a:rPr lang="zh-CN" altLang="en-US" sz="2400"/>
              <a:t>中找出的每一归纳变量</a:t>
            </a:r>
            <a:r>
              <a:rPr lang="en-US" altLang="zh-CN" sz="2400"/>
              <a:t>A</a:t>
            </a:r>
            <a:r>
              <a:rPr lang="zh-CN" altLang="en-US" sz="2400"/>
              <a:t>进行</a:t>
            </a:r>
            <a:r>
              <a:rPr lang="zh-CN" altLang="en-US" sz="2400" u="sng"/>
              <a:t>强度削弱</a:t>
            </a:r>
            <a:r>
              <a:rPr lang="zh-CN" altLang="en-US" sz="2400"/>
              <a:t>；</a:t>
            </a:r>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51</a:t>
            </a:fld>
            <a:endParaRPr lang="zh-CN" altLang="en-US"/>
          </a:p>
        </p:txBody>
      </p:sp>
    </p:spTree>
    <p:extLst>
      <p:ext uri="{BB962C8B-B14F-4D97-AF65-F5344CB8AC3E}">
        <p14:creationId xmlns:p14="http://schemas.microsoft.com/office/powerpoint/2010/main" val="2134370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52514"/>
          </a:xfrm>
        </p:spPr>
        <p:txBody>
          <a:bodyPr/>
          <a:lstStyle/>
          <a:p>
            <a:r>
              <a:rPr lang="zh-CN" altLang="en-US"/>
              <a:t>强度削弱和删除归纳变量算法（续）</a:t>
            </a:r>
            <a:endParaRPr lang="zh-CN" altLang="en-US" dirty="0"/>
          </a:p>
        </p:txBody>
      </p:sp>
      <p:sp>
        <p:nvSpPr>
          <p:cNvPr id="3" name="内容占位符 2"/>
          <p:cNvSpPr>
            <a:spLocks noGrp="1"/>
          </p:cNvSpPr>
          <p:nvPr>
            <p:ph idx="1"/>
          </p:nvPr>
        </p:nvSpPr>
        <p:spPr>
          <a:xfrm>
            <a:off x="628650" y="1312606"/>
            <a:ext cx="7886700" cy="3781579"/>
          </a:xfrm>
        </p:spPr>
        <p:txBody>
          <a:bodyPr/>
          <a:lstStyle/>
          <a:p>
            <a:pPr marL="457200" indent="-457200">
              <a:lnSpc>
                <a:spcPct val="110000"/>
              </a:lnSpc>
              <a:buSzPct val="100000"/>
              <a:buFont typeface="+mj-lt"/>
              <a:buAutoNum type="arabicPeriod" startAt="4"/>
            </a:pPr>
            <a:r>
              <a:rPr lang="zh-CN" altLang="en-US" sz="2400"/>
              <a:t>删除对归纳变量的无用赋值；</a:t>
            </a:r>
            <a:endParaRPr lang="en-US" altLang="zh-CN" sz="2400"/>
          </a:p>
          <a:p>
            <a:pPr marL="457200" indent="-457200">
              <a:lnSpc>
                <a:spcPct val="110000"/>
              </a:lnSpc>
              <a:buSzPct val="100000"/>
              <a:buFont typeface="+mj-lt"/>
              <a:buAutoNum type="arabicPeriod" startAt="4"/>
            </a:pPr>
            <a:r>
              <a:rPr lang="zh-CN" altLang="en-US" sz="2400"/>
              <a:t>删除基本归纳变量；</a:t>
            </a:r>
            <a:endParaRPr lang="en-US" altLang="zh-CN" sz="2400"/>
          </a:p>
          <a:p>
            <a:pPr marL="446088" indent="0">
              <a:lnSpc>
                <a:spcPct val="110000"/>
              </a:lnSpc>
              <a:buSzPct val="100000"/>
              <a:buNone/>
            </a:pPr>
            <a:r>
              <a:rPr lang="zh-CN" altLang="en-US" sz="2400"/>
              <a:t>如果基本归纳变量</a:t>
            </a:r>
            <a:r>
              <a:rPr lang="en-US" altLang="zh-CN" sz="2400"/>
              <a:t>B</a:t>
            </a:r>
            <a:r>
              <a:rPr lang="zh-CN" altLang="en-US" sz="2400"/>
              <a:t>在循环出口之后</a:t>
            </a:r>
            <a:r>
              <a:rPr lang="zh-CN" altLang="en-US" sz="2400">
                <a:solidFill>
                  <a:srgbClr val="C00000"/>
                </a:solidFill>
              </a:rPr>
              <a:t>不是活跃的</a:t>
            </a:r>
            <a:r>
              <a:rPr lang="zh-CN" altLang="en-US" sz="2400"/>
              <a:t>，并且在循环中，除在其自身的递归赋值中被引用外，</a:t>
            </a:r>
            <a:r>
              <a:rPr lang="zh-CN" altLang="en-US" sz="2400" u="sng"/>
              <a:t>只在形如</a:t>
            </a:r>
            <a:r>
              <a:rPr lang="en-US" altLang="zh-CN" sz="2400" u="sng"/>
              <a:t>if B rop Y goto L</a:t>
            </a:r>
            <a:r>
              <a:rPr lang="zh-CN" altLang="en-US" sz="2400" u="sng"/>
              <a:t>中被引用</a:t>
            </a:r>
            <a:r>
              <a:rPr lang="zh-CN" altLang="en-US" sz="2400"/>
              <a:t>，则可选取一与</a:t>
            </a:r>
            <a:r>
              <a:rPr lang="en-US" altLang="zh-CN" sz="2400"/>
              <a:t>B</a:t>
            </a:r>
            <a:r>
              <a:rPr lang="zh-CN" altLang="en-US" sz="2400"/>
              <a:t>同族的归纳变量</a:t>
            </a:r>
            <a:r>
              <a:rPr lang="en-US" altLang="zh-CN" sz="2400" u="sng"/>
              <a:t>M</a:t>
            </a:r>
            <a:r>
              <a:rPr lang="zh-CN" altLang="en-US" sz="2400" u="sng"/>
              <a:t>来替代</a:t>
            </a:r>
            <a:r>
              <a:rPr lang="en-US" altLang="zh-CN" sz="2400" u="sng"/>
              <a:t>B</a:t>
            </a:r>
            <a:r>
              <a:rPr lang="zh-CN" altLang="en-US" sz="2400" u="sng"/>
              <a:t>进行条件控制</a:t>
            </a:r>
            <a:r>
              <a:rPr lang="zh-CN" altLang="en-US" sz="2400"/>
              <a:t>；</a:t>
            </a:r>
            <a:endParaRPr lang="en-US" altLang="zh-CN" sz="2400"/>
          </a:p>
          <a:p>
            <a:pPr marL="446088" indent="0">
              <a:lnSpc>
                <a:spcPct val="110000"/>
              </a:lnSpc>
              <a:buSzPct val="100000"/>
              <a:buNone/>
            </a:pPr>
            <a:r>
              <a:rPr lang="zh-CN" altLang="en-US" sz="2400"/>
              <a:t>最后，删除循环中对</a:t>
            </a:r>
            <a:r>
              <a:rPr lang="en-US" altLang="zh-CN" sz="2400"/>
              <a:t>B</a:t>
            </a:r>
            <a:r>
              <a:rPr lang="zh-CN" altLang="en-US" sz="2400"/>
              <a:t>的递归赋值的代码。</a:t>
            </a:r>
            <a:endParaRPr lang="zh-CN" altLang="en-US" sz="24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52</a:t>
            </a:fld>
            <a:endParaRPr lang="zh-CN" altLang="en-US"/>
          </a:p>
        </p:txBody>
      </p:sp>
    </p:spTree>
    <p:extLst>
      <p:ext uri="{BB962C8B-B14F-4D97-AF65-F5344CB8AC3E}">
        <p14:creationId xmlns:p14="http://schemas.microsoft.com/office/powerpoint/2010/main" val="773571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a:extLst>
              <a:ext uri="{FF2B5EF4-FFF2-40B4-BE49-F238E27FC236}">
                <a16:creationId xmlns:a16="http://schemas.microsoft.com/office/drawing/2014/main" id="{1F97542D-E9D4-441B-9B09-26B62ABBB26B}"/>
              </a:ext>
            </a:extLst>
          </p:cNvPr>
          <p:cNvGrpSpPr/>
          <p:nvPr/>
        </p:nvGrpSpPr>
        <p:grpSpPr>
          <a:xfrm>
            <a:off x="3704625" y="145251"/>
            <a:ext cx="5403598" cy="6510730"/>
            <a:chOff x="3704625" y="145251"/>
            <a:chExt cx="5403598" cy="6510730"/>
          </a:xfrm>
        </p:grpSpPr>
        <p:sp>
          <p:nvSpPr>
            <p:cNvPr id="3" name="矩形: 圆角 2">
              <a:extLst>
                <a:ext uri="{FF2B5EF4-FFF2-40B4-BE49-F238E27FC236}">
                  <a16:creationId xmlns:a16="http://schemas.microsoft.com/office/drawing/2014/main" id="{EFE4AFA4-2FCF-4929-902E-CFFAA34678BC}"/>
                </a:ext>
              </a:extLst>
            </p:cNvPr>
            <p:cNvSpPr/>
            <p:nvPr/>
          </p:nvSpPr>
          <p:spPr>
            <a:xfrm>
              <a:off x="4930283" y="145251"/>
              <a:ext cx="4177940" cy="6510730"/>
            </a:xfrm>
            <a:prstGeom prst="roundRect">
              <a:avLst>
                <a:gd name="adj" fmla="val 3942"/>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6BA7E558-4E29-4A85-A50A-5D4E5135FD3E}"/>
                </a:ext>
              </a:extLst>
            </p:cNvPr>
            <p:cNvSpPr/>
            <p:nvPr/>
          </p:nvSpPr>
          <p:spPr>
            <a:xfrm>
              <a:off x="3704625" y="1576144"/>
              <a:ext cx="981732" cy="69795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楷体" panose="02010609060101010101" pitchFamily="49" charset="-122"/>
                  <a:ea typeface="楷体" panose="02010609060101010101" pitchFamily="49" charset="-122"/>
                </a:rPr>
                <a:t>优化结果</a:t>
              </a:r>
            </a:p>
          </p:txBody>
        </p:sp>
      </p:grpSp>
      <p:grpSp>
        <p:nvGrpSpPr>
          <p:cNvPr id="5" name="组合 4"/>
          <p:cNvGrpSpPr/>
          <p:nvPr/>
        </p:nvGrpSpPr>
        <p:grpSpPr>
          <a:xfrm>
            <a:off x="130085" y="31083"/>
            <a:ext cx="3298015" cy="6791473"/>
            <a:chOff x="4092407" y="31083"/>
            <a:chExt cx="3298015" cy="6791473"/>
          </a:xfrm>
        </p:grpSpPr>
        <p:grpSp>
          <p:nvGrpSpPr>
            <p:cNvPr id="6" name="组合 26"/>
            <p:cNvGrpSpPr/>
            <p:nvPr/>
          </p:nvGrpSpPr>
          <p:grpSpPr>
            <a:xfrm>
              <a:off x="4092407" y="31083"/>
              <a:ext cx="3298015" cy="6791473"/>
              <a:chOff x="3294137" y="76053"/>
              <a:chExt cx="3298015" cy="6791473"/>
            </a:xfrm>
          </p:grpSpPr>
          <p:grpSp>
            <p:nvGrpSpPr>
              <p:cNvPr id="8" name="组合 16"/>
              <p:cNvGrpSpPr/>
              <p:nvPr/>
            </p:nvGrpSpPr>
            <p:grpSpPr>
              <a:xfrm>
                <a:off x="3295607" y="76053"/>
                <a:ext cx="3010006" cy="6625843"/>
                <a:chOff x="3295607" y="76053"/>
                <a:chExt cx="3010006" cy="6625843"/>
              </a:xfrm>
            </p:grpSpPr>
            <p:sp>
              <p:nvSpPr>
                <p:cNvPr id="15" name="矩形 14"/>
                <p:cNvSpPr/>
                <p:nvPr/>
              </p:nvSpPr>
              <p:spPr>
                <a:xfrm>
                  <a:off x="3682336" y="1080125"/>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(2)if I</a:t>
                  </a:r>
                  <a:r>
                    <a:rPr lang="zh-CN" altLang="en-US" sz="2000" dirty="0">
                      <a:solidFill>
                        <a:srgbClr val="0000FF"/>
                      </a:solidFill>
                      <a:latin typeface="楷体" pitchFamily="49" charset="-122"/>
                      <a:ea typeface="楷体" pitchFamily="49" charset="-122"/>
                      <a:sym typeface="Symbol" pitchFamily="18" charset="2"/>
                    </a:rPr>
                    <a:t>＞</a:t>
                  </a:r>
                  <a:r>
                    <a:rPr lang="en-US" altLang="zh-CN" sz="2000" dirty="0">
                      <a:solidFill>
                        <a:srgbClr val="0000FF"/>
                      </a:solidFill>
                      <a:latin typeface="楷体" pitchFamily="49" charset="-122"/>
                      <a:ea typeface="楷体" pitchFamily="49" charset="-122"/>
                    </a:rPr>
                    <a:t>10 </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(15)</a:t>
                  </a:r>
                  <a:endParaRPr lang="zh-CN" altLang="en-US" sz="2000" dirty="0">
                    <a:solidFill>
                      <a:srgbClr val="0000FF"/>
                    </a:solidFill>
                    <a:latin typeface="楷体" pitchFamily="49" charset="-122"/>
                    <a:ea typeface="楷体" pitchFamily="49" charset="-122"/>
                  </a:endParaRPr>
                </a:p>
              </p:txBody>
            </p:sp>
            <p:sp>
              <p:nvSpPr>
                <p:cNvPr id="16" name="矩形 15"/>
                <p:cNvSpPr/>
                <p:nvPr/>
              </p:nvSpPr>
              <p:spPr>
                <a:xfrm>
                  <a:off x="3667292" y="312419"/>
                  <a:ext cx="2617200"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17" name="矩形 16"/>
                <p:cNvSpPr/>
                <p:nvPr/>
              </p:nvSpPr>
              <p:spPr>
                <a:xfrm>
                  <a:off x="3688413" y="1703653"/>
                  <a:ext cx="2617200" cy="4889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(3)T</a:t>
                  </a:r>
                  <a:r>
                    <a:rPr lang="en-US" altLang="zh-CN" sz="2000" baseline="-25000" dirty="0">
                      <a:solidFill>
                        <a:srgbClr val="0000FF"/>
                      </a:solidFill>
                      <a:latin typeface="楷体" pitchFamily="49" charset="-122"/>
                      <a:ea typeface="楷体" pitchFamily="49" charset="-122"/>
                    </a:rPr>
                    <a:t>1</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(4)T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(5)T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2</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(6)T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(7)T</a:t>
                  </a:r>
                  <a:r>
                    <a:rPr lang="en-US" altLang="zh-CN" sz="2000" baseline="-25000" dirty="0">
                      <a:solidFill>
                        <a:srgbClr val="0000FF"/>
                      </a:solidFill>
                      <a:latin typeface="楷体" pitchFamily="49" charset="-122"/>
                      <a:ea typeface="楷体" pitchFamily="49" charset="-122"/>
                    </a:rPr>
                    <a:t>5</a:t>
                  </a:r>
                  <a:r>
                    <a:rPr lang="en-US" altLang="zh-CN" sz="2000" dirty="0">
                      <a:solidFill>
                        <a:srgbClr val="0000FF"/>
                      </a:solidFill>
                      <a:latin typeface="楷体" pitchFamily="49" charset="-122"/>
                      <a:ea typeface="楷体" pitchFamily="49" charset="-122"/>
                    </a:rPr>
                    <a:t>:=2*J</a:t>
                  </a:r>
                </a:p>
                <a:p>
                  <a:pPr>
                    <a:lnSpc>
                      <a:spcPct val="110000"/>
                    </a:lnSpc>
                    <a:spcAft>
                      <a:spcPts val="600"/>
                    </a:spcAft>
                  </a:pPr>
                  <a:r>
                    <a:rPr lang="en-US" altLang="zh-CN" sz="2000" dirty="0">
                      <a:solidFill>
                        <a:srgbClr val="0000FF"/>
                      </a:solidFill>
                      <a:latin typeface="楷体" pitchFamily="49" charset="-122"/>
                      <a:ea typeface="楷体" pitchFamily="49" charset="-122"/>
                    </a:rPr>
                    <a:t>(8)T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:=10*I</a:t>
                  </a:r>
                </a:p>
                <a:p>
                  <a:pPr>
                    <a:lnSpc>
                      <a:spcPct val="110000"/>
                    </a:lnSpc>
                    <a:spcAft>
                      <a:spcPts val="600"/>
                    </a:spcAft>
                  </a:pPr>
                  <a:r>
                    <a:rPr lang="en-US" altLang="zh-CN" sz="2000" dirty="0">
                      <a:solidFill>
                        <a:srgbClr val="0000FF"/>
                      </a:solidFill>
                      <a:latin typeface="楷体" pitchFamily="49" charset="-122"/>
                      <a:ea typeface="楷体" pitchFamily="49" charset="-122"/>
                    </a:rPr>
                    <a:t>(9)T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6</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5</a:t>
                  </a:r>
                </a:p>
                <a:p>
                  <a:pPr>
                    <a:lnSpc>
                      <a:spcPct val="110000"/>
                    </a:lnSpc>
                    <a:spcAft>
                      <a:spcPts val="600"/>
                    </a:spcAft>
                  </a:pPr>
                  <a:r>
                    <a:rPr lang="en-US" altLang="zh-CN" sz="2000" dirty="0">
                      <a:solidFill>
                        <a:srgbClr val="0000FF"/>
                      </a:solidFill>
                      <a:latin typeface="楷体" pitchFamily="49" charset="-122"/>
                      <a:ea typeface="楷体" pitchFamily="49" charset="-122"/>
                    </a:rPr>
                    <a:t>(10)T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a:t>
                  </a:r>
                  <a:r>
                    <a:rPr lang="en-US" altLang="zh-CN" sz="2000" dirty="0" err="1">
                      <a:solidFill>
                        <a:srgbClr val="0000FF"/>
                      </a:solidFill>
                      <a:latin typeface="楷体" pitchFamily="49" charset="-122"/>
                      <a:ea typeface="楷体" pitchFamily="49" charset="-122"/>
                    </a:rPr>
                    <a:t>addr</a:t>
                  </a:r>
                  <a:r>
                    <a:rPr lang="en-US" altLang="zh-CN" sz="2000" dirty="0">
                      <a:solidFill>
                        <a:srgbClr val="0000FF"/>
                      </a:solidFill>
                      <a:latin typeface="楷体" pitchFamily="49" charset="-122"/>
                      <a:ea typeface="楷体" pitchFamily="49" charset="-122"/>
                    </a:rPr>
                    <a:t>(A)-11</a:t>
                  </a:r>
                </a:p>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(13)I:=I+1</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18" name="组合 13"/>
                <p:cNvGrpSpPr/>
                <p:nvPr/>
              </p:nvGrpSpPr>
              <p:grpSpPr>
                <a:xfrm>
                  <a:off x="3295607" y="856342"/>
                  <a:ext cx="1145756" cy="5845554"/>
                  <a:chOff x="929787" y="3367097"/>
                  <a:chExt cx="1145756" cy="2873199"/>
                </a:xfrm>
              </p:grpSpPr>
              <p:cxnSp>
                <p:nvCxnSpPr>
                  <p:cNvPr id="20" name="直接连接符 19"/>
                  <p:cNvCxnSpPr/>
                  <p:nvPr/>
                </p:nvCxnSpPr>
                <p:spPr>
                  <a:xfrm flipV="1">
                    <a:off x="929789" y="3370092"/>
                    <a:ext cx="0" cy="286653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929787" y="3370092"/>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047112" y="6187212"/>
                    <a:ext cx="0" cy="53084"/>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75543" y="3367097"/>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a:off x="4891317" y="1518771"/>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5581280" y="6698505"/>
                <a:ext cx="1008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592152" y="1291060"/>
                <a:ext cx="0" cy="540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295010" y="1291060"/>
                <a:ext cx="2952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294137" y="6698346"/>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75246" y="6687526"/>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5660559" y="705986"/>
              <a:ext cx="0" cy="3168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970512" y="177150"/>
            <a:ext cx="4158977" cy="6463140"/>
            <a:chOff x="4172242" y="46524"/>
            <a:chExt cx="4158977" cy="6463140"/>
          </a:xfrm>
        </p:grpSpPr>
        <p:grpSp>
          <p:nvGrpSpPr>
            <p:cNvPr id="25" name="组合 28"/>
            <p:cNvGrpSpPr/>
            <p:nvPr/>
          </p:nvGrpSpPr>
          <p:grpSpPr>
            <a:xfrm>
              <a:off x="4172242" y="46524"/>
              <a:ext cx="4158977" cy="6463140"/>
              <a:chOff x="4549606" y="46524"/>
              <a:chExt cx="4158977" cy="6463140"/>
            </a:xfrm>
          </p:grpSpPr>
          <p:grpSp>
            <p:nvGrpSpPr>
              <p:cNvPr id="27" name="组合 26"/>
              <p:cNvGrpSpPr/>
              <p:nvPr/>
            </p:nvGrpSpPr>
            <p:grpSpPr>
              <a:xfrm>
                <a:off x="4549606" y="46524"/>
                <a:ext cx="4086398" cy="6463140"/>
                <a:chOff x="3751336" y="46524"/>
                <a:chExt cx="4086398" cy="6463140"/>
              </a:xfrm>
            </p:grpSpPr>
            <p:grpSp>
              <p:nvGrpSpPr>
                <p:cNvPr id="29" name="组合 4"/>
                <p:cNvGrpSpPr/>
                <p:nvPr/>
              </p:nvGrpSpPr>
              <p:grpSpPr>
                <a:xfrm>
                  <a:off x="3751336" y="46524"/>
                  <a:ext cx="4086398" cy="6463140"/>
                  <a:chOff x="4520578" y="46524"/>
                  <a:chExt cx="4086398" cy="6463140"/>
                </a:xfrm>
              </p:grpSpPr>
              <p:grpSp>
                <p:nvGrpSpPr>
                  <p:cNvPr id="31" name="组合 21"/>
                  <p:cNvGrpSpPr/>
                  <p:nvPr/>
                </p:nvGrpSpPr>
                <p:grpSpPr>
                  <a:xfrm>
                    <a:off x="4520578" y="46524"/>
                    <a:ext cx="3452617" cy="6463140"/>
                    <a:chOff x="3294137" y="76053"/>
                    <a:chExt cx="3452617" cy="6463140"/>
                  </a:xfrm>
                </p:grpSpPr>
                <p:grpSp>
                  <p:nvGrpSpPr>
                    <p:cNvPr id="34" name="组合 16"/>
                    <p:cNvGrpSpPr/>
                    <p:nvPr/>
                  </p:nvGrpSpPr>
                  <p:grpSpPr>
                    <a:xfrm>
                      <a:off x="3295607" y="76053"/>
                      <a:ext cx="3010006" cy="6226445"/>
                      <a:chOff x="3295607" y="76053"/>
                      <a:chExt cx="3010006" cy="6226445"/>
                    </a:xfrm>
                  </p:grpSpPr>
                  <p:sp>
                    <p:nvSpPr>
                      <p:cNvPr id="41" name="矩形 40"/>
                      <p:cNvSpPr/>
                      <p:nvPr/>
                    </p:nvSpPr>
                    <p:spPr>
                      <a:xfrm>
                        <a:off x="3682336" y="3431393"/>
                        <a:ext cx="2616141" cy="4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(2</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)if T</a:t>
                        </a:r>
                        <a:r>
                          <a:rPr lang="en-US" altLang="zh-CN" sz="2000" baseline="-25000" dirty="0">
                            <a:solidFill>
                              <a:srgbClr val="CC0099"/>
                            </a:solidFill>
                            <a:latin typeface="楷体" pitchFamily="49" charset="-122"/>
                            <a:ea typeface="楷体" pitchFamily="49" charset="-122"/>
                          </a:rPr>
                          <a:t>3</a:t>
                        </a:r>
                        <a:r>
                          <a:rPr lang="zh-CN" altLang="en-US" sz="2000" dirty="0">
                            <a:solidFill>
                              <a:srgbClr val="CC0099"/>
                            </a:solidFill>
                            <a:latin typeface="楷体" pitchFamily="49" charset="-122"/>
                            <a:ea typeface="楷体" pitchFamily="49" charset="-122"/>
                            <a:sym typeface="Symbol" pitchFamily="18" charset="2"/>
                          </a:rPr>
                          <a:t>＞</a:t>
                        </a:r>
                        <a:r>
                          <a:rPr lang="en-US" altLang="zh-CN" sz="2000" dirty="0">
                            <a:solidFill>
                              <a:srgbClr val="CC0099"/>
                            </a:solidFill>
                            <a:latin typeface="楷体" pitchFamily="49" charset="-122"/>
                            <a:ea typeface="楷体" pitchFamily="49" charset="-122"/>
                          </a:rPr>
                          <a:t>R </a:t>
                        </a:r>
                        <a:r>
                          <a:rPr lang="en-US" altLang="zh-CN" sz="2000" dirty="0" err="1">
                            <a:solidFill>
                              <a:srgbClr val="CC0099"/>
                            </a:solidFill>
                            <a:latin typeface="楷体" pitchFamily="49" charset="-122"/>
                            <a:ea typeface="楷体" pitchFamily="49" charset="-122"/>
                          </a:rPr>
                          <a:t>goto</a:t>
                        </a:r>
                        <a:r>
                          <a:rPr lang="en-US" altLang="zh-CN" sz="2000" dirty="0">
                            <a:solidFill>
                              <a:srgbClr val="CC0099"/>
                            </a:solidFill>
                            <a:latin typeface="楷体" pitchFamily="49" charset="-122"/>
                            <a:ea typeface="楷体" pitchFamily="49" charset="-122"/>
                          </a:rPr>
                          <a:t>(15)</a:t>
                        </a:r>
                        <a:endParaRPr lang="zh-CN" altLang="en-US" sz="2000" dirty="0">
                          <a:solidFill>
                            <a:srgbClr val="CC0099"/>
                          </a:solidFill>
                          <a:latin typeface="楷体" pitchFamily="49" charset="-122"/>
                          <a:ea typeface="楷体" pitchFamily="49" charset="-122"/>
                        </a:endParaRPr>
                      </a:p>
                    </p:txBody>
                  </p:sp>
                  <p:sp>
                    <p:nvSpPr>
                      <p:cNvPr id="42" name="矩形 41"/>
                      <p:cNvSpPr/>
                      <p:nvPr/>
                    </p:nvSpPr>
                    <p:spPr>
                      <a:xfrm>
                        <a:off x="3667292" y="312419"/>
                        <a:ext cx="2617200" cy="370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(1)I:=1</a:t>
                        </a:r>
                        <a:endParaRPr lang="zh-CN" altLang="en-US" sz="2000" dirty="0">
                          <a:solidFill>
                            <a:srgbClr val="0000FF"/>
                          </a:solidFill>
                          <a:latin typeface="楷体" pitchFamily="49" charset="-122"/>
                          <a:ea typeface="楷体" pitchFamily="49" charset="-122"/>
                        </a:endParaRPr>
                      </a:p>
                    </p:txBody>
                  </p:sp>
                  <p:sp>
                    <p:nvSpPr>
                      <p:cNvPr id="43" name="矩形 42"/>
                      <p:cNvSpPr/>
                      <p:nvPr/>
                    </p:nvSpPr>
                    <p:spPr>
                      <a:xfrm>
                        <a:off x="3688413" y="4054922"/>
                        <a:ext cx="2617200" cy="20996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0000FF"/>
                            </a:solidFill>
                            <a:latin typeface="楷体" pitchFamily="49" charset="-122"/>
                            <a:ea typeface="楷体" pitchFamily="49" charset="-122"/>
                          </a:rPr>
                          <a:t>(11)T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8</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a:t>
                        </a:r>
                      </a:p>
                      <a:p>
                        <a:pPr>
                          <a:lnSpc>
                            <a:spcPct val="110000"/>
                          </a:lnSpc>
                          <a:spcAft>
                            <a:spcPts val="600"/>
                          </a:spcAft>
                        </a:pPr>
                        <a:r>
                          <a:rPr lang="en-US" altLang="zh-CN" sz="2000" dirty="0">
                            <a:solidFill>
                              <a:srgbClr val="0000FF"/>
                            </a:solidFill>
                            <a:latin typeface="楷体" pitchFamily="49" charset="-122"/>
                            <a:ea typeface="楷体" pitchFamily="49" charset="-122"/>
                          </a:rPr>
                          <a:t>(12)T</a:t>
                        </a:r>
                        <a:r>
                          <a:rPr lang="en-US" altLang="zh-CN" sz="2000" baseline="-25000" dirty="0">
                            <a:solidFill>
                              <a:srgbClr val="0000FF"/>
                            </a:solidFill>
                            <a:latin typeface="楷体" pitchFamily="49" charset="-122"/>
                            <a:ea typeface="楷体" pitchFamily="49" charset="-122"/>
                          </a:rPr>
                          <a:t>4</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9</a:t>
                        </a:r>
                        <a:r>
                          <a:rPr lang="en-US" altLang="zh-CN" sz="2000" dirty="0">
                            <a:solidFill>
                              <a:srgbClr val="0000FF"/>
                            </a:solidFill>
                            <a:latin typeface="楷体" pitchFamily="49" charset="-122"/>
                            <a:ea typeface="楷体" pitchFamily="49" charset="-122"/>
                          </a:rPr>
                          <a:t>+1</a:t>
                        </a:r>
                      </a:p>
                      <a:p>
                        <a:pPr>
                          <a:lnSpc>
                            <a:spcPct val="110000"/>
                          </a:lnSpc>
                          <a:spcAft>
                            <a:spcPts val="600"/>
                          </a:spcAft>
                        </a:pPr>
                        <a:r>
                          <a:rPr lang="en-US" altLang="zh-CN" sz="2000" dirty="0">
                            <a:solidFill>
                              <a:srgbClr val="0000FF"/>
                            </a:solidFill>
                            <a:latin typeface="楷体" pitchFamily="49" charset="-122"/>
                            <a:ea typeface="楷体" pitchFamily="49" charset="-122"/>
                          </a:rPr>
                          <a:t>(5</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3</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(9</a:t>
                        </a:r>
                        <a:r>
                          <a:rPr lang="en-US" altLang="zh-CN" sz="2000" dirty="0">
                            <a:solidFill>
                              <a:srgbClr val="0000FF"/>
                            </a:solidFill>
                            <a:ea typeface="楷体" pitchFamily="49" charset="-122"/>
                          </a:rPr>
                          <a:t>’</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:=T</a:t>
                        </a:r>
                        <a:r>
                          <a:rPr lang="en-US" altLang="zh-CN" sz="2000" baseline="-25000" dirty="0">
                            <a:solidFill>
                              <a:srgbClr val="0000FF"/>
                            </a:solidFill>
                            <a:latin typeface="楷体" pitchFamily="49" charset="-122"/>
                            <a:ea typeface="楷体" pitchFamily="49" charset="-122"/>
                          </a:rPr>
                          <a:t>7</a:t>
                        </a:r>
                        <a:r>
                          <a:rPr lang="en-US" altLang="zh-CN" sz="2000" dirty="0">
                            <a:solidFill>
                              <a:srgbClr val="0000FF"/>
                            </a:solidFill>
                            <a:latin typeface="楷体" pitchFamily="49" charset="-122"/>
                            <a:ea typeface="楷体" pitchFamily="49" charset="-122"/>
                          </a:rPr>
                          <a:t>+10</a:t>
                        </a:r>
                      </a:p>
                      <a:p>
                        <a:pPr>
                          <a:lnSpc>
                            <a:spcPct val="110000"/>
                          </a:lnSpc>
                          <a:spcAft>
                            <a:spcPts val="600"/>
                          </a:spcAft>
                        </a:pPr>
                        <a:r>
                          <a:rPr lang="en-US" altLang="zh-CN" sz="2000" dirty="0">
                            <a:solidFill>
                              <a:srgbClr val="0000FF"/>
                            </a:solidFill>
                            <a:latin typeface="楷体" pitchFamily="49" charset="-122"/>
                            <a:ea typeface="楷体" pitchFamily="49" charset="-122"/>
                          </a:rPr>
                          <a:t>(14)</a:t>
                        </a:r>
                        <a:r>
                          <a:rPr lang="en-US" altLang="zh-CN" sz="2000" dirty="0" err="1">
                            <a:solidFill>
                              <a:srgbClr val="0000FF"/>
                            </a:solidFill>
                            <a:latin typeface="楷体" pitchFamily="49" charset="-122"/>
                            <a:ea typeface="楷体" pitchFamily="49" charset="-122"/>
                          </a:rPr>
                          <a:t>goto</a:t>
                        </a:r>
                        <a:r>
                          <a:rPr lang="en-US" altLang="zh-CN" sz="2000" dirty="0">
                            <a:solidFill>
                              <a:srgbClr val="0000FF"/>
                            </a:solidFill>
                            <a:latin typeface="楷体" pitchFamily="49" charset="-122"/>
                            <a:ea typeface="楷体" pitchFamily="49" charset="-122"/>
                          </a:rPr>
                          <a:t> 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grpSp>
                    <p:nvGrpSpPr>
                      <p:cNvPr id="44" name="组合 13"/>
                      <p:cNvGrpSpPr/>
                      <p:nvPr/>
                    </p:nvGrpSpPr>
                    <p:grpSpPr>
                      <a:xfrm>
                        <a:off x="3295607" y="3207605"/>
                        <a:ext cx="1145756" cy="3094893"/>
                        <a:chOff x="929787" y="4522763"/>
                        <a:chExt cx="1145756" cy="1521192"/>
                      </a:xfrm>
                    </p:grpSpPr>
                    <p:cxnSp>
                      <p:nvCxnSpPr>
                        <p:cNvPr id="46" name="直接连接符 45"/>
                        <p:cNvCxnSpPr/>
                        <p:nvPr/>
                      </p:nvCxnSpPr>
                      <p:spPr>
                        <a:xfrm flipV="1">
                          <a:off x="929789" y="4525758"/>
                          <a:ext cx="0" cy="151819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929787" y="4525758"/>
                          <a:ext cx="1141496"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047112" y="5974949"/>
                          <a:ext cx="0" cy="6723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直接连接符 12"/>
                        <p:cNvCxnSpPr/>
                        <p:nvPr/>
                      </p:nvCxnSpPr>
                      <p:spPr>
                        <a:xfrm>
                          <a:off x="2075543" y="4522763"/>
                          <a:ext cx="0" cy="107937"/>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45" name="直接连接符 21"/>
                      <p:cNvCxnSpPr/>
                      <p:nvPr/>
                    </p:nvCxnSpPr>
                    <p:spPr>
                      <a:xfrm>
                        <a:off x="4869543" y="76053"/>
                        <a:ext cx="0" cy="231885"/>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cxnSp>
                  <p:nvCxnSpPr>
                    <p:cNvPr id="35" name="直接连接符 11"/>
                    <p:cNvCxnSpPr/>
                    <p:nvPr/>
                  </p:nvCxnSpPr>
                  <p:spPr>
                    <a:xfrm>
                      <a:off x="4891317" y="3870039"/>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594626" y="6354932"/>
                      <a:ext cx="1152128"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6742687" y="3642328"/>
                      <a:ext cx="0" cy="270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6295010" y="3642328"/>
                      <a:ext cx="446400" cy="0"/>
                    </a:xfrm>
                    <a:prstGeom prst="straightConnector1">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3294137" y="6298304"/>
                      <a:ext cx="1116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595249" y="6359193"/>
                      <a:ext cx="0" cy="1800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32" name="矩形 8"/>
                  <p:cNvSpPr/>
                  <p:nvPr/>
                </p:nvSpPr>
                <p:spPr>
                  <a:xfrm>
                    <a:off x="4522974" y="841829"/>
                    <a:ext cx="4084002" cy="2017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(3)T</a:t>
                    </a:r>
                    <a:r>
                      <a:rPr lang="en-US" altLang="zh-CN" sz="2000" baseline="-25000" dirty="0">
                        <a:solidFill>
                          <a:srgbClr val="CC0099"/>
                        </a:solidFill>
                        <a:latin typeface="楷体" pitchFamily="49" charset="-122"/>
                        <a:ea typeface="楷体" pitchFamily="49" charset="-122"/>
                      </a:rPr>
                      <a:t>1</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(6)T</a:t>
                    </a:r>
                    <a:r>
                      <a:rPr lang="en-US" altLang="zh-CN" sz="2000" baseline="-25000" dirty="0">
                        <a:solidFill>
                          <a:srgbClr val="CC0099"/>
                        </a:solidFill>
                        <a:latin typeface="楷体" pitchFamily="49" charset="-122"/>
                        <a:ea typeface="楷体" pitchFamily="49" charset="-122"/>
                      </a:rPr>
                      <a:t>4</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a:p>
                    <a:pPr>
                      <a:lnSpc>
                        <a:spcPct val="110000"/>
                      </a:lnSpc>
                      <a:spcAft>
                        <a:spcPts val="600"/>
                      </a:spcAft>
                    </a:pPr>
                    <a:r>
                      <a:rPr lang="en-US" altLang="zh-CN" sz="2000" dirty="0">
                        <a:solidFill>
                          <a:srgbClr val="CC0099"/>
                        </a:solidFill>
                        <a:latin typeface="楷体" pitchFamily="49" charset="-122"/>
                        <a:ea typeface="楷体" pitchFamily="49" charset="-122"/>
                      </a:rPr>
                      <a:t>(7)T</a:t>
                    </a:r>
                    <a:r>
                      <a:rPr lang="en-US" altLang="zh-CN" sz="2000" baseline="-25000" dirty="0">
                        <a:solidFill>
                          <a:srgbClr val="CC0099"/>
                        </a:solidFill>
                        <a:latin typeface="楷体" pitchFamily="49" charset="-122"/>
                        <a:ea typeface="楷体" pitchFamily="49" charset="-122"/>
                      </a:rPr>
                      <a:t>5</a:t>
                    </a:r>
                    <a:r>
                      <a:rPr lang="en-US" altLang="zh-CN" sz="2000" dirty="0">
                        <a:solidFill>
                          <a:srgbClr val="CC0099"/>
                        </a:solidFill>
                        <a:latin typeface="楷体" pitchFamily="49" charset="-122"/>
                        <a:ea typeface="楷体" pitchFamily="49" charset="-122"/>
                      </a:rPr>
                      <a:t>:=2*J</a:t>
                    </a:r>
                  </a:p>
                  <a:p>
                    <a:pPr>
                      <a:lnSpc>
                        <a:spcPct val="110000"/>
                      </a:lnSpc>
                      <a:spcAft>
                        <a:spcPts val="600"/>
                      </a:spcAft>
                    </a:pPr>
                    <a:r>
                      <a:rPr lang="en-US" altLang="zh-CN" sz="2000" dirty="0">
                        <a:solidFill>
                          <a:srgbClr val="CC0099"/>
                        </a:solidFill>
                        <a:latin typeface="楷体" pitchFamily="49" charset="-122"/>
                        <a:ea typeface="楷体" pitchFamily="49" charset="-122"/>
                      </a:rPr>
                      <a:t>(10)T</a:t>
                    </a:r>
                    <a:r>
                      <a:rPr lang="en-US" altLang="zh-CN" sz="2000" baseline="-25000" dirty="0">
                        <a:solidFill>
                          <a:srgbClr val="CC0099"/>
                        </a:solidFill>
                        <a:latin typeface="楷体" pitchFamily="49" charset="-122"/>
                        <a:ea typeface="楷体" pitchFamily="49" charset="-122"/>
                      </a:rPr>
                      <a:t>8</a:t>
                    </a:r>
                    <a:r>
                      <a:rPr lang="en-US" altLang="zh-CN" sz="2000" dirty="0">
                        <a:solidFill>
                          <a:srgbClr val="CC0099"/>
                        </a:solidFill>
                        <a:latin typeface="楷体" pitchFamily="49" charset="-122"/>
                        <a:ea typeface="楷体" pitchFamily="49" charset="-122"/>
                      </a:rPr>
                      <a:t>:=</a:t>
                    </a:r>
                    <a:r>
                      <a:rPr lang="en-US" altLang="zh-CN" sz="2000" dirty="0" err="1">
                        <a:solidFill>
                          <a:srgbClr val="CC0099"/>
                        </a:solidFill>
                        <a:latin typeface="楷体" pitchFamily="49" charset="-122"/>
                        <a:ea typeface="楷体" pitchFamily="49" charset="-122"/>
                      </a:rPr>
                      <a:t>addr</a:t>
                    </a:r>
                    <a:r>
                      <a:rPr lang="en-US" altLang="zh-CN" sz="2000" dirty="0">
                        <a:solidFill>
                          <a:srgbClr val="CC0099"/>
                        </a:solidFill>
                        <a:latin typeface="楷体" pitchFamily="49" charset="-122"/>
                        <a:ea typeface="楷体" pitchFamily="49" charset="-122"/>
                      </a:rPr>
                      <a:t>(A)-11</a:t>
                    </a:r>
                  </a:p>
                </p:txBody>
              </p:sp>
              <p:cxnSp>
                <p:nvCxnSpPr>
                  <p:cNvPr id="33" name="直接连接符 32"/>
                  <p:cNvCxnSpPr/>
                  <p:nvPr/>
                </p:nvCxnSpPr>
                <p:spPr>
                  <a:xfrm>
                    <a:off x="6103244" y="648858"/>
                    <a:ext cx="0" cy="194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30" name="矩形 6"/>
                <p:cNvSpPr/>
                <p:nvPr/>
              </p:nvSpPr>
              <p:spPr>
                <a:xfrm>
                  <a:off x="6125044" y="928913"/>
                  <a:ext cx="15240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(4)T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:=10*I</a:t>
                  </a:r>
                </a:p>
                <a:p>
                  <a:pPr>
                    <a:lnSpc>
                      <a:spcPct val="110000"/>
                    </a:lnSpc>
                    <a:spcAft>
                      <a:spcPts val="600"/>
                    </a:spcAft>
                  </a:pPr>
                  <a:r>
                    <a:rPr lang="en-US" altLang="zh-CN" sz="2000" dirty="0">
                      <a:solidFill>
                        <a:srgbClr val="CC0099"/>
                      </a:solidFill>
                      <a:latin typeface="楷体" pitchFamily="49" charset="-122"/>
                      <a:ea typeface="楷体" pitchFamily="49" charset="-122"/>
                    </a:rPr>
                    <a:t>(8)T</a:t>
                  </a:r>
                  <a:r>
                    <a:rPr lang="en-US" altLang="zh-CN" sz="2000" baseline="-25000" dirty="0">
                      <a:solidFill>
                        <a:srgbClr val="CC0099"/>
                      </a:solidFill>
                      <a:latin typeface="楷体" pitchFamily="49" charset="-122"/>
                      <a:ea typeface="楷体" pitchFamily="49" charset="-122"/>
                    </a:rPr>
                    <a:t>6</a:t>
                  </a:r>
                  <a:r>
                    <a:rPr lang="en-US" altLang="zh-CN" sz="2000" dirty="0">
                      <a:solidFill>
                        <a:srgbClr val="CC0099"/>
                      </a:solidFill>
                      <a:latin typeface="楷体" pitchFamily="49" charset="-122"/>
                      <a:ea typeface="楷体" pitchFamily="49" charset="-122"/>
                    </a:rPr>
                    <a:t>:=10*I</a:t>
                  </a:r>
                </a:p>
                <a:p>
                  <a:pPr>
                    <a:lnSpc>
                      <a:spcPct val="110000"/>
                    </a:lnSpc>
                    <a:spcAft>
                      <a:spcPts val="600"/>
                    </a:spcAft>
                  </a:pPr>
                  <a:r>
                    <a:rPr lang="en-US" altLang="zh-CN" sz="2000" dirty="0">
                      <a:solidFill>
                        <a:srgbClr val="CC0099"/>
                      </a:solidFill>
                      <a:latin typeface="楷体" pitchFamily="49" charset="-122"/>
                      <a:ea typeface="楷体" pitchFamily="49" charset="-122"/>
                    </a:rPr>
                    <a:t>(5)T</a:t>
                  </a:r>
                  <a:r>
                    <a:rPr lang="en-US" altLang="zh-CN" sz="2000" baseline="-25000" dirty="0">
                      <a:solidFill>
                        <a:srgbClr val="CC0099"/>
                      </a:solidFill>
                      <a:latin typeface="楷体" pitchFamily="49" charset="-122"/>
                      <a:ea typeface="楷体" pitchFamily="49" charset="-122"/>
                    </a:rPr>
                    <a:t>3</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2</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1</a:t>
                  </a:r>
                </a:p>
                <a:p>
                  <a:pPr>
                    <a:lnSpc>
                      <a:spcPct val="110000"/>
                    </a:lnSpc>
                    <a:spcAft>
                      <a:spcPts val="600"/>
                    </a:spcAft>
                  </a:pPr>
                  <a:r>
                    <a:rPr lang="en-US" altLang="zh-CN" sz="2000" dirty="0">
                      <a:solidFill>
                        <a:srgbClr val="CC0099"/>
                      </a:solidFill>
                      <a:latin typeface="楷体" pitchFamily="49" charset="-122"/>
                      <a:ea typeface="楷体" pitchFamily="49" charset="-122"/>
                    </a:rPr>
                    <a:t>(9)T</a:t>
                  </a:r>
                  <a:r>
                    <a:rPr lang="en-US" altLang="zh-CN" sz="2000" baseline="-25000" dirty="0">
                      <a:solidFill>
                        <a:srgbClr val="CC0099"/>
                      </a:solidFill>
                      <a:latin typeface="楷体" pitchFamily="49" charset="-122"/>
                      <a:ea typeface="楷体" pitchFamily="49" charset="-122"/>
                    </a:rPr>
                    <a:t>7</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6</a:t>
                  </a:r>
                  <a:r>
                    <a:rPr lang="en-US" altLang="zh-CN" sz="2000" dirty="0">
                      <a:solidFill>
                        <a:srgbClr val="CC0099"/>
                      </a:solidFill>
                      <a:latin typeface="楷体" pitchFamily="49" charset="-122"/>
                      <a:ea typeface="楷体" pitchFamily="49" charset="-122"/>
                    </a:rPr>
                    <a:t>+T</a:t>
                  </a:r>
                  <a:r>
                    <a:rPr lang="en-US" altLang="zh-CN" sz="2000" baseline="-25000" dirty="0">
                      <a:solidFill>
                        <a:srgbClr val="CC0099"/>
                      </a:solidFill>
                      <a:latin typeface="楷体" pitchFamily="49" charset="-122"/>
                      <a:ea typeface="楷体" pitchFamily="49" charset="-122"/>
                    </a:rPr>
                    <a:t>5</a:t>
                  </a:r>
                </a:p>
              </p:txBody>
            </p:sp>
          </p:grpSp>
          <p:sp>
            <p:nvSpPr>
              <p:cNvPr id="28" name="矩形 27"/>
              <p:cNvSpPr/>
              <p:nvPr/>
            </p:nvSpPr>
            <p:spPr>
              <a:xfrm>
                <a:off x="6923325" y="2409372"/>
                <a:ext cx="1785258" cy="537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ct val="110000"/>
                  </a:lnSpc>
                  <a:spcAft>
                    <a:spcPts val="600"/>
                  </a:spcAft>
                </a:pPr>
                <a:r>
                  <a:rPr lang="en-US" altLang="zh-CN" sz="2000" dirty="0">
                    <a:solidFill>
                      <a:srgbClr val="CC0099"/>
                    </a:solidFill>
                    <a:latin typeface="楷体" pitchFamily="49" charset="-122"/>
                    <a:ea typeface="楷体" pitchFamily="49" charset="-122"/>
                  </a:rPr>
                  <a:t>(2</a:t>
                </a:r>
                <a:r>
                  <a:rPr lang="en-US" altLang="zh-CN" sz="2000" baseline="-25000" dirty="0">
                    <a:solidFill>
                      <a:srgbClr val="CC0099"/>
                    </a:solidFill>
                    <a:latin typeface="楷体" pitchFamily="49" charset="-122"/>
                    <a:ea typeface="楷体" pitchFamily="49" charset="-122"/>
                  </a:rPr>
                  <a:t>1</a:t>
                </a:r>
                <a:r>
                  <a:rPr lang="en-US" altLang="zh-CN" sz="2000" dirty="0">
                    <a:solidFill>
                      <a:srgbClr val="CC0099"/>
                    </a:solidFill>
                    <a:latin typeface="楷体" pitchFamily="49" charset="-122"/>
                    <a:ea typeface="楷体" pitchFamily="49" charset="-122"/>
                  </a:rPr>
                  <a:t>)R:=100+T</a:t>
                </a:r>
                <a:r>
                  <a:rPr lang="en-US" altLang="zh-CN" sz="2000" baseline="-25000" dirty="0">
                    <a:solidFill>
                      <a:srgbClr val="CC0099"/>
                    </a:solidFill>
                    <a:latin typeface="楷体" pitchFamily="49" charset="-122"/>
                    <a:ea typeface="楷体" pitchFamily="49" charset="-122"/>
                  </a:rPr>
                  <a:t>1</a:t>
                </a:r>
              </a:p>
            </p:txBody>
          </p:sp>
        </p:grpSp>
        <p:cxnSp>
          <p:nvCxnSpPr>
            <p:cNvPr id="26" name="直接连接符 25"/>
            <p:cNvCxnSpPr/>
            <p:nvPr/>
          </p:nvCxnSpPr>
          <p:spPr>
            <a:xfrm>
              <a:off x="5754908" y="2854985"/>
              <a:ext cx="0" cy="536400"/>
            </a:xfrm>
            <a:prstGeom prst="line">
              <a:avLst/>
            </a:prstGeom>
            <a:ln w="1270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50" name="内容占位符 2"/>
          <p:cNvSpPr txBox="1">
            <a:spLocks/>
          </p:cNvSpPr>
          <p:nvPr/>
        </p:nvSpPr>
        <p:spPr bwMode="auto">
          <a:xfrm>
            <a:off x="3471091" y="3135031"/>
            <a:ext cx="1480458" cy="2583598"/>
          </a:xfrm>
          <a:prstGeom prst="rect">
            <a:avLst/>
          </a:prstGeom>
          <a:noFill/>
          <a:ln w="9525">
            <a:noFill/>
            <a:miter lim="800000"/>
            <a:headEnd/>
            <a:tailEnd/>
          </a:ln>
        </p:spPr>
        <p:txBody>
          <a:bodyPr vert="eaVert" wrap="square" lIns="91440" tIns="45720" rIns="91440" bIns="45720" numCol="1" anchor="t" anchorCtr="0" compatLnSpc="1">
            <a:prstTxWarp prst="textNoShape">
              <a:avLst/>
            </a:prstTxWarp>
          </a:bodyPr>
          <a:lstStyle/>
          <a:p>
            <a:pPr marL="228600" indent="-228600" defTabSz="914400" eaLnBrk="0" hangingPunct="0">
              <a:spcBef>
                <a:spcPts val="600"/>
              </a:spcBef>
              <a:spcAft>
                <a:spcPts val="600"/>
              </a:spcAft>
              <a:buSzPct val="50000"/>
              <a:buFont typeface="Wingdings" pitchFamily="2" charset="2"/>
              <a:buChar char="n"/>
            </a:pPr>
            <a:r>
              <a:rPr kumimoji="0" lang="zh-CN" altLang="en-US" sz="22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代码外提；</a:t>
            </a:r>
          </a:p>
          <a:p>
            <a:pPr marL="228600" indent="-228600" defTabSz="914400" eaLnBrk="0" hangingPunct="0">
              <a:spcBef>
                <a:spcPts val="600"/>
              </a:spcBef>
              <a:spcAft>
                <a:spcPts val="600"/>
              </a:spcAft>
              <a:buSzPct val="50000"/>
              <a:buFont typeface="Wingdings" pitchFamily="2" charset="2"/>
              <a:buChar char="n"/>
            </a:pPr>
            <a:r>
              <a:rPr kumimoji="0" lang="zh-CN" altLang="en-US" sz="22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降低运算强度；</a:t>
            </a:r>
          </a:p>
          <a:p>
            <a:pPr marL="228600" indent="-228600" defTabSz="914400" eaLnBrk="0" hangingPunct="0">
              <a:spcBef>
                <a:spcPts val="600"/>
              </a:spcBef>
              <a:spcAft>
                <a:spcPts val="600"/>
              </a:spcAft>
              <a:buSzPct val="50000"/>
              <a:buFont typeface="Wingdings" pitchFamily="2" charset="2"/>
              <a:buChar char="n"/>
            </a:pPr>
            <a:r>
              <a:rPr kumimoji="0" lang="zh-CN" altLang="en-US" sz="22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删除归纳变量。</a:t>
            </a:r>
          </a:p>
        </p:txBody>
      </p:sp>
      <p:grpSp>
        <p:nvGrpSpPr>
          <p:cNvPr id="51" name="组合 50"/>
          <p:cNvGrpSpPr/>
          <p:nvPr/>
        </p:nvGrpSpPr>
        <p:grpSpPr>
          <a:xfrm>
            <a:off x="7735491" y="215991"/>
            <a:ext cx="1135494" cy="4364637"/>
            <a:chOff x="7735491" y="215991"/>
            <a:chExt cx="1135494" cy="4364637"/>
          </a:xfrm>
        </p:grpSpPr>
        <p:grpSp>
          <p:nvGrpSpPr>
            <p:cNvPr id="52" name="组合 66"/>
            <p:cNvGrpSpPr/>
            <p:nvPr/>
          </p:nvGrpSpPr>
          <p:grpSpPr>
            <a:xfrm>
              <a:off x="7735491" y="215991"/>
              <a:ext cx="1135494" cy="4364637"/>
              <a:chOff x="6851571" y="231231"/>
              <a:chExt cx="1135494" cy="4364637"/>
            </a:xfrm>
          </p:grpSpPr>
          <p:sp>
            <p:nvSpPr>
              <p:cNvPr id="55" name="矩形 54"/>
              <p:cNvSpPr/>
              <p:nvPr/>
            </p:nvSpPr>
            <p:spPr>
              <a:xfrm>
                <a:off x="6851571" y="23123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56" name="矩形 55"/>
              <p:cNvSpPr/>
              <p:nvPr/>
            </p:nvSpPr>
            <p:spPr>
              <a:xfrm>
                <a:off x="7156371" y="5727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57" name="矩形 56"/>
              <p:cNvSpPr/>
              <p:nvPr/>
            </p:nvSpPr>
            <p:spPr>
              <a:xfrm>
                <a:off x="6851571" y="413117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
          <p:nvSpPr>
            <p:cNvPr id="53" name="矩形 52"/>
            <p:cNvSpPr/>
            <p:nvPr/>
          </p:nvSpPr>
          <p:spPr>
            <a:xfrm>
              <a:off x="7750731" y="331595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54" name="矩形 53"/>
            <p:cNvSpPr/>
            <p:nvPr/>
          </p:nvSpPr>
          <p:spPr>
            <a:xfrm>
              <a:off x="8406051" y="557517"/>
              <a:ext cx="265509"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Comic Sans MS" pitchFamily="66" charset="0"/>
                  <a:ea typeface="楷体" pitchFamily="49" charset="-122"/>
                </a:rPr>
                <a:t>’</a:t>
              </a:r>
              <a:endParaRPr lang="zh-CN" altLang="en-US" sz="2000" baseline="-25000" dirty="0">
                <a:solidFill>
                  <a:srgbClr val="0000FF"/>
                </a:solidFill>
                <a:latin typeface="楷体" pitchFamily="49" charset="-122"/>
                <a:ea typeface="楷体" pitchFamily="49" charset="-122"/>
              </a:endParaRPr>
            </a:p>
          </p:txBody>
        </p:sp>
      </p:grpSp>
      <p:grpSp>
        <p:nvGrpSpPr>
          <p:cNvPr id="58" name="组合 57"/>
          <p:cNvGrpSpPr/>
          <p:nvPr/>
        </p:nvGrpSpPr>
        <p:grpSpPr>
          <a:xfrm>
            <a:off x="2873931" y="246471"/>
            <a:ext cx="830694" cy="1910997"/>
            <a:chOff x="6851571" y="231231"/>
            <a:chExt cx="830694" cy="1910997"/>
          </a:xfrm>
        </p:grpSpPr>
        <p:sp>
          <p:nvSpPr>
            <p:cNvPr id="59" name="矩形 58"/>
            <p:cNvSpPr/>
            <p:nvPr/>
          </p:nvSpPr>
          <p:spPr>
            <a:xfrm>
              <a:off x="6851571" y="231231"/>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1</a:t>
              </a:r>
              <a:endParaRPr lang="zh-CN" altLang="en-US" sz="2000" baseline="-25000" dirty="0">
                <a:solidFill>
                  <a:srgbClr val="0000FF"/>
                </a:solidFill>
                <a:latin typeface="楷体" pitchFamily="49" charset="-122"/>
                <a:ea typeface="楷体" pitchFamily="49" charset="-122"/>
              </a:endParaRPr>
            </a:p>
          </p:txBody>
        </p:sp>
        <p:sp>
          <p:nvSpPr>
            <p:cNvPr id="60" name="矩形 59"/>
            <p:cNvSpPr/>
            <p:nvPr/>
          </p:nvSpPr>
          <p:spPr>
            <a:xfrm>
              <a:off x="6851571" y="816597"/>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2</a:t>
              </a:r>
              <a:endParaRPr lang="zh-CN" altLang="en-US" sz="2000" baseline="-25000" dirty="0">
                <a:solidFill>
                  <a:srgbClr val="0000FF"/>
                </a:solidFill>
                <a:latin typeface="楷体" pitchFamily="49" charset="-122"/>
                <a:ea typeface="楷体" pitchFamily="49" charset="-122"/>
              </a:endParaRPr>
            </a:p>
          </p:txBody>
        </p:sp>
        <p:sp>
          <p:nvSpPr>
            <p:cNvPr id="61" name="矩形 60"/>
            <p:cNvSpPr/>
            <p:nvPr/>
          </p:nvSpPr>
          <p:spPr>
            <a:xfrm>
              <a:off x="6851571" y="1677532"/>
              <a:ext cx="830694" cy="464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00FF"/>
                  </a:solidFill>
                  <a:latin typeface="楷体" pitchFamily="49" charset="-122"/>
                  <a:ea typeface="楷体" pitchFamily="49" charset="-122"/>
                </a:rPr>
                <a:t>B</a:t>
              </a:r>
              <a:r>
                <a:rPr lang="en-US" altLang="zh-CN" sz="2000" baseline="-25000" dirty="0">
                  <a:solidFill>
                    <a:srgbClr val="0000FF"/>
                  </a:solidFill>
                  <a:latin typeface="楷体" pitchFamily="49" charset="-122"/>
                  <a:ea typeface="楷体" pitchFamily="49" charset="-122"/>
                </a:rPr>
                <a:t>3</a:t>
              </a:r>
              <a:endParaRPr lang="zh-CN" altLang="en-US" sz="2000" baseline="-25000" dirty="0">
                <a:solidFill>
                  <a:srgbClr val="0000FF"/>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52514"/>
          </a:xfrm>
        </p:spPr>
        <p:txBody>
          <a:bodyPr/>
          <a:lstStyle/>
          <a:p>
            <a:r>
              <a:rPr lang="zh-CN" altLang="en-US" dirty="0"/>
              <a:t>再解决两个问题</a:t>
            </a:r>
          </a:p>
        </p:txBody>
      </p:sp>
      <p:sp>
        <p:nvSpPr>
          <p:cNvPr id="3" name="内容占位符 2"/>
          <p:cNvSpPr>
            <a:spLocks noGrp="1"/>
          </p:cNvSpPr>
          <p:nvPr>
            <p:ph idx="1"/>
          </p:nvPr>
        </p:nvSpPr>
        <p:spPr>
          <a:xfrm>
            <a:off x="628650" y="1312606"/>
            <a:ext cx="7886700" cy="4816694"/>
          </a:xfrm>
        </p:spPr>
        <p:txBody>
          <a:bodyPr/>
          <a:lstStyle/>
          <a:p>
            <a:pPr>
              <a:lnSpc>
                <a:spcPct val="110000"/>
              </a:lnSpc>
              <a:spcAft>
                <a:spcPts val="1200"/>
              </a:spcAft>
            </a:pPr>
            <a:r>
              <a:rPr lang="zh-CN" altLang="en-US" sz="2400"/>
              <a:t>做</a:t>
            </a:r>
            <a:r>
              <a:rPr lang="zh-CN" altLang="en-US" sz="2400" dirty="0"/>
              <a:t>循环</a:t>
            </a:r>
            <a:r>
              <a:rPr lang="zh-CN" altLang="en-US" sz="2400"/>
              <a:t>优化，</a:t>
            </a:r>
            <a:r>
              <a:rPr lang="zh-CN" altLang="en-US" sz="2400" u="sng"/>
              <a:t>需要知道外提的代码是否在</a:t>
            </a:r>
            <a:r>
              <a:rPr lang="zh-CN" altLang="en-US" sz="2400" u="sng">
                <a:solidFill>
                  <a:srgbClr val="FF0000"/>
                </a:solidFill>
              </a:rPr>
              <a:t>必经结点</a:t>
            </a:r>
            <a:r>
              <a:rPr lang="zh-CN" altLang="en-US" sz="2400" u="sng"/>
              <a:t>上，更需要</a:t>
            </a:r>
            <a:r>
              <a:rPr lang="zh-CN" altLang="en-US" sz="2400" u="sng" dirty="0"/>
              <a:t>知道循环</a:t>
            </a:r>
            <a:r>
              <a:rPr lang="zh-CN" altLang="en-US" sz="2400" u="sng"/>
              <a:t>在哪里</a:t>
            </a:r>
            <a:r>
              <a:rPr lang="zh-CN" altLang="en-US" sz="2400"/>
              <a:t>。</a:t>
            </a:r>
            <a:endParaRPr lang="en-US" altLang="zh-CN" sz="2400"/>
          </a:p>
          <a:p>
            <a:pPr>
              <a:lnSpc>
                <a:spcPct val="110000"/>
              </a:lnSpc>
              <a:spcAft>
                <a:spcPts val="1200"/>
              </a:spcAft>
            </a:pPr>
            <a:r>
              <a:rPr lang="zh-CN" altLang="en-US" sz="2400"/>
              <a:t>找出</a:t>
            </a:r>
            <a:r>
              <a:rPr lang="zh-CN" altLang="en-US" sz="2400" dirty="0"/>
              <a:t>中间代码（即程序流图）的循环步骤如下：</a:t>
            </a:r>
            <a:endParaRPr lang="en-US" altLang="zh-CN" sz="2400" dirty="0"/>
          </a:p>
          <a:p>
            <a:pPr>
              <a:lnSpc>
                <a:spcPct val="110000"/>
              </a:lnSpc>
              <a:spcAft>
                <a:spcPts val="1200"/>
              </a:spcAft>
              <a:buNone/>
            </a:pPr>
            <a:r>
              <a:rPr lang="en-US" altLang="zh-CN" dirty="0"/>
              <a:t>1</a:t>
            </a:r>
            <a:r>
              <a:rPr lang="zh-CN" altLang="en-US" dirty="0"/>
              <a:t>、求必经结点集</a:t>
            </a:r>
            <a:endParaRPr lang="en-US" altLang="zh-CN" dirty="0"/>
          </a:p>
          <a:p>
            <a:pPr lvl="1">
              <a:lnSpc>
                <a:spcPct val="110000"/>
              </a:lnSpc>
              <a:spcAft>
                <a:spcPts val="1200"/>
              </a:spcAft>
              <a:buFont typeface="Wingdings" pitchFamily="2" charset="2"/>
              <a:buChar char="Ø"/>
            </a:pPr>
            <a:r>
              <a:rPr lang="zh-CN" altLang="en-US" dirty="0"/>
              <a:t>使用</a:t>
            </a:r>
            <a:r>
              <a:rPr lang="zh-CN" altLang="en-US" dirty="0">
                <a:solidFill>
                  <a:srgbClr val="C00000"/>
                </a:solidFill>
              </a:rPr>
              <a:t>深度为主排序算法</a:t>
            </a:r>
            <a:r>
              <a:rPr lang="zh-CN" altLang="en-US" dirty="0"/>
              <a:t>提高求必经结点集的效率。</a:t>
            </a:r>
            <a:endParaRPr lang="en-US" altLang="zh-CN" dirty="0"/>
          </a:p>
          <a:p>
            <a:pPr>
              <a:lnSpc>
                <a:spcPct val="110000"/>
              </a:lnSpc>
              <a:spcAft>
                <a:spcPts val="1200"/>
              </a:spcAft>
              <a:buNone/>
            </a:pPr>
            <a:r>
              <a:rPr lang="en-US" altLang="zh-CN" dirty="0"/>
              <a:t>2</a:t>
            </a:r>
            <a:r>
              <a:rPr lang="zh-CN" altLang="en-US" dirty="0"/>
              <a:t>、查找循环</a:t>
            </a:r>
            <a:endParaRPr lang="en-US" altLang="zh-CN" dirty="0"/>
          </a:p>
          <a:p>
            <a:pPr lvl="1">
              <a:lnSpc>
                <a:spcPct val="110000"/>
              </a:lnSpc>
              <a:spcAft>
                <a:spcPts val="0"/>
              </a:spcAft>
              <a:buFont typeface="Wingdings" pitchFamily="2" charset="2"/>
              <a:buChar char="Ø"/>
            </a:pPr>
            <a:r>
              <a:rPr lang="zh-CN" altLang="en-US" dirty="0"/>
              <a:t>利用</a:t>
            </a:r>
            <a:r>
              <a:rPr lang="zh-CN" altLang="en-US" dirty="0">
                <a:solidFill>
                  <a:srgbClr val="C00000"/>
                </a:solidFill>
              </a:rPr>
              <a:t>必经结点集</a:t>
            </a:r>
            <a:r>
              <a:rPr lang="zh-CN" altLang="en-US" dirty="0"/>
              <a:t>求</a:t>
            </a:r>
            <a:r>
              <a:rPr lang="zh-CN" altLang="en-US" dirty="0">
                <a:solidFill>
                  <a:srgbClr val="C00000"/>
                </a:solidFill>
              </a:rPr>
              <a:t>回边</a:t>
            </a:r>
            <a:r>
              <a:rPr lang="zh-CN" altLang="en-US" dirty="0"/>
              <a:t>；</a:t>
            </a:r>
            <a:endParaRPr lang="en-US" altLang="zh-CN" dirty="0"/>
          </a:p>
          <a:p>
            <a:pPr lvl="1">
              <a:lnSpc>
                <a:spcPct val="110000"/>
              </a:lnSpc>
              <a:spcAft>
                <a:spcPts val="1200"/>
              </a:spcAft>
              <a:buFont typeface="Wingdings" pitchFamily="2" charset="2"/>
              <a:buChar char="Ø"/>
            </a:pPr>
            <a:r>
              <a:rPr lang="zh-CN" altLang="en-US" dirty="0"/>
              <a:t>基于回边查找循环。</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54</a:t>
            </a:fld>
            <a:endParaRPr lang="zh-CN" altLang="en-US"/>
          </a:p>
        </p:txBody>
      </p:sp>
    </p:spTree>
    <p:extLst>
      <p:ext uri="{BB962C8B-B14F-4D97-AF65-F5344CB8AC3E}">
        <p14:creationId xmlns:p14="http://schemas.microsoft.com/office/powerpoint/2010/main" val="21188847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153" y="217641"/>
            <a:ext cx="7886700" cy="755753"/>
          </a:xfrm>
        </p:spPr>
        <p:txBody>
          <a:bodyPr/>
          <a:lstStyle/>
          <a:p>
            <a:r>
              <a:rPr lang="en-US" altLang="zh-CN" dirty="0"/>
              <a:t>1</a:t>
            </a:r>
            <a:r>
              <a:rPr lang="zh-CN" altLang="en-US" dirty="0"/>
              <a:t>、必经结点集</a:t>
            </a:r>
          </a:p>
        </p:txBody>
      </p:sp>
      <p:sp>
        <p:nvSpPr>
          <p:cNvPr id="3" name="内容占位符 2"/>
          <p:cNvSpPr>
            <a:spLocks noGrp="1"/>
          </p:cNvSpPr>
          <p:nvPr>
            <p:ph idx="1"/>
          </p:nvPr>
        </p:nvSpPr>
        <p:spPr>
          <a:xfrm>
            <a:off x="628650" y="1044678"/>
            <a:ext cx="7886700" cy="5158002"/>
          </a:xfrm>
        </p:spPr>
        <p:txBody>
          <a:bodyPr/>
          <a:lstStyle/>
          <a:p>
            <a:pPr>
              <a:lnSpc>
                <a:spcPct val="110000"/>
              </a:lnSpc>
            </a:pPr>
            <a:r>
              <a:rPr lang="zh-CN" altLang="en-US" sz="2400" dirty="0">
                <a:solidFill>
                  <a:srgbClr val="FF0000"/>
                </a:solidFill>
              </a:rPr>
              <a:t>定义</a:t>
            </a:r>
            <a:r>
              <a:rPr lang="zh-CN" altLang="en-US" sz="2400" dirty="0"/>
              <a:t>：</a:t>
            </a:r>
            <a:endParaRPr lang="en-US" altLang="zh-CN" sz="2400" dirty="0"/>
          </a:p>
          <a:p>
            <a:pPr indent="0">
              <a:lnSpc>
                <a:spcPct val="110000"/>
              </a:lnSpc>
              <a:buNone/>
            </a:pPr>
            <a:r>
              <a:rPr lang="zh-CN" altLang="en-US" sz="2400" dirty="0"/>
              <a:t>若从</a:t>
            </a:r>
            <a:r>
              <a:rPr lang="zh-CN" altLang="en-US" sz="2400" u="sng" dirty="0"/>
              <a:t>首结点</a:t>
            </a:r>
            <a:r>
              <a:rPr lang="zh-CN" altLang="en-US" sz="2400" dirty="0"/>
              <a:t>出发到达</a:t>
            </a:r>
            <a:r>
              <a:rPr lang="en-US" altLang="zh-CN" sz="2400" dirty="0" err="1"/>
              <a:t>n</a:t>
            </a:r>
            <a:r>
              <a:rPr lang="en-US" altLang="zh-CN" sz="2400" baseline="-25000" dirty="0" err="1"/>
              <a:t>j</a:t>
            </a:r>
            <a:r>
              <a:rPr lang="zh-CN" altLang="en-US" sz="2400" dirty="0"/>
              <a:t>结点的各条通路都必须经过结点</a:t>
            </a:r>
            <a:r>
              <a:rPr lang="en-US" altLang="zh-CN" sz="2400" dirty="0" err="1"/>
              <a:t>n</a:t>
            </a:r>
            <a:r>
              <a:rPr lang="en-US" altLang="zh-CN" sz="2400" baseline="-25000" dirty="0" err="1"/>
              <a:t>i</a:t>
            </a:r>
            <a:r>
              <a:rPr lang="zh-CN" altLang="en-US" sz="2400" dirty="0"/>
              <a:t>，称</a:t>
            </a:r>
            <a:r>
              <a:rPr lang="en-US" altLang="zh-CN" sz="2400" dirty="0" err="1"/>
              <a:t>n</a:t>
            </a:r>
            <a:r>
              <a:rPr lang="en-US" altLang="zh-CN" sz="2400" baseline="-25000" dirty="0" err="1"/>
              <a:t>i</a:t>
            </a:r>
            <a:r>
              <a:rPr lang="zh-CN" altLang="en-US" sz="2400" dirty="0"/>
              <a:t>为</a:t>
            </a:r>
            <a:r>
              <a:rPr lang="en-US" altLang="zh-CN" sz="2400" dirty="0" err="1"/>
              <a:t>n</a:t>
            </a:r>
            <a:r>
              <a:rPr lang="en-US" altLang="zh-CN" sz="2400" baseline="-25000" dirty="0" err="1"/>
              <a:t>j</a:t>
            </a:r>
            <a:r>
              <a:rPr lang="zh-CN" altLang="en-US" sz="2400" dirty="0"/>
              <a:t>的必经结点，记作</a:t>
            </a:r>
            <a:r>
              <a:rPr lang="en-US" altLang="zh-CN" sz="2400" dirty="0" err="1"/>
              <a:t>n</a:t>
            </a:r>
            <a:r>
              <a:rPr lang="en-US" altLang="zh-CN" sz="2400" baseline="-25000" dirty="0" err="1"/>
              <a:t>i</a:t>
            </a:r>
            <a:r>
              <a:rPr lang="en-US" altLang="zh-CN" sz="2400" dirty="0"/>
              <a:t> </a:t>
            </a:r>
            <a:r>
              <a:rPr lang="en-US" altLang="zh-CN" sz="2400" dirty="0" err="1"/>
              <a:t>dom</a:t>
            </a:r>
            <a:r>
              <a:rPr lang="en-US" altLang="zh-CN" sz="2400" dirty="0"/>
              <a:t> </a:t>
            </a:r>
            <a:r>
              <a:rPr lang="en-US" altLang="zh-CN" sz="2400" dirty="0" err="1"/>
              <a:t>n</a:t>
            </a:r>
            <a:r>
              <a:rPr lang="en-US" altLang="zh-CN" sz="2400" baseline="-25000" dirty="0" err="1"/>
              <a:t>j</a:t>
            </a:r>
            <a:endParaRPr lang="en-US" altLang="zh-CN" sz="2400" baseline="-25000" dirty="0"/>
          </a:p>
          <a:p>
            <a:pPr lvl="1">
              <a:lnSpc>
                <a:spcPct val="110000"/>
              </a:lnSpc>
            </a:pPr>
            <a:r>
              <a:rPr lang="en-US" altLang="zh-CN" dirty="0" err="1"/>
              <a:t>dom</a:t>
            </a:r>
            <a:r>
              <a:rPr lang="zh-CN" altLang="en-US" dirty="0"/>
              <a:t>是</a:t>
            </a:r>
            <a:r>
              <a:rPr lang="en-US" altLang="zh-CN" dirty="0"/>
              <a:t>dominate</a:t>
            </a:r>
            <a:r>
              <a:rPr lang="zh-CN" altLang="en-US" dirty="0"/>
              <a:t>的缩写</a:t>
            </a:r>
            <a:endParaRPr lang="en-US" altLang="zh-CN" dirty="0"/>
          </a:p>
          <a:p>
            <a:pPr lvl="1">
              <a:lnSpc>
                <a:spcPct val="110000"/>
              </a:lnSpc>
            </a:pPr>
            <a:r>
              <a:rPr lang="en-US" altLang="zh-CN" dirty="0" err="1"/>
              <a:t>n</a:t>
            </a:r>
            <a:r>
              <a:rPr lang="en-US" altLang="zh-CN" baseline="-25000" dirty="0" err="1"/>
              <a:t>j</a:t>
            </a:r>
            <a:r>
              <a:rPr lang="zh-CN" altLang="en-US" dirty="0"/>
              <a:t>的全部必经结点的集合称为</a:t>
            </a:r>
            <a:r>
              <a:rPr lang="en-US" altLang="zh-CN" dirty="0" err="1"/>
              <a:t>n</a:t>
            </a:r>
            <a:r>
              <a:rPr lang="en-US" altLang="zh-CN" baseline="-25000" dirty="0" err="1"/>
              <a:t>j</a:t>
            </a:r>
            <a:r>
              <a:rPr lang="zh-CN" altLang="en-US" dirty="0"/>
              <a:t>的必经结点集。记为</a:t>
            </a:r>
            <a:r>
              <a:rPr lang="en-US" altLang="zh-CN" dirty="0"/>
              <a:t>D(</a:t>
            </a:r>
            <a:r>
              <a:rPr lang="en-US" altLang="zh-CN" dirty="0" err="1"/>
              <a:t>n</a:t>
            </a:r>
            <a:r>
              <a:rPr lang="en-US" altLang="zh-CN" baseline="-25000" dirty="0" err="1"/>
              <a:t>j</a:t>
            </a:r>
            <a:r>
              <a:rPr lang="en-US" altLang="zh-CN" dirty="0"/>
              <a:t>)</a:t>
            </a:r>
          </a:p>
          <a:p>
            <a:pPr>
              <a:lnSpc>
                <a:spcPct val="110000"/>
              </a:lnSpc>
              <a:spcAft>
                <a:spcPts val="0"/>
              </a:spcAft>
            </a:pPr>
            <a:r>
              <a:rPr lang="zh-CN" altLang="en-US" sz="2400" dirty="0">
                <a:solidFill>
                  <a:srgbClr val="FF0000"/>
                </a:solidFill>
              </a:rPr>
              <a:t>求必经结点集的算法：</a:t>
            </a:r>
            <a:endParaRPr lang="en-US" altLang="zh-CN" sz="2400" dirty="0">
              <a:solidFill>
                <a:srgbClr val="FF0000"/>
              </a:solidFill>
            </a:endParaRPr>
          </a:p>
          <a:p>
            <a:pPr lvl="1">
              <a:lnSpc>
                <a:spcPct val="110000"/>
              </a:lnSpc>
              <a:spcAft>
                <a:spcPts val="0"/>
              </a:spcAft>
            </a:pPr>
            <a:r>
              <a:rPr lang="zh-CN" altLang="en-US"/>
              <a:t>设结点</a:t>
            </a:r>
            <a:r>
              <a:rPr lang="en-US" altLang="zh-CN"/>
              <a:t>n</a:t>
            </a:r>
            <a:r>
              <a:rPr lang="zh-CN" altLang="en-US"/>
              <a:t>的父结点是</a:t>
            </a:r>
            <a:r>
              <a:rPr lang="en-US" altLang="zh-CN"/>
              <a:t>P</a:t>
            </a:r>
            <a:r>
              <a:rPr lang="en-US" altLang="zh-CN" baseline="-25000"/>
              <a:t>1</a:t>
            </a:r>
            <a:r>
              <a:rPr lang="en-US" altLang="zh-CN"/>
              <a:t>,P</a:t>
            </a:r>
            <a:r>
              <a:rPr lang="en-US" altLang="zh-CN" baseline="-25000"/>
              <a:t>2</a:t>
            </a:r>
            <a:r>
              <a:rPr lang="en-US" altLang="zh-CN"/>
              <a:t>,...,P</a:t>
            </a:r>
            <a:r>
              <a:rPr lang="en-US" altLang="zh-CN" baseline="-25000"/>
              <a:t>k</a:t>
            </a:r>
            <a:r>
              <a:rPr lang="zh-CN" altLang="en-US"/>
              <a:t>，则</a:t>
            </a:r>
          </a:p>
          <a:p>
            <a:pPr marL="989013" lvl="1" indent="0">
              <a:lnSpc>
                <a:spcPct val="110000"/>
              </a:lnSpc>
              <a:spcAft>
                <a:spcPts val="0"/>
              </a:spcAft>
              <a:buNone/>
            </a:pPr>
            <a:r>
              <a:rPr lang="en-US" altLang="zh-CN" sz="2000"/>
              <a:t>D(n)=</a:t>
            </a:r>
            <a:r>
              <a:rPr lang="en-US" altLang="zh-CN" sz="2000">
                <a:solidFill>
                  <a:srgbClr val="C00000"/>
                </a:solidFill>
              </a:rPr>
              <a:t>(D(P</a:t>
            </a:r>
            <a:r>
              <a:rPr lang="en-US" altLang="zh-CN" sz="2000" baseline="-25000">
                <a:solidFill>
                  <a:srgbClr val="C00000"/>
                </a:solidFill>
              </a:rPr>
              <a:t>1</a:t>
            </a:r>
            <a:r>
              <a:rPr lang="en-US" altLang="zh-CN" sz="2000">
                <a:solidFill>
                  <a:srgbClr val="C00000"/>
                </a:solidFill>
              </a:rPr>
              <a:t>)</a:t>
            </a:r>
            <a:r>
              <a:rPr lang="zh-CN" altLang="en-US" sz="2000">
                <a:solidFill>
                  <a:srgbClr val="C00000"/>
                </a:solidFill>
              </a:rPr>
              <a:t>∩</a:t>
            </a:r>
            <a:r>
              <a:rPr lang="en-US" altLang="zh-CN" sz="2000">
                <a:solidFill>
                  <a:srgbClr val="C00000"/>
                </a:solidFill>
              </a:rPr>
              <a:t>D(P</a:t>
            </a:r>
            <a:r>
              <a:rPr lang="en-US" altLang="zh-CN" sz="2000" baseline="-25000">
                <a:solidFill>
                  <a:srgbClr val="C00000"/>
                </a:solidFill>
              </a:rPr>
              <a:t>2</a:t>
            </a:r>
            <a:r>
              <a:rPr lang="en-US" altLang="zh-CN" sz="2000">
                <a:solidFill>
                  <a:srgbClr val="C00000"/>
                </a:solidFill>
              </a:rPr>
              <a:t>)</a:t>
            </a:r>
            <a:r>
              <a:rPr lang="zh-CN" altLang="en-US" sz="2000">
                <a:solidFill>
                  <a:srgbClr val="C00000"/>
                </a:solidFill>
              </a:rPr>
              <a:t>∩</a:t>
            </a:r>
            <a:r>
              <a:rPr lang="en-US" altLang="zh-CN" sz="2000">
                <a:solidFill>
                  <a:srgbClr val="C00000"/>
                </a:solidFill>
              </a:rPr>
              <a:t>...</a:t>
            </a:r>
            <a:r>
              <a:rPr lang="zh-CN" altLang="en-US" sz="2000">
                <a:solidFill>
                  <a:srgbClr val="C00000"/>
                </a:solidFill>
              </a:rPr>
              <a:t>∩</a:t>
            </a:r>
            <a:r>
              <a:rPr lang="en-US" altLang="zh-CN" sz="2000">
                <a:solidFill>
                  <a:srgbClr val="C00000"/>
                </a:solidFill>
              </a:rPr>
              <a:t>D(P</a:t>
            </a:r>
            <a:r>
              <a:rPr lang="en-US" altLang="zh-CN" sz="2000" baseline="-25000">
                <a:solidFill>
                  <a:srgbClr val="C00000"/>
                </a:solidFill>
              </a:rPr>
              <a:t>k</a:t>
            </a:r>
            <a:r>
              <a:rPr lang="en-US" altLang="zh-CN" sz="2000">
                <a:solidFill>
                  <a:srgbClr val="C00000"/>
                </a:solidFill>
              </a:rPr>
              <a:t>))</a:t>
            </a:r>
            <a:r>
              <a:rPr lang="zh-CN" altLang="en-US" sz="2000"/>
              <a:t>∪</a:t>
            </a:r>
            <a:r>
              <a:rPr lang="en-US" altLang="zh-CN" sz="2000">
                <a:solidFill>
                  <a:srgbClr val="B90307"/>
                </a:solidFill>
              </a:rPr>
              <a:t>{n}</a:t>
            </a:r>
          </a:p>
          <a:p>
            <a:pPr marL="712788" lvl="1" indent="0">
              <a:lnSpc>
                <a:spcPct val="110000"/>
              </a:lnSpc>
              <a:buNone/>
            </a:pPr>
            <a:r>
              <a:rPr lang="zh-CN" altLang="en-US" sz="2000" u="sng"/>
              <a:t>总结点数</a:t>
            </a:r>
            <a:r>
              <a:rPr lang="en-US" altLang="zh-CN" sz="2000" u="sng"/>
              <a:t>m</a:t>
            </a:r>
            <a:r>
              <a:rPr lang="zh-CN" altLang="en-US" sz="2000"/>
              <a:t>，</a:t>
            </a:r>
            <a:r>
              <a:rPr lang="en-US" altLang="zh-CN" sz="2000"/>
              <a:t>D(1)={1},</a:t>
            </a:r>
            <a:r>
              <a:rPr lang="zh-CN" altLang="en-US" sz="2000" u="sng"/>
              <a:t>其余</a:t>
            </a:r>
            <a:r>
              <a:rPr lang="en-US" altLang="zh-CN" sz="2000" u="sng"/>
              <a:t>D(n)</a:t>
            </a:r>
            <a:r>
              <a:rPr lang="zh-CN" altLang="en-US" sz="2000" u="sng"/>
              <a:t>初始值为</a:t>
            </a:r>
            <a:r>
              <a:rPr lang="en-US" altLang="zh-CN" sz="2000" u="sng"/>
              <a:t>{1,...,m}</a:t>
            </a:r>
            <a:endParaRPr lang="zh-CN" altLang="en-US" sz="2000" u="sng"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55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74320" y="1127760"/>
            <a:ext cx="2926080" cy="4191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43890" y="15240"/>
            <a:ext cx="7886700" cy="804280"/>
          </a:xfrm>
        </p:spPr>
        <p:txBody>
          <a:bodyPr/>
          <a:lstStyle/>
          <a:p>
            <a:r>
              <a:rPr lang="zh-CN" altLang="en-US" dirty="0">
                <a:solidFill>
                  <a:srgbClr val="FF0000"/>
                </a:solidFill>
              </a:rPr>
              <a:t>例</a:t>
            </a:r>
            <a:r>
              <a:rPr lang="en-US" altLang="zh-CN" dirty="0"/>
              <a:t>-</a:t>
            </a:r>
            <a:r>
              <a:rPr lang="zh-CN" altLang="en-US" dirty="0"/>
              <a:t>必经结点集</a:t>
            </a:r>
          </a:p>
        </p:txBody>
      </p:sp>
      <p:sp>
        <p:nvSpPr>
          <p:cNvPr id="3" name="内容占位符 2"/>
          <p:cNvSpPr>
            <a:spLocks noGrp="1"/>
          </p:cNvSpPr>
          <p:nvPr>
            <p:ph idx="1"/>
          </p:nvPr>
        </p:nvSpPr>
        <p:spPr>
          <a:xfrm>
            <a:off x="3200400" y="838200"/>
            <a:ext cx="5913120" cy="4876799"/>
          </a:xfrm>
        </p:spPr>
        <p:txBody>
          <a:bodyPr/>
          <a:lstStyle/>
          <a:p>
            <a:pPr>
              <a:spcAft>
                <a:spcPts val="1200"/>
              </a:spcAft>
            </a:pPr>
            <a:r>
              <a:rPr lang="zh-CN" altLang="en-US" dirty="0"/>
              <a:t>各结点的必经结点集为：</a:t>
            </a:r>
            <a:endParaRPr lang="en-US" altLang="zh-CN" dirty="0"/>
          </a:p>
          <a:p>
            <a:pPr marL="441325" lvl="1">
              <a:spcAft>
                <a:spcPts val="1200"/>
              </a:spcAft>
            </a:pPr>
            <a:r>
              <a:rPr lang="en-US" altLang="zh-CN" sz="2200" dirty="0"/>
              <a:t>D(1)={1}</a:t>
            </a:r>
          </a:p>
          <a:p>
            <a:pPr marL="441325" lvl="1">
              <a:spcAft>
                <a:spcPts val="1200"/>
              </a:spcAft>
            </a:pPr>
            <a:r>
              <a:rPr lang="en-US" altLang="zh-CN" sz="2200" dirty="0"/>
              <a:t>D(2)=</a:t>
            </a:r>
            <a:r>
              <a:rPr lang="en-US" altLang="zh-CN" sz="2200" dirty="0">
                <a:solidFill>
                  <a:srgbClr val="C00000"/>
                </a:solidFill>
              </a:rPr>
              <a:t>(D(1)∩</a:t>
            </a:r>
            <a:r>
              <a:rPr lang="en-US" altLang="zh-CN" sz="2200" dirty="0">
                <a:solidFill>
                  <a:schemeClr val="accent6">
                    <a:lumMod val="50000"/>
                  </a:schemeClr>
                </a:solidFill>
              </a:rPr>
              <a:t>D(4)</a:t>
            </a:r>
            <a:r>
              <a:rPr lang="en-US" altLang="zh-CN" sz="2200" dirty="0">
                <a:solidFill>
                  <a:srgbClr val="C00000"/>
                </a:solidFill>
              </a:rPr>
              <a:t>)∪{2}=</a:t>
            </a:r>
            <a:r>
              <a:rPr lang="en-US" altLang="zh-CN" sz="2200" dirty="0"/>
              <a:t>{1,2}</a:t>
            </a:r>
          </a:p>
          <a:p>
            <a:pPr marL="441325" lvl="1">
              <a:spcAft>
                <a:spcPts val="1200"/>
              </a:spcAft>
            </a:pPr>
            <a:r>
              <a:rPr lang="en-US" altLang="zh-CN" sz="2200" dirty="0"/>
              <a:t>D(3)=D(2)∪{3}={1,2,3}</a:t>
            </a:r>
          </a:p>
          <a:p>
            <a:pPr marL="441325" lvl="1">
              <a:spcAft>
                <a:spcPts val="1200"/>
              </a:spcAft>
            </a:pPr>
            <a:r>
              <a:rPr lang="en-US" altLang="zh-CN" sz="2200" dirty="0"/>
              <a:t>D(4)=</a:t>
            </a:r>
            <a:r>
              <a:rPr lang="en-US" altLang="zh-CN" sz="2200" dirty="0">
                <a:solidFill>
                  <a:srgbClr val="C00000"/>
                </a:solidFill>
              </a:rPr>
              <a:t>(D(2)∩D(3)</a:t>
            </a:r>
            <a:r>
              <a:rPr lang="zh-CN" altLang="en-US" sz="2200" dirty="0">
                <a:solidFill>
                  <a:srgbClr val="C00000"/>
                </a:solidFill>
                <a:sym typeface="Symbol" pitchFamily="18" charset="2"/>
              </a:rPr>
              <a:t>∩</a:t>
            </a:r>
            <a:r>
              <a:rPr lang="en-US" altLang="zh-CN" sz="2200" dirty="0">
                <a:solidFill>
                  <a:schemeClr val="accent6">
                    <a:lumMod val="50000"/>
                  </a:schemeClr>
                </a:solidFill>
              </a:rPr>
              <a:t>D(7)</a:t>
            </a:r>
            <a:r>
              <a:rPr lang="en-US" altLang="zh-CN" sz="2200" dirty="0">
                <a:solidFill>
                  <a:srgbClr val="C00000"/>
                </a:solidFill>
              </a:rPr>
              <a:t>)∪{4}</a:t>
            </a:r>
            <a:r>
              <a:rPr lang="en-US" altLang="zh-CN" sz="2200" dirty="0"/>
              <a:t>={1,2,4}</a:t>
            </a:r>
          </a:p>
          <a:p>
            <a:pPr marL="441325" lvl="1">
              <a:spcAft>
                <a:spcPts val="1200"/>
              </a:spcAft>
            </a:pPr>
            <a:r>
              <a:rPr lang="en-US" altLang="zh-CN" sz="2200" dirty="0"/>
              <a:t>D(5)=D(4)∪{5}= {1,2,4,5}</a:t>
            </a:r>
          </a:p>
          <a:p>
            <a:pPr marL="441325" lvl="1">
              <a:spcAft>
                <a:spcPts val="1200"/>
              </a:spcAft>
            </a:pPr>
            <a:r>
              <a:rPr lang="en-US" altLang="zh-CN" sz="2200" dirty="0"/>
              <a:t>D(6)=(D(4)</a:t>
            </a:r>
            <a:r>
              <a:rPr lang="en-US" altLang="zh-CN" sz="2200" dirty="0">
                <a:solidFill>
                  <a:srgbClr val="C00000"/>
                </a:solidFill>
              </a:rPr>
              <a:t>∩</a:t>
            </a:r>
            <a:r>
              <a:rPr lang="en-US" altLang="zh-CN" sz="2200" dirty="0"/>
              <a:t>D(6))∪{6}= {1,2,4,6}</a:t>
            </a:r>
          </a:p>
          <a:p>
            <a:pPr marL="441325" lvl="1">
              <a:spcAft>
                <a:spcPts val="1200"/>
              </a:spcAft>
            </a:pPr>
            <a:r>
              <a:rPr lang="en-US" altLang="zh-CN" sz="2200" dirty="0"/>
              <a:t>D(7)=</a:t>
            </a:r>
            <a:r>
              <a:rPr lang="en-US" altLang="zh-CN" sz="2200" dirty="0">
                <a:solidFill>
                  <a:srgbClr val="C00000"/>
                </a:solidFill>
              </a:rPr>
              <a:t>(D(5)∩D(6))∪{7}</a:t>
            </a:r>
            <a:r>
              <a:rPr lang="en-US" altLang="zh-CN" sz="2200" dirty="0"/>
              <a:t>={1,2,4,7}</a:t>
            </a:r>
          </a:p>
        </p:txBody>
      </p:sp>
      <p:sp>
        <p:nvSpPr>
          <p:cNvPr id="4" name="灯片编号占位符 3"/>
          <p:cNvSpPr>
            <a:spLocks noGrp="1"/>
          </p:cNvSpPr>
          <p:nvPr>
            <p:ph type="sldNum" sz="quarter" idx="12"/>
          </p:nvPr>
        </p:nvSpPr>
        <p:spPr>
          <a:xfrm>
            <a:off x="8568640" y="6356350"/>
            <a:ext cx="342950" cy="385018"/>
          </a:xfrm>
        </p:spPr>
        <p:txBody>
          <a:bodyPr/>
          <a:lstStyle/>
          <a:p>
            <a:pPr>
              <a:defRPr/>
            </a:pPr>
            <a:fld id="{EFC3A549-9C13-4399-83C7-A4E2E0BD550C}" type="slidenum">
              <a:rPr lang="zh-CN" altLang="en-US" smtClean="0"/>
              <a:pPr>
                <a:defRPr/>
              </a:pPr>
              <a:t>56</a:t>
            </a:fld>
            <a:endParaRPr lang="zh-CN" altLang="en-US"/>
          </a:p>
        </p:txBody>
      </p:sp>
      <p:grpSp>
        <p:nvGrpSpPr>
          <p:cNvPr id="5" name="组合 50"/>
          <p:cNvGrpSpPr/>
          <p:nvPr/>
        </p:nvGrpSpPr>
        <p:grpSpPr>
          <a:xfrm>
            <a:off x="241142" y="1288551"/>
            <a:ext cx="2933562" cy="3945720"/>
            <a:chOff x="637382" y="2096271"/>
            <a:chExt cx="2933562" cy="3945720"/>
          </a:xfrm>
        </p:grpSpPr>
        <p:grpSp>
          <p:nvGrpSpPr>
            <p:cNvPr id="6" name="组合 48"/>
            <p:cNvGrpSpPr/>
            <p:nvPr/>
          </p:nvGrpSpPr>
          <p:grpSpPr>
            <a:xfrm>
              <a:off x="637382" y="2096271"/>
              <a:ext cx="2933562" cy="3945720"/>
              <a:chOff x="637382" y="2096271"/>
              <a:chExt cx="2933562" cy="3945720"/>
            </a:xfrm>
          </p:grpSpPr>
          <p:grpSp>
            <p:nvGrpSpPr>
              <p:cNvPr id="7" name="组合 24"/>
              <p:cNvGrpSpPr/>
              <p:nvPr/>
            </p:nvGrpSpPr>
            <p:grpSpPr>
              <a:xfrm>
                <a:off x="2099484" y="4412846"/>
                <a:ext cx="410354" cy="352800"/>
                <a:chOff x="1755058" y="4630992"/>
                <a:chExt cx="410354" cy="352800"/>
              </a:xfrm>
            </p:grpSpPr>
            <p:sp>
              <p:nvSpPr>
                <p:cNvPr id="20" name="椭圆 4"/>
                <p:cNvSpPr/>
                <p:nvPr/>
              </p:nvSpPr>
              <p:spPr>
                <a:xfrm>
                  <a:off x="1784555" y="4630992"/>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55058" y="4630994"/>
                  <a:ext cx="410354"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4</a:t>
                  </a:r>
                  <a:endParaRPr lang="zh-CN" altLang="en-US" sz="2000" dirty="0">
                    <a:solidFill>
                      <a:schemeClr val="tx1"/>
                    </a:solidFill>
                    <a:latin typeface="楷体" pitchFamily="49" charset="-122"/>
                    <a:ea typeface="楷体" pitchFamily="49" charset="-122"/>
                  </a:endParaRPr>
                </a:p>
              </p:txBody>
            </p:sp>
          </p:grpSp>
          <p:grpSp>
            <p:nvGrpSpPr>
              <p:cNvPr id="8" name="组合 22"/>
              <p:cNvGrpSpPr/>
              <p:nvPr/>
            </p:nvGrpSpPr>
            <p:grpSpPr>
              <a:xfrm>
                <a:off x="2113773" y="5689191"/>
                <a:ext cx="442452" cy="352800"/>
                <a:chOff x="1111045" y="5802256"/>
                <a:chExt cx="442452" cy="352800"/>
              </a:xfrm>
            </p:grpSpPr>
            <p:sp>
              <p:nvSpPr>
                <p:cNvPr id="18" name="椭圆 17"/>
                <p:cNvSpPr/>
                <p:nvPr/>
              </p:nvSpPr>
              <p:spPr>
                <a:xfrm>
                  <a:off x="1146070" y="5802256"/>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11045" y="5816242"/>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7</a:t>
                  </a:r>
                  <a:endParaRPr lang="zh-CN" altLang="en-US" sz="2000" dirty="0">
                    <a:solidFill>
                      <a:schemeClr val="tx1"/>
                    </a:solidFill>
                    <a:latin typeface="楷体" pitchFamily="49" charset="-122"/>
                    <a:ea typeface="楷体" pitchFamily="49" charset="-122"/>
                  </a:endParaRPr>
                </a:p>
              </p:txBody>
            </p:sp>
          </p:grpSp>
          <p:grpSp>
            <p:nvGrpSpPr>
              <p:cNvPr id="9" name="组合 23"/>
              <p:cNvGrpSpPr/>
              <p:nvPr/>
            </p:nvGrpSpPr>
            <p:grpSpPr>
              <a:xfrm>
                <a:off x="1225039" y="5044568"/>
                <a:ext cx="442452" cy="357102"/>
                <a:chOff x="1367602" y="5196961"/>
                <a:chExt cx="442452" cy="357102"/>
              </a:xfrm>
            </p:grpSpPr>
            <p:sp>
              <p:nvSpPr>
                <p:cNvPr id="16" name="椭圆 15"/>
                <p:cNvSpPr/>
                <p:nvPr/>
              </p:nvSpPr>
              <p:spPr>
                <a:xfrm>
                  <a:off x="1410929" y="5201263"/>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67602" y="5196961"/>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6</a:t>
                  </a:r>
                  <a:endParaRPr lang="zh-CN" altLang="en-US" sz="2000" dirty="0">
                    <a:solidFill>
                      <a:schemeClr val="tx1"/>
                    </a:solidFill>
                    <a:latin typeface="楷体" pitchFamily="49" charset="-122"/>
                    <a:ea typeface="楷体" pitchFamily="49" charset="-122"/>
                  </a:endParaRPr>
                </a:p>
              </p:txBody>
            </p:sp>
          </p:grpSp>
          <p:grpSp>
            <p:nvGrpSpPr>
              <p:cNvPr id="10" name="组合 25"/>
              <p:cNvGrpSpPr/>
              <p:nvPr/>
            </p:nvGrpSpPr>
            <p:grpSpPr>
              <a:xfrm>
                <a:off x="2930952" y="5051328"/>
                <a:ext cx="442452" cy="352800"/>
                <a:chOff x="2177998" y="5240593"/>
                <a:chExt cx="442452" cy="352800"/>
              </a:xfrm>
            </p:grpSpPr>
            <p:sp>
              <p:nvSpPr>
                <p:cNvPr id="14" name="椭圆 5"/>
                <p:cNvSpPr/>
                <p:nvPr/>
              </p:nvSpPr>
              <p:spPr>
                <a:xfrm>
                  <a:off x="2217174" y="5240593"/>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77998"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5</a:t>
                  </a:r>
                  <a:endParaRPr lang="zh-CN" altLang="en-US" sz="2000" dirty="0">
                    <a:solidFill>
                      <a:schemeClr val="tx1"/>
                    </a:solidFill>
                    <a:latin typeface="楷体" pitchFamily="49" charset="-122"/>
                    <a:ea typeface="楷体" pitchFamily="49" charset="-122"/>
                  </a:endParaRPr>
                </a:p>
              </p:txBody>
            </p:sp>
          </p:grpSp>
          <p:cxnSp>
            <p:nvCxnSpPr>
              <p:cNvPr id="11" name="直接连接符 10"/>
              <p:cNvCxnSpPr/>
              <p:nvPr/>
            </p:nvCxnSpPr>
            <p:spPr>
              <a:xfrm flipH="1">
                <a:off x="1575253" y="4725144"/>
                <a:ext cx="620483" cy="375392"/>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564124" y="5359186"/>
                <a:ext cx="604800" cy="427252"/>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组合 25"/>
              <p:cNvGrpSpPr/>
              <p:nvPr/>
            </p:nvGrpSpPr>
            <p:grpSpPr>
              <a:xfrm>
                <a:off x="2095180" y="2991465"/>
                <a:ext cx="442452" cy="352800"/>
                <a:chOff x="2192746" y="5240593"/>
                <a:chExt cx="442452" cy="352800"/>
              </a:xfrm>
            </p:grpSpPr>
            <p:sp>
              <p:nvSpPr>
                <p:cNvPr id="23" name="椭圆 5"/>
                <p:cNvSpPr/>
                <p:nvPr/>
              </p:nvSpPr>
              <p:spPr>
                <a:xfrm>
                  <a:off x="2217174" y="5240593"/>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192746"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2</a:t>
                  </a:r>
                  <a:endParaRPr lang="zh-CN" altLang="en-US" sz="2000" dirty="0">
                    <a:solidFill>
                      <a:schemeClr val="tx1"/>
                    </a:solidFill>
                    <a:latin typeface="楷体" pitchFamily="49" charset="-122"/>
                    <a:ea typeface="楷体" pitchFamily="49" charset="-122"/>
                  </a:endParaRPr>
                </a:p>
              </p:txBody>
            </p:sp>
          </p:grpSp>
          <p:grpSp>
            <p:nvGrpSpPr>
              <p:cNvPr id="22" name="组合 25"/>
              <p:cNvGrpSpPr/>
              <p:nvPr/>
            </p:nvGrpSpPr>
            <p:grpSpPr>
              <a:xfrm>
                <a:off x="3128492" y="3696614"/>
                <a:ext cx="442452" cy="352800"/>
                <a:chOff x="2177998" y="5240593"/>
                <a:chExt cx="442452" cy="352800"/>
              </a:xfrm>
            </p:grpSpPr>
            <p:sp>
              <p:nvSpPr>
                <p:cNvPr id="26" name="椭圆 5"/>
                <p:cNvSpPr/>
                <p:nvPr/>
              </p:nvSpPr>
              <p:spPr>
                <a:xfrm>
                  <a:off x="2217174" y="5240593"/>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177998"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3</a:t>
                  </a:r>
                  <a:endParaRPr lang="zh-CN" altLang="en-US" sz="2000" dirty="0">
                    <a:solidFill>
                      <a:schemeClr val="tx1"/>
                    </a:solidFill>
                    <a:latin typeface="楷体" pitchFamily="49" charset="-122"/>
                    <a:ea typeface="楷体" pitchFamily="49" charset="-122"/>
                  </a:endParaRPr>
                </a:p>
              </p:txBody>
            </p:sp>
          </p:grpSp>
          <p:grpSp>
            <p:nvGrpSpPr>
              <p:cNvPr id="25" name="组合 25"/>
              <p:cNvGrpSpPr/>
              <p:nvPr/>
            </p:nvGrpSpPr>
            <p:grpSpPr>
              <a:xfrm>
                <a:off x="2080432" y="2096271"/>
                <a:ext cx="442452" cy="358174"/>
                <a:chOff x="2188442" y="5235219"/>
                <a:chExt cx="442452" cy="358174"/>
              </a:xfrm>
            </p:grpSpPr>
            <p:sp>
              <p:nvSpPr>
                <p:cNvPr id="29" name="椭圆 5"/>
                <p:cNvSpPr/>
                <p:nvPr/>
              </p:nvSpPr>
              <p:spPr>
                <a:xfrm>
                  <a:off x="2217174" y="5240593"/>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188442" y="5235219"/>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1</a:t>
                  </a:r>
                  <a:endParaRPr lang="zh-CN" altLang="en-US" sz="2000" dirty="0">
                    <a:solidFill>
                      <a:schemeClr val="tx1"/>
                    </a:solidFill>
                    <a:latin typeface="楷体" pitchFamily="49" charset="-122"/>
                    <a:ea typeface="楷体" pitchFamily="49" charset="-122"/>
                  </a:endParaRPr>
                </a:p>
              </p:txBody>
            </p:sp>
          </p:grpSp>
          <p:cxnSp>
            <p:nvCxnSpPr>
              <p:cNvPr id="32" name="直接连接符 31"/>
              <p:cNvCxnSpPr/>
              <p:nvPr/>
            </p:nvCxnSpPr>
            <p:spPr>
              <a:xfrm>
                <a:off x="2421394" y="4730524"/>
                <a:ext cx="583200" cy="39600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9" idx="4"/>
                <a:endCxn id="23" idx="0"/>
              </p:cNvCxnSpPr>
              <p:nvPr/>
            </p:nvCxnSpPr>
            <p:spPr>
              <a:xfrm>
                <a:off x="2286145" y="2454445"/>
                <a:ext cx="0" cy="53702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290908" y="3349862"/>
                <a:ext cx="0" cy="10692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2100000">
                <a:off x="2366524" y="3528611"/>
                <a:ext cx="9072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8700000">
                <a:off x="2353496" y="4208573"/>
                <a:ext cx="9072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1608932" y="3281362"/>
                <a:ext cx="548481" cy="1223963"/>
              </a:xfrm>
              <a:custGeom>
                <a:avLst/>
                <a:gdLst>
                  <a:gd name="connsiteX0" fmla="*/ 543719 w 548481"/>
                  <a:gd name="connsiteY0" fmla="*/ 1223963 h 1223963"/>
                  <a:gd name="connsiteX1" fmla="*/ 794 w 548481"/>
                  <a:gd name="connsiteY1" fmla="*/ 681038 h 1223963"/>
                  <a:gd name="connsiteX2" fmla="*/ 548481 w 548481"/>
                  <a:gd name="connsiteY2" fmla="*/ 0 h 1223963"/>
                </a:gdLst>
                <a:ahLst/>
                <a:cxnLst>
                  <a:cxn ang="0">
                    <a:pos x="connsiteX0" y="connsiteY0"/>
                  </a:cxn>
                  <a:cxn ang="0">
                    <a:pos x="connsiteX1" y="connsiteY1"/>
                  </a:cxn>
                  <a:cxn ang="0">
                    <a:pos x="connsiteX2" y="connsiteY2"/>
                  </a:cxn>
                </a:cxnLst>
                <a:rect l="l" t="t" r="r" b="b"/>
                <a:pathLst>
                  <a:path w="548481" h="1223963">
                    <a:moveTo>
                      <a:pt x="543719" y="1223963"/>
                    </a:moveTo>
                    <a:cubicBezTo>
                      <a:pt x="271859" y="1054497"/>
                      <a:pt x="0" y="885032"/>
                      <a:pt x="794" y="681038"/>
                    </a:cubicBezTo>
                    <a:cubicBezTo>
                      <a:pt x="1588" y="477044"/>
                      <a:pt x="275034" y="238522"/>
                      <a:pt x="548481" y="0"/>
                    </a:cubicBezTo>
                  </a:path>
                </a:pathLst>
              </a:cu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任意多边形 45"/>
              <p:cNvSpPr/>
              <p:nvPr/>
            </p:nvSpPr>
            <p:spPr>
              <a:xfrm>
                <a:off x="637382" y="4614863"/>
                <a:ext cx="1505743" cy="1404143"/>
              </a:xfrm>
              <a:custGeom>
                <a:avLst/>
                <a:gdLst>
                  <a:gd name="connsiteX0" fmla="*/ 1505743 w 1505743"/>
                  <a:gd name="connsiteY0" fmla="*/ 1257300 h 1404143"/>
                  <a:gd name="connsiteX1" fmla="*/ 429418 w 1505743"/>
                  <a:gd name="connsiteY1" fmla="*/ 1233487 h 1404143"/>
                  <a:gd name="connsiteX2" fmla="*/ 177006 w 1505743"/>
                  <a:gd name="connsiteY2" fmla="*/ 233362 h 1404143"/>
                  <a:gd name="connsiteX3" fmla="*/ 1491456 w 1505743"/>
                  <a:gd name="connsiteY3" fmla="*/ 0 h 1404143"/>
                </a:gdLst>
                <a:ahLst/>
                <a:cxnLst>
                  <a:cxn ang="0">
                    <a:pos x="connsiteX0" y="connsiteY0"/>
                  </a:cxn>
                  <a:cxn ang="0">
                    <a:pos x="connsiteX1" y="connsiteY1"/>
                  </a:cxn>
                  <a:cxn ang="0">
                    <a:pos x="connsiteX2" y="connsiteY2"/>
                  </a:cxn>
                  <a:cxn ang="0">
                    <a:pos x="connsiteX3" y="connsiteY3"/>
                  </a:cxn>
                </a:cxnLst>
                <a:rect l="l" t="t" r="r" b="b"/>
                <a:pathLst>
                  <a:path w="1505743" h="1404143">
                    <a:moveTo>
                      <a:pt x="1505743" y="1257300"/>
                    </a:moveTo>
                    <a:cubicBezTo>
                      <a:pt x="1078308" y="1330721"/>
                      <a:pt x="650874" y="1404143"/>
                      <a:pt x="429418" y="1233487"/>
                    </a:cubicBezTo>
                    <a:cubicBezTo>
                      <a:pt x="207962" y="1062831"/>
                      <a:pt x="0" y="438943"/>
                      <a:pt x="177006" y="233362"/>
                    </a:cubicBezTo>
                    <a:cubicBezTo>
                      <a:pt x="354012" y="27781"/>
                      <a:pt x="922734" y="13890"/>
                      <a:pt x="1491456" y="0"/>
                    </a:cubicBezTo>
                  </a:path>
                </a:pathLst>
              </a:cu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任意多边形 47"/>
              <p:cNvSpPr/>
              <p:nvPr/>
            </p:nvSpPr>
            <p:spPr>
              <a:xfrm>
                <a:off x="1624013" y="5159376"/>
                <a:ext cx="203200" cy="142874"/>
              </a:xfrm>
              <a:custGeom>
                <a:avLst/>
                <a:gdLst>
                  <a:gd name="connsiteX0" fmla="*/ 0 w 203200"/>
                  <a:gd name="connsiteY0" fmla="*/ 22224 h 142874"/>
                  <a:gd name="connsiteX1" fmla="*/ 161925 w 203200"/>
                  <a:gd name="connsiteY1" fmla="*/ 17462 h 142874"/>
                  <a:gd name="connsiteX2" fmla="*/ 176212 w 203200"/>
                  <a:gd name="connsiteY2" fmla="*/ 126999 h 142874"/>
                  <a:gd name="connsiteX3" fmla="*/ 0 w 203200"/>
                  <a:gd name="connsiteY3" fmla="*/ 112712 h 142874"/>
                </a:gdLst>
                <a:ahLst/>
                <a:cxnLst>
                  <a:cxn ang="0">
                    <a:pos x="connsiteX0" y="connsiteY0"/>
                  </a:cxn>
                  <a:cxn ang="0">
                    <a:pos x="connsiteX1" y="connsiteY1"/>
                  </a:cxn>
                  <a:cxn ang="0">
                    <a:pos x="connsiteX2" y="connsiteY2"/>
                  </a:cxn>
                  <a:cxn ang="0">
                    <a:pos x="connsiteX3" y="connsiteY3"/>
                  </a:cxn>
                </a:cxnLst>
                <a:rect l="l" t="t" r="r" b="b"/>
                <a:pathLst>
                  <a:path w="203200" h="142874">
                    <a:moveTo>
                      <a:pt x="0" y="22224"/>
                    </a:moveTo>
                    <a:cubicBezTo>
                      <a:pt x="66278" y="11112"/>
                      <a:pt x="132556" y="0"/>
                      <a:pt x="161925" y="17462"/>
                    </a:cubicBezTo>
                    <a:cubicBezTo>
                      <a:pt x="191294" y="34925"/>
                      <a:pt x="203200" y="111124"/>
                      <a:pt x="176212" y="126999"/>
                    </a:cubicBezTo>
                    <a:cubicBezTo>
                      <a:pt x="149225" y="142874"/>
                      <a:pt x="74612" y="127793"/>
                      <a:pt x="0" y="112712"/>
                    </a:cubicBezTo>
                  </a:path>
                </a:pathLst>
              </a:cu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0" name="直接连接符 49"/>
            <p:cNvCxnSpPr/>
            <p:nvPr/>
          </p:nvCxnSpPr>
          <p:spPr>
            <a:xfrm flipH="1">
              <a:off x="2475365" y="5396657"/>
              <a:ext cx="620483" cy="375392"/>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圆角矩形 41"/>
          <p:cNvSpPr/>
          <p:nvPr/>
        </p:nvSpPr>
        <p:spPr>
          <a:xfrm>
            <a:off x="1056299" y="5517232"/>
            <a:ext cx="7504386" cy="1127408"/>
          </a:xfrm>
          <a:prstGeom prst="round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spcAft>
                <a:spcPts val="600"/>
              </a:spcAft>
            </a:pPr>
            <a:r>
              <a:rPr lang="zh-CN" altLang="en-US" sz="2200" dirty="0">
                <a:solidFill>
                  <a:srgbClr val="FF0000"/>
                </a:solidFill>
                <a:latin typeface="楷体" pitchFamily="49" charset="-122"/>
                <a:ea typeface="楷体" pitchFamily="49" charset="-122"/>
              </a:rPr>
              <a:t>接续迭代</a:t>
            </a:r>
            <a:r>
              <a:rPr lang="zh-CN" altLang="en-US" sz="2200" dirty="0">
                <a:solidFill>
                  <a:srgbClr val="0000FF"/>
                </a:solidFill>
                <a:latin typeface="楷体" pitchFamily="49" charset="-122"/>
                <a:ea typeface="楷体" pitchFamily="49" charset="-122"/>
              </a:rPr>
              <a:t>后发现结果相同，故上面是各结点的必经结点集。为什么要迭代呢？</a:t>
            </a:r>
            <a:endParaRPr lang="en-US" altLang="zh-CN" sz="2200" dirty="0">
              <a:solidFill>
                <a:srgbClr val="0000FF"/>
              </a:solidFill>
              <a:latin typeface="楷体" pitchFamily="49" charset="-122"/>
              <a:ea typeface="楷体" pitchFamily="49" charset="-122"/>
            </a:endParaRPr>
          </a:p>
          <a:p>
            <a:r>
              <a:rPr lang="zh-CN" altLang="en-US" sz="2200" dirty="0">
                <a:solidFill>
                  <a:srgbClr val="0000FF"/>
                </a:solidFill>
                <a:latin typeface="楷体" pitchFamily="49" charset="-122"/>
                <a:ea typeface="楷体" pitchFamily="49" charset="-122"/>
              </a:rPr>
              <a:t>解释：比如，</a:t>
            </a:r>
            <a:r>
              <a:rPr lang="en-US" altLang="zh-CN" sz="2200" dirty="0">
                <a:solidFill>
                  <a:srgbClr val="0000FF"/>
                </a:solidFill>
                <a:latin typeface="楷体" pitchFamily="49" charset="-122"/>
                <a:ea typeface="楷体" pitchFamily="49" charset="-122"/>
              </a:rPr>
              <a:t>D(7)</a:t>
            </a:r>
            <a:r>
              <a:rPr lang="zh-CN" altLang="en-US" sz="2200" dirty="0">
                <a:solidFill>
                  <a:srgbClr val="0000FF"/>
                </a:solidFill>
                <a:latin typeface="楷体" pitchFamily="49" charset="-122"/>
                <a:ea typeface="楷体" pitchFamily="49" charset="-122"/>
              </a:rPr>
              <a:t>已经变了，可能导致</a:t>
            </a:r>
            <a:r>
              <a:rPr lang="en-US" altLang="zh-CN" sz="2200" dirty="0">
                <a:solidFill>
                  <a:srgbClr val="0000FF"/>
                </a:solidFill>
                <a:latin typeface="楷体" pitchFamily="49" charset="-122"/>
                <a:ea typeface="楷体" pitchFamily="49" charset="-122"/>
              </a:rPr>
              <a:t>D(4)</a:t>
            </a:r>
            <a:r>
              <a:rPr lang="zh-CN" altLang="en-US" sz="2200" dirty="0">
                <a:solidFill>
                  <a:srgbClr val="0000FF"/>
                </a:solidFill>
                <a:latin typeface="楷体" pitchFamily="49" charset="-122"/>
                <a:ea typeface="楷体" pitchFamily="49" charset="-122"/>
              </a:rPr>
              <a:t>有不同的结果。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blinds(horizontal)">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6638"/>
            <a:ext cx="7886700" cy="741004"/>
          </a:xfrm>
        </p:spPr>
        <p:txBody>
          <a:bodyPr/>
          <a:lstStyle/>
          <a:p>
            <a:r>
              <a:rPr lang="en-US" altLang="zh-CN" dirty="0"/>
              <a:t>2</a:t>
            </a:r>
            <a:r>
              <a:rPr lang="zh-CN" altLang="en-US" dirty="0"/>
              <a:t>、查找循环算法</a:t>
            </a:r>
          </a:p>
        </p:txBody>
      </p:sp>
      <p:sp>
        <p:nvSpPr>
          <p:cNvPr id="3" name="内容占位符 2"/>
          <p:cNvSpPr>
            <a:spLocks noGrp="1"/>
          </p:cNvSpPr>
          <p:nvPr>
            <p:ph idx="1"/>
          </p:nvPr>
        </p:nvSpPr>
        <p:spPr>
          <a:xfrm>
            <a:off x="628650" y="1165125"/>
            <a:ext cx="7886700" cy="2713702"/>
          </a:xfrm>
        </p:spPr>
        <p:txBody>
          <a:bodyPr/>
          <a:lstStyle/>
          <a:p>
            <a:pPr>
              <a:buNone/>
            </a:pPr>
            <a:r>
              <a:rPr lang="en-US" altLang="zh-CN" dirty="0"/>
              <a:t>1</a:t>
            </a:r>
            <a:r>
              <a:rPr lang="zh-CN" altLang="en-US" dirty="0"/>
              <a:t>、求出回边</a:t>
            </a:r>
            <a:endParaRPr lang="en-US" altLang="zh-CN" dirty="0"/>
          </a:p>
          <a:p>
            <a:r>
              <a:rPr lang="zh-CN" altLang="en-US" dirty="0">
                <a:solidFill>
                  <a:srgbClr val="FF0000"/>
                </a:solidFill>
              </a:rPr>
              <a:t>定义</a:t>
            </a:r>
            <a:r>
              <a:rPr lang="zh-CN" altLang="en-US" dirty="0"/>
              <a:t>：</a:t>
            </a:r>
            <a:endParaRPr lang="en-US" altLang="zh-CN" dirty="0"/>
          </a:p>
          <a:p>
            <a:pPr lvl="1"/>
            <a:r>
              <a:rPr lang="zh-CN" altLang="en-US" dirty="0"/>
              <a:t>设</a:t>
            </a:r>
            <a:r>
              <a:rPr lang="en-US" altLang="zh-CN" dirty="0"/>
              <a:t>a</a:t>
            </a:r>
            <a:r>
              <a:rPr lang="zh-CN" altLang="en-US" dirty="0">
                <a:latin typeface="Comic Sans MS" pitchFamily="66" charset="0"/>
                <a:sym typeface="Symbol" pitchFamily="18" charset="2"/>
              </a:rPr>
              <a:t>→</a:t>
            </a:r>
            <a:r>
              <a:rPr lang="en-US" altLang="zh-CN" dirty="0"/>
              <a:t>b</a:t>
            </a:r>
            <a:r>
              <a:rPr lang="zh-CN" altLang="en-US" dirty="0"/>
              <a:t>是控制流图中的一条有向边，若</a:t>
            </a:r>
            <a:r>
              <a:rPr lang="en-US" altLang="zh-CN" dirty="0"/>
              <a:t>b </a:t>
            </a:r>
            <a:r>
              <a:rPr lang="en-US" altLang="zh-CN" dirty="0" err="1"/>
              <a:t>dom</a:t>
            </a:r>
            <a:r>
              <a:rPr lang="en-US" altLang="zh-CN" dirty="0"/>
              <a:t> a</a:t>
            </a:r>
            <a:r>
              <a:rPr lang="zh-CN" altLang="en-US" dirty="0"/>
              <a:t>，则</a:t>
            </a:r>
            <a:r>
              <a:rPr lang="en-US" altLang="zh-CN" dirty="0"/>
              <a:t>a</a:t>
            </a:r>
            <a:r>
              <a:rPr lang="zh-CN" altLang="en-US" dirty="0">
                <a:latin typeface="Comic Sans MS" pitchFamily="66" charset="0"/>
                <a:sym typeface="Symbol" pitchFamily="18" charset="2"/>
              </a:rPr>
              <a:t>→</a:t>
            </a:r>
            <a:r>
              <a:rPr lang="en-US" altLang="zh-CN" dirty="0"/>
              <a:t>b</a:t>
            </a:r>
            <a:r>
              <a:rPr lang="zh-CN" altLang="en-US" dirty="0"/>
              <a:t>是流图中的一条回边。</a:t>
            </a:r>
            <a:endParaRPr lang="en-US" altLang="zh-CN" dirty="0"/>
          </a:p>
          <a:p>
            <a:r>
              <a:rPr lang="zh-CN" altLang="en-US" dirty="0"/>
              <a:t>如图：</a:t>
            </a:r>
          </a:p>
        </p:txBody>
      </p:sp>
      <p:sp>
        <p:nvSpPr>
          <p:cNvPr id="4" name="灯片编号占位符 3"/>
          <p:cNvSpPr>
            <a:spLocks noGrp="1"/>
          </p:cNvSpPr>
          <p:nvPr>
            <p:ph type="sldNum" sz="quarter" idx="12"/>
          </p:nvPr>
        </p:nvSpPr>
        <p:spPr>
          <a:xfrm>
            <a:off x="8037870" y="6356350"/>
            <a:ext cx="477479" cy="365125"/>
          </a:xfrm>
        </p:spPr>
        <p:txBody>
          <a:bodyPr/>
          <a:lstStyle/>
          <a:p>
            <a:pPr>
              <a:defRPr/>
            </a:pPr>
            <a:fld id="{EFC3A549-9C13-4399-83C7-A4E2E0BD550C}" type="slidenum">
              <a:rPr lang="zh-CN" altLang="en-US" smtClean="0"/>
              <a:pPr>
                <a:defRPr/>
              </a:pPr>
              <a:t>57</a:t>
            </a:fld>
            <a:endParaRPr lang="zh-CN" altLang="en-US"/>
          </a:p>
        </p:txBody>
      </p:sp>
      <p:grpSp>
        <p:nvGrpSpPr>
          <p:cNvPr id="41" name="组合 40"/>
          <p:cNvGrpSpPr/>
          <p:nvPr/>
        </p:nvGrpSpPr>
        <p:grpSpPr>
          <a:xfrm>
            <a:off x="2420173" y="3334998"/>
            <a:ext cx="1008447" cy="2448306"/>
            <a:chOff x="5487757" y="4057650"/>
            <a:chExt cx="1008447" cy="2448306"/>
          </a:xfrm>
        </p:grpSpPr>
        <p:grpSp>
          <p:nvGrpSpPr>
            <p:cNvPr id="7" name="组合 6"/>
            <p:cNvGrpSpPr/>
            <p:nvPr/>
          </p:nvGrpSpPr>
          <p:grpSpPr>
            <a:xfrm>
              <a:off x="5487757" y="4057650"/>
              <a:ext cx="998763" cy="2448306"/>
              <a:chOff x="1608932" y="2317340"/>
              <a:chExt cx="998763" cy="2448306"/>
            </a:xfrm>
          </p:grpSpPr>
          <p:grpSp>
            <p:nvGrpSpPr>
              <p:cNvPr id="8" name="组合 24"/>
              <p:cNvGrpSpPr/>
              <p:nvPr/>
            </p:nvGrpSpPr>
            <p:grpSpPr>
              <a:xfrm>
                <a:off x="2099484" y="4412846"/>
                <a:ext cx="410354" cy="352800"/>
                <a:chOff x="1755058" y="4630992"/>
                <a:chExt cx="410354" cy="352800"/>
              </a:xfrm>
            </p:grpSpPr>
            <p:sp>
              <p:nvSpPr>
                <p:cNvPr id="37" name="椭圆 4"/>
                <p:cNvSpPr/>
                <p:nvPr/>
              </p:nvSpPr>
              <p:spPr>
                <a:xfrm>
                  <a:off x="1784555" y="4630992"/>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55058" y="4630994"/>
                  <a:ext cx="410354"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a</a:t>
                  </a:r>
                  <a:endParaRPr lang="zh-CN" altLang="en-US" sz="2000" dirty="0">
                    <a:solidFill>
                      <a:schemeClr val="tx1"/>
                    </a:solidFill>
                    <a:latin typeface="楷体" pitchFamily="49" charset="-122"/>
                    <a:ea typeface="楷体" pitchFamily="49" charset="-122"/>
                  </a:endParaRPr>
                </a:p>
              </p:txBody>
            </p:sp>
          </p:grpSp>
          <p:grpSp>
            <p:nvGrpSpPr>
              <p:cNvPr id="14" name="组合 25"/>
              <p:cNvGrpSpPr/>
              <p:nvPr/>
            </p:nvGrpSpPr>
            <p:grpSpPr>
              <a:xfrm>
                <a:off x="2095180" y="2991465"/>
                <a:ext cx="442452" cy="352800"/>
                <a:chOff x="2192746" y="5240593"/>
                <a:chExt cx="442452" cy="352800"/>
              </a:xfrm>
            </p:grpSpPr>
            <p:sp>
              <p:nvSpPr>
                <p:cNvPr id="29" name="椭圆 5"/>
                <p:cNvSpPr/>
                <p:nvPr/>
              </p:nvSpPr>
              <p:spPr>
                <a:xfrm>
                  <a:off x="2217174" y="5240593"/>
                  <a:ext cx="353961" cy="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192746"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b</a:t>
                  </a:r>
                  <a:endParaRPr lang="zh-CN" altLang="en-US" sz="2000" dirty="0">
                    <a:solidFill>
                      <a:schemeClr val="tx1"/>
                    </a:solidFill>
                    <a:latin typeface="楷体" pitchFamily="49" charset="-122"/>
                    <a:ea typeface="楷体" pitchFamily="49" charset="-122"/>
                  </a:endParaRPr>
                </a:p>
              </p:txBody>
            </p:sp>
          </p:grpSp>
          <p:sp>
            <p:nvSpPr>
              <p:cNvPr id="26" name="矩形 25"/>
              <p:cNvSpPr/>
              <p:nvPr/>
            </p:nvSpPr>
            <p:spPr>
              <a:xfrm>
                <a:off x="2037564" y="2317340"/>
                <a:ext cx="570131" cy="245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E1CE3"/>
                    </a:solidFill>
                    <a:latin typeface="楷体" pitchFamily="49" charset="-122"/>
                    <a:ea typeface="楷体" pitchFamily="49" charset="-122"/>
                  </a:rPr>
                  <a:t>...</a:t>
                </a:r>
                <a:endParaRPr lang="zh-CN" altLang="en-US" sz="2400" dirty="0">
                  <a:solidFill>
                    <a:srgbClr val="1E1CE3"/>
                  </a:solidFill>
                  <a:latin typeface="楷体" pitchFamily="49" charset="-122"/>
                  <a:ea typeface="楷体" pitchFamily="49" charset="-122"/>
                </a:endParaRPr>
              </a:p>
            </p:txBody>
          </p:sp>
          <p:cxnSp>
            <p:nvCxnSpPr>
              <p:cNvPr id="18" name="直接箭头连接符 17"/>
              <p:cNvCxnSpPr/>
              <p:nvPr/>
            </p:nvCxnSpPr>
            <p:spPr>
              <a:xfrm>
                <a:off x="2286145" y="2630676"/>
                <a:ext cx="0" cy="3600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290908" y="3349862"/>
                <a:ext cx="0" cy="4320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任意多边形 21"/>
              <p:cNvSpPr/>
              <p:nvPr/>
            </p:nvSpPr>
            <p:spPr>
              <a:xfrm>
                <a:off x="1608932" y="3281362"/>
                <a:ext cx="548481" cy="1223963"/>
              </a:xfrm>
              <a:custGeom>
                <a:avLst/>
                <a:gdLst>
                  <a:gd name="connsiteX0" fmla="*/ 543719 w 548481"/>
                  <a:gd name="connsiteY0" fmla="*/ 1223963 h 1223963"/>
                  <a:gd name="connsiteX1" fmla="*/ 794 w 548481"/>
                  <a:gd name="connsiteY1" fmla="*/ 681038 h 1223963"/>
                  <a:gd name="connsiteX2" fmla="*/ 548481 w 548481"/>
                  <a:gd name="connsiteY2" fmla="*/ 0 h 1223963"/>
                </a:gdLst>
                <a:ahLst/>
                <a:cxnLst>
                  <a:cxn ang="0">
                    <a:pos x="connsiteX0" y="connsiteY0"/>
                  </a:cxn>
                  <a:cxn ang="0">
                    <a:pos x="connsiteX1" y="connsiteY1"/>
                  </a:cxn>
                  <a:cxn ang="0">
                    <a:pos x="connsiteX2" y="connsiteY2"/>
                  </a:cxn>
                </a:cxnLst>
                <a:rect l="l" t="t" r="r" b="b"/>
                <a:pathLst>
                  <a:path w="548481" h="1223963">
                    <a:moveTo>
                      <a:pt x="543719" y="1223963"/>
                    </a:moveTo>
                    <a:cubicBezTo>
                      <a:pt x="271859" y="1054497"/>
                      <a:pt x="0" y="885032"/>
                      <a:pt x="794" y="681038"/>
                    </a:cubicBezTo>
                    <a:cubicBezTo>
                      <a:pt x="1588" y="477044"/>
                      <a:pt x="275034" y="238522"/>
                      <a:pt x="548481" y="0"/>
                    </a:cubicBezTo>
                  </a:path>
                </a:pathLst>
              </a:cu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9" name="矩形 38"/>
            <p:cNvSpPr/>
            <p:nvPr/>
          </p:nvSpPr>
          <p:spPr>
            <a:xfrm>
              <a:off x="5919797" y="5349828"/>
              <a:ext cx="576407"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E1CE3"/>
                  </a:solidFill>
                  <a:latin typeface="楷体" pitchFamily="49" charset="-122"/>
                  <a:ea typeface="楷体" pitchFamily="49" charset="-122"/>
                </a:rPr>
                <a:t>...</a:t>
              </a:r>
              <a:endParaRPr lang="zh-CN" altLang="en-US" sz="2400" dirty="0">
                <a:solidFill>
                  <a:srgbClr val="1E1CE3"/>
                </a:solidFill>
                <a:latin typeface="楷体" pitchFamily="49" charset="-122"/>
                <a:ea typeface="楷体" pitchFamily="49" charset="-122"/>
              </a:endParaRPr>
            </a:p>
          </p:txBody>
        </p:sp>
        <p:cxnSp>
          <p:nvCxnSpPr>
            <p:cNvPr id="40" name="直接箭头连接符 39"/>
            <p:cNvCxnSpPr/>
            <p:nvPr/>
          </p:nvCxnSpPr>
          <p:spPr>
            <a:xfrm>
              <a:off x="6174653" y="5724493"/>
              <a:ext cx="0" cy="4320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矩形 41"/>
          <p:cNvSpPr/>
          <p:nvPr/>
        </p:nvSpPr>
        <p:spPr>
          <a:xfrm>
            <a:off x="5072953" y="4011561"/>
            <a:ext cx="3289382" cy="10471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274638">
              <a:lnSpc>
                <a:spcPct val="120000"/>
              </a:lnSpc>
              <a:spcAft>
                <a:spcPts val="1200"/>
              </a:spcAft>
              <a:buClr>
                <a:srgbClr val="FF0000"/>
              </a:buClr>
              <a:buSzPct val="70000"/>
              <a:buFont typeface="Wingdings" pitchFamily="2" charset="2"/>
              <a:buChar char="l"/>
            </a:pPr>
            <a:r>
              <a:rPr lang="zh-CN" altLang="en-US" sz="2400" dirty="0">
                <a:solidFill>
                  <a:schemeClr val="accent6">
                    <a:lumMod val="50000"/>
                  </a:schemeClr>
                </a:solidFill>
                <a:latin typeface="楷体" pitchFamily="49" charset="-122"/>
                <a:ea typeface="楷体" pitchFamily="49" charset="-122"/>
              </a:rPr>
              <a:t>可以应用</a:t>
            </a:r>
            <a:r>
              <a:rPr lang="zh-CN" altLang="en-US" sz="2400" dirty="0">
                <a:solidFill>
                  <a:srgbClr val="FF0000"/>
                </a:solidFill>
                <a:latin typeface="楷体" pitchFamily="49" charset="-122"/>
                <a:ea typeface="楷体" pitchFamily="49" charset="-122"/>
              </a:rPr>
              <a:t>必经结点集</a:t>
            </a:r>
            <a:r>
              <a:rPr lang="zh-CN" altLang="en-US" sz="2400" dirty="0">
                <a:solidFill>
                  <a:schemeClr val="accent6">
                    <a:lumMod val="50000"/>
                  </a:schemeClr>
                </a:solidFill>
                <a:latin typeface="楷体" pitchFamily="49" charset="-122"/>
                <a:ea typeface="楷体" pitchFamily="49" charset="-122"/>
              </a:rPr>
              <a:t>来求出流图中的回边。</a:t>
            </a:r>
          </a:p>
        </p:txBody>
      </p:sp>
      <p:sp>
        <p:nvSpPr>
          <p:cNvPr id="20" name="文本框 7">
            <a:extLst>
              <a:ext uri="{FF2B5EF4-FFF2-40B4-BE49-F238E27FC236}">
                <a16:creationId xmlns:a16="http://schemas.microsoft.com/office/drawing/2014/main" id="{7E1FA7AC-E671-4B78-85E0-91702B7A35CD}"/>
              </a:ext>
            </a:extLst>
          </p:cNvPr>
          <p:cNvSpPr txBox="1">
            <a:spLocks noChangeArrowheads="1"/>
          </p:cNvSpPr>
          <p:nvPr/>
        </p:nvSpPr>
        <p:spPr bwMode="auto">
          <a:xfrm>
            <a:off x="3019425" y="6348413"/>
            <a:ext cx="3105150" cy="368300"/>
          </a:xfrm>
          <a:prstGeom prst="rect">
            <a:avLst/>
          </a:prstGeom>
          <a:noFill/>
          <a:ln w="9525">
            <a:noFill/>
            <a:miter lim="800000"/>
            <a:headEnd/>
            <a:tailEnd/>
          </a:ln>
        </p:spPr>
        <p:txBody>
          <a:bodyPr>
            <a:spAutoFit/>
          </a:bodyPr>
          <a:lstStyle/>
          <a:p>
            <a:r>
              <a:rPr lang="en-US" altLang="zh-CN" dirty="0">
                <a:solidFill>
                  <a:srgbClr val="1E1CE3"/>
                </a:solidFill>
                <a:latin typeface="Calibri" pitchFamily="34" charset="0"/>
                <a:ea typeface="等线" pitchFamily="2" charset="-122"/>
              </a:rPr>
              <a:t>copyright </a:t>
            </a:r>
            <a:r>
              <a:rPr lang="en-US" altLang="zh-CN">
                <a:solidFill>
                  <a:srgbClr val="1E1CE3"/>
                </a:solidFill>
                <a:latin typeface="Calibri" pitchFamily="34" charset="0"/>
                <a:ea typeface="等线" pitchFamily="2" charset="-122"/>
              </a:rPr>
              <a:t>© 2021 </a:t>
            </a:r>
            <a:r>
              <a:rPr lang="en-US" altLang="zh-CN" dirty="0">
                <a:solidFill>
                  <a:srgbClr val="1E1CE3"/>
                </a:solidFill>
                <a:latin typeface="Calibri" pitchFamily="34" charset="0"/>
                <a:ea typeface="等线" pitchFamily="2" charset="-122"/>
              </a:rPr>
              <a:t>by Xu Dezhi</a:t>
            </a:r>
            <a:endParaRPr lang="zh-CN" altLang="en-US" dirty="0">
              <a:solidFill>
                <a:srgbClr val="1E1CE3"/>
              </a:solidFill>
              <a:latin typeface="Calibri" pitchFamily="34" charset="0"/>
              <a:ea typeface="等线"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37764"/>
          </a:xfrm>
        </p:spPr>
        <p:txBody>
          <a:bodyPr/>
          <a:lstStyle/>
          <a:p>
            <a:r>
              <a:rPr lang="zh-CN" altLang="en-US" dirty="0"/>
              <a:t>求回边的方法</a:t>
            </a:r>
          </a:p>
        </p:txBody>
      </p:sp>
      <p:sp>
        <p:nvSpPr>
          <p:cNvPr id="3" name="内容占位符 2"/>
          <p:cNvSpPr>
            <a:spLocks noGrp="1"/>
          </p:cNvSpPr>
          <p:nvPr>
            <p:ph idx="1"/>
          </p:nvPr>
        </p:nvSpPr>
        <p:spPr>
          <a:xfrm>
            <a:off x="213360" y="1238864"/>
            <a:ext cx="5958840" cy="5131455"/>
          </a:xfrm>
        </p:spPr>
        <p:txBody>
          <a:bodyPr/>
          <a:lstStyle/>
          <a:p>
            <a:r>
              <a:rPr lang="zh-CN" altLang="en-US" sz="2600" dirty="0"/>
              <a:t>首先，求出</a:t>
            </a:r>
            <a:r>
              <a:rPr lang="zh-CN" altLang="en-US" sz="2600" dirty="0">
                <a:solidFill>
                  <a:srgbClr val="C00000"/>
                </a:solidFill>
              </a:rPr>
              <a:t>必经结点集</a:t>
            </a:r>
            <a:r>
              <a:rPr lang="zh-CN" altLang="en-US" sz="2600" dirty="0"/>
              <a:t>：</a:t>
            </a:r>
            <a:endParaRPr lang="en-US" altLang="zh-CN" sz="2600" dirty="0"/>
          </a:p>
          <a:p>
            <a:pPr lvl="1">
              <a:buNone/>
            </a:pPr>
            <a:r>
              <a:rPr lang="en-US" altLang="zh-CN" sz="2300" dirty="0"/>
              <a:t>D(2)=</a:t>
            </a:r>
            <a:r>
              <a:rPr lang="en-US" altLang="zh-CN" sz="2300" dirty="0">
                <a:solidFill>
                  <a:srgbClr val="C00000"/>
                </a:solidFill>
              </a:rPr>
              <a:t>D(1)</a:t>
            </a:r>
            <a:r>
              <a:rPr lang="zh-CN" altLang="en-US" sz="2300" dirty="0">
                <a:solidFill>
                  <a:srgbClr val="C00000"/>
                </a:solidFill>
                <a:sym typeface="Symbol" pitchFamily="18" charset="2"/>
              </a:rPr>
              <a:t>∩</a:t>
            </a:r>
            <a:r>
              <a:rPr lang="en-US" altLang="zh-CN" sz="2300" dirty="0">
                <a:solidFill>
                  <a:srgbClr val="C00000"/>
                </a:solidFill>
              </a:rPr>
              <a:t>D(4)</a:t>
            </a:r>
            <a:r>
              <a:rPr lang="zh-CN" altLang="en-US" sz="2300" dirty="0">
                <a:solidFill>
                  <a:srgbClr val="C00000"/>
                </a:solidFill>
              </a:rPr>
              <a:t>∪</a:t>
            </a:r>
            <a:r>
              <a:rPr lang="en-US" altLang="zh-CN" sz="2300" dirty="0">
                <a:solidFill>
                  <a:srgbClr val="C00000"/>
                </a:solidFill>
              </a:rPr>
              <a:t>{2}</a:t>
            </a:r>
            <a:r>
              <a:rPr lang="en-US" altLang="zh-CN" sz="2300" dirty="0"/>
              <a:t>={1,2}</a:t>
            </a:r>
          </a:p>
          <a:p>
            <a:pPr lvl="1">
              <a:buNone/>
            </a:pPr>
            <a:r>
              <a:rPr lang="en-US" altLang="zh-CN" sz="2300" dirty="0"/>
              <a:t>D(3)=</a:t>
            </a:r>
            <a:r>
              <a:rPr lang="en-US" altLang="zh-CN" sz="2300" dirty="0">
                <a:solidFill>
                  <a:srgbClr val="C00000"/>
                </a:solidFill>
              </a:rPr>
              <a:t>D(2)</a:t>
            </a:r>
            <a:r>
              <a:rPr lang="zh-CN" altLang="en-US" sz="2300" dirty="0">
                <a:solidFill>
                  <a:srgbClr val="C00000"/>
                </a:solidFill>
              </a:rPr>
              <a:t>∪</a:t>
            </a:r>
            <a:r>
              <a:rPr lang="en-US" altLang="zh-CN" sz="2300" dirty="0">
                <a:solidFill>
                  <a:srgbClr val="C00000"/>
                </a:solidFill>
              </a:rPr>
              <a:t>{3}</a:t>
            </a:r>
            <a:r>
              <a:rPr lang="en-US" altLang="zh-CN" sz="2300" dirty="0"/>
              <a:t>={1,2,3}</a:t>
            </a:r>
          </a:p>
          <a:p>
            <a:pPr lvl="1">
              <a:buNone/>
            </a:pPr>
            <a:r>
              <a:rPr lang="en-US" altLang="zh-CN" sz="2300" dirty="0"/>
              <a:t>D(4)=</a:t>
            </a:r>
            <a:r>
              <a:rPr lang="en-US" altLang="zh-CN" sz="2300" dirty="0">
                <a:solidFill>
                  <a:srgbClr val="C00000"/>
                </a:solidFill>
              </a:rPr>
              <a:t>D(2)</a:t>
            </a:r>
            <a:r>
              <a:rPr lang="zh-CN" altLang="en-US" sz="2300" dirty="0">
                <a:solidFill>
                  <a:srgbClr val="C00000"/>
                </a:solidFill>
                <a:sym typeface="Symbol" pitchFamily="18" charset="2"/>
              </a:rPr>
              <a:t>∩</a:t>
            </a:r>
            <a:r>
              <a:rPr lang="en-US" altLang="zh-CN" sz="2300" dirty="0">
                <a:solidFill>
                  <a:srgbClr val="C00000"/>
                </a:solidFill>
              </a:rPr>
              <a:t>D(3)</a:t>
            </a:r>
            <a:r>
              <a:rPr lang="zh-CN" altLang="en-US" sz="2300" dirty="0">
                <a:solidFill>
                  <a:srgbClr val="C00000"/>
                </a:solidFill>
                <a:sym typeface="Symbol" pitchFamily="18" charset="2"/>
              </a:rPr>
              <a:t>∩</a:t>
            </a:r>
            <a:r>
              <a:rPr lang="en-US" altLang="zh-CN" sz="2300" dirty="0">
                <a:solidFill>
                  <a:srgbClr val="C00000"/>
                </a:solidFill>
              </a:rPr>
              <a:t>D(7)</a:t>
            </a:r>
            <a:r>
              <a:rPr lang="zh-CN" altLang="en-US" sz="2300" dirty="0">
                <a:solidFill>
                  <a:srgbClr val="C00000"/>
                </a:solidFill>
              </a:rPr>
              <a:t>∪</a:t>
            </a:r>
            <a:r>
              <a:rPr lang="en-US" altLang="zh-CN" sz="2300" dirty="0">
                <a:solidFill>
                  <a:srgbClr val="C00000"/>
                </a:solidFill>
              </a:rPr>
              <a:t>{4}</a:t>
            </a:r>
            <a:r>
              <a:rPr lang="en-US" altLang="zh-CN" sz="2300" dirty="0"/>
              <a:t>={1,2,4}</a:t>
            </a:r>
          </a:p>
          <a:p>
            <a:pPr lvl="1">
              <a:buNone/>
            </a:pPr>
            <a:r>
              <a:rPr lang="en-US" altLang="zh-CN" sz="2300" dirty="0"/>
              <a:t>D(5)=</a:t>
            </a:r>
            <a:r>
              <a:rPr lang="en-US" altLang="zh-CN" sz="2300" dirty="0">
                <a:solidFill>
                  <a:srgbClr val="C00000"/>
                </a:solidFill>
              </a:rPr>
              <a:t>D(4)</a:t>
            </a:r>
            <a:r>
              <a:rPr lang="zh-CN" altLang="en-US" sz="2300" dirty="0">
                <a:solidFill>
                  <a:srgbClr val="C00000"/>
                </a:solidFill>
              </a:rPr>
              <a:t>∪</a:t>
            </a:r>
            <a:r>
              <a:rPr lang="en-US" altLang="zh-CN" sz="2300" dirty="0">
                <a:solidFill>
                  <a:srgbClr val="C00000"/>
                </a:solidFill>
              </a:rPr>
              <a:t>{5}</a:t>
            </a:r>
            <a:r>
              <a:rPr lang="en-US" altLang="zh-CN" sz="2300" dirty="0"/>
              <a:t>={1,2,4,5}</a:t>
            </a:r>
          </a:p>
          <a:p>
            <a:pPr lvl="1">
              <a:buNone/>
            </a:pPr>
            <a:r>
              <a:rPr lang="en-US" altLang="zh-CN" sz="2300" dirty="0"/>
              <a:t>D(6)=</a:t>
            </a:r>
            <a:r>
              <a:rPr lang="en-US" altLang="zh-CN" sz="2300" dirty="0">
                <a:solidFill>
                  <a:srgbClr val="C00000"/>
                </a:solidFill>
              </a:rPr>
              <a:t>D(4)</a:t>
            </a:r>
            <a:r>
              <a:rPr lang="zh-CN" altLang="en-US" sz="2300" dirty="0">
                <a:solidFill>
                  <a:srgbClr val="C00000"/>
                </a:solidFill>
              </a:rPr>
              <a:t>∪</a:t>
            </a:r>
            <a:r>
              <a:rPr lang="en-US" altLang="zh-CN" sz="2300" dirty="0">
                <a:solidFill>
                  <a:srgbClr val="C00000"/>
                </a:solidFill>
              </a:rPr>
              <a:t>{6}</a:t>
            </a:r>
            <a:r>
              <a:rPr lang="en-US" altLang="zh-CN" sz="2300" dirty="0"/>
              <a:t>={1,2,4,6}</a:t>
            </a:r>
          </a:p>
          <a:p>
            <a:pPr lvl="1">
              <a:buNone/>
            </a:pPr>
            <a:r>
              <a:rPr lang="en-US" altLang="zh-CN" sz="2300" dirty="0"/>
              <a:t>D(7)=</a:t>
            </a:r>
            <a:r>
              <a:rPr lang="en-US" altLang="zh-CN" sz="2300" dirty="0">
                <a:solidFill>
                  <a:srgbClr val="C00000"/>
                </a:solidFill>
              </a:rPr>
              <a:t>D(5)</a:t>
            </a:r>
            <a:r>
              <a:rPr lang="zh-CN" altLang="en-US" sz="2300" dirty="0">
                <a:solidFill>
                  <a:srgbClr val="C00000"/>
                </a:solidFill>
                <a:sym typeface="Symbol" pitchFamily="18" charset="2"/>
              </a:rPr>
              <a:t>∩</a:t>
            </a:r>
            <a:r>
              <a:rPr lang="en-US" altLang="zh-CN" sz="2300" dirty="0">
                <a:solidFill>
                  <a:srgbClr val="C00000"/>
                </a:solidFill>
              </a:rPr>
              <a:t>D(6)</a:t>
            </a:r>
            <a:r>
              <a:rPr lang="zh-CN" altLang="en-US" sz="2300" dirty="0">
                <a:solidFill>
                  <a:srgbClr val="C00000"/>
                </a:solidFill>
              </a:rPr>
              <a:t>∪</a:t>
            </a:r>
            <a:r>
              <a:rPr lang="en-US" altLang="zh-CN" sz="2300" dirty="0">
                <a:solidFill>
                  <a:srgbClr val="C00000"/>
                </a:solidFill>
              </a:rPr>
              <a:t>{7}</a:t>
            </a:r>
            <a:r>
              <a:rPr lang="en-US" altLang="zh-CN" sz="2300" dirty="0"/>
              <a:t>={1,2,4,7}</a:t>
            </a:r>
          </a:p>
          <a:p>
            <a:r>
              <a:rPr lang="en-US" altLang="zh-CN" sz="2600" dirty="0"/>
              <a:t>6 </a:t>
            </a:r>
            <a:r>
              <a:rPr lang="en-US" altLang="zh-CN" sz="2600" dirty="0" err="1"/>
              <a:t>dom</a:t>
            </a:r>
            <a:r>
              <a:rPr lang="en-US" altLang="zh-CN" sz="2600" dirty="0"/>
              <a:t> 6</a:t>
            </a:r>
            <a:r>
              <a:rPr lang="zh-CN" altLang="en-US" sz="2600" dirty="0"/>
              <a:t>；</a:t>
            </a:r>
            <a:r>
              <a:rPr lang="en-US" altLang="zh-CN" sz="2600" dirty="0"/>
              <a:t>4 </a:t>
            </a:r>
            <a:r>
              <a:rPr lang="en-US" altLang="zh-CN" sz="2600" dirty="0" err="1"/>
              <a:t>dom</a:t>
            </a:r>
            <a:r>
              <a:rPr lang="en-US" altLang="zh-CN" sz="2600" dirty="0"/>
              <a:t> 7</a:t>
            </a:r>
            <a:r>
              <a:rPr lang="zh-CN" altLang="en-US" sz="2600" dirty="0"/>
              <a:t>；</a:t>
            </a:r>
            <a:r>
              <a:rPr lang="en-US" altLang="zh-CN" sz="2600" dirty="0"/>
              <a:t>2 </a:t>
            </a:r>
            <a:r>
              <a:rPr lang="en-US" altLang="zh-CN" sz="2600" dirty="0" err="1"/>
              <a:t>dom</a:t>
            </a:r>
            <a:r>
              <a:rPr lang="en-US" altLang="zh-CN" sz="2600" dirty="0"/>
              <a:t> 4</a:t>
            </a:r>
          </a:p>
          <a:p>
            <a:r>
              <a:rPr lang="zh-CN" altLang="en-US" sz="2600" dirty="0"/>
              <a:t>故：</a:t>
            </a:r>
            <a:r>
              <a:rPr lang="en-US" altLang="zh-CN" sz="2600" dirty="0"/>
              <a:t>6</a:t>
            </a:r>
            <a:r>
              <a:rPr lang="zh-CN" altLang="en-US" sz="2600" dirty="0">
                <a:sym typeface="Symbol" pitchFamily="18" charset="2"/>
              </a:rPr>
              <a:t></a:t>
            </a:r>
            <a:r>
              <a:rPr lang="en-US" altLang="zh-CN" sz="2600" dirty="0"/>
              <a:t>6</a:t>
            </a:r>
            <a:r>
              <a:rPr lang="zh-CN" altLang="en-US" sz="2600" dirty="0"/>
              <a:t>，</a:t>
            </a:r>
            <a:r>
              <a:rPr lang="en-US" altLang="zh-CN" sz="2600" dirty="0"/>
              <a:t>7</a:t>
            </a:r>
            <a:r>
              <a:rPr lang="zh-CN" altLang="en-US" sz="2600" dirty="0">
                <a:sym typeface="Symbol" pitchFamily="18" charset="2"/>
              </a:rPr>
              <a:t></a:t>
            </a:r>
            <a:r>
              <a:rPr lang="en-US" altLang="zh-CN" sz="2600" dirty="0"/>
              <a:t>4</a:t>
            </a:r>
            <a:r>
              <a:rPr lang="zh-CN" altLang="en-US" sz="2600" dirty="0"/>
              <a:t>，</a:t>
            </a:r>
            <a:r>
              <a:rPr lang="en-US" altLang="zh-CN" sz="2600" dirty="0"/>
              <a:t>4</a:t>
            </a:r>
            <a:r>
              <a:rPr lang="zh-CN" altLang="en-US" sz="2600" dirty="0">
                <a:sym typeface="Symbol" pitchFamily="18" charset="2"/>
              </a:rPr>
              <a:t></a:t>
            </a:r>
            <a:r>
              <a:rPr lang="en-US" altLang="zh-CN" sz="2600" dirty="0"/>
              <a:t>2</a:t>
            </a:r>
            <a:r>
              <a:rPr lang="zh-CN" altLang="en-US" sz="2600" dirty="0"/>
              <a:t>都是流图的回边。</a:t>
            </a:r>
          </a:p>
        </p:txBody>
      </p:sp>
      <p:sp>
        <p:nvSpPr>
          <p:cNvPr id="4" name="灯片编号占位符 3"/>
          <p:cNvSpPr>
            <a:spLocks noGrp="1"/>
          </p:cNvSpPr>
          <p:nvPr>
            <p:ph type="sldNum" sz="quarter" idx="12"/>
          </p:nvPr>
        </p:nvSpPr>
        <p:spPr>
          <a:xfrm>
            <a:off x="8001000" y="6339840"/>
            <a:ext cx="514350" cy="381635"/>
          </a:xfrm>
        </p:spPr>
        <p:txBody>
          <a:bodyPr/>
          <a:lstStyle/>
          <a:p>
            <a:pPr>
              <a:defRPr/>
            </a:pPr>
            <a:fld id="{EFC3A549-9C13-4399-83C7-A4E2E0BD550C}" type="slidenum">
              <a:rPr lang="zh-CN" altLang="en-US" smtClean="0"/>
              <a:pPr>
                <a:defRPr/>
              </a:pPr>
              <a:t>58</a:t>
            </a:fld>
            <a:endParaRPr lang="zh-CN" altLang="en-US"/>
          </a:p>
        </p:txBody>
      </p:sp>
      <p:grpSp>
        <p:nvGrpSpPr>
          <p:cNvPr id="39" name="组合 38"/>
          <p:cNvGrpSpPr/>
          <p:nvPr/>
        </p:nvGrpSpPr>
        <p:grpSpPr>
          <a:xfrm>
            <a:off x="5788502" y="1669551"/>
            <a:ext cx="2927212" cy="3945720"/>
            <a:chOff x="5788502" y="1669551"/>
            <a:chExt cx="2927212" cy="3945720"/>
          </a:xfrm>
        </p:grpSpPr>
        <p:grpSp>
          <p:nvGrpSpPr>
            <p:cNvPr id="6" name="组合 5"/>
            <p:cNvGrpSpPr/>
            <p:nvPr/>
          </p:nvGrpSpPr>
          <p:grpSpPr>
            <a:xfrm>
              <a:off x="5788502" y="1669551"/>
              <a:ext cx="2927212" cy="3945720"/>
              <a:chOff x="637382" y="2096271"/>
              <a:chExt cx="2927212" cy="3945720"/>
            </a:xfrm>
          </p:grpSpPr>
          <p:grpSp>
            <p:nvGrpSpPr>
              <p:cNvPr id="7" name="组合 24"/>
              <p:cNvGrpSpPr/>
              <p:nvPr/>
            </p:nvGrpSpPr>
            <p:grpSpPr>
              <a:xfrm>
                <a:off x="2086784" y="4412846"/>
                <a:ext cx="410354" cy="352800"/>
                <a:chOff x="1742358" y="4630992"/>
                <a:chExt cx="410354" cy="352800"/>
              </a:xfrm>
            </p:grpSpPr>
            <p:sp>
              <p:nvSpPr>
                <p:cNvPr id="36" name="椭圆 4"/>
                <p:cNvSpPr/>
                <p:nvPr/>
              </p:nvSpPr>
              <p:spPr>
                <a:xfrm>
                  <a:off x="1784555" y="4630992"/>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742358" y="4630994"/>
                  <a:ext cx="410354"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4</a:t>
                  </a:r>
                  <a:endParaRPr lang="zh-CN" altLang="en-US" sz="2000" dirty="0">
                    <a:solidFill>
                      <a:schemeClr val="tx1"/>
                    </a:solidFill>
                    <a:latin typeface="楷体" pitchFamily="49" charset="-122"/>
                    <a:ea typeface="楷体" pitchFamily="49" charset="-122"/>
                  </a:endParaRPr>
                </a:p>
              </p:txBody>
            </p:sp>
          </p:grpSp>
          <p:grpSp>
            <p:nvGrpSpPr>
              <p:cNvPr id="8" name="组合 22"/>
              <p:cNvGrpSpPr/>
              <p:nvPr/>
            </p:nvGrpSpPr>
            <p:grpSpPr>
              <a:xfrm>
                <a:off x="2107423" y="5689191"/>
                <a:ext cx="442452" cy="352800"/>
                <a:chOff x="1104695" y="5802256"/>
                <a:chExt cx="442452" cy="352800"/>
              </a:xfrm>
            </p:grpSpPr>
            <p:sp>
              <p:nvSpPr>
                <p:cNvPr id="34" name="椭圆 33"/>
                <p:cNvSpPr/>
                <p:nvPr/>
              </p:nvSpPr>
              <p:spPr>
                <a:xfrm>
                  <a:off x="1146070" y="5802256"/>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104695" y="5816242"/>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7</a:t>
                  </a:r>
                  <a:endParaRPr lang="zh-CN" altLang="en-US" sz="2000" dirty="0">
                    <a:solidFill>
                      <a:schemeClr val="tx1"/>
                    </a:solidFill>
                    <a:latin typeface="楷体" pitchFamily="49" charset="-122"/>
                    <a:ea typeface="楷体" pitchFamily="49" charset="-122"/>
                  </a:endParaRPr>
                </a:p>
              </p:txBody>
            </p:sp>
          </p:grpSp>
          <p:grpSp>
            <p:nvGrpSpPr>
              <p:cNvPr id="9" name="组合 23"/>
              <p:cNvGrpSpPr/>
              <p:nvPr/>
            </p:nvGrpSpPr>
            <p:grpSpPr>
              <a:xfrm>
                <a:off x="1221864" y="5044568"/>
                <a:ext cx="442452" cy="357102"/>
                <a:chOff x="1364427" y="5196961"/>
                <a:chExt cx="442452" cy="357102"/>
              </a:xfrm>
            </p:grpSpPr>
            <p:sp>
              <p:nvSpPr>
                <p:cNvPr id="32" name="椭圆 31"/>
                <p:cNvSpPr/>
                <p:nvPr/>
              </p:nvSpPr>
              <p:spPr>
                <a:xfrm>
                  <a:off x="1410929" y="520126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64427" y="5196961"/>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6</a:t>
                  </a:r>
                  <a:endParaRPr lang="zh-CN" altLang="en-US" sz="2000" dirty="0">
                    <a:solidFill>
                      <a:schemeClr val="tx1"/>
                    </a:solidFill>
                    <a:latin typeface="楷体" pitchFamily="49" charset="-122"/>
                    <a:ea typeface="楷体" pitchFamily="49" charset="-122"/>
                  </a:endParaRPr>
                </a:p>
              </p:txBody>
            </p:sp>
          </p:grpSp>
          <p:grpSp>
            <p:nvGrpSpPr>
              <p:cNvPr id="10" name="组合 25"/>
              <p:cNvGrpSpPr/>
              <p:nvPr/>
            </p:nvGrpSpPr>
            <p:grpSpPr>
              <a:xfrm>
                <a:off x="2930952" y="5051328"/>
                <a:ext cx="442452" cy="352800"/>
                <a:chOff x="2177998" y="5240593"/>
                <a:chExt cx="442452" cy="352800"/>
              </a:xfrm>
            </p:grpSpPr>
            <p:sp>
              <p:nvSpPr>
                <p:cNvPr id="30"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177998"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5</a:t>
                  </a:r>
                  <a:endParaRPr lang="zh-CN" altLang="en-US" sz="2000" dirty="0">
                    <a:solidFill>
                      <a:schemeClr val="tx1"/>
                    </a:solidFill>
                    <a:latin typeface="楷体" pitchFamily="49" charset="-122"/>
                    <a:ea typeface="楷体" pitchFamily="49" charset="-122"/>
                  </a:endParaRPr>
                </a:p>
              </p:txBody>
            </p:sp>
          </p:grpSp>
          <p:cxnSp>
            <p:nvCxnSpPr>
              <p:cNvPr id="11" name="直接连接符 10"/>
              <p:cNvCxnSpPr/>
              <p:nvPr/>
            </p:nvCxnSpPr>
            <p:spPr>
              <a:xfrm flipH="1">
                <a:off x="1575253" y="4725144"/>
                <a:ext cx="620483" cy="37539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564124" y="5359186"/>
                <a:ext cx="604800" cy="42725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组合 25"/>
              <p:cNvGrpSpPr/>
              <p:nvPr/>
            </p:nvGrpSpPr>
            <p:grpSpPr>
              <a:xfrm>
                <a:off x="2072955" y="2991465"/>
                <a:ext cx="442452" cy="352800"/>
                <a:chOff x="2170521" y="5240593"/>
                <a:chExt cx="442452" cy="352800"/>
              </a:xfrm>
            </p:grpSpPr>
            <p:sp>
              <p:nvSpPr>
                <p:cNvPr id="28"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170521"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2</a:t>
                  </a:r>
                  <a:endParaRPr lang="zh-CN" altLang="en-US" sz="2000" dirty="0">
                    <a:solidFill>
                      <a:schemeClr val="tx1"/>
                    </a:solidFill>
                    <a:latin typeface="楷体" pitchFamily="49" charset="-122"/>
                    <a:ea typeface="楷体" pitchFamily="49" charset="-122"/>
                  </a:endParaRPr>
                </a:p>
              </p:txBody>
            </p:sp>
          </p:grpSp>
          <p:grpSp>
            <p:nvGrpSpPr>
              <p:cNvPr id="14" name="组合 25"/>
              <p:cNvGrpSpPr/>
              <p:nvPr/>
            </p:nvGrpSpPr>
            <p:grpSpPr>
              <a:xfrm>
                <a:off x="3122142" y="3696614"/>
                <a:ext cx="442452" cy="352800"/>
                <a:chOff x="2171648" y="5240593"/>
                <a:chExt cx="442452" cy="352800"/>
              </a:xfrm>
            </p:grpSpPr>
            <p:sp>
              <p:nvSpPr>
                <p:cNvPr id="26"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171648"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3</a:t>
                  </a:r>
                  <a:endParaRPr lang="zh-CN" altLang="en-US" sz="2000" dirty="0">
                    <a:solidFill>
                      <a:schemeClr val="tx1"/>
                    </a:solidFill>
                    <a:latin typeface="楷体" pitchFamily="49" charset="-122"/>
                    <a:ea typeface="楷体" pitchFamily="49" charset="-122"/>
                  </a:endParaRPr>
                </a:p>
              </p:txBody>
            </p:sp>
          </p:grpSp>
          <p:grpSp>
            <p:nvGrpSpPr>
              <p:cNvPr id="15" name="组合 25"/>
              <p:cNvGrpSpPr/>
              <p:nvPr/>
            </p:nvGrpSpPr>
            <p:grpSpPr>
              <a:xfrm>
                <a:off x="2058207" y="2096271"/>
                <a:ext cx="442452" cy="358174"/>
                <a:chOff x="2166217" y="5235219"/>
                <a:chExt cx="442452" cy="358174"/>
              </a:xfrm>
            </p:grpSpPr>
            <p:sp>
              <p:nvSpPr>
                <p:cNvPr id="24"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66217" y="5235219"/>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1</a:t>
                  </a:r>
                  <a:endParaRPr lang="zh-CN" altLang="en-US" sz="2000" dirty="0">
                    <a:solidFill>
                      <a:schemeClr val="tx1"/>
                    </a:solidFill>
                    <a:latin typeface="楷体" pitchFamily="49" charset="-122"/>
                    <a:ea typeface="楷体" pitchFamily="49" charset="-122"/>
                  </a:endParaRPr>
                </a:p>
              </p:txBody>
            </p:sp>
          </p:grpSp>
          <p:cxnSp>
            <p:nvCxnSpPr>
              <p:cNvPr id="16" name="直接连接符 15"/>
              <p:cNvCxnSpPr/>
              <p:nvPr/>
            </p:nvCxnSpPr>
            <p:spPr>
              <a:xfrm>
                <a:off x="2421394" y="4730524"/>
                <a:ext cx="583200" cy="396000"/>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4"/>
                <a:endCxn id="28" idx="0"/>
              </p:cNvCxnSpPr>
              <p:nvPr/>
            </p:nvCxnSpPr>
            <p:spPr>
              <a:xfrm>
                <a:off x="2286145" y="2454445"/>
                <a:ext cx="0" cy="53702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290908" y="3349862"/>
                <a:ext cx="0" cy="106920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2100000">
                <a:off x="2366524" y="3528611"/>
                <a:ext cx="907200" cy="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8700000">
                <a:off x="2353496" y="4208573"/>
                <a:ext cx="907200" cy="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608932" y="3281362"/>
                <a:ext cx="548481" cy="1223963"/>
              </a:xfrm>
              <a:custGeom>
                <a:avLst/>
                <a:gdLst>
                  <a:gd name="connsiteX0" fmla="*/ 543719 w 548481"/>
                  <a:gd name="connsiteY0" fmla="*/ 1223963 h 1223963"/>
                  <a:gd name="connsiteX1" fmla="*/ 794 w 548481"/>
                  <a:gd name="connsiteY1" fmla="*/ 681038 h 1223963"/>
                  <a:gd name="connsiteX2" fmla="*/ 548481 w 548481"/>
                  <a:gd name="connsiteY2" fmla="*/ 0 h 1223963"/>
                </a:gdLst>
                <a:ahLst/>
                <a:cxnLst>
                  <a:cxn ang="0">
                    <a:pos x="connsiteX0" y="connsiteY0"/>
                  </a:cxn>
                  <a:cxn ang="0">
                    <a:pos x="connsiteX1" y="connsiteY1"/>
                  </a:cxn>
                  <a:cxn ang="0">
                    <a:pos x="connsiteX2" y="connsiteY2"/>
                  </a:cxn>
                </a:cxnLst>
                <a:rect l="l" t="t" r="r" b="b"/>
                <a:pathLst>
                  <a:path w="548481" h="1223963">
                    <a:moveTo>
                      <a:pt x="543719" y="1223963"/>
                    </a:moveTo>
                    <a:cubicBezTo>
                      <a:pt x="271859" y="1054497"/>
                      <a:pt x="0" y="885032"/>
                      <a:pt x="794" y="681038"/>
                    </a:cubicBezTo>
                    <a:cubicBezTo>
                      <a:pt x="1588" y="477044"/>
                      <a:pt x="275034" y="238522"/>
                      <a:pt x="548481" y="0"/>
                    </a:cubicBezTo>
                  </a:path>
                </a:pathLst>
              </a:cu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637382" y="4614863"/>
                <a:ext cx="1505743" cy="1404143"/>
              </a:xfrm>
              <a:custGeom>
                <a:avLst/>
                <a:gdLst>
                  <a:gd name="connsiteX0" fmla="*/ 1505743 w 1505743"/>
                  <a:gd name="connsiteY0" fmla="*/ 1257300 h 1404143"/>
                  <a:gd name="connsiteX1" fmla="*/ 429418 w 1505743"/>
                  <a:gd name="connsiteY1" fmla="*/ 1233487 h 1404143"/>
                  <a:gd name="connsiteX2" fmla="*/ 177006 w 1505743"/>
                  <a:gd name="connsiteY2" fmla="*/ 233362 h 1404143"/>
                  <a:gd name="connsiteX3" fmla="*/ 1491456 w 1505743"/>
                  <a:gd name="connsiteY3" fmla="*/ 0 h 1404143"/>
                </a:gdLst>
                <a:ahLst/>
                <a:cxnLst>
                  <a:cxn ang="0">
                    <a:pos x="connsiteX0" y="connsiteY0"/>
                  </a:cxn>
                  <a:cxn ang="0">
                    <a:pos x="connsiteX1" y="connsiteY1"/>
                  </a:cxn>
                  <a:cxn ang="0">
                    <a:pos x="connsiteX2" y="connsiteY2"/>
                  </a:cxn>
                  <a:cxn ang="0">
                    <a:pos x="connsiteX3" y="connsiteY3"/>
                  </a:cxn>
                </a:cxnLst>
                <a:rect l="l" t="t" r="r" b="b"/>
                <a:pathLst>
                  <a:path w="1505743" h="1404143">
                    <a:moveTo>
                      <a:pt x="1505743" y="1257300"/>
                    </a:moveTo>
                    <a:cubicBezTo>
                      <a:pt x="1078308" y="1330721"/>
                      <a:pt x="650874" y="1404143"/>
                      <a:pt x="429418" y="1233487"/>
                    </a:cubicBezTo>
                    <a:cubicBezTo>
                      <a:pt x="207962" y="1062831"/>
                      <a:pt x="0" y="438943"/>
                      <a:pt x="177006" y="233362"/>
                    </a:cubicBezTo>
                    <a:cubicBezTo>
                      <a:pt x="354012" y="27781"/>
                      <a:pt x="922734" y="13890"/>
                      <a:pt x="1491456" y="0"/>
                    </a:cubicBezTo>
                  </a:path>
                </a:pathLst>
              </a:cu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1624013" y="5159376"/>
                <a:ext cx="203200" cy="142874"/>
              </a:xfrm>
              <a:custGeom>
                <a:avLst/>
                <a:gdLst>
                  <a:gd name="connsiteX0" fmla="*/ 0 w 203200"/>
                  <a:gd name="connsiteY0" fmla="*/ 22224 h 142874"/>
                  <a:gd name="connsiteX1" fmla="*/ 161925 w 203200"/>
                  <a:gd name="connsiteY1" fmla="*/ 17462 h 142874"/>
                  <a:gd name="connsiteX2" fmla="*/ 176212 w 203200"/>
                  <a:gd name="connsiteY2" fmla="*/ 126999 h 142874"/>
                  <a:gd name="connsiteX3" fmla="*/ 0 w 203200"/>
                  <a:gd name="connsiteY3" fmla="*/ 112712 h 142874"/>
                </a:gdLst>
                <a:ahLst/>
                <a:cxnLst>
                  <a:cxn ang="0">
                    <a:pos x="connsiteX0" y="connsiteY0"/>
                  </a:cxn>
                  <a:cxn ang="0">
                    <a:pos x="connsiteX1" y="connsiteY1"/>
                  </a:cxn>
                  <a:cxn ang="0">
                    <a:pos x="connsiteX2" y="connsiteY2"/>
                  </a:cxn>
                  <a:cxn ang="0">
                    <a:pos x="connsiteX3" y="connsiteY3"/>
                  </a:cxn>
                </a:cxnLst>
                <a:rect l="l" t="t" r="r" b="b"/>
                <a:pathLst>
                  <a:path w="203200" h="142874">
                    <a:moveTo>
                      <a:pt x="0" y="22224"/>
                    </a:moveTo>
                    <a:cubicBezTo>
                      <a:pt x="66278" y="11112"/>
                      <a:pt x="132556" y="0"/>
                      <a:pt x="161925" y="17462"/>
                    </a:cubicBezTo>
                    <a:cubicBezTo>
                      <a:pt x="191294" y="34925"/>
                      <a:pt x="203200" y="111124"/>
                      <a:pt x="176212" y="126999"/>
                    </a:cubicBezTo>
                    <a:cubicBezTo>
                      <a:pt x="149225" y="142874"/>
                      <a:pt x="74612" y="127793"/>
                      <a:pt x="0" y="112712"/>
                    </a:cubicBezTo>
                  </a:path>
                </a:pathLst>
              </a:cu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38" name="直接连接符 37"/>
            <p:cNvCxnSpPr/>
            <p:nvPr/>
          </p:nvCxnSpPr>
          <p:spPr>
            <a:xfrm flipH="1">
              <a:off x="7616961" y="4965174"/>
              <a:ext cx="620483" cy="37539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890" y="227966"/>
            <a:ext cx="7886700" cy="696758"/>
          </a:xfrm>
        </p:spPr>
        <p:txBody>
          <a:bodyPr/>
          <a:lstStyle/>
          <a:p>
            <a:r>
              <a:rPr lang="zh-CN" altLang="en-US" dirty="0"/>
              <a:t>利用回边找循环</a:t>
            </a:r>
          </a:p>
        </p:txBody>
      </p:sp>
      <p:sp>
        <p:nvSpPr>
          <p:cNvPr id="3" name="内容占位符 2"/>
          <p:cNvSpPr>
            <a:spLocks noGrp="1"/>
          </p:cNvSpPr>
          <p:nvPr>
            <p:ph idx="1"/>
          </p:nvPr>
        </p:nvSpPr>
        <p:spPr>
          <a:xfrm>
            <a:off x="598170" y="1023047"/>
            <a:ext cx="8119110" cy="2969833"/>
          </a:xfrm>
        </p:spPr>
        <p:txBody>
          <a:bodyPr/>
          <a:lstStyle/>
          <a:p>
            <a:pPr>
              <a:lnSpc>
                <a:spcPct val="110000"/>
              </a:lnSpc>
              <a:buNone/>
            </a:pPr>
            <a:r>
              <a:rPr lang="en-US" altLang="zh-CN" dirty="0"/>
              <a:t>2</a:t>
            </a:r>
            <a:r>
              <a:rPr lang="zh-CN" altLang="en-US" dirty="0"/>
              <a:t>、基于回边找循环</a:t>
            </a:r>
            <a:endParaRPr lang="en-US" altLang="zh-CN" dirty="0"/>
          </a:p>
          <a:p>
            <a:pPr marL="441325" lvl="1">
              <a:lnSpc>
                <a:spcPct val="110000"/>
              </a:lnSpc>
              <a:buNone/>
            </a:pPr>
            <a:r>
              <a:rPr lang="zh-CN" altLang="en-US" dirty="0"/>
              <a:t>① 每条回边可构成一个循环；</a:t>
            </a:r>
            <a:endParaRPr lang="en-US" altLang="zh-CN" dirty="0"/>
          </a:p>
          <a:p>
            <a:pPr marL="808038" lvl="1">
              <a:lnSpc>
                <a:spcPct val="110000"/>
              </a:lnSpc>
            </a:pPr>
            <a:r>
              <a:rPr lang="zh-CN" altLang="en-US" dirty="0"/>
              <a:t>某些循环</a:t>
            </a:r>
            <a:r>
              <a:rPr lang="zh-CN" altLang="en-US" u="sng" dirty="0"/>
              <a:t>可能由多条回边构成</a:t>
            </a:r>
            <a:r>
              <a:rPr lang="zh-CN" altLang="en-US" dirty="0"/>
              <a:t>。</a:t>
            </a:r>
            <a:endParaRPr lang="en-US" altLang="zh-CN" dirty="0"/>
          </a:p>
          <a:p>
            <a:pPr marL="625475" lvl="1" indent="-365125">
              <a:lnSpc>
                <a:spcPct val="110000"/>
              </a:lnSpc>
              <a:buNone/>
            </a:pPr>
            <a:r>
              <a:rPr lang="zh-CN" altLang="en-US" dirty="0"/>
              <a:t>② 设</a:t>
            </a:r>
            <a:r>
              <a:rPr lang="en-US" altLang="zh-CN" dirty="0"/>
              <a:t>n</a:t>
            </a:r>
            <a:r>
              <a:rPr lang="zh-CN" altLang="en-US" dirty="0">
                <a:sym typeface="Symbol" pitchFamily="18" charset="2"/>
              </a:rPr>
              <a:t></a:t>
            </a:r>
            <a:r>
              <a:rPr lang="en-US" altLang="zh-CN" dirty="0">
                <a:sym typeface="Symbol" pitchFamily="18" charset="2"/>
              </a:rPr>
              <a:t>d</a:t>
            </a:r>
            <a:r>
              <a:rPr lang="zh-CN" altLang="en-US" dirty="0">
                <a:sym typeface="Symbol" pitchFamily="18" charset="2"/>
              </a:rPr>
              <a:t>是回边，则该回边构成的循环包括下列结点：</a:t>
            </a:r>
            <a:endParaRPr lang="en-US" altLang="zh-CN" dirty="0">
              <a:sym typeface="Symbol" pitchFamily="18" charset="2"/>
            </a:endParaRPr>
          </a:p>
          <a:p>
            <a:pPr marL="808038" lvl="1">
              <a:lnSpc>
                <a:spcPct val="110000"/>
              </a:lnSpc>
              <a:buFont typeface="Wingdings" pitchFamily="2" charset="2"/>
              <a:buChar char="Ø"/>
            </a:pPr>
            <a:r>
              <a:rPr lang="en-US" altLang="zh-CN" dirty="0" err="1">
                <a:sym typeface="Symbol" pitchFamily="18" charset="2"/>
              </a:rPr>
              <a:t>n,d</a:t>
            </a:r>
            <a:r>
              <a:rPr lang="zh-CN" altLang="en-US" dirty="0">
                <a:sym typeface="Symbol" pitchFamily="18" charset="2"/>
              </a:rPr>
              <a:t>以及</a:t>
            </a:r>
            <a:r>
              <a:rPr lang="zh-CN" altLang="en-US" u="sng" dirty="0">
                <a:sym typeface="Symbol" pitchFamily="18" charset="2"/>
              </a:rPr>
              <a:t>不经过</a:t>
            </a:r>
            <a:r>
              <a:rPr lang="en-US" altLang="zh-CN" u="sng" dirty="0">
                <a:sym typeface="Symbol" pitchFamily="18" charset="2"/>
              </a:rPr>
              <a:t>d</a:t>
            </a:r>
            <a:r>
              <a:rPr lang="zh-CN" altLang="en-US" u="sng" dirty="0">
                <a:sym typeface="Symbol" pitchFamily="18" charset="2"/>
              </a:rPr>
              <a:t>能够到达</a:t>
            </a:r>
            <a:r>
              <a:rPr lang="en-US" altLang="zh-CN" u="sng" dirty="0">
                <a:sym typeface="Symbol" pitchFamily="18" charset="2"/>
              </a:rPr>
              <a:t>n</a:t>
            </a:r>
            <a:r>
              <a:rPr lang="zh-CN" altLang="en-US" u="sng" dirty="0">
                <a:sym typeface="Symbol" pitchFamily="18" charset="2"/>
              </a:rPr>
              <a:t>的所有结点</a:t>
            </a:r>
            <a:r>
              <a:rPr lang="zh-CN" altLang="en-US" dirty="0">
                <a:sym typeface="Symbol" pitchFamily="18" charset="2"/>
              </a:rPr>
              <a:t>。</a:t>
            </a:r>
            <a:endParaRPr lang="zh-CN" altLang="en-US" dirty="0"/>
          </a:p>
        </p:txBody>
      </p:sp>
      <p:sp>
        <p:nvSpPr>
          <p:cNvPr id="4" name="灯片编号占位符 3"/>
          <p:cNvSpPr>
            <a:spLocks noGrp="1"/>
          </p:cNvSpPr>
          <p:nvPr>
            <p:ph type="sldNum" sz="quarter" idx="12"/>
          </p:nvPr>
        </p:nvSpPr>
        <p:spPr>
          <a:xfrm>
            <a:off x="8061960" y="6356351"/>
            <a:ext cx="453390" cy="318770"/>
          </a:xfrm>
        </p:spPr>
        <p:txBody>
          <a:bodyPr/>
          <a:lstStyle/>
          <a:p>
            <a:pPr>
              <a:defRPr/>
            </a:pPr>
            <a:fld id="{EFC3A549-9C13-4399-83C7-A4E2E0BD550C}" type="slidenum">
              <a:rPr lang="zh-CN" altLang="en-US" smtClean="0"/>
              <a:pPr>
                <a:defRPr/>
              </a:pPr>
              <a:t>59</a:t>
            </a:fld>
            <a:endParaRPr lang="zh-CN" altLang="en-US"/>
          </a:p>
        </p:txBody>
      </p:sp>
      <p:grpSp>
        <p:nvGrpSpPr>
          <p:cNvPr id="40" name="组合 39"/>
          <p:cNvGrpSpPr/>
          <p:nvPr/>
        </p:nvGrpSpPr>
        <p:grpSpPr>
          <a:xfrm>
            <a:off x="2831942" y="4229966"/>
            <a:ext cx="2736022" cy="1629145"/>
            <a:chOff x="2831942" y="4565246"/>
            <a:chExt cx="2736022" cy="1629145"/>
          </a:xfrm>
        </p:grpSpPr>
        <p:grpSp>
          <p:nvGrpSpPr>
            <p:cNvPr id="7" name="组合 6"/>
            <p:cNvGrpSpPr/>
            <p:nvPr/>
          </p:nvGrpSpPr>
          <p:grpSpPr>
            <a:xfrm>
              <a:off x="2831942" y="4565246"/>
              <a:ext cx="2736022" cy="1629145"/>
              <a:chOff x="637382" y="4412846"/>
              <a:chExt cx="2736022" cy="1629145"/>
            </a:xfrm>
          </p:grpSpPr>
          <p:grpSp>
            <p:nvGrpSpPr>
              <p:cNvPr id="8" name="组合 24"/>
              <p:cNvGrpSpPr/>
              <p:nvPr/>
            </p:nvGrpSpPr>
            <p:grpSpPr>
              <a:xfrm>
                <a:off x="2099484" y="4412846"/>
                <a:ext cx="410354" cy="352800"/>
                <a:chOff x="1755058" y="4630992"/>
                <a:chExt cx="410354" cy="352800"/>
              </a:xfrm>
            </p:grpSpPr>
            <p:sp>
              <p:nvSpPr>
                <p:cNvPr id="37" name="椭圆 4"/>
                <p:cNvSpPr/>
                <p:nvPr/>
              </p:nvSpPr>
              <p:spPr>
                <a:xfrm>
                  <a:off x="1784555" y="4630992"/>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55058" y="4630994"/>
                  <a:ext cx="410354"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d</a:t>
                  </a:r>
                  <a:endParaRPr lang="zh-CN" altLang="en-US" sz="2000" dirty="0">
                    <a:solidFill>
                      <a:schemeClr val="tx1"/>
                    </a:solidFill>
                    <a:latin typeface="楷体" pitchFamily="49" charset="-122"/>
                    <a:ea typeface="楷体" pitchFamily="49" charset="-122"/>
                  </a:endParaRPr>
                </a:p>
              </p:txBody>
            </p:sp>
          </p:grpSp>
          <p:grpSp>
            <p:nvGrpSpPr>
              <p:cNvPr id="9" name="组合 22"/>
              <p:cNvGrpSpPr/>
              <p:nvPr/>
            </p:nvGrpSpPr>
            <p:grpSpPr>
              <a:xfrm>
                <a:off x="2113773" y="5689191"/>
                <a:ext cx="442452" cy="352800"/>
                <a:chOff x="1111045" y="5802256"/>
                <a:chExt cx="442452" cy="352800"/>
              </a:xfrm>
            </p:grpSpPr>
            <p:sp>
              <p:nvSpPr>
                <p:cNvPr id="35" name="椭圆 34"/>
                <p:cNvSpPr/>
                <p:nvPr/>
              </p:nvSpPr>
              <p:spPr>
                <a:xfrm>
                  <a:off x="1146070" y="5802256"/>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111045" y="5816242"/>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n</a:t>
                  </a:r>
                  <a:endParaRPr lang="zh-CN" altLang="en-US" sz="2000" dirty="0">
                    <a:solidFill>
                      <a:schemeClr val="tx1"/>
                    </a:solidFill>
                    <a:latin typeface="楷体" pitchFamily="49" charset="-122"/>
                    <a:ea typeface="楷体" pitchFamily="49" charset="-122"/>
                  </a:endParaRPr>
                </a:p>
              </p:txBody>
            </p:sp>
          </p:grpSp>
          <p:grpSp>
            <p:nvGrpSpPr>
              <p:cNvPr id="10" name="组合 23"/>
              <p:cNvGrpSpPr/>
              <p:nvPr/>
            </p:nvGrpSpPr>
            <p:grpSpPr>
              <a:xfrm>
                <a:off x="1225039" y="5044568"/>
                <a:ext cx="442452" cy="357102"/>
                <a:chOff x="1367602" y="5196961"/>
                <a:chExt cx="442452" cy="357102"/>
              </a:xfrm>
            </p:grpSpPr>
            <p:sp>
              <p:nvSpPr>
                <p:cNvPr id="33" name="椭圆 32"/>
                <p:cNvSpPr/>
                <p:nvPr/>
              </p:nvSpPr>
              <p:spPr>
                <a:xfrm>
                  <a:off x="1410929" y="520126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67602" y="5196961"/>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i</a:t>
                  </a:r>
                  <a:endParaRPr lang="zh-CN" altLang="en-US" sz="2000" dirty="0">
                    <a:solidFill>
                      <a:schemeClr val="tx1"/>
                    </a:solidFill>
                    <a:latin typeface="楷体" pitchFamily="49" charset="-122"/>
                    <a:ea typeface="楷体" pitchFamily="49" charset="-122"/>
                  </a:endParaRPr>
                </a:p>
              </p:txBody>
            </p:sp>
          </p:grpSp>
          <p:grpSp>
            <p:nvGrpSpPr>
              <p:cNvPr id="11" name="组合 25"/>
              <p:cNvGrpSpPr/>
              <p:nvPr/>
            </p:nvGrpSpPr>
            <p:grpSpPr>
              <a:xfrm>
                <a:off x="2930952" y="5051328"/>
                <a:ext cx="442452" cy="352800"/>
                <a:chOff x="2177998" y="5240593"/>
                <a:chExt cx="442452" cy="352800"/>
              </a:xfrm>
            </p:grpSpPr>
            <p:sp>
              <p:nvSpPr>
                <p:cNvPr id="31"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77998"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j</a:t>
                  </a:r>
                  <a:endParaRPr lang="zh-CN" altLang="en-US" sz="2000" dirty="0">
                    <a:solidFill>
                      <a:schemeClr val="tx1"/>
                    </a:solidFill>
                    <a:latin typeface="楷体" pitchFamily="49" charset="-122"/>
                    <a:ea typeface="楷体" pitchFamily="49" charset="-122"/>
                  </a:endParaRPr>
                </a:p>
              </p:txBody>
            </p:sp>
          </p:grpSp>
          <p:cxnSp>
            <p:nvCxnSpPr>
              <p:cNvPr id="12" name="直接连接符 11"/>
              <p:cNvCxnSpPr/>
              <p:nvPr/>
            </p:nvCxnSpPr>
            <p:spPr>
              <a:xfrm flipH="1">
                <a:off x="1575253" y="4725144"/>
                <a:ext cx="620483" cy="37539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564124" y="5359186"/>
                <a:ext cx="604800" cy="42725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21394" y="4730524"/>
                <a:ext cx="583200" cy="396000"/>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637382" y="4614863"/>
                <a:ext cx="1505743" cy="1404143"/>
              </a:xfrm>
              <a:custGeom>
                <a:avLst/>
                <a:gdLst>
                  <a:gd name="connsiteX0" fmla="*/ 1505743 w 1505743"/>
                  <a:gd name="connsiteY0" fmla="*/ 1257300 h 1404143"/>
                  <a:gd name="connsiteX1" fmla="*/ 429418 w 1505743"/>
                  <a:gd name="connsiteY1" fmla="*/ 1233487 h 1404143"/>
                  <a:gd name="connsiteX2" fmla="*/ 177006 w 1505743"/>
                  <a:gd name="connsiteY2" fmla="*/ 233362 h 1404143"/>
                  <a:gd name="connsiteX3" fmla="*/ 1491456 w 1505743"/>
                  <a:gd name="connsiteY3" fmla="*/ 0 h 1404143"/>
                </a:gdLst>
                <a:ahLst/>
                <a:cxnLst>
                  <a:cxn ang="0">
                    <a:pos x="connsiteX0" y="connsiteY0"/>
                  </a:cxn>
                  <a:cxn ang="0">
                    <a:pos x="connsiteX1" y="connsiteY1"/>
                  </a:cxn>
                  <a:cxn ang="0">
                    <a:pos x="connsiteX2" y="connsiteY2"/>
                  </a:cxn>
                  <a:cxn ang="0">
                    <a:pos x="connsiteX3" y="connsiteY3"/>
                  </a:cxn>
                </a:cxnLst>
                <a:rect l="l" t="t" r="r" b="b"/>
                <a:pathLst>
                  <a:path w="1505743" h="1404143">
                    <a:moveTo>
                      <a:pt x="1505743" y="1257300"/>
                    </a:moveTo>
                    <a:cubicBezTo>
                      <a:pt x="1078308" y="1330721"/>
                      <a:pt x="650874" y="1404143"/>
                      <a:pt x="429418" y="1233487"/>
                    </a:cubicBezTo>
                    <a:cubicBezTo>
                      <a:pt x="207962" y="1062831"/>
                      <a:pt x="0" y="438943"/>
                      <a:pt x="177006" y="233362"/>
                    </a:cubicBezTo>
                    <a:cubicBezTo>
                      <a:pt x="354012" y="27781"/>
                      <a:pt x="922734" y="13890"/>
                      <a:pt x="1491456" y="0"/>
                    </a:cubicBezTo>
                  </a:path>
                </a:pathLst>
              </a:cu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39" name="直接连接符 38"/>
            <p:cNvCxnSpPr/>
            <p:nvPr/>
          </p:nvCxnSpPr>
          <p:spPr>
            <a:xfrm flipH="1">
              <a:off x="4655638" y="5549057"/>
              <a:ext cx="620483" cy="37539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46012"/>
            <a:ext cx="7886700" cy="565190"/>
          </a:xfrm>
        </p:spPr>
        <p:txBody>
          <a:bodyPr/>
          <a:lstStyle/>
          <a:p>
            <a:r>
              <a:rPr lang="zh-CN" altLang="en-US" sz="3200" dirty="0"/>
              <a:t>常见的优化方式（续）</a:t>
            </a:r>
          </a:p>
        </p:txBody>
      </p:sp>
      <p:sp>
        <p:nvSpPr>
          <p:cNvPr id="3" name="内容占位符 2"/>
          <p:cNvSpPr>
            <a:spLocks noGrp="1"/>
          </p:cNvSpPr>
          <p:nvPr>
            <p:ph idx="1"/>
          </p:nvPr>
        </p:nvSpPr>
        <p:spPr>
          <a:xfrm>
            <a:off x="986972" y="899890"/>
            <a:ext cx="7678058" cy="4862285"/>
          </a:xfrm>
        </p:spPr>
        <p:txBody>
          <a:bodyPr/>
          <a:lstStyle/>
          <a:p>
            <a:pPr marL="441325" indent="-441325">
              <a:lnSpc>
                <a:spcPct val="110000"/>
              </a:lnSpc>
              <a:spcAft>
                <a:spcPts val="1200"/>
              </a:spcAft>
              <a:buNone/>
            </a:pPr>
            <a:r>
              <a:rPr lang="zh-CN" altLang="en-US" sz="2400" dirty="0"/>
              <a:t>④ </a:t>
            </a:r>
            <a:r>
              <a:rPr lang="zh-CN" altLang="en-US" sz="2400" dirty="0">
                <a:solidFill>
                  <a:srgbClr val="C00000"/>
                </a:solidFill>
              </a:rPr>
              <a:t>变换循环控制条件</a:t>
            </a:r>
            <a:r>
              <a:rPr lang="zh-CN" altLang="en-US" sz="2400" dirty="0"/>
              <a:t>：目的是删除那些纯粹为控制循环而设立的语句，因此又称</a:t>
            </a:r>
            <a:r>
              <a:rPr lang="zh-CN" altLang="en-US" sz="2400" dirty="0">
                <a:solidFill>
                  <a:srgbClr val="C00000"/>
                </a:solidFill>
              </a:rPr>
              <a:t>删除归纳变量</a:t>
            </a:r>
            <a:r>
              <a:rPr lang="zh-CN" altLang="en-US" sz="2400" dirty="0"/>
              <a:t>；</a:t>
            </a:r>
          </a:p>
          <a:p>
            <a:pPr marL="441325" indent="-441325">
              <a:lnSpc>
                <a:spcPct val="110000"/>
              </a:lnSpc>
              <a:spcAft>
                <a:spcPts val="1200"/>
              </a:spcAft>
              <a:buNone/>
            </a:pPr>
            <a:r>
              <a:rPr lang="zh-CN" altLang="en-US" sz="2400" dirty="0"/>
              <a:t>⑤ </a:t>
            </a:r>
            <a:r>
              <a:rPr lang="zh-CN" altLang="en-US" sz="2400" dirty="0">
                <a:solidFill>
                  <a:srgbClr val="C00000"/>
                </a:solidFill>
              </a:rPr>
              <a:t>合并已知量（折叠）</a:t>
            </a:r>
            <a:r>
              <a:rPr lang="zh-CN" altLang="en-US" sz="2400" dirty="0"/>
              <a:t>：对编译时便可静态确定的运算结果事先运算出来，不必等到运行程序时再执行；</a:t>
            </a:r>
          </a:p>
          <a:p>
            <a:pPr marL="441325" indent="-441325">
              <a:lnSpc>
                <a:spcPct val="110000"/>
              </a:lnSpc>
              <a:spcAft>
                <a:spcPts val="1200"/>
              </a:spcAft>
              <a:buNone/>
            </a:pPr>
            <a:r>
              <a:rPr lang="zh-CN" altLang="en-US" sz="2400" dirty="0"/>
              <a:t>⑥ </a:t>
            </a:r>
            <a:r>
              <a:rPr lang="zh-CN" altLang="en-US" sz="2400" dirty="0">
                <a:solidFill>
                  <a:srgbClr val="C00000"/>
                </a:solidFill>
              </a:rPr>
              <a:t>复写传播（拷贝传播）</a:t>
            </a:r>
            <a:r>
              <a:rPr lang="zh-CN" altLang="en-US" sz="2400" dirty="0"/>
              <a:t>：某些变量的值并未被改变过便赋给其他变量，则可直接引用原值本身；</a:t>
            </a:r>
          </a:p>
          <a:p>
            <a:pPr marL="441325" indent="-441325">
              <a:lnSpc>
                <a:spcPct val="110000"/>
              </a:lnSpc>
              <a:spcAft>
                <a:spcPts val="1200"/>
              </a:spcAft>
              <a:buNone/>
            </a:pPr>
            <a:r>
              <a:rPr lang="zh-CN" altLang="en-US" sz="2400" dirty="0"/>
              <a:t>⑦ </a:t>
            </a:r>
            <a:r>
              <a:rPr lang="zh-CN" altLang="en-US" sz="2400" dirty="0">
                <a:solidFill>
                  <a:srgbClr val="C00000"/>
                </a:solidFill>
              </a:rPr>
              <a:t>删除无用赋值（删除死代码）</a:t>
            </a:r>
            <a:r>
              <a:rPr lang="zh-CN" altLang="en-US" sz="2400" dirty="0"/>
              <a:t>：有些变量在赋值后并未引用，却又被重新赋值了，称为无用赋值（前面的赋值）。</a:t>
            </a:r>
          </a:p>
        </p:txBody>
      </p:sp>
      <p:sp>
        <p:nvSpPr>
          <p:cNvPr id="4" name="灯片编号占位符 3"/>
          <p:cNvSpPr>
            <a:spLocks noGrp="1"/>
          </p:cNvSpPr>
          <p:nvPr>
            <p:ph type="sldNum" sz="quarter" idx="12"/>
          </p:nvPr>
        </p:nvSpPr>
        <p:spPr>
          <a:xfrm>
            <a:off x="7968342" y="6356350"/>
            <a:ext cx="547007" cy="365125"/>
          </a:xfrm>
        </p:spPr>
        <p:txBody>
          <a:bodyPr/>
          <a:lstStyle/>
          <a:p>
            <a:pPr>
              <a:defRPr/>
            </a:pPr>
            <a:fld id="{EFC3A549-9C13-4399-83C7-A4E2E0BD550C}" type="slidenum">
              <a:rPr lang="zh-CN" altLang="en-US" smtClean="0"/>
              <a:pPr>
                <a:defRPr/>
              </a:pPr>
              <a:t>6</a:t>
            </a:fld>
            <a:endParaRPr lang="zh-CN" altLang="en-US"/>
          </a:p>
        </p:txBody>
      </p:sp>
      <p:sp>
        <p:nvSpPr>
          <p:cNvPr id="5" name="矩形 4"/>
          <p:cNvSpPr/>
          <p:nvPr/>
        </p:nvSpPr>
        <p:spPr>
          <a:xfrm>
            <a:off x="4601030" y="5486404"/>
            <a:ext cx="3149600" cy="7561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000" dirty="0">
                <a:solidFill>
                  <a:srgbClr val="CC0099"/>
                </a:solidFill>
                <a:latin typeface="楷体" pitchFamily="49" charset="-122"/>
                <a:ea typeface="楷体" pitchFamily="49" charset="-122"/>
              </a:rPr>
              <a:t>优化所利用的手段：</a:t>
            </a:r>
            <a:endParaRPr lang="en-US" altLang="zh-CN" sz="2000" dirty="0">
              <a:solidFill>
                <a:srgbClr val="CC0099"/>
              </a:solidFill>
              <a:latin typeface="楷体" pitchFamily="49" charset="-122"/>
              <a:ea typeface="楷体" pitchFamily="49" charset="-122"/>
            </a:endParaRPr>
          </a:p>
          <a:p>
            <a:pPr>
              <a:spcAft>
                <a:spcPts val="600"/>
              </a:spcAft>
            </a:pPr>
            <a:r>
              <a:rPr lang="zh-CN" altLang="en-US" sz="2000" dirty="0">
                <a:solidFill>
                  <a:srgbClr val="002060"/>
                </a:solidFill>
                <a:latin typeface="楷体" pitchFamily="49" charset="-122"/>
                <a:ea typeface="楷体" pitchFamily="49" charset="-122"/>
              </a:rPr>
              <a:t>①基本块的流图；②</a:t>
            </a:r>
            <a:r>
              <a:rPr lang="en-US" altLang="zh-CN" sz="2000" dirty="0">
                <a:solidFill>
                  <a:srgbClr val="002060"/>
                </a:solidFill>
                <a:latin typeface="楷体" pitchFamily="49" charset="-122"/>
                <a:ea typeface="楷体" pitchFamily="49" charset="-122"/>
              </a:rPr>
              <a:t>DAG</a:t>
            </a:r>
            <a:endParaRPr lang="zh-CN" altLang="en-US" sz="2000" dirty="0">
              <a:solidFill>
                <a:srgbClr val="00206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1887"/>
            <a:ext cx="7886700" cy="888488"/>
          </a:xfrm>
        </p:spPr>
        <p:txBody>
          <a:bodyPr/>
          <a:lstStyle/>
          <a:p>
            <a:r>
              <a:rPr lang="zh-CN" altLang="en-US" dirty="0">
                <a:solidFill>
                  <a:srgbClr val="FF0000"/>
                </a:solidFill>
              </a:rPr>
              <a:t>例</a:t>
            </a:r>
            <a:r>
              <a:rPr lang="en-US" altLang="zh-CN" dirty="0"/>
              <a:t>-</a:t>
            </a:r>
            <a:r>
              <a:rPr lang="zh-CN" altLang="en-US" dirty="0"/>
              <a:t>查找循环</a:t>
            </a:r>
          </a:p>
        </p:txBody>
      </p:sp>
      <p:sp>
        <p:nvSpPr>
          <p:cNvPr id="3" name="内容占位符 2"/>
          <p:cNvSpPr>
            <a:spLocks noGrp="1"/>
          </p:cNvSpPr>
          <p:nvPr>
            <p:ph idx="1"/>
          </p:nvPr>
        </p:nvSpPr>
        <p:spPr>
          <a:xfrm>
            <a:off x="427704" y="1383173"/>
            <a:ext cx="4866968" cy="4530929"/>
          </a:xfrm>
        </p:spPr>
        <p:txBody>
          <a:bodyPr/>
          <a:lstStyle/>
          <a:p>
            <a:pPr>
              <a:spcAft>
                <a:spcPts val="1200"/>
              </a:spcAft>
            </a:pPr>
            <a:r>
              <a:rPr lang="zh-CN" altLang="en-US" dirty="0"/>
              <a:t>回边对应的循环结点：</a:t>
            </a:r>
            <a:endParaRPr lang="en-US" altLang="zh-CN" dirty="0"/>
          </a:p>
          <a:p>
            <a:pPr lvl="1">
              <a:spcAft>
                <a:spcPts val="1200"/>
              </a:spcAft>
              <a:buFont typeface="Wingdings" pitchFamily="2" charset="2"/>
              <a:buChar char="Ø"/>
            </a:pPr>
            <a:r>
              <a:rPr lang="en-US" altLang="zh-CN" dirty="0"/>
              <a:t>6</a:t>
            </a:r>
            <a:r>
              <a:rPr lang="zh-CN" altLang="en-US" dirty="0">
                <a:sym typeface="Symbol" pitchFamily="18" charset="2"/>
              </a:rPr>
              <a:t></a:t>
            </a:r>
            <a:r>
              <a:rPr lang="en-US" altLang="zh-CN" dirty="0"/>
              <a:t>6</a:t>
            </a:r>
          </a:p>
          <a:p>
            <a:pPr lvl="2">
              <a:spcAft>
                <a:spcPts val="1200"/>
              </a:spcAft>
              <a:buFont typeface="Wingdings" pitchFamily="2" charset="2"/>
              <a:buChar char="l"/>
            </a:pPr>
            <a:r>
              <a:rPr lang="zh-CN" altLang="en-US" sz="2300" dirty="0"/>
              <a:t>循环结点：</a:t>
            </a:r>
            <a:r>
              <a:rPr lang="en-US" altLang="zh-CN" sz="2300" dirty="0"/>
              <a:t>{6}</a:t>
            </a:r>
          </a:p>
          <a:p>
            <a:pPr lvl="1">
              <a:spcAft>
                <a:spcPts val="1200"/>
              </a:spcAft>
              <a:buFont typeface="Wingdings" pitchFamily="2" charset="2"/>
              <a:buChar char="Ø"/>
            </a:pPr>
            <a:r>
              <a:rPr lang="en-US" altLang="zh-CN" dirty="0"/>
              <a:t>7</a:t>
            </a:r>
            <a:r>
              <a:rPr lang="zh-CN" altLang="en-US" dirty="0">
                <a:sym typeface="Symbol" pitchFamily="18" charset="2"/>
              </a:rPr>
              <a:t></a:t>
            </a:r>
            <a:r>
              <a:rPr lang="en-US" altLang="zh-CN" dirty="0"/>
              <a:t>4</a:t>
            </a:r>
          </a:p>
          <a:p>
            <a:pPr lvl="2">
              <a:spcAft>
                <a:spcPts val="1200"/>
              </a:spcAft>
              <a:buFont typeface="Wingdings" pitchFamily="2" charset="2"/>
              <a:buChar char="l"/>
            </a:pPr>
            <a:r>
              <a:rPr lang="zh-CN" altLang="en-US" sz="2300" dirty="0"/>
              <a:t>循环结点：</a:t>
            </a:r>
            <a:r>
              <a:rPr lang="en-US" altLang="zh-CN" sz="2300" dirty="0"/>
              <a:t>{7,4,5,6}</a:t>
            </a:r>
          </a:p>
          <a:p>
            <a:pPr lvl="1">
              <a:spcAft>
                <a:spcPts val="1200"/>
              </a:spcAft>
              <a:buFont typeface="Wingdings" pitchFamily="2" charset="2"/>
              <a:buChar char="Ø"/>
            </a:pPr>
            <a:r>
              <a:rPr lang="en-US" altLang="zh-CN" dirty="0"/>
              <a:t>4</a:t>
            </a:r>
            <a:r>
              <a:rPr lang="zh-CN" altLang="en-US" dirty="0">
                <a:sym typeface="Symbol" pitchFamily="18" charset="2"/>
              </a:rPr>
              <a:t></a:t>
            </a:r>
            <a:r>
              <a:rPr lang="en-US" altLang="zh-CN" dirty="0"/>
              <a:t>2</a:t>
            </a:r>
          </a:p>
          <a:p>
            <a:pPr lvl="2">
              <a:spcAft>
                <a:spcPts val="1200"/>
              </a:spcAft>
              <a:buFont typeface="Wingdings" pitchFamily="2" charset="2"/>
              <a:buChar char="l"/>
            </a:pPr>
            <a:r>
              <a:rPr lang="zh-CN" altLang="en-US" sz="2300" dirty="0"/>
              <a:t>循环结点：</a:t>
            </a:r>
            <a:r>
              <a:rPr lang="en-US" altLang="zh-CN" sz="2300" dirty="0"/>
              <a:t>{4,2,3,7,5,6}</a:t>
            </a:r>
            <a:endParaRPr lang="zh-CN" altLang="en-US" sz="2300"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60</a:t>
            </a:fld>
            <a:endParaRPr lang="zh-CN" altLang="en-US"/>
          </a:p>
        </p:txBody>
      </p:sp>
      <p:grpSp>
        <p:nvGrpSpPr>
          <p:cNvPr id="39" name="组合 38"/>
          <p:cNvGrpSpPr/>
          <p:nvPr/>
        </p:nvGrpSpPr>
        <p:grpSpPr>
          <a:xfrm>
            <a:off x="5788502" y="1669551"/>
            <a:ext cx="2933562" cy="3945720"/>
            <a:chOff x="5788502" y="1669551"/>
            <a:chExt cx="2933562" cy="3945720"/>
          </a:xfrm>
        </p:grpSpPr>
        <p:grpSp>
          <p:nvGrpSpPr>
            <p:cNvPr id="6" name="组合 5"/>
            <p:cNvGrpSpPr/>
            <p:nvPr/>
          </p:nvGrpSpPr>
          <p:grpSpPr>
            <a:xfrm>
              <a:off x="5788502" y="1669551"/>
              <a:ext cx="2933562" cy="3945720"/>
              <a:chOff x="637382" y="2096271"/>
              <a:chExt cx="2933562" cy="3945720"/>
            </a:xfrm>
          </p:grpSpPr>
          <p:grpSp>
            <p:nvGrpSpPr>
              <p:cNvPr id="7" name="组合 24"/>
              <p:cNvGrpSpPr/>
              <p:nvPr/>
            </p:nvGrpSpPr>
            <p:grpSpPr>
              <a:xfrm>
                <a:off x="2099484" y="4412846"/>
                <a:ext cx="410354" cy="352800"/>
                <a:chOff x="1755058" y="4630992"/>
                <a:chExt cx="410354" cy="352800"/>
              </a:xfrm>
            </p:grpSpPr>
            <p:sp>
              <p:nvSpPr>
                <p:cNvPr id="36" name="椭圆 4"/>
                <p:cNvSpPr/>
                <p:nvPr/>
              </p:nvSpPr>
              <p:spPr>
                <a:xfrm>
                  <a:off x="1784555" y="4630992"/>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755058" y="4630994"/>
                  <a:ext cx="410354"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4</a:t>
                  </a:r>
                  <a:endParaRPr lang="zh-CN" altLang="en-US" sz="2000" dirty="0">
                    <a:solidFill>
                      <a:schemeClr val="tx1"/>
                    </a:solidFill>
                    <a:latin typeface="楷体" pitchFamily="49" charset="-122"/>
                    <a:ea typeface="楷体" pitchFamily="49" charset="-122"/>
                  </a:endParaRPr>
                </a:p>
              </p:txBody>
            </p:sp>
          </p:grpSp>
          <p:grpSp>
            <p:nvGrpSpPr>
              <p:cNvPr id="8" name="组合 22"/>
              <p:cNvGrpSpPr/>
              <p:nvPr/>
            </p:nvGrpSpPr>
            <p:grpSpPr>
              <a:xfrm>
                <a:off x="2113773" y="5689191"/>
                <a:ext cx="442452" cy="352800"/>
                <a:chOff x="1111045" y="5802256"/>
                <a:chExt cx="442452" cy="352800"/>
              </a:xfrm>
            </p:grpSpPr>
            <p:sp>
              <p:nvSpPr>
                <p:cNvPr id="34" name="椭圆 33"/>
                <p:cNvSpPr/>
                <p:nvPr/>
              </p:nvSpPr>
              <p:spPr>
                <a:xfrm>
                  <a:off x="1146070" y="5802256"/>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111045" y="5816242"/>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7</a:t>
                  </a:r>
                  <a:endParaRPr lang="zh-CN" altLang="en-US" sz="2000" dirty="0">
                    <a:solidFill>
                      <a:schemeClr val="tx1"/>
                    </a:solidFill>
                    <a:latin typeface="楷体" pitchFamily="49" charset="-122"/>
                    <a:ea typeface="楷体" pitchFamily="49" charset="-122"/>
                  </a:endParaRPr>
                </a:p>
              </p:txBody>
            </p:sp>
          </p:grpSp>
          <p:grpSp>
            <p:nvGrpSpPr>
              <p:cNvPr id="9" name="组合 23"/>
              <p:cNvGrpSpPr/>
              <p:nvPr/>
            </p:nvGrpSpPr>
            <p:grpSpPr>
              <a:xfrm>
                <a:off x="1225039" y="5044568"/>
                <a:ext cx="442452" cy="357102"/>
                <a:chOff x="1367602" y="5196961"/>
                <a:chExt cx="442452" cy="357102"/>
              </a:xfrm>
            </p:grpSpPr>
            <p:sp>
              <p:nvSpPr>
                <p:cNvPr id="32" name="椭圆 31"/>
                <p:cNvSpPr/>
                <p:nvPr/>
              </p:nvSpPr>
              <p:spPr>
                <a:xfrm>
                  <a:off x="1410929" y="520126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67602" y="5196961"/>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6</a:t>
                  </a:r>
                  <a:endParaRPr lang="zh-CN" altLang="en-US" sz="2000" dirty="0">
                    <a:solidFill>
                      <a:schemeClr val="tx1"/>
                    </a:solidFill>
                    <a:latin typeface="楷体" pitchFamily="49" charset="-122"/>
                    <a:ea typeface="楷体" pitchFamily="49" charset="-122"/>
                  </a:endParaRPr>
                </a:p>
              </p:txBody>
            </p:sp>
          </p:grpSp>
          <p:grpSp>
            <p:nvGrpSpPr>
              <p:cNvPr id="10" name="组合 25"/>
              <p:cNvGrpSpPr/>
              <p:nvPr/>
            </p:nvGrpSpPr>
            <p:grpSpPr>
              <a:xfrm>
                <a:off x="2930952" y="5051328"/>
                <a:ext cx="442452" cy="352800"/>
                <a:chOff x="2177998" y="5240593"/>
                <a:chExt cx="442452" cy="352800"/>
              </a:xfrm>
            </p:grpSpPr>
            <p:sp>
              <p:nvSpPr>
                <p:cNvPr id="30"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177998"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5</a:t>
                  </a:r>
                  <a:endParaRPr lang="zh-CN" altLang="en-US" sz="2000" dirty="0">
                    <a:solidFill>
                      <a:schemeClr val="tx1"/>
                    </a:solidFill>
                    <a:latin typeface="楷体" pitchFamily="49" charset="-122"/>
                    <a:ea typeface="楷体" pitchFamily="49" charset="-122"/>
                  </a:endParaRPr>
                </a:p>
              </p:txBody>
            </p:sp>
          </p:grpSp>
          <p:cxnSp>
            <p:nvCxnSpPr>
              <p:cNvPr id="11" name="直接连接符 10"/>
              <p:cNvCxnSpPr/>
              <p:nvPr/>
            </p:nvCxnSpPr>
            <p:spPr>
              <a:xfrm flipH="1">
                <a:off x="1575253" y="4725144"/>
                <a:ext cx="620483" cy="37539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564124" y="5359186"/>
                <a:ext cx="604800" cy="42725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组合 25"/>
              <p:cNvGrpSpPr/>
              <p:nvPr/>
            </p:nvGrpSpPr>
            <p:grpSpPr>
              <a:xfrm>
                <a:off x="2095180" y="2991465"/>
                <a:ext cx="442452" cy="352800"/>
                <a:chOff x="2192746" y="5240593"/>
                <a:chExt cx="442452" cy="352800"/>
              </a:xfrm>
            </p:grpSpPr>
            <p:sp>
              <p:nvSpPr>
                <p:cNvPr id="28"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192746"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2</a:t>
                  </a:r>
                  <a:endParaRPr lang="zh-CN" altLang="en-US" sz="2000" dirty="0">
                    <a:solidFill>
                      <a:schemeClr val="tx1"/>
                    </a:solidFill>
                    <a:latin typeface="楷体" pitchFamily="49" charset="-122"/>
                    <a:ea typeface="楷体" pitchFamily="49" charset="-122"/>
                  </a:endParaRPr>
                </a:p>
              </p:txBody>
            </p:sp>
          </p:grpSp>
          <p:grpSp>
            <p:nvGrpSpPr>
              <p:cNvPr id="14" name="组合 25"/>
              <p:cNvGrpSpPr/>
              <p:nvPr/>
            </p:nvGrpSpPr>
            <p:grpSpPr>
              <a:xfrm>
                <a:off x="3128492" y="3696614"/>
                <a:ext cx="442452" cy="352800"/>
                <a:chOff x="2177998" y="5240593"/>
                <a:chExt cx="442452" cy="352800"/>
              </a:xfrm>
            </p:grpSpPr>
            <p:sp>
              <p:nvSpPr>
                <p:cNvPr id="26"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177998" y="5245204"/>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3</a:t>
                  </a:r>
                  <a:endParaRPr lang="zh-CN" altLang="en-US" sz="2000" dirty="0">
                    <a:solidFill>
                      <a:schemeClr val="tx1"/>
                    </a:solidFill>
                    <a:latin typeface="楷体" pitchFamily="49" charset="-122"/>
                    <a:ea typeface="楷体" pitchFamily="49" charset="-122"/>
                  </a:endParaRPr>
                </a:p>
              </p:txBody>
            </p:sp>
          </p:grpSp>
          <p:grpSp>
            <p:nvGrpSpPr>
              <p:cNvPr id="15" name="组合 25"/>
              <p:cNvGrpSpPr/>
              <p:nvPr/>
            </p:nvGrpSpPr>
            <p:grpSpPr>
              <a:xfrm>
                <a:off x="2080432" y="2096271"/>
                <a:ext cx="442452" cy="358174"/>
                <a:chOff x="2188442" y="5235219"/>
                <a:chExt cx="442452" cy="358174"/>
              </a:xfrm>
            </p:grpSpPr>
            <p:sp>
              <p:nvSpPr>
                <p:cNvPr id="24" name="椭圆 5"/>
                <p:cNvSpPr/>
                <p:nvPr/>
              </p:nvSpPr>
              <p:spPr>
                <a:xfrm>
                  <a:off x="2217174" y="5240593"/>
                  <a:ext cx="353961" cy="352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88442" y="5235219"/>
                  <a:ext cx="442452" cy="309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楷体" pitchFamily="49" charset="-122"/>
                      <a:ea typeface="楷体" pitchFamily="49" charset="-122"/>
                    </a:rPr>
                    <a:t>1</a:t>
                  </a:r>
                  <a:endParaRPr lang="zh-CN" altLang="en-US" sz="2000" dirty="0">
                    <a:solidFill>
                      <a:schemeClr val="tx1"/>
                    </a:solidFill>
                    <a:latin typeface="楷体" pitchFamily="49" charset="-122"/>
                    <a:ea typeface="楷体" pitchFamily="49" charset="-122"/>
                  </a:endParaRPr>
                </a:p>
              </p:txBody>
            </p:sp>
          </p:grpSp>
          <p:cxnSp>
            <p:nvCxnSpPr>
              <p:cNvPr id="16" name="直接连接符 15"/>
              <p:cNvCxnSpPr/>
              <p:nvPr/>
            </p:nvCxnSpPr>
            <p:spPr>
              <a:xfrm>
                <a:off x="2421394" y="4730524"/>
                <a:ext cx="583200" cy="396000"/>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4"/>
                <a:endCxn id="28" idx="0"/>
              </p:cNvCxnSpPr>
              <p:nvPr/>
            </p:nvCxnSpPr>
            <p:spPr>
              <a:xfrm>
                <a:off x="2286145" y="2454445"/>
                <a:ext cx="0" cy="53702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290908" y="3349862"/>
                <a:ext cx="0" cy="106920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2100000">
                <a:off x="2366524" y="3528611"/>
                <a:ext cx="907200" cy="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8700000">
                <a:off x="2353496" y="4208573"/>
                <a:ext cx="907200" cy="0"/>
              </a:xfrm>
              <a:prstGeom prst="straightConnector1">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608932" y="3281362"/>
                <a:ext cx="548481" cy="1223963"/>
              </a:xfrm>
              <a:custGeom>
                <a:avLst/>
                <a:gdLst>
                  <a:gd name="connsiteX0" fmla="*/ 543719 w 548481"/>
                  <a:gd name="connsiteY0" fmla="*/ 1223963 h 1223963"/>
                  <a:gd name="connsiteX1" fmla="*/ 794 w 548481"/>
                  <a:gd name="connsiteY1" fmla="*/ 681038 h 1223963"/>
                  <a:gd name="connsiteX2" fmla="*/ 548481 w 548481"/>
                  <a:gd name="connsiteY2" fmla="*/ 0 h 1223963"/>
                </a:gdLst>
                <a:ahLst/>
                <a:cxnLst>
                  <a:cxn ang="0">
                    <a:pos x="connsiteX0" y="connsiteY0"/>
                  </a:cxn>
                  <a:cxn ang="0">
                    <a:pos x="connsiteX1" y="connsiteY1"/>
                  </a:cxn>
                  <a:cxn ang="0">
                    <a:pos x="connsiteX2" y="connsiteY2"/>
                  </a:cxn>
                </a:cxnLst>
                <a:rect l="l" t="t" r="r" b="b"/>
                <a:pathLst>
                  <a:path w="548481" h="1223963">
                    <a:moveTo>
                      <a:pt x="543719" y="1223963"/>
                    </a:moveTo>
                    <a:cubicBezTo>
                      <a:pt x="271859" y="1054497"/>
                      <a:pt x="0" y="885032"/>
                      <a:pt x="794" y="681038"/>
                    </a:cubicBezTo>
                    <a:cubicBezTo>
                      <a:pt x="1588" y="477044"/>
                      <a:pt x="275034" y="238522"/>
                      <a:pt x="548481" y="0"/>
                    </a:cubicBezTo>
                  </a:path>
                </a:pathLst>
              </a:cu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637382" y="4614863"/>
                <a:ext cx="1505743" cy="1404143"/>
              </a:xfrm>
              <a:custGeom>
                <a:avLst/>
                <a:gdLst>
                  <a:gd name="connsiteX0" fmla="*/ 1505743 w 1505743"/>
                  <a:gd name="connsiteY0" fmla="*/ 1257300 h 1404143"/>
                  <a:gd name="connsiteX1" fmla="*/ 429418 w 1505743"/>
                  <a:gd name="connsiteY1" fmla="*/ 1233487 h 1404143"/>
                  <a:gd name="connsiteX2" fmla="*/ 177006 w 1505743"/>
                  <a:gd name="connsiteY2" fmla="*/ 233362 h 1404143"/>
                  <a:gd name="connsiteX3" fmla="*/ 1491456 w 1505743"/>
                  <a:gd name="connsiteY3" fmla="*/ 0 h 1404143"/>
                </a:gdLst>
                <a:ahLst/>
                <a:cxnLst>
                  <a:cxn ang="0">
                    <a:pos x="connsiteX0" y="connsiteY0"/>
                  </a:cxn>
                  <a:cxn ang="0">
                    <a:pos x="connsiteX1" y="connsiteY1"/>
                  </a:cxn>
                  <a:cxn ang="0">
                    <a:pos x="connsiteX2" y="connsiteY2"/>
                  </a:cxn>
                  <a:cxn ang="0">
                    <a:pos x="connsiteX3" y="connsiteY3"/>
                  </a:cxn>
                </a:cxnLst>
                <a:rect l="l" t="t" r="r" b="b"/>
                <a:pathLst>
                  <a:path w="1505743" h="1404143">
                    <a:moveTo>
                      <a:pt x="1505743" y="1257300"/>
                    </a:moveTo>
                    <a:cubicBezTo>
                      <a:pt x="1078308" y="1330721"/>
                      <a:pt x="650874" y="1404143"/>
                      <a:pt x="429418" y="1233487"/>
                    </a:cubicBezTo>
                    <a:cubicBezTo>
                      <a:pt x="207962" y="1062831"/>
                      <a:pt x="0" y="438943"/>
                      <a:pt x="177006" y="233362"/>
                    </a:cubicBezTo>
                    <a:cubicBezTo>
                      <a:pt x="354012" y="27781"/>
                      <a:pt x="922734" y="13890"/>
                      <a:pt x="1491456" y="0"/>
                    </a:cubicBezTo>
                  </a:path>
                </a:pathLst>
              </a:cu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1624013" y="5159376"/>
                <a:ext cx="203200" cy="142874"/>
              </a:xfrm>
              <a:custGeom>
                <a:avLst/>
                <a:gdLst>
                  <a:gd name="connsiteX0" fmla="*/ 0 w 203200"/>
                  <a:gd name="connsiteY0" fmla="*/ 22224 h 142874"/>
                  <a:gd name="connsiteX1" fmla="*/ 161925 w 203200"/>
                  <a:gd name="connsiteY1" fmla="*/ 17462 h 142874"/>
                  <a:gd name="connsiteX2" fmla="*/ 176212 w 203200"/>
                  <a:gd name="connsiteY2" fmla="*/ 126999 h 142874"/>
                  <a:gd name="connsiteX3" fmla="*/ 0 w 203200"/>
                  <a:gd name="connsiteY3" fmla="*/ 112712 h 142874"/>
                </a:gdLst>
                <a:ahLst/>
                <a:cxnLst>
                  <a:cxn ang="0">
                    <a:pos x="connsiteX0" y="connsiteY0"/>
                  </a:cxn>
                  <a:cxn ang="0">
                    <a:pos x="connsiteX1" y="connsiteY1"/>
                  </a:cxn>
                  <a:cxn ang="0">
                    <a:pos x="connsiteX2" y="connsiteY2"/>
                  </a:cxn>
                  <a:cxn ang="0">
                    <a:pos x="connsiteX3" y="connsiteY3"/>
                  </a:cxn>
                </a:cxnLst>
                <a:rect l="l" t="t" r="r" b="b"/>
                <a:pathLst>
                  <a:path w="203200" h="142874">
                    <a:moveTo>
                      <a:pt x="0" y="22224"/>
                    </a:moveTo>
                    <a:cubicBezTo>
                      <a:pt x="66278" y="11112"/>
                      <a:pt x="132556" y="0"/>
                      <a:pt x="161925" y="17462"/>
                    </a:cubicBezTo>
                    <a:cubicBezTo>
                      <a:pt x="191294" y="34925"/>
                      <a:pt x="203200" y="111124"/>
                      <a:pt x="176212" y="126999"/>
                    </a:cubicBezTo>
                    <a:cubicBezTo>
                      <a:pt x="149225" y="142874"/>
                      <a:pt x="74612" y="127793"/>
                      <a:pt x="0" y="112712"/>
                    </a:cubicBezTo>
                  </a:path>
                </a:pathLst>
              </a:cu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38" name="直接连接符 37"/>
            <p:cNvCxnSpPr/>
            <p:nvPr/>
          </p:nvCxnSpPr>
          <p:spPr>
            <a:xfrm flipH="1">
              <a:off x="7616962" y="4965175"/>
              <a:ext cx="620483" cy="375392"/>
            </a:xfrm>
            <a:prstGeom prst="line">
              <a:avLst/>
            </a:prstGeom>
            <a:ln w="127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8650"/>
            <a:ext cx="7886700" cy="732155"/>
          </a:xfrm>
        </p:spPr>
        <p:txBody>
          <a:bodyPr/>
          <a:lstStyle/>
          <a:p>
            <a:r>
              <a:rPr lang="zh-CN" altLang="en-US" dirty="0"/>
              <a:t>查找循环算法伪代码</a:t>
            </a:r>
          </a:p>
        </p:txBody>
      </p:sp>
      <p:sp>
        <p:nvSpPr>
          <p:cNvPr id="3" name="内容占位符 2"/>
          <p:cNvSpPr>
            <a:spLocks noGrp="1"/>
          </p:cNvSpPr>
          <p:nvPr>
            <p:ph idx="1"/>
          </p:nvPr>
        </p:nvSpPr>
        <p:spPr>
          <a:xfrm>
            <a:off x="628650" y="1239405"/>
            <a:ext cx="7886700" cy="4398375"/>
          </a:xfrm>
        </p:spPr>
        <p:txBody>
          <a:bodyPr/>
          <a:lstStyle/>
          <a:p>
            <a:pPr marL="514350" indent="-514350">
              <a:lnSpc>
                <a:spcPct val="120000"/>
              </a:lnSpc>
              <a:spcAft>
                <a:spcPts val="1200"/>
              </a:spcAft>
              <a:buSzPct val="100000"/>
              <a:buFont typeface="+mj-ea"/>
              <a:buAutoNum type="circleNumDbPlain"/>
            </a:pPr>
            <a:r>
              <a:rPr lang="zh-CN" altLang="en-US" dirty="0"/>
              <a:t>找出回边</a:t>
            </a:r>
            <a:r>
              <a:rPr lang="en-US" altLang="zh-CN" dirty="0"/>
              <a:t>n</a:t>
            </a:r>
            <a:r>
              <a:rPr lang="zh-CN" altLang="en-US" dirty="0">
                <a:sym typeface="Symbol" pitchFamily="18" charset="2"/>
              </a:rPr>
              <a:t></a:t>
            </a:r>
            <a:r>
              <a:rPr lang="en-US" altLang="zh-CN" dirty="0"/>
              <a:t>d</a:t>
            </a:r>
            <a:r>
              <a:rPr lang="zh-CN" altLang="en-US" dirty="0"/>
              <a:t>；</a:t>
            </a:r>
            <a:endParaRPr lang="en-US" altLang="zh-CN" dirty="0"/>
          </a:p>
          <a:p>
            <a:pPr marL="514350" indent="-514350">
              <a:lnSpc>
                <a:spcPct val="120000"/>
              </a:lnSpc>
              <a:spcAft>
                <a:spcPts val="1200"/>
              </a:spcAft>
              <a:buSzPct val="100000"/>
              <a:buFont typeface="+mj-ea"/>
              <a:buAutoNum type="circleNumDbPlain"/>
            </a:pPr>
            <a:r>
              <a:rPr lang="zh-CN" altLang="en-US" dirty="0"/>
              <a:t>则</a:t>
            </a:r>
            <a:r>
              <a:rPr lang="en-US" altLang="zh-CN" dirty="0" err="1"/>
              <a:t>n,d</a:t>
            </a:r>
            <a:r>
              <a:rPr lang="zh-CN" altLang="en-US" dirty="0"/>
              <a:t>必定属于</a:t>
            </a:r>
            <a:r>
              <a:rPr lang="en-US" altLang="zh-CN" dirty="0"/>
              <a:t>n</a:t>
            </a:r>
            <a:r>
              <a:rPr lang="zh-CN" altLang="en-US" dirty="0">
                <a:sym typeface="Symbol" pitchFamily="18" charset="2"/>
              </a:rPr>
              <a:t></a:t>
            </a:r>
            <a:r>
              <a:rPr lang="en-US" altLang="zh-CN" dirty="0"/>
              <a:t>d</a:t>
            </a:r>
            <a:r>
              <a:rPr lang="zh-CN" altLang="en-US" dirty="0"/>
              <a:t>回边组成的循环</a:t>
            </a:r>
            <a:r>
              <a:rPr lang="en-US" altLang="zh-CN" dirty="0"/>
              <a:t>L</a:t>
            </a:r>
            <a:r>
              <a:rPr lang="zh-CN" altLang="en-US" dirty="0"/>
              <a:t>中，即：</a:t>
            </a:r>
            <a:r>
              <a:rPr lang="en-US" altLang="zh-CN" dirty="0"/>
              <a:t>L:={</a:t>
            </a:r>
            <a:r>
              <a:rPr lang="en-US" altLang="zh-CN" dirty="0" err="1"/>
              <a:t>n,d</a:t>
            </a:r>
            <a:r>
              <a:rPr lang="en-US" altLang="zh-CN" dirty="0"/>
              <a:t>};</a:t>
            </a:r>
          </a:p>
          <a:p>
            <a:pPr marL="514350" indent="-514350">
              <a:lnSpc>
                <a:spcPct val="120000"/>
              </a:lnSpc>
              <a:spcAft>
                <a:spcPts val="1200"/>
              </a:spcAft>
              <a:buSzPct val="100000"/>
              <a:buFont typeface="+mj-ea"/>
              <a:buAutoNum type="circleNumDbPlain"/>
            </a:pPr>
            <a:r>
              <a:rPr lang="zh-CN" altLang="en-US" dirty="0"/>
              <a:t>若</a:t>
            </a:r>
            <a:r>
              <a:rPr lang="en-US" altLang="zh-CN" dirty="0" err="1"/>
              <a:t>n</a:t>
            </a:r>
            <a:r>
              <a:rPr lang="en-US" altLang="zh-CN" dirty="0" err="1">
                <a:solidFill>
                  <a:srgbClr val="0000CC"/>
                </a:solidFill>
                <a:sym typeface="Symbol" pitchFamily="18" charset="2"/>
              </a:rPr>
              <a:t></a:t>
            </a:r>
            <a:r>
              <a:rPr lang="en-US" altLang="zh-CN" dirty="0" err="1"/>
              <a:t>d</a:t>
            </a:r>
            <a:r>
              <a:rPr lang="zh-CN" altLang="en-US" dirty="0"/>
              <a:t>且</a:t>
            </a:r>
            <a:r>
              <a:rPr lang="en-US" altLang="zh-CN" dirty="0"/>
              <a:t>n</a:t>
            </a:r>
            <a:r>
              <a:rPr lang="zh-CN" altLang="en-US" dirty="0"/>
              <a:t>的父结点</a:t>
            </a:r>
            <a:r>
              <a:rPr lang="en-US" altLang="zh-CN" dirty="0"/>
              <a:t>m</a:t>
            </a:r>
            <a:r>
              <a:rPr lang="zh-CN" altLang="en-US" dirty="0"/>
              <a:t>不在</a:t>
            </a:r>
            <a:r>
              <a:rPr lang="en-US" altLang="zh-CN" dirty="0"/>
              <a:t>L</a:t>
            </a:r>
            <a:r>
              <a:rPr lang="zh-CN" altLang="en-US" dirty="0"/>
              <a:t>中，则将它添加至</a:t>
            </a:r>
            <a:r>
              <a:rPr lang="en-US" altLang="zh-CN" dirty="0"/>
              <a:t>L</a:t>
            </a:r>
            <a:r>
              <a:rPr lang="zh-CN" altLang="en-US" dirty="0"/>
              <a:t>中，即：</a:t>
            </a:r>
            <a:r>
              <a:rPr lang="en-US" altLang="zh-CN" dirty="0"/>
              <a:t>L:=L</a:t>
            </a:r>
            <a:r>
              <a:rPr lang="zh-CN" altLang="en-US" dirty="0"/>
              <a:t>∪</a:t>
            </a:r>
            <a:r>
              <a:rPr lang="en-US" altLang="zh-CN" dirty="0"/>
              <a:t>{m};</a:t>
            </a:r>
          </a:p>
          <a:p>
            <a:pPr marL="514350" indent="-514350">
              <a:lnSpc>
                <a:spcPct val="120000"/>
              </a:lnSpc>
              <a:spcAft>
                <a:spcPts val="1200"/>
              </a:spcAft>
              <a:buSzPct val="100000"/>
              <a:buFont typeface="+mj-ea"/>
              <a:buAutoNum type="circleNumDbPlain"/>
            </a:pPr>
            <a:r>
              <a:rPr lang="zh-CN" altLang="en-US" dirty="0"/>
              <a:t>对③求出的父结点</a:t>
            </a:r>
            <a:r>
              <a:rPr lang="en-US" altLang="zh-CN" dirty="0"/>
              <a:t>m</a:t>
            </a:r>
            <a:r>
              <a:rPr lang="zh-CN" altLang="en-US" dirty="0"/>
              <a:t>重复执行③，直至不再有新结点加入为止。</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61</a:t>
            </a:fld>
            <a:endParaRPr lang="zh-CN" altLang="en-US"/>
          </a:p>
        </p:txBody>
      </p:sp>
      <p:sp>
        <p:nvSpPr>
          <p:cNvPr id="5" name="文本框 7">
            <a:extLst>
              <a:ext uri="{FF2B5EF4-FFF2-40B4-BE49-F238E27FC236}">
                <a16:creationId xmlns:a16="http://schemas.microsoft.com/office/drawing/2014/main" id="{DBB80E21-D7F6-4E37-8B43-1F566BD6E074}"/>
              </a:ext>
            </a:extLst>
          </p:cNvPr>
          <p:cNvSpPr txBox="1">
            <a:spLocks noChangeArrowheads="1"/>
          </p:cNvSpPr>
          <p:nvPr/>
        </p:nvSpPr>
        <p:spPr bwMode="auto">
          <a:xfrm>
            <a:off x="3019425" y="6348413"/>
            <a:ext cx="3105150" cy="368300"/>
          </a:xfrm>
          <a:prstGeom prst="rect">
            <a:avLst/>
          </a:prstGeom>
          <a:noFill/>
          <a:ln w="9525">
            <a:noFill/>
            <a:miter lim="800000"/>
            <a:headEnd/>
            <a:tailEnd/>
          </a:ln>
        </p:spPr>
        <p:txBody>
          <a:bodyPr>
            <a:spAutoFit/>
          </a:bodyPr>
          <a:lstStyle/>
          <a:p>
            <a:r>
              <a:rPr lang="en-US" altLang="zh-CN" dirty="0">
                <a:solidFill>
                  <a:srgbClr val="1E1CE3"/>
                </a:solidFill>
                <a:latin typeface="Calibri" pitchFamily="34" charset="0"/>
                <a:ea typeface="等线" pitchFamily="2" charset="-122"/>
              </a:rPr>
              <a:t>copyright </a:t>
            </a:r>
            <a:r>
              <a:rPr lang="en-US" altLang="zh-CN">
                <a:solidFill>
                  <a:srgbClr val="1E1CE3"/>
                </a:solidFill>
                <a:latin typeface="Calibri" pitchFamily="34" charset="0"/>
                <a:ea typeface="等线" pitchFamily="2" charset="-122"/>
              </a:rPr>
              <a:t>© 2022 </a:t>
            </a:r>
            <a:r>
              <a:rPr lang="en-US" altLang="zh-CN" dirty="0">
                <a:solidFill>
                  <a:srgbClr val="1E1CE3"/>
                </a:solidFill>
                <a:latin typeface="Calibri" pitchFamily="34" charset="0"/>
                <a:ea typeface="等线" pitchFamily="2" charset="-122"/>
              </a:rPr>
              <a:t>by Xu Dezhi</a:t>
            </a:r>
            <a:endParaRPr lang="zh-CN" altLang="en-US" dirty="0">
              <a:solidFill>
                <a:srgbClr val="1E1CE3"/>
              </a:solidFill>
              <a:latin typeface="Calibri" pitchFamily="34" charset="0"/>
              <a:ea typeface="等线"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02893"/>
            <a:ext cx="7886700" cy="785249"/>
          </a:xfrm>
        </p:spPr>
        <p:txBody>
          <a:bodyPr/>
          <a:lstStyle/>
          <a:p>
            <a:r>
              <a:rPr lang="zh-CN" altLang="en-US" dirty="0"/>
              <a:t>定理</a:t>
            </a:r>
          </a:p>
        </p:txBody>
      </p:sp>
      <p:sp>
        <p:nvSpPr>
          <p:cNvPr id="3" name="内容占位符 2"/>
          <p:cNvSpPr>
            <a:spLocks noGrp="1"/>
          </p:cNvSpPr>
          <p:nvPr>
            <p:ph idx="1"/>
          </p:nvPr>
        </p:nvSpPr>
        <p:spPr>
          <a:xfrm>
            <a:off x="365760" y="1135626"/>
            <a:ext cx="8351520" cy="4858659"/>
          </a:xfrm>
        </p:spPr>
        <p:txBody>
          <a:bodyPr/>
          <a:lstStyle/>
          <a:p>
            <a:pPr>
              <a:lnSpc>
                <a:spcPct val="110000"/>
              </a:lnSpc>
              <a:spcAft>
                <a:spcPts val="1200"/>
              </a:spcAft>
            </a:pPr>
            <a:r>
              <a:rPr lang="zh-CN" altLang="en-US" dirty="0">
                <a:solidFill>
                  <a:srgbClr val="C00000"/>
                </a:solidFill>
              </a:rPr>
              <a:t>循环必定满足流图强连通，而且只有唯一入口点。</a:t>
            </a:r>
            <a:endParaRPr lang="en-US" altLang="zh-CN" dirty="0">
              <a:solidFill>
                <a:srgbClr val="C00000"/>
              </a:solidFill>
            </a:endParaRPr>
          </a:p>
          <a:p>
            <a:pPr>
              <a:lnSpc>
                <a:spcPct val="110000"/>
              </a:lnSpc>
            </a:pPr>
            <a:r>
              <a:rPr lang="zh-CN" altLang="en-US" dirty="0"/>
              <a:t>进一步解释</a:t>
            </a:r>
            <a:endParaRPr lang="en-US" altLang="zh-CN" dirty="0"/>
          </a:p>
          <a:p>
            <a:pPr lvl="1">
              <a:lnSpc>
                <a:spcPct val="110000"/>
              </a:lnSpc>
              <a:buFont typeface="Wingdings" pitchFamily="2" charset="2"/>
              <a:buChar char="Ø"/>
            </a:pPr>
            <a:r>
              <a:rPr lang="zh-CN" altLang="en-US" dirty="0">
                <a:solidFill>
                  <a:srgbClr val="FF0000"/>
                </a:solidFill>
              </a:rPr>
              <a:t>强连通</a:t>
            </a:r>
            <a:r>
              <a:rPr lang="zh-CN" altLang="en-US" dirty="0"/>
              <a:t>：循环中任意两个结点都有通路，单结点也有一弧指向自身；</a:t>
            </a:r>
            <a:endParaRPr lang="en-US" altLang="zh-CN" dirty="0"/>
          </a:p>
          <a:p>
            <a:pPr lvl="2">
              <a:lnSpc>
                <a:spcPct val="110000"/>
              </a:lnSpc>
              <a:buFont typeface="Wingdings" pitchFamily="2" charset="2"/>
              <a:buChar char="l"/>
            </a:pPr>
            <a:r>
              <a:rPr lang="zh-CN" altLang="en-US" sz="2300" dirty="0"/>
              <a:t>它保证了循环内各结点的代码都可反复执行。</a:t>
            </a:r>
            <a:endParaRPr lang="en-US" altLang="zh-CN" sz="2300" dirty="0"/>
          </a:p>
          <a:p>
            <a:pPr lvl="1">
              <a:lnSpc>
                <a:spcPct val="110000"/>
              </a:lnSpc>
              <a:buFont typeface="Wingdings" pitchFamily="2" charset="2"/>
              <a:buChar char="Ø"/>
            </a:pPr>
            <a:r>
              <a:rPr lang="zh-CN" altLang="en-US" dirty="0">
                <a:solidFill>
                  <a:srgbClr val="FF0000"/>
                </a:solidFill>
              </a:rPr>
              <a:t>唯一入口点</a:t>
            </a:r>
            <a:r>
              <a:rPr lang="zh-CN" altLang="en-US" dirty="0"/>
              <a:t>：要到达循环内任意结点，必须经过此入口点；</a:t>
            </a:r>
            <a:endParaRPr lang="en-US" altLang="zh-CN" dirty="0"/>
          </a:p>
          <a:p>
            <a:pPr lvl="2">
              <a:lnSpc>
                <a:spcPct val="110000"/>
              </a:lnSpc>
              <a:buFont typeface="Wingdings" pitchFamily="2" charset="2"/>
              <a:buChar char="l"/>
            </a:pPr>
            <a:r>
              <a:rPr lang="zh-CN" altLang="en-US" sz="2300" dirty="0"/>
              <a:t>它保证了循环优化时，可将代码外提到唯一入口点前的前置结点中。</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62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02893"/>
            <a:ext cx="7886700" cy="844243"/>
          </a:xfrm>
        </p:spPr>
        <p:txBody>
          <a:bodyPr/>
          <a:lstStyle/>
          <a:p>
            <a:r>
              <a:rPr lang="zh-CN" altLang="en-US" dirty="0"/>
              <a:t>前两节所学要点</a:t>
            </a:r>
          </a:p>
        </p:txBody>
      </p:sp>
      <p:sp>
        <p:nvSpPr>
          <p:cNvPr id="3" name="内容占位符 2"/>
          <p:cNvSpPr>
            <a:spLocks noGrp="1"/>
          </p:cNvSpPr>
          <p:nvPr>
            <p:ph idx="1"/>
          </p:nvPr>
        </p:nvSpPr>
        <p:spPr>
          <a:xfrm>
            <a:off x="716279" y="1249680"/>
            <a:ext cx="7941023" cy="5120640"/>
          </a:xfrm>
        </p:spPr>
        <p:txBody>
          <a:bodyPr/>
          <a:lstStyle/>
          <a:p>
            <a:pPr>
              <a:spcAft>
                <a:spcPts val="0"/>
              </a:spcAft>
              <a:buNone/>
            </a:pPr>
            <a:r>
              <a:rPr lang="en-US" altLang="zh-CN" sz="2400" dirty="0"/>
              <a:t>1</a:t>
            </a:r>
            <a:r>
              <a:rPr lang="zh-CN" altLang="en-US" sz="2400" dirty="0"/>
              <a:t>、程序</a:t>
            </a:r>
            <a:r>
              <a:rPr lang="zh-CN" altLang="en-US" sz="2400" dirty="0">
                <a:solidFill>
                  <a:srgbClr val="FF0000"/>
                </a:solidFill>
              </a:rPr>
              <a:t>基本块</a:t>
            </a:r>
            <a:r>
              <a:rPr lang="zh-CN" altLang="en-US" sz="2400" dirty="0"/>
              <a:t>的划分</a:t>
            </a:r>
            <a:endParaRPr lang="en-US" altLang="zh-CN" sz="2400" dirty="0"/>
          </a:p>
          <a:p>
            <a:pPr marL="757238" lvl="1">
              <a:spcAft>
                <a:spcPts val="1200"/>
              </a:spcAft>
              <a:buFont typeface="Wingdings" pitchFamily="2" charset="2"/>
              <a:buChar char="Ø"/>
              <a:tabLst>
                <a:tab pos="1158875" algn="l"/>
              </a:tabLst>
            </a:pPr>
            <a:r>
              <a:rPr lang="zh-CN" altLang="en-US" sz="2200" dirty="0"/>
              <a:t>寻找入口语句</a:t>
            </a:r>
            <a:endParaRPr lang="en-US" altLang="zh-CN" sz="2200" dirty="0"/>
          </a:p>
          <a:p>
            <a:pPr>
              <a:spcAft>
                <a:spcPts val="1200"/>
              </a:spcAft>
              <a:buNone/>
            </a:pPr>
            <a:r>
              <a:rPr lang="en-US" altLang="zh-CN" sz="2400" dirty="0"/>
              <a:t>2</a:t>
            </a:r>
            <a:r>
              <a:rPr lang="zh-CN" altLang="en-US" sz="2400" dirty="0"/>
              <a:t>、基本块的</a:t>
            </a:r>
            <a:r>
              <a:rPr lang="en-US" altLang="zh-CN" sz="2400" dirty="0">
                <a:solidFill>
                  <a:srgbClr val="FF0000"/>
                </a:solidFill>
              </a:rPr>
              <a:t>DAG</a:t>
            </a:r>
            <a:r>
              <a:rPr lang="zh-CN" altLang="en-US" sz="2400" dirty="0"/>
              <a:t>表示</a:t>
            </a:r>
            <a:endParaRPr lang="en-US" altLang="zh-CN" sz="2400" dirty="0"/>
          </a:p>
          <a:p>
            <a:pPr>
              <a:spcAft>
                <a:spcPts val="0"/>
              </a:spcAft>
              <a:buNone/>
            </a:pPr>
            <a:r>
              <a:rPr lang="en-US" altLang="zh-CN" sz="2400" dirty="0"/>
              <a:t>3</a:t>
            </a:r>
            <a:r>
              <a:rPr lang="zh-CN" altLang="en-US" sz="2400" dirty="0"/>
              <a:t>、根据</a:t>
            </a:r>
            <a:r>
              <a:rPr lang="en-US" altLang="zh-CN" sz="2400" dirty="0"/>
              <a:t>DAG</a:t>
            </a:r>
            <a:r>
              <a:rPr lang="zh-CN" altLang="en-US" sz="2400" dirty="0"/>
              <a:t>进行</a:t>
            </a:r>
            <a:r>
              <a:rPr lang="zh-CN" altLang="en-US" sz="2400" dirty="0">
                <a:solidFill>
                  <a:srgbClr val="FF0000"/>
                </a:solidFill>
              </a:rPr>
              <a:t>块内优化</a:t>
            </a:r>
            <a:endParaRPr lang="en-US" altLang="zh-CN" sz="2400" dirty="0">
              <a:solidFill>
                <a:srgbClr val="FF0000"/>
              </a:solidFill>
            </a:endParaRPr>
          </a:p>
          <a:p>
            <a:pPr marL="681038" lvl="1">
              <a:spcAft>
                <a:spcPts val="1200"/>
              </a:spcAft>
              <a:buFont typeface="Wingdings" pitchFamily="2" charset="2"/>
              <a:buChar char="Ø"/>
            </a:pPr>
            <a:r>
              <a:rPr lang="zh-CN" altLang="en-US" sz="2200" dirty="0"/>
              <a:t>合并已知量、删除公共子表达式、删除无用赋值</a:t>
            </a:r>
            <a:endParaRPr lang="en-US" altLang="zh-CN" sz="2200" dirty="0"/>
          </a:p>
          <a:p>
            <a:pPr>
              <a:spcAft>
                <a:spcPts val="0"/>
              </a:spcAft>
              <a:buNone/>
            </a:pPr>
            <a:r>
              <a:rPr lang="en-US" altLang="zh-CN" sz="2400" dirty="0"/>
              <a:t>4</a:t>
            </a:r>
            <a:r>
              <a:rPr lang="zh-CN" altLang="en-US" sz="2400" dirty="0"/>
              <a:t>、程序流图、循环优化</a:t>
            </a:r>
            <a:endParaRPr lang="en-US" altLang="zh-CN" sz="2400" dirty="0"/>
          </a:p>
          <a:p>
            <a:pPr lvl="1">
              <a:spcAft>
                <a:spcPts val="1200"/>
              </a:spcAft>
            </a:pPr>
            <a:r>
              <a:rPr lang="zh-CN" altLang="en-US" sz="2200" dirty="0"/>
              <a:t>代码外提、降低运算强度、删除归纳变量</a:t>
            </a:r>
            <a:endParaRPr lang="en-US" altLang="zh-CN" sz="2200" dirty="0"/>
          </a:p>
          <a:p>
            <a:pPr>
              <a:spcAft>
                <a:spcPts val="0"/>
              </a:spcAft>
              <a:buNone/>
            </a:pPr>
            <a:r>
              <a:rPr lang="en-US" altLang="zh-CN" sz="2400" dirty="0"/>
              <a:t>5</a:t>
            </a:r>
            <a:r>
              <a:rPr lang="zh-CN" altLang="en-US" sz="2400" dirty="0"/>
              <a:t>、必经结点集、循环查找</a:t>
            </a:r>
            <a:endParaRPr lang="en-US" altLang="zh-CN" sz="2400" dirty="0"/>
          </a:p>
          <a:p>
            <a:pPr marL="665163" lvl="1" defTabSz="715963">
              <a:spcAft>
                <a:spcPts val="0"/>
              </a:spcAft>
              <a:buFont typeface="Wingdings" pitchFamily="2" charset="2"/>
              <a:buChar char="Ø"/>
            </a:pPr>
            <a:r>
              <a:rPr lang="zh-CN" altLang="en-US" sz="2200" dirty="0"/>
              <a:t>深度为主查找</a:t>
            </a:r>
            <a:endParaRPr lang="en-US" altLang="zh-CN" sz="2200" dirty="0"/>
          </a:p>
          <a:p>
            <a:pPr marL="665163" lvl="1" defTabSz="715963">
              <a:buFont typeface="Wingdings" pitchFamily="2" charset="2"/>
              <a:buChar char="Ø"/>
            </a:pPr>
            <a:r>
              <a:rPr lang="zh-CN" altLang="en-US" sz="2200" dirty="0"/>
              <a:t>求回边</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63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linds(horizontal)">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422" y="306134"/>
            <a:ext cx="7886700" cy="785248"/>
          </a:xfrm>
        </p:spPr>
        <p:txBody>
          <a:bodyPr/>
          <a:lstStyle/>
          <a:p>
            <a:r>
              <a:rPr lang="zh-CN" altLang="en-US" dirty="0"/>
              <a:t>全局优化概述</a:t>
            </a:r>
          </a:p>
        </p:txBody>
      </p:sp>
      <p:sp>
        <p:nvSpPr>
          <p:cNvPr id="3" name="内容占位符 2"/>
          <p:cNvSpPr>
            <a:spLocks noGrp="1"/>
          </p:cNvSpPr>
          <p:nvPr>
            <p:ph idx="1"/>
          </p:nvPr>
        </p:nvSpPr>
        <p:spPr>
          <a:xfrm>
            <a:off x="512209" y="1519079"/>
            <a:ext cx="7978643" cy="2791663"/>
          </a:xfrm>
        </p:spPr>
        <p:txBody>
          <a:bodyPr/>
          <a:lstStyle/>
          <a:p>
            <a:pPr>
              <a:spcAft>
                <a:spcPts val="1200"/>
              </a:spcAft>
            </a:pPr>
            <a:r>
              <a:rPr lang="zh-CN" altLang="en-US" dirty="0"/>
              <a:t>经过</a:t>
            </a:r>
            <a:r>
              <a:rPr lang="zh-CN" altLang="en-US" dirty="0">
                <a:solidFill>
                  <a:srgbClr val="FF0000"/>
                </a:solidFill>
              </a:rPr>
              <a:t>①循环优化</a:t>
            </a:r>
            <a:r>
              <a:rPr lang="zh-CN" altLang="en-US" dirty="0"/>
              <a:t>后</a:t>
            </a:r>
            <a:endParaRPr lang="en-US" altLang="zh-CN" dirty="0"/>
          </a:p>
          <a:p>
            <a:pPr>
              <a:spcAft>
                <a:spcPts val="1200"/>
              </a:spcAft>
            </a:pPr>
            <a:r>
              <a:rPr lang="zh-CN" altLang="en-US" dirty="0"/>
              <a:t>再做</a:t>
            </a:r>
            <a:r>
              <a:rPr lang="zh-CN" altLang="en-US" dirty="0">
                <a:solidFill>
                  <a:srgbClr val="FF0000"/>
                </a:solidFill>
              </a:rPr>
              <a:t>②局部优化</a:t>
            </a:r>
            <a:r>
              <a:rPr lang="zh-CN" altLang="en-US" dirty="0"/>
              <a:t>；</a:t>
            </a:r>
            <a:endParaRPr lang="en-US" altLang="zh-CN" dirty="0"/>
          </a:p>
          <a:p>
            <a:pPr lvl="1">
              <a:spcAft>
                <a:spcPts val="1200"/>
              </a:spcAft>
              <a:buFont typeface="Wingdings" pitchFamily="2" charset="2"/>
              <a:buChar char="Ø"/>
            </a:pPr>
            <a:r>
              <a:rPr lang="zh-CN" altLang="en-US" dirty="0"/>
              <a:t>合并已知量、删除公共子表达式和</a:t>
            </a:r>
            <a:r>
              <a:rPr lang="zh-CN" altLang="en-US" u="sng" dirty="0"/>
              <a:t>变量传播</a:t>
            </a:r>
            <a:r>
              <a:rPr lang="zh-CN" altLang="en-US" dirty="0"/>
              <a:t>等操作；</a:t>
            </a:r>
            <a:endParaRPr lang="en-US" altLang="zh-CN" dirty="0"/>
          </a:p>
          <a:p>
            <a:pPr lvl="1">
              <a:spcAft>
                <a:spcPts val="1200"/>
              </a:spcAft>
              <a:buFont typeface="Wingdings" pitchFamily="2" charset="2"/>
              <a:buChar char="Ø"/>
            </a:pPr>
            <a:r>
              <a:rPr lang="zh-CN" altLang="en-US" dirty="0"/>
              <a:t>再合并整个程序中的已知量，删除</a:t>
            </a:r>
            <a:r>
              <a:rPr lang="zh-CN" altLang="en-US" u="sng" dirty="0"/>
              <a:t>不同块内</a:t>
            </a:r>
            <a:r>
              <a:rPr lang="zh-CN" altLang="en-US" dirty="0"/>
              <a:t>的公共子表达式。</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64</a:t>
            </a:fld>
            <a:endParaRPr lang="zh-CN" altLang="en-US"/>
          </a:p>
        </p:txBody>
      </p:sp>
      <p:sp>
        <p:nvSpPr>
          <p:cNvPr id="7" name="矩形 6"/>
          <p:cNvSpPr/>
          <p:nvPr/>
        </p:nvSpPr>
        <p:spPr>
          <a:xfrm>
            <a:off x="3149600" y="4971128"/>
            <a:ext cx="2583544" cy="892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400" dirty="0">
                <a:solidFill>
                  <a:srgbClr val="CC0099"/>
                </a:solidFill>
                <a:latin typeface="楷体" pitchFamily="49" charset="-122"/>
                <a:ea typeface="楷体" pitchFamily="49" charset="-122"/>
              </a:rPr>
              <a:t>全局优化需要做</a:t>
            </a:r>
            <a:r>
              <a:rPr lang="zh-CN" altLang="en-US" sz="2400" u="sng" dirty="0">
                <a:solidFill>
                  <a:srgbClr val="CC0099"/>
                </a:solidFill>
                <a:latin typeface="楷体" pitchFamily="49" charset="-122"/>
                <a:ea typeface="楷体" pitchFamily="49" charset="-122"/>
              </a:rPr>
              <a:t>数据流分析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29354"/>
            <a:ext cx="7886700" cy="912132"/>
          </a:xfrm>
        </p:spPr>
        <p:txBody>
          <a:bodyPr>
            <a:normAutofit/>
          </a:bodyPr>
          <a:lstStyle/>
          <a:p>
            <a:pPr algn="ctr"/>
            <a:r>
              <a:rPr lang="en-US" altLang="zh-CN" sz="4000" dirty="0">
                <a:solidFill>
                  <a:srgbClr val="0000FF"/>
                </a:solidFill>
                <a:latin typeface="华文行楷" pitchFamily="2" charset="-122"/>
                <a:ea typeface="华文行楷" pitchFamily="2" charset="-122"/>
              </a:rPr>
              <a:t>10.4</a:t>
            </a:r>
            <a:r>
              <a:rPr lang="zh-CN" altLang="en-US" sz="4000" dirty="0">
                <a:solidFill>
                  <a:srgbClr val="0000FF"/>
                </a:solidFill>
                <a:latin typeface="华文行楷" pitchFamily="2" charset="-122"/>
                <a:ea typeface="华文行楷" pitchFamily="2" charset="-122"/>
              </a:rPr>
              <a:t>、数据流分析</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166" y="2665873"/>
            <a:ext cx="7886700" cy="1325563"/>
          </a:xfrm>
        </p:spPr>
        <p:txBody>
          <a:bodyPr>
            <a:normAutofit/>
          </a:bodyPr>
          <a:lstStyle/>
          <a:p>
            <a:r>
              <a:rPr lang="en-US" altLang="zh-CN" sz="3600" dirty="0">
                <a:latin typeface="华文新魏" pitchFamily="2" charset="-122"/>
                <a:ea typeface="华文新魏" pitchFamily="2" charset="-122"/>
              </a:rPr>
              <a:t>10.4.1 </a:t>
            </a:r>
            <a:r>
              <a:rPr lang="zh-CN" altLang="en-US" sz="3600" dirty="0">
                <a:latin typeface="华文新魏" pitchFamily="2" charset="-122"/>
                <a:ea typeface="华文新魏" pitchFamily="2" charset="-122"/>
              </a:rPr>
              <a:t>回顾和概述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29158"/>
            <a:ext cx="7886700" cy="726256"/>
          </a:xfrm>
        </p:spPr>
        <p:txBody>
          <a:bodyPr/>
          <a:lstStyle/>
          <a:p>
            <a:r>
              <a:rPr lang="zh-CN" altLang="en-US" dirty="0"/>
              <a:t>回顾：代码优化程序的结构</a:t>
            </a:r>
          </a:p>
        </p:txBody>
      </p:sp>
      <p:sp>
        <p:nvSpPr>
          <p:cNvPr id="3" name="内容占位符 2"/>
          <p:cNvSpPr>
            <a:spLocks noGrp="1"/>
          </p:cNvSpPr>
          <p:nvPr>
            <p:ph idx="1"/>
          </p:nvPr>
        </p:nvSpPr>
        <p:spPr>
          <a:xfrm>
            <a:off x="487680" y="3093720"/>
            <a:ext cx="8183880" cy="3374769"/>
          </a:xfrm>
        </p:spPr>
        <p:txBody>
          <a:bodyPr/>
          <a:lstStyle/>
          <a:p>
            <a:pPr>
              <a:lnSpc>
                <a:spcPct val="110000"/>
              </a:lnSpc>
              <a:spcAft>
                <a:spcPts val="1200"/>
              </a:spcAft>
            </a:pPr>
            <a:r>
              <a:rPr lang="zh-CN" altLang="en-US" sz="2400" dirty="0">
                <a:solidFill>
                  <a:srgbClr val="FF0000"/>
                </a:solidFill>
              </a:rPr>
              <a:t>控制流分析</a:t>
            </a:r>
            <a:r>
              <a:rPr lang="zh-CN" altLang="en-US" sz="2400" dirty="0"/>
              <a:t>：主要目的是分析出程序的循坏结构，循坏结构中的代码效率是整个程序效率的关键。</a:t>
            </a:r>
            <a:endParaRPr lang="en-US" altLang="zh-CN" sz="2400" dirty="0"/>
          </a:p>
          <a:p>
            <a:pPr>
              <a:lnSpc>
                <a:spcPct val="110000"/>
              </a:lnSpc>
              <a:spcAft>
                <a:spcPts val="1200"/>
              </a:spcAft>
            </a:pPr>
            <a:r>
              <a:rPr lang="zh-CN" altLang="en-US" sz="2400" dirty="0">
                <a:solidFill>
                  <a:srgbClr val="FF0000"/>
                </a:solidFill>
              </a:rPr>
              <a:t>数据流分析</a:t>
            </a:r>
            <a:r>
              <a:rPr lang="zh-CN" altLang="en-US" sz="2400" dirty="0"/>
              <a:t>：进行数据流信息的收集，主要是变量的值的获得和使用情况的数据流信息。</a:t>
            </a:r>
            <a:endParaRPr lang="en-US" altLang="zh-CN" sz="2400" dirty="0"/>
          </a:p>
          <a:p>
            <a:pPr lvl="1">
              <a:lnSpc>
                <a:spcPct val="110000"/>
              </a:lnSpc>
              <a:spcAft>
                <a:spcPts val="1200"/>
              </a:spcAft>
              <a:buFont typeface="Wingdings" pitchFamily="2" charset="2"/>
              <a:buChar char="Ø"/>
            </a:pPr>
            <a:r>
              <a:rPr lang="zh-CN" altLang="en-US" sz="2200" dirty="0"/>
              <a:t>到达</a:t>
            </a:r>
            <a:r>
              <a:rPr lang="en-US" altLang="zh-CN" sz="2200" dirty="0"/>
              <a:t>-</a:t>
            </a:r>
            <a:r>
              <a:rPr lang="zh-CN" altLang="en-US" sz="2200" dirty="0"/>
              <a:t>定义分析；活跃变量分析；可用表达式分析</a:t>
            </a:r>
            <a:endParaRPr lang="en-US" altLang="zh-CN" sz="2200" dirty="0"/>
          </a:p>
          <a:p>
            <a:pPr>
              <a:lnSpc>
                <a:spcPct val="110000"/>
              </a:lnSpc>
              <a:spcAft>
                <a:spcPts val="1200"/>
              </a:spcAft>
            </a:pPr>
            <a:r>
              <a:rPr lang="zh-CN" altLang="en-US" sz="2400" dirty="0">
                <a:solidFill>
                  <a:srgbClr val="FF0000"/>
                </a:solidFill>
              </a:rPr>
              <a:t>代码变换</a:t>
            </a:r>
            <a:r>
              <a:rPr lang="zh-CN" altLang="en-US" sz="2400" dirty="0"/>
              <a:t>：根据上面的分析，对中间代码进行等价变换。</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67</a:t>
            </a:fld>
            <a:endParaRPr lang="zh-CN" altLang="en-US"/>
          </a:p>
        </p:txBody>
      </p:sp>
      <p:grpSp>
        <p:nvGrpSpPr>
          <p:cNvPr id="6" name="组合 5"/>
          <p:cNvGrpSpPr/>
          <p:nvPr/>
        </p:nvGrpSpPr>
        <p:grpSpPr>
          <a:xfrm>
            <a:off x="809198" y="1088458"/>
            <a:ext cx="7492181" cy="1710813"/>
            <a:chOff x="870158" y="3598606"/>
            <a:chExt cx="7492181" cy="1710813"/>
          </a:xfrm>
        </p:grpSpPr>
        <p:sp>
          <p:nvSpPr>
            <p:cNvPr id="8" name="矩形 7"/>
            <p:cNvSpPr/>
            <p:nvPr/>
          </p:nvSpPr>
          <p:spPr>
            <a:xfrm>
              <a:off x="1243781" y="4284927"/>
              <a:ext cx="1705887" cy="412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控制流分析</a:t>
              </a:r>
            </a:p>
          </p:txBody>
        </p:sp>
        <p:sp>
          <p:nvSpPr>
            <p:cNvPr id="11" name="矩形 10"/>
            <p:cNvSpPr/>
            <p:nvPr/>
          </p:nvSpPr>
          <p:spPr>
            <a:xfrm>
              <a:off x="3755910" y="4284405"/>
              <a:ext cx="1706400" cy="41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数据流分析</a:t>
              </a:r>
            </a:p>
          </p:txBody>
        </p:sp>
        <p:sp>
          <p:nvSpPr>
            <p:cNvPr id="12" name="矩形 11"/>
            <p:cNvSpPr/>
            <p:nvPr/>
          </p:nvSpPr>
          <p:spPr>
            <a:xfrm>
              <a:off x="6253291" y="4284405"/>
              <a:ext cx="1706400" cy="41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代码变换</a:t>
              </a:r>
            </a:p>
          </p:txBody>
        </p:sp>
        <p:cxnSp>
          <p:nvCxnSpPr>
            <p:cNvPr id="13" name="直接箭头连接符 12"/>
            <p:cNvCxnSpPr>
              <a:stCxn id="8" idx="3"/>
              <a:endCxn id="11" idx="1"/>
            </p:cNvCxnSpPr>
            <p:nvPr/>
          </p:nvCxnSpPr>
          <p:spPr>
            <a:xfrm>
              <a:off x="2949668" y="4491405"/>
              <a:ext cx="80624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461809" y="4496321"/>
              <a:ext cx="80624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870158" y="3598606"/>
              <a:ext cx="7492181" cy="1710813"/>
            </a:xfrm>
            <a:prstGeom prst="ellipse">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254491" y="4806057"/>
              <a:ext cx="2674374" cy="41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accent6"/>
                  </a:solidFill>
                  <a:latin typeface="楷体" pitchFamily="49" charset="-122"/>
                  <a:ea typeface="楷体" pitchFamily="49" charset="-122"/>
                </a:rPr>
                <a:t>代码优化器的结构</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12726"/>
            <a:ext cx="7886700" cy="799998"/>
          </a:xfrm>
        </p:spPr>
        <p:txBody>
          <a:bodyPr/>
          <a:lstStyle/>
          <a:p>
            <a:r>
              <a:rPr lang="zh-CN" altLang="en-US" dirty="0"/>
              <a:t>三个数据流问题</a:t>
            </a:r>
          </a:p>
        </p:txBody>
      </p:sp>
      <p:sp>
        <p:nvSpPr>
          <p:cNvPr id="3" name="内容占位符 2"/>
          <p:cNvSpPr>
            <a:spLocks noGrp="1"/>
          </p:cNvSpPr>
          <p:nvPr>
            <p:ph idx="1"/>
          </p:nvPr>
        </p:nvSpPr>
        <p:spPr>
          <a:xfrm>
            <a:off x="628650" y="1264920"/>
            <a:ext cx="7886700" cy="4912043"/>
          </a:xfrm>
        </p:spPr>
        <p:txBody>
          <a:bodyPr/>
          <a:lstStyle/>
          <a:p>
            <a:pPr marL="514350" indent="-514350">
              <a:buClr>
                <a:srgbClr val="C00000"/>
              </a:buClr>
              <a:buSzPct val="100000"/>
              <a:buFont typeface="+mj-lt"/>
              <a:buAutoNum type="arabicPeriod"/>
            </a:pPr>
            <a:r>
              <a:rPr lang="zh-CN" altLang="en-US" dirty="0"/>
              <a:t>达到</a:t>
            </a:r>
            <a:r>
              <a:rPr lang="en-US" altLang="zh-CN" dirty="0"/>
              <a:t>-</a:t>
            </a:r>
            <a:r>
              <a:rPr lang="zh-CN" altLang="en-US" dirty="0"/>
              <a:t>定值</a:t>
            </a:r>
            <a:endParaRPr lang="en-US" altLang="zh-CN" dirty="0"/>
          </a:p>
          <a:p>
            <a:pPr marL="514350" indent="-514350">
              <a:buClr>
                <a:srgbClr val="C00000"/>
              </a:buClr>
              <a:buSzPct val="100000"/>
              <a:buFont typeface="+mj-lt"/>
              <a:buAutoNum type="arabicPeriod"/>
            </a:pPr>
            <a:r>
              <a:rPr lang="zh-CN" altLang="en-US" dirty="0"/>
              <a:t>活跃变量</a:t>
            </a:r>
            <a:endParaRPr lang="en-US" altLang="zh-CN" dirty="0"/>
          </a:p>
          <a:p>
            <a:pPr marL="514350" indent="-514350">
              <a:buClr>
                <a:srgbClr val="C00000"/>
              </a:buClr>
              <a:buSzPct val="100000"/>
              <a:buFont typeface="+mj-lt"/>
              <a:buAutoNum type="arabicPeriod"/>
            </a:pPr>
            <a:r>
              <a:rPr lang="zh-CN" altLang="en-US" dirty="0"/>
              <a:t>可用表达式</a:t>
            </a:r>
            <a:endParaRPr lang="en-US" altLang="zh-CN" dirty="0"/>
          </a:p>
          <a:p>
            <a:r>
              <a:rPr lang="zh-CN" altLang="en-US" dirty="0"/>
              <a:t>每个问题的组成</a:t>
            </a:r>
            <a:endParaRPr lang="en-US" altLang="zh-CN" dirty="0"/>
          </a:p>
          <a:p>
            <a:pPr lvl="1">
              <a:buFont typeface="Wingdings" pitchFamily="2" charset="2"/>
              <a:buChar char="Ø"/>
            </a:pPr>
            <a:r>
              <a:rPr lang="zh-CN" altLang="en-US" dirty="0"/>
              <a:t>数据流值的论域、数据流的方向</a:t>
            </a:r>
            <a:endParaRPr lang="en-US" altLang="zh-CN" dirty="0"/>
          </a:p>
          <a:p>
            <a:pPr lvl="1">
              <a:buFont typeface="Wingdings" pitchFamily="2" charset="2"/>
              <a:buChar char="Ø"/>
            </a:pPr>
            <a:r>
              <a:rPr lang="zh-CN" altLang="en-US" dirty="0"/>
              <a:t>迁移函数、边界条件</a:t>
            </a:r>
            <a:endParaRPr lang="en-US" altLang="zh-CN" dirty="0"/>
          </a:p>
          <a:p>
            <a:pPr lvl="1">
              <a:buFont typeface="Wingdings" pitchFamily="2" charset="2"/>
              <a:buChar char="Ø"/>
            </a:pPr>
            <a:r>
              <a:rPr lang="zh-CN" altLang="en-US" dirty="0"/>
              <a:t>汇合算符、数据流等式</a:t>
            </a:r>
            <a:endParaRPr lang="en-US" altLang="zh-CN" dirty="0"/>
          </a:p>
          <a:p>
            <a:r>
              <a:rPr lang="zh-CN" altLang="en-US" dirty="0"/>
              <a:t>（略）</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166" y="2665873"/>
            <a:ext cx="7886700" cy="1325563"/>
          </a:xfrm>
        </p:spPr>
        <p:txBody>
          <a:bodyPr>
            <a:normAutofit/>
          </a:bodyPr>
          <a:lstStyle/>
          <a:p>
            <a:r>
              <a:rPr lang="en-US" altLang="zh-CN" sz="3600" dirty="0">
                <a:latin typeface="华文新魏" pitchFamily="2" charset="-122"/>
                <a:ea typeface="华文新魏" pitchFamily="2" charset="-122"/>
              </a:rPr>
              <a:t>10.4.2 </a:t>
            </a:r>
            <a:r>
              <a:rPr lang="zh-CN" altLang="en-US" sz="3600" dirty="0">
                <a:latin typeface="华文新魏" pitchFamily="2" charset="-122"/>
                <a:ea typeface="华文新魏" pitchFamily="2" charset="-122"/>
              </a:rPr>
              <a:t>略微详细的讨论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154" y="232389"/>
            <a:ext cx="7886700" cy="696759"/>
          </a:xfrm>
        </p:spPr>
        <p:txBody>
          <a:bodyPr/>
          <a:lstStyle/>
          <a:p>
            <a:r>
              <a:rPr lang="zh-CN" altLang="en-US" dirty="0"/>
              <a:t>优化的一般模式</a:t>
            </a:r>
          </a:p>
        </p:txBody>
      </p:sp>
      <p:sp>
        <p:nvSpPr>
          <p:cNvPr id="3" name="内容占位符 2"/>
          <p:cNvSpPr>
            <a:spLocks noGrp="1"/>
          </p:cNvSpPr>
          <p:nvPr>
            <p:ph idx="1"/>
          </p:nvPr>
        </p:nvSpPr>
        <p:spPr>
          <a:xfrm>
            <a:off x="324465" y="1238865"/>
            <a:ext cx="6592529" cy="4938098"/>
          </a:xfrm>
        </p:spPr>
        <p:txBody>
          <a:bodyPr/>
          <a:lstStyle/>
          <a:p>
            <a:r>
              <a:rPr lang="zh-CN" altLang="en-US" dirty="0"/>
              <a:t>需要进行程序分析</a:t>
            </a:r>
            <a:endParaRPr lang="en-US" altLang="zh-CN" dirty="0"/>
          </a:p>
          <a:p>
            <a:r>
              <a:rPr lang="zh-CN" altLang="en-US" dirty="0"/>
              <a:t>优化的基本方式：</a:t>
            </a:r>
            <a:endParaRPr lang="en-US" altLang="zh-CN" dirty="0"/>
          </a:p>
          <a:p>
            <a:pPr lvl="1"/>
            <a:r>
              <a:rPr lang="zh-CN" altLang="en-US" dirty="0"/>
              <a:t>程序分析→程序重写</a:t>
            </a:r>
            <a:endParaRPr lang="en-US" altLang="zh-CN" dirty="0"/>
          </a:p>
          <a:p>
            <a:r>
              <a:rPr lang="zh-CN" altLang="en-US" dirty="0"/>
              <a:t>程序分析</a:t>
            </a:r>
            <a:endParaRPr lang="en-US" altLang="zh-CN" dirty="0"/>
          </a:p>
          <a:p>
            <a:pPr lvl="1"/>
            <a:r>
              <a:rPr lang="zh-CN" altLang="en-US" dirty="0"/>
              <a:t>控制流分析，依赖分析，</a:t>
            </a:r>
            <a:r>
              <a:rPr lang="en-US" altLang="zh-CN" dirty="0"/>
              <a:t>......</a:t>
            </a:r>
          </a:p>
          <a:p>
            <a:pPr lvl="1"/>
            <a:r>
              <a:rPr lang="zh-CN" altLang="en-US" dirty="0"/>
              <a:t>得到被优化程序的静态保守信息；</a:t>
            </a:r>
            <a:endParaRPr lang="en-US" altLang="zh-CN" dirty="0"/>
          </a:p>
          <a:p>
            <a:pPr lvl="2"/>
            <a:r>
              <a:rPr lang="zh-CN" altLang="en-US" sz="2200" dirty="0"/>
              <a:t>是对动态运行的近似；</a:t>
            </a:r>
            <a:endParaRPr lang="en-US" altLang="zh-CN" sz="2200" dirty="0"/>
          </a:p>
          <a:p>
            <a:r>
              <a:rPr lang="zh-CN" altLang="en-US" dirty="0"/>
              <a:t>程序重写</a:t>
            </a:r>
            <a:endParaRPr lang="en-US" altLang="zh-CN" dirty="0"/>
          </a:p>
          <a:p>
            <a:pPr lvl="1"/>
            <a:r>
              <a:rPr lang="zh-CN" altLang="en-US" dirty="0"/>
              <a:t>以程序分析得到的信息制导对程序重写</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7</a:t>
            </a:fld>
            <a:endParaRPr lang="zh-CN" altLang="en-US"/>
          </a:p>
        </p:txBody>
      </p:sp>
      <p:grpSp>
        <p:nvGrpSpPr>
          <p:cNvPr id="17" name="组合 16"/>
          <p:cNvGrpSpPr/>
          <p:nvPr/>
        </p:nvGrpSpPr>
        <p:grpSpPr>
          <a:xfrm>
            <a:off x="5120163" y="1140106"/>
            <a:ext cx="3559380" cy="2502985"/>
            <a:chOff x="5710083" y="2433484"/>
            <a:chExt cx="3094704" cy="2084439"/>
          </a:xfrm>
        </p:grpSpPr>
        <p:sp>
          <p:nvSpPr>
            <p:cNvPr id="7" name="椭圆 6"/>
            <p:cNvSpPr/>
            <p:nvPr/>
          </p:nvSpPr>
          <p:spPr>
            <a:xfrm>
              <a:off x="5710083" y="2433484"/>
              <a:ext cx="1696065" cy="41295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中间代码</a:t>
              </a:r>
            </a:p>
          </p:txBody>
        </p:sp>
        <p:sp>
          <p:nvSpPr>
            <p:cNvPr id="8" name="椭圆 7"/>
            <p:cNvSpPr/>
            <p:nvPr/>
          </p:nvSpPr>
          <p:spPr>
            <a:xfrm>
              <a:off x="5710083" y="4104968"/>
              <a:ext cx="1696065" cy="41295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中间代码</a:t>
              </a:r>
            </a:p>
          </p:txBody>
        </p:sp>
        <p:sp>
          <p:nvSpPr>
            <p:cNvPr id="9" name="矩形 8"/>
            <p:cNvSpPr/>
            <p:nvPr/>
          </p:nvSpPr>
          <p:spPr>
            <a:xfrm>
              <a:off x="7462684" y="3288890"/>
              <a:ext cx="1342103" cy="33921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楷体" pitchFamily="49" charset="-122"/>
                  <a:ea typeface="楷体" pitchFamily="49" charset="-122"/>
                </a:rPr>
                <a:t>静态信息</a:t>
              </a:r>
            </a:p>
          </p:txBody>
        </p:sp>
        <p:sp>
          <p:nvSpPr>
            <p:cNvPr id="10" name="矩形 9"/>
            <p:cNvSpPr/>
            <p:nvPr/>
          </p:nvSpPr>
          <p:spPr>
            <a:xfrm>
              <a:off x="6523706" y="2875937"/>
              <a:ext cx="363793" cy="1111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楷体" pitchFamily="49" charset="-122"/>
                  <a:ea typeface="楷体" pitchFamily="49" charset="-122"/>
                </a:rPr>
                <a:t>程序重写</a:t>
              </a:r>
            </a:p>
          </p:txBody>
        </p:sp>
        <p:cxnSp>
          <p:nvCxnSpPr>
            <p:cNvPr id="12" name="直接箭头连接符 11"/>
            <p:cNvCxnSpPr>
              <a:stCxn id="7" idx="4"/>
              <a:endCxn id="8" idx="0"/>
            </p:cNvCxnSpPr>
            <p:nvPr/>
          </p:nvCxnSpPr>
          <p:spPr>
            <a:xfrm>
              <a:off x="6558116" y="2846439"/>
              <a:ext cx="0" cy="125852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0"/>
            </p:cNvCxnSpPr>
            <p:nvPr/>
          </p:nvCxnSpPr>
          <p:spPr>
            <a:xfrm>
              <a:off x="7315200" y="2733368"/>
              <a:ext cx="818536" cy="555522"/>
            </a:xfrm>
            <a:prstGeom prst="straightConnector1">
              <a:avLst/>
            </a:prstGeom>
            <a:ln w="28575">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546279" y="2757942"/>
              <a:ext cx="1155290" cy="280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楷体" pitchFamily="49" charset="-122"/>
                  <a:ea typeface="楷体" pitchFamily="49" charset="-122"/>
                </a:rPr>
                <a:t>程序分析</a:t>
              </a:r>
            </a:p>
          </p:txBody>
        </p:sp>
        <p:sp>
          <p:nvSpPr>
            <p:cNvPr id="16" name="左箭头 15"/>
            <p:cNvSpPr/>
            <p:nvPr/>
          </p:nvSpPr>
          <p:spPr>
            <a:xfrm>
              <a:off x="6858000" y="3399235"/>
              <a:ext cx="604683" cy="134208"/>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711507"/>
          </a:xfrm>
        </p:spPr>
        <p:txBody>
          <a:bodyPr/>
          <a:lstStyle/>
          <a:p>
            <a:r>
              <a:rPr lang="zh-CN" altLang="en-US" dirty="0"/>
              <a:t>数据流分析的种类</a:t>
            </a:r>
          </a:p>
        </p:txBody>
      </p:sp>
      <p:sp>
        <p:nvSpPr>
          <p:cNvPr id="3" name="内容占位符 2"/>
          <p:cNvSpPr>
            <a:spLocks noGrp="1"/>
          </p:cNvSpPr>
          <p:nvPr>
            <p:ph idx="1"/>
          </p:nvPr>
        </p:nvSpPr>
        <p:spPr>
          <a:xfrm>
            <a:off x="613902" y="1268361"/>
            <a:ext cx="7886700" cy="4734233"/>
          </a:xfrm>
        </p:spPr>
        <p:txBody>
          <a:bodyPr/>
          <a:lstStyle/>
          <a:p>
            <a:pPr>
              <a:lnSpc>
                <a:spcPct val="120000"/>
              </a:lnSpc>
              <a:spcAft>
                <a:spcPts val="900"/>
              </a:spcAft>
            </a:pPr>
            <a:r>
              <a:rPr lang="zh-CN" altLang="en-US" dirty="0"/>
              <a:t>三类分析：</a:t>
            </a:r>
            <a:endParaRPr lang="en-US" altLang="zh-CN" dirty="0"/>
          </a:p>
          <a:p>
            <a:pPr lvl="1">
              <a:lnSpc>
                <a:spcPct val="120000"/>
              </a:lnSpc>
              <a:spcAft>
                <a:spcPts val="900"/>
              </a:spcAft>
              <a:buNone/>
            </a:pPr>
            <a:r>
              <a:rPr lang="en-US" altLang="zh-CN" dirty="0"/>
              <a:t>1</a:t>
            </a:r>
            <a:r>
              <a:rPr lang="zh-CN" altLang="en-US" dirty="0"/>
              <a:t>、到达定值分析</a:t>
            </a:r>
            <a:endParaRPr lang="en-US" altLang="zh-CN" dirty="0"/>
          </a:p>
          <a:p>
            <a:pPr lvl="1">
              <a:lnSpc>
                <a:spcPct val="120000"/>
              </a:lnSpc>
              <a:spcAft>
                <a:spcPts val="900"/>
              </a:spcAft>
              <a:buNone/>
            </a:pPr>
            <a:r>
              <a:rPr lang="en-US" altLang="zh-CN" dirty="0"/>
              <a:t>2</a:t>
            </a:r>
            <a:r>
              <a:rPr lang="zh-CN" altLang="en-US" dirty="0"/>
              <a:t>、活跃变量分析</a:t>
            </a:r>
            <a:endParaRPr lang="en-US" altLang="zh-CN" dirty="0"/>
          </a:p>
          <a:p>
            <a:pPr lvl="1">
              <a:lnSpc>
                <a:spcPct val="120000"/>
              </a:lnSpc>
              <a:spcAft>
                <a:spcPts val="900"/>
              </a:spcAft>
              <a:buNone/>
            </a:pPr>
            <a:r>
              <a:rPr lang="en-US" altLang="zh-CN" dirty="0"/>
              <a:t>3</a:t>
            </a:r>
            <a:r>
              <a:rPr lang="zh-CN" altLang="en-US" dirty="0"/>
              <a:t>、可用表达式分析</a:t>
            </a:r>
            <a:endParaRPr lang="en-US" altLang="zh-CN" dirty="0"/>
          </a:p>
          <a:p>
            <a:pPr>
              <a:lnSpc>
                <a:spcPct val="120000"/>
              </a:lnSpc>
              <a:spcAft>
                <a:spcPts val="900"/>
              </a:spcAft>
            </a:pPr>
            <a:r>
              <a:rPr lang="zh-CN" altLang="en-US" dirty="0"/>
              <a:t>注意：</a:t>
            </a:r>
            <a:endParaRPr lang="en-US" altLang="zh-CN" dirty="0"/>
          </a:p>
          <a:p>
            <a:pPr lvl="1">
              <a:lnSpc>
                <a:spcPct val="120000"/>
              </a:lnSpc>
              <a:spcAft>
                <a:spcPts val="900"/>
              </a:spcAft>
              <a:buFont typeface="Wingdings" pitchFamily="2" charset="2"/>
              <a:buChar char="Ø"/>
            </a:pPr>
            <a:r>
              <a:rPr lang="zh-CN" altLang="en-US" dirty="0"/>
              <a:t>数据流分析是一种</a:t>
            </a:r>
            <a:r>
              <a:rPr lang="zh-CN" altLang="en-US" dirty="0">
                <a:solidFill>
                  <a:srgbClr val="FF0000"/>
                </a:solidFill>
              </a:rPr>
              <a:t>通过静态代码来“推断”程序动态执行</a:t>
            </a:r>
            <a:r>
              <a:rPr lang="zh-CN" altLang="en-US" dirty="0"/>
              <a:t>的相关信息的技术，数据流分析并不真正执行程序。</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70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6637"/>
            <a:ext cx="7886700" cy="917985"/>
          </a:xfrm>
        </p:spPr>
        <p:txBody>
          <a:bodyPr/>
          <a:lstStyle/>
          <a:p>
            <a:r>
              <a:rPr lang="en-US" altLang="zh-CN" dirty="0">
                <a:solidFill>
                  <a:srgbClr val="000000"/>
                </a:solidFill>
              </a:rPr>
              <a:t>1</a:t>
            </a:r>
            <a:r>
              <a:rPr lang="zh-CN" altLang="en-US" dirty="0">
                <a:solidFill>
                  <a:srgbClr val="000000"/>
                </a:solidFill>
              </a:rPr>
              <a:t>、到达定值分析</a:t>
            </a:r>
          </a:p>
        </p:txBody>
      </p:sp>
      <p:sp>
        <p:nvSpPr>
          <p:cNvPr id="3" name="内容占位符 2"/>
          <p:cNvSpPr>
            <a:spLocks noGrp="1"/>
          </p:cNvSpPr>
          <p:nvPr>
            <p:ph idx="1"/>
          </p:nvPr>
        </p:nvSpPr>
        <p:spPr>
          <a:xfrm>
            <a:off x="501445" y="1342102"/>
            <a:ext cx="8214852" cy="5073445"/>
          </a:xfrm>
        </p:spPr>
        <p:txBody>
          <a:bodyPr/>
          <a:lstStyle/>
          <a:p>
            <a:pPr>
              <a:lnSpc>
                <a:spcPct val="120000"/>
              </a:lnSpc>
            </a:pPr>
            <a:r>
              <a:rPr lang="zh-CN" altLang="en-US" dirty="0"/>
              <a:t>解决的问题：</a:t>
            </a:r>
            <a:endParaRPr lang="en-US" altLang="zh-CN" dirty="0"/>
          </a:p>
          <a:p>
            <a:pPr lvl="1">
              <a:lnSpc>
                <a:spcPct val="120000"/>
              </a:lnSpc>
              <a:buFont typeface="Wingdings" pitchFamily="2" charset="2"/>
              <a:buChar char="Ø"/>
            </a:pPr>
            <a:r>
              <a:rPr lang="zh-CN" altLang="en-US" dirty="0"/>
              <a:t>定值传播</a:t>
            </a:r>
            <a:endParaRPr lang="en-US" altLang="zh-CN" dirty="0"/>
          </a:p>
          <a:p>
            <a:pPr>
              <a:lnSpc>
                <a:spcPct val="120000"/>
              </a:lnSpc>
            </a:pPr>
            <a:r>
              <a:rPr lang="zh-CN" altLang="en-US" dirty="0"/>
              <a:t>数据流归属</a:t>
            </a:r>
            <a:endParaRPr lang="en-US" altLang="zh-CN" dirty="0"/>
          </a:p>
          <a:p>
            <a:pPr lvl="1">
              <a:lnSpc>
                <a:spcPct val="120000"/>
              </a:lnSpc>
              <a:buFont typeface="Wingdings" pitchFamily="2" charset="2"/>
              <a:buChar char="Ø"/>
            </a:pPr>
            <a:r>
              <a:rPr lang="zh-CN" altLang="en-US" dirty="0"/>
              <a:t>任意路径、向前流（正向）</a:t>
            </a:r>
            <a:endParaRPr lang="en-US" altLang="zh-CN" dirty="0"/>
          </a:p>
          <a:p>
            <a:pPr>
              <a:lnSpc>
                <a:spcPct val="120000"/>
              </a:lnSpc>
            </a:pPr>
            <a:r>
              <a:rPr lang="zh-CN" altLang="en-US" dirty="0"/>
              <a:t>数据流应用</a:t>
            </a:r>
            <a:endParaRPr lang="en-US" altLang="zh-CN" dirty="0"/>
          </a:p>
          <a:p>
            <a:pPr lvl="1">
              <a:lnSpc>
                <a:spcPct val="120000"/>
              </a:lnSpc>
              <a:buFont typeface="Wingdings" pitchFamily="2" charset="2"/>
              <a:buChar char="Ø"/>
            </a:pPr>
            <a:r>
              <a:rPr lang="en-US" altLang="zh-CN" dirty="0" err="1">
                <a:solidFill>
                  <a:srgbClr val="FF0000"/>
                </a:solidFill>
              </a:rPr>
              <a:t>ud</a:t>
            </a:r>
            <a:r>
              <a:rPr lang="zh-CN" altLang="en-US" dirty="0">
                <a:solidFill>
                  <a:srgbClr val="FF0000"/>
                </a:solidFill>
              </a:rPr>
              <a:t>链</a:t>
            </a:r>
            <a:r>
              <a:rPr lang="zh-CN" altLang="en-US" dirty="0"/>
              <a:t>，即</a:t>
            </a:r>
            <a:r>
              <a:rPr lang="zh-CN" altLang="en-US" dirty="0">
                <a:solidFill>
                  <a:srgbClr val="FF0000"/>
                </a:solidFill>
              </a:rPr>
              <a:t>使用</a:t>
            </a:r>
            <a:r>
              <a:rPr lang="en-US" altLang="zh-CN" dirty="0">
                <a:solidFill>
                  <a:srgbClr val="FF0000"/>
                </a:solidFill>
              </a:rPr>
              <a:t>-</a:t>
            </a:r>
            <a:r>
              <a:rPr lang="zh-CN" altLang="en-US" dirty="0">
                <a:solidFill>
                  <a:srgbClr val="FF0000"/>
                </a:solidFill>
              </a:rPr>
              <a:t>定值链</a:t>
            </a:r>
            <a:r>
              <a:rPr lang="zh-CN" altLang="en-US" dirty="0"/>
              <a:t>或</a:t>
            </a:r>
            <a:r>
              <a:rPr lang="zh-CN" altLang="en-US" dirty="0">
                <a:solidFill>
                  <a:srgbClr val="FF0000"/>
                </a:solidFill>
              </a:rPr>
              <a:t>引用</a:t>
            </a:r>
            <a:r>
              <a:rPr lang="en-US" altLang="zh-CN" dirty="0">
                <a:solidFill>
                  <a:srgbClr val="FF0000"/>
                </a:solidFill>
              </a:rPr>
              <a:t>-</a:t>
            </a:r>
            <a:r>
              <a:rPr lang="zh-CN" altLang="en-US" dirty="0">
                <a:solidFill>
                  <a:srgbClr val="FF0000"/>
                </a:solidFill>
              </a:rPr>
              <a:t>定值链</a:t>
            </a:r>
            <a:r>
              <a:rPr lang="zh-CN" altLang="en-US" dirty="0"/>
              <a:t>，可以据此判断基本块内某变量的引用，其值是在哪里定值，从而决定</a:t>
            </a:r>
            <a:r>
              <a:rPr lang="zh-CN" altLang="en-US" dirty="0">
                <a:solidFill>
                  <a:srgbClr val="C00000"/>
                </a:solidFill>
              </a:rPr>
              <a:t>常量传播</a:t>
            </a:r>
            <a:r>
              <a:rPr lang="zh-CN" altLang="en-US" dirty="0"/>
              <a:t>、</a:t>
            </a:r>
            <a:r>
              <a:rPr lang="zh-CN" altLang="en-US" dirty="0">
                <a:solidFill>
                  <a:srgbClr val="C00000"/>
                </a:solidFill>
              </a:rPr>
              <a:t>循环不变式</a:t>
            </a:r>
            <a:r>
              <a:rPr lang="zh-CN" altLang="en-US" dirty="0"/>
              <a:t>和</a:t>
            </a:r>
            <a:r>
              <a:rPr lang="zh-CN" altLang="en-US" dirty="0">
                <a:solidFill>
                  <a:srgbClr val="C00000"/>
                </a:solidFill>
              </a:rPr>
              <a:t>外提</a:t>
            </a:r>
            <a:r>
              <a:rPr lang="zh-CN" altLang="en-US" dirty="0"/>
              <a:t>等优化。</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6636"/>
            <a:ext cx="7886700" cy="829494"/>
          </a:xfrm>
        </p:spPr>
        <p:txBody>
          <a:bodyPr/>
          <a:lstStyle/>
          <a:p>
            <a:r>
              <a:rPr lang="zh-CN" altLang="en-US" dirty="0"/>
              <a:t>定值、使用</a:t>
            </a:r>
          </a:p>
        </p:txBody>
      </p:sp>
      <p:sp>
        <p:nvSpPr>
          <p:cNvPr id="3" name="内容占位符 2"/>
          <p:cNvSpPr>
            <a:spLocks noGrp="1"/>
          </p:cNvSpPr>
          <p:nvPr>
            <p:ph idx="1"/>
          </p:nvPr>
        </p:nvSpPr>
        <p:spPr>
          <a:xfrm>
            <a:off x="4041059" y="1386348"/>
            <a:ext cx="4645742" cy="1076633"/>
          </a:xfrm>
        </p:spPr>
        <p:txBody>
          <a:bodyPr/>
          <a:lstStyle/>
          <a:p>
            <a:r>
              <a:rPr lang="zh-CN" altLang="en-US" sz="2400" dirty="0"/>
              <a:t>定值（</a:t>
            </a:r>
            <a:r>
              <a:rPr lang="en-US" altLang="zh-CN" sz="2400" dirty="0"/>
              <a:t>def</a:t>
            </a:r>
            <a:r>
              <a:rPr lang="zh-CN" altLang="en-US" sz="2400" dirty="0"/>
              <a:t>）：对变量赋值；</a:t>
            </a:r>
            <a:endParaRPr lang="en-US" altLang="zh-CN" sz="2400" dirty="0"/>
          </a:p>
          <a:p>
            <a:r>
              <a:rPr lang="zh-CN" altLang="en-US" sz="2400" dirty="0"/>
              <a:t>使用（</a:t>
            </a:r>
            <a:r>
              <a:rPr lang="en-US" altLang="zh-CN" sz="2400" dirty="0"/>
              <a:t>use</a:t>
            </a:r>
            <a:r>
              <a:rPr lang="zh-CN" altLang="en-US" sz="2400" dirty="0"/>
              <a:t>）：对变量值的读取</a:t>
            </a:r>
          </a:p>
        </p:txBody>
      </p:sp>
      <p:sp>
        <p:nvSpPr>
          <p:cNvPr id="4" name="灯片编号占位符 3"/>
          <p:cNvSpPr>
            <a:spLocks noGrp="1"/>
          </p:cNvSpPr>
          <p:nvPr>
            <p:ph type="sldNum" sz="quarter" idx="12"/>
          </p:nvPr>
        </p:nvSpPr>
        <p:spPr>
          <a:xfrm>
            <a:off x="8023122" y="6356350"/>
            <a:ext cx="492227" cy="365125"/>
          </a:xfrm>
        </p:spPr>
        <p:txBody>
          <a:bodyPr/>
          <a:lstStyle/>
          <a:p>
            <a:pPr>
              <a:defRPr/>
            </a:pPr>
            <a:fld id="{EFC3A549-9C13-4399-83C7-A4E2E0BD550C}" type="slidenum">
              <a:rPr lang="zh-CN" altLang="en-US" smtClean="0"/>
              <a:pPr>
                <a:defRPr/>
              </a:pPr>
              <a:t>72</a:t>
            </a:fld>
            <a:endParaRPr lang="zh-CN" altLang="en-US"/>
          </a:p>
        </p:txBody>
      </p:sp>
      <p:grpSp>
        <p:nvGrpSpPr>
          <p:cNvPr id="6" name="组合 5"/>
          <p:cNvGrpSpPr/>
          <p:nvPr/>
        </p:nvGrpSpPr>
        <p:grpSpPr>
          <a:xfrm>
            <a:off x="320040" y="2256503"/>
            <a:ext cx="3520440" cy="3559277"/>
            <a:chOff x="320040" y="2256503"/>
            <a:chExt cx="3520440" cy="3559277"/>
          </a:xfrm>
        </p:grpSpPr>
        <p:sp>
          <p:nvSpPr>
            <p:cNvPr id="7" name="矩形 6"/>
            <p:cNvSpPr/>
            <p:nvPr/>
          </p:nvSpPr>
          <p:spPr>
            <a:xfrm>
              <a:off x="716280" y="2256503"/>
              <a:ext cx="2727960" cy="89423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dirty="0">
                  <a:solidFill>
                    <a:srgbClr val="0000FF"/>
                  </a:solidFill>
                  <a:latin typeface="楷体" pitchFamily="49" charset="-122"/>
                  <a:ea typeface="楷体" pitchFamily="49" charset="-122"/>
                </a:rPr>
                <a:t>1:y=3;</a:t>
              </a:r>
            </a:p>
            <a:p>
              <a:pPr>
                <a:lnSpc>
                  <a:spcPct val="110000"/>
                </a:lnSpc>
                <a:spcAft>
                  <a:spcPts val="600"/>
                </a:spcAft>
              </a:pPr>
              <a:r>
                <a:rPr lang="en-US" altLang="zh-CN" sz="2400" dirty="0">
                  <a:solidFill>
                    <a:srgbClr val="0000FF"/>
                  </a:solidFill>
                  <a:latin typeface="楷体" pitchFamily="49" charset="-122"/>
                  <a:ea typeface="楷体" pitchFamily="49" charset="-122"/>
                </a:rPr>
                <a:t>2:cjmp(x</a:t>
              </a:r>
              <a:r>
                <a:rPr lang="zh-CN" altLang="en-US" sz="2400" dirty="0">
                  <a:solidFill>
                    <a:srgbClr val="0000FF"/>
                  </a:solidFill>
                  <a:latin typeface="楷体" pitchFamily="49" charset="-122"/>
                  <a:ea typeface="楷体" pitchFamily="49" charset="-122"/>
                  <a:sym typeface="Symbol" pitchFamily="18" charset="2"/>
                </a:rPr>
                <a:t>＜</a:t>
              </a:r>
              <a:r>
                <a:rPr lang="en-US" altLang="zh-CN" sz="2400" dirty="0">
                  <a:solidFill>
                    <a:srgbClr val="0000FF"/>
                  </a:solidFill>
                  <a:latin typeface="楷体" pitchFamily="49" charset="-122"/>
                  <a:ea typeface="楷体" pitchFamily="49" charset="-122"/>
                </a:rPr>
                <a:t>y,L</a:t>
              </a:r>
              <a:r>
                <a:rPr lang="en-US" altLang="zh-CN" sz="2400" baseline="-25000" dirty="0">
                  <a:solidFill>
                    <a:srgbClr val="0000FF"/>
                  </a:solidFill>
                  <a:latin typeface="楷体" pitchFamily="49" charset="-122"/>
                  <a:ea typeface="楷体" pitchFamily="49" charset="-122"/>
                </a:rPr>
                <a:t>1</a:t>
              </a: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2</a:t>
              </a:r>
              <a:r>
                <a:rPr lang="en-US" altLang="zh-CN" sz="2400" dirty="0">
                  <a:solidFill>
                    <a:srgbClr val="0000FF"/>
                  </a:solidFill>
                  <a:latin typeface="楷体" pitchFamily="49" charset="-122"/>
                  <a:ea typeface="楷体" pitchFamily="49" charset="-122"/>
                </a:rPr>
                <a:t>)</a:t>
              </a:r>
              <a:endParaRPr lang="zh-CN" altLang="en-US" sz="2400" dirty="0">
                <a:solidFill>
                  <a:srgbClr val="0000FF"/>
                </a:solidFill>
                <a:latin typeface="楷体" pitchFamily="49" charset="-122"/>
                <a:ea typeface="楷体" pitchFamily="49" charset="-122"/>
              </a:endParaRPr>
            </a:p>
          </p:txBody>
        </p:sp>
        <p:sp>
          <p:nvSpPr>
            <p:cNvPr id="8" name="矩形 7"/>
            <p:cNvSpPr/>
            <p:nvPr/>
          </p:nvSpPr>
          <p:spPr>
            <a:xfrm>
              <a:off x="2392680" y="3907915"/>
              <a:ext cx="1447800" cy="7964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5:z=2;</a:t>
              </a:r>
            </a:p>
            <a:p>
              <a:pPr>
                <a:lnSpc>
                  <a:spcPct val="110000"/>
                </a:lnSpc>
                <a:spcAft>
                  <a:spcPts val="0"/>
                </a:spcAft>
              </a:pPr>
              <a:r>
                <a:rPr lang="en-US" altLang="zh-CN" sz="2400" dirty="0">
                  <a:solidFill>
                    <a:srgbClr val="0000FF"/>
                  </a:solidFill>
                  <a:latin typeface="楷体" pitchFamily="49" charset="-122"/>
                  <a:ea typeface="楷体" pitchFamily="49" charset="-122"/>
                </a:rPr>
                <a:t>6:jmp L</a:t>
              </a:r>
              <a:r>
                <a:rPr lang="en-US" altLang="zh-CN" sz="2400" baseline="-25000" dirty="0">
                  <a:solidFill>
                    <a:srgbClr val="0000FF"/>
                  </a:solidFill>
                  <a:latin typeface="楷体" pitchFamily="49" charset="-122"/>
                  <a:ea typeface="楷体" pitchFamily="49" charset="-122"/>
                </a:rPr>
                <a:t>3</a:t>
              </a:r>
              <a:r>
                <a:rPr lang="en-US" altLang="zh-CN" sz="2400" dirty="0">
                  <a:solidFill>
                    <a:srgbClr val="0000FF"/>
                  </a:solidFill>
                  <a:latin typeface="楷体" pitchFamily="49" charset="-122"/>
                  <a:ea typeface="楷体" pitchFamily="49" charset="-122"/>
                </a:rPr>
                <a:t>;</a:t>
              </a:r>
              <a:endParaRPr lang="zh-CN" altLang="en-US" sz="2400" dirty="0">
                <a:solidFill>
                  <a:srgbClr val="0000FF"/>
                </a:solidFill>
                <a:latin typeface="楷体" pitchFamily="49" charset="-122"/>
                <a:ea typeface="楷体" pitchFamily="49" charset="-122"/>
              </a:endParaRPr>
            </a:p>
          </p:txBody>
        </p:sp>
        <p:sp>
          <p:nvSpPr>
            <p:cNvPr id="9" name="矩形 8"/>
            <p:cNvSpPr/>
            <p:nvPr/>
          </p:nvSpPr>
          <p:spPr>
            <a:xfrm>
              <a:off x="320040" y="3908322"/>
              <a:ext cx="1432560" cy="795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3:z=1;</a:t>
              </a:r>
            </a:p>
            <a:p>
              <a:pPr>
                <a:lnSpc>
                  <a:spcPct val="110000"/>
                </a:lnSpc>
                <a:spcAft>
                  <a:spcPts val="0"/>
                </a:spcAft>
              </a:pPr>
              <a:r>
                <a:rPr lang="en-US" altLang="zh-CN" sz="2400" dirty="0">
                  <a:solidFill>
                    <a:srgbClr val="0000FF"/>
                  </a:solidFill>
                  <a:latin typeface="楷体" pitchFamily="49" charset="-122"/>
                  <a:ea typeface="楷体" pitchFamily="49" charset="-122"/>
                </a:rPr>
                <a:t>4:jmp L</a:t>
              </a:r>
              <a:r>
                <a:rPr lang="en-US" altLang="zh-CN" sz="2400" baseline="-25000" dirty="0">
                  <a:solidFill>
                    <a:srgbClr val="0000FF"/>
                  </a:solidFill>
                  <a:latin typeface="楷体" pitchFamily="49" charset="-122"/>
                  <a:ea typeface="楷体" pitchFamily="49" charset="-122"/>
                </a:rPr>
                <a:t>3</a:t>
              </a:r>
              <a:r>
                <a:rPr lang="en-US" altLang="zh-CN" sz="2400" dirty="0">
                  <a:solidFill>
                    <a:srgbClr val="0000FF"/>
                  </a:solidFill>
                  <a:latin typeface="楷体" pitchFamily="49" charset="-122"/>
                  <a:ea typeface="楷体" pitchFamily="49" charset="-122"/>
                </a:rPr>
                <a:t>;</a:t>
              </a:r>
              <a:endParaRPr lang="zh-CN" altLang="en-US" sz="2400" dirty="0">
                <a:solidFill>
                  <a:srgbClr val="0000FF"/>
                </a:solidFill>
                <a:latin typeface="楷体" pitchFamily="49" charset="-122"/>
                <a:ea typeface="楷体" pitchFamily="49" charset="-122"/>
              </a:endParaRPr>
            </a:p>
          </p:txBody>
        </p:sp>
        <p:sp>
          <p:nvSpPr>
            <p:cNvPr id="10" name="矩形 9"/>
            <p:cNvSpPr/>
            <p:nvPr/>
          </p:nvSpPr>
          <p:spPr>
            <a:xfrm>
              <a:off x="1613964" y="5368413"/>
              <a:ext cx="992075" cy="3982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altLang="zh-CN" sz="2400" dirty="0">
                  <a:solidFill>
                    <a:srgbClr val="0000FF"/>
                  </a:solidFill>
                  <a:latin typeface="楷体" pitchFamily="49" charset="-122"/>
                  <a:ea typeface="楷体" pitchFamily="49" charset="-122"/>
                </a:rPr>
                <a:t>7:a=y;</a:t>
              </a:r>
              <a:endParaRPr lang="zh-CN" altLang="en-US" sz="2400" dirty="0">
                <a:solidFill>
                  <a:srgbClr val="0000FF"/>
                </a:solidFill>
                <a:latin typeface="楷体" pitchFamily="49" charset="-122"/>
                <a:ea typeface="楷体" pitchFamily="49" charset="-122"/>
              </a:endParaRPr>
            </a:p>
          </p:txBody>
        </p:sp>
        <p:cxnSp>
          <p:nvCxnSpPr>
            <p:cNvPr id="11" name="直接箭头连接符 10"/>
            <p:cNvCxnSpPr>
              <a:endCxn id="9" idx="0"/>
            </p:cNvCxnSpPr>
            <p:nvPr/>
          </p:nvCxnSpPr>
          <p:spPr>
            <a:xfrm flipH="1">
              <a:off x="1036320" y="3156155"/>
              <a:ext cx="615502" cy="752167"/>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a:off x="2457450" y="3152775"/>
              <a:ext cx="659130" cy="7551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2"/>
            </p:cNvCxnSpPr>
            <p:nvPr/>
          </p:nvCxnSpPr>
          <p:spPr>
            <a:xfrm flipH="1">
              <a:off x="2324102" y="4704329"/>
              <a:ext cx="792478" cy="663009"/>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2"/>
            </p:cNvCxnSpPr>
            <p:nvPr/>
          </p:nvCxnSpPr>
          <p:spPr>
            <a:xfrm>
              <a:off x="1036320" y="4703922"/>
              <a:ext cx="825818" cy="663416"/>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70266" y="3438915"/>
              <a:ext cx="491613" cy="52643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1</a:t>
              </a:r>
              <a:endParaRPr lang="zh-CN" altLang="en-US" sz="2400" baseline="-25000" dirty="0">
                <a:solidFill>
                  <a:srgbClr val="0000FF"/>
                </a:solidFill>
                <a:latin typeface="楷体" pitchFamily="49" charset="-122"/>
                <a:ea typeface="楷体" pitchFamily="49" charset="-122"/>
              </a:endParaRPr>
            </a:p>
          </p:txBody>
        </p:sp>
        <p:sp>
          <p:nvSpPr>
            <p:cNvPr id="16" name="矩形 15"/>
            <p:cNvSpPr/>
            <p:nvPr/>
          </p:nvSpPr>
          <p:spPr>
            <a:xfrm>
              <a:off x="1120877" y="5289347"/>
              <a:ext cx="491613" cy="52643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3</a:t>
              </a:r>
              <a:endParaRPr lang="zh-CN" altLang="en-US" sz="2400" baseline="-25000" dirty="0">
                <a:solidFill>
                  <a:srgbClr val="0000FF"/>
                </a:solidFill>
                <a:latin typeface="楷体" pitchFamily="49" charset="-122"/>
                <a:ea typeface="楷体" pitchFamily="49" charset="-122"/>
              </a:endParaRPr>
            </a:p>
          </p:txBody>
        </p:sp>
        <p:sp>
          <p:nvSpPr>
            <p:cNvPr id="17" name="矩形 16"/>
            <p:cNvSpPr/>
            <p:nvPr/>
          </p:nvSpPr>
          <p:spPr>
            <a:xfrm>
              <a:off x="3190567" y="3438915"/>
              <a:ext cx="491613" cy="52643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0"/>
                </a:spcAft>
              </a:pPr>
              <a:r>
                <a:rPr lang="en-US" altLang="zh-CN" sz="2400" dirty="0">
                  <a:solidFill>
                    <a:srgbClr val="0000FF"/>
                  </a:solidFill>
                  <a:latin typeface="楷体" pitchFamily="49" charset="-122"/>
                  <a:ea typeface="楷体" pitchFamily="49" charset="-122"/>
                </a:rPr>
                <a:t>L</a:t>
              </a:r>
              <a:r>
                <a:rPr lang="en-US" altLang="zh-CN" sz="2400" baseline="-25000" dirty="0">
                  <a:solidFill>
                    <a:srgbClr val="0000FF"/>
                  </a:solidFill>
                  <a:latin typeface="楷体" pitchFamily="49" charset="-122"/>
                  <a:ea typeface="楷体" pitchFamily="49" charset="-122"/>
                </a:rPr>
                <a:t>2</a:t>
              </a:r>
              <a:endParaRPr lang="zh-CN" altLang="en-US" sz="2400" baseline="-25000" dirty="0">
                <a:solidFill>
                  <a:srgbClr val="0000FF"/>
                </a:solidFill>
                <a:latin typeface="楷体" pitchFamily="49" charset="-122"/>
                <a:ea typeface="楷体" pitchFamily="49" charset="-122"/>
              </a:endParaRPr>
            </a:p>
          </p:txBody>
        </p:sp>
      </p:grpSp>
      <p:grpSp>
        <p:nvGrpSpPr>
          <p:cNvPr id="34" name="组合 33"/>
          <p:cNvGrpSpPr/>
          <p:nvPr/>
        </p:nvGrpSpPr>
        <p:grpSpPr>
          <a:xfrm>
            <a:off x="2606039" y="2861186"/>
            <a:ext cx="6261184" cy="3097161"/>
            <a:chOff x="2606039" y="2861186"/>
            <a:chExt cx="6261184" cy="3097161"/>
          </a:xfrm>
        </p:grpSpPr>
        <p:sp>
          <p:nvSpPr>
            <p:cNvPr id="26" name="内容占位符 2"/>
            <p:cNvSpPr txBox="1">
              <a:spLocks/>
            </p:cNvSpPr>
            <p:nvPr/>
          </p:nvSpPr>
          <p:spPr bwMode="auto">
            <a:xfrm>
              <a:off x="4221481" y="2861186"/>
              <a:ext cx="4645742" cy="3097161"/>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600"/>
                </a:spcBef>
                <a:spcAft>
                  <a:spcPts val="600"/>
                </a:spcAft>
                <a:buClrTx/>
                <a:buSzPct val="50000"/>
                <a:buFont typeface="Wingdings" pitchFamily="2" charset="2"/>
                <a:buChar char="n"/>
                <a:tabLst/>
                <a:defRPr/>
              </a:pP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问题：</a:t>
              </a:r>
              <a:endPar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a:p>
              <a:pPr marL="324000" lvl="1" indent="-228600" defTabSz="914400" eaLnBrk="0" hangingPunct="0">
                <a:spcBef>
                  <a:spcPts val="600"/>
                </a:spcBef>
                <a:spcAft>
                  <a:spcPts val="600"/>
                </a:spcAft>
                <a:buSzPct val="50000"/>
                <a:buFont typeface="Wingdings" pitchFamily="2" charset="2"/>
                <a:buChar char="Ø"/>
              </a:pP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哪些地方对变量</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y</a:t>
              </a: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的定值能够到达语句</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7</a:t>
              </a: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endPar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a:p>
              <a:pPr marL="684000" lvl="2" indent="-228600" defTabSz="914400" eaLnBrk="0" hangingPunct="0">
                <a:spcBef>
                  <a:spcPts val="600"/>
                </a:spcBef>
                <a:spcAft>
                  <a:spcPts val="600"/>
                </a:spcAft>
                <a:buSzPct val="50000"/>
                <a:buFont typeface="Wingdings" pitchFamily="2" charset="2"/>
                <a:buChar char="l"/>
              </a:pP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等价于：该变量的值是在哪儿赋值的？</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r>
                <a:rPr kumimoji="0" lang="zh-CN" altLang="en-US" sz="24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到达定值</a:t>
              </a:r>
              <a:endParaRPr kumimoji="0" lang="en-US" altLang="zh-CN" sz="24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a:p>
              <a:pPr marL="324000" lvl="1" indent="-228600" defTabSz="914400" eaLnBrk="0" hangingPunct="0">
                <a:spcBef>
                  <a:spcPts val="600"/>
                </a:spcBef>
                <a:spcAft>
                  <a:spcPts val="600"/>
                </a:spcAft>
                <a:buSzPct val="50000"/>
                <a:buFont typeface="Wingdings" pitchFamily="2" charset="2"/>
                <a:buChar char="Ø"/>
              </a:pPr>
              <a:r>
                <a:rPr lang="zh-CN" altLang="en-US" sz="2400" dirty="0">
                  <a:solidFill>
                    <a:srgbClr val="0000FF"/>
                  </a:solidFill>
                  <a:latin typeface="楷体" pitchFamily="49" charset="-122"/>
                  <a:ea typeface="楷体" pitchFamily="49" charset="-122"/>
                </a:rPr>
                <a:t>能把</a:t>
              </a:r>
              <a:r>
                <a:rPr lang="en-US" altLang="zh-CN" sz="2400" dirty="0">
                  <a:solidFill>
                    <a:srgbClr val="0000FF"/>
                  </a:solidFill>
                  <a:latin typeface="楷体" pitchFamily="49" charset="-122"/>
                  <a:ea typeface="楷体" pitchFamily="49" charset="-122"/>
                </a:rPr>
                <a:t>y</a:t>
              </a:r>
              <a:r>
                <a:rPr lang="zh-CN" altLang="en-US" sz="2400" dirty="0">
                  <a:solidFill>
                    <a:srgbClr val="0000FF"/>
                  </a:solidFill>
                  <a:latin typeface="楷体" pitchFamily="49" charset="-122"/>
                  <a:ea typeface="楷体" pitchFamily="49" charset="-122"/>
                </a:rPr>
                <a:t>替换成</a:t>
              </a:r>
              <a:r>
                <a:rPr lang="en-US" altLang="zh-CN" sz="2400" dirty="0">
                  <a:solidFill>
                    <a:srgbClr val="0000FF"/>
                  </a:solidFill>
                  <a:latin typeface="楷体" pitchFamily="49" charset="-122"/>
                  <a:ea typeface="楷体" pitchFamily="49" charset="-122"/>
                </a:rPr>
                <a:t>3</a:t>
              </a:r>
              <a:r>
                <a:rPr lang="zh-CN" altLang="en-US" sz="2400" dirty="0">
                  <a:solidFill>
                    <a:srgbClr val="0000FF"/>
                  </a:solidFill>
                  <a:latin typeface="楷体" pitchFamily="49" charset="-122"/>
                  <a:ea typeface="楷体" pitchFamily="49" charset="-122"/>
                </a:rPr>
                <a:t>么？如果可以，这就是</a:t>
              </a:r>
              <a:r>
                <a:rPr lang="zh-CN" altLang="en-US" sz="2400" dirty="0">
                  <a:solidFill>
                    <a:srgbClr val="FF0000"/>
                  </a:solidFill>
                  <a:latin typeface="楷体" pitchFamily="49" charset="-122"/>
                  <a:ea typeface="楷体" pitchFamily="49" charset="-122"/>
                </a:rPr>
                <a:t>“常量传播”</a:t>
              </a:r>
              <a:r>
                <a:rPr lang="zh-CN" altLang="en-US" sz="2400" dirty="0">
                  <a:solidFill>
                    <a:srgbClr val="0000FF"/>
                  </a:solidFill>
                  <a:latin typeface="楷体" pitchFamily="49" charset="-122"/>
                  <a:ea typeface="楷体" pitchFamily="49" charset="-122"/>
                </a:rPr>
                <a:t>优化。</a:t>
              </a:r>
              <a:endPar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cxnSp>
          <p:nvCxnSpPr>
            <p:cNvPr id="32" name="直接箭头连接符 31"/>
            <p:cNvCxnSpPr>
              <a:endCxn id="10" idx="3"/>
            </p:cNvCxnSpPr>
            <p:nvPr/>
          </p:nvCxnSpPr>
          <p:spPr>
            <a:xfrm flipH="1">
              <a:off x="2606039" y="5471652"/>
              <a:ext cx="1685742" cy="95864"/>
            </a:xfrm>
            <a:prstGeom prst="straightConnector1">
              <a:avLst/>
            </a:prstGeom>
            <a:ln w="1270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2" name="任意多边形 21"/>
          <p:cNvSpPr/>
          <p:nvPr/>
        </p:nvSpPr>
        <p:spPr>
          <a:xfrm>
            <a:off x="1428750" y="1676400"/>
            <a:ext cx="2581275" cy="647700"/>
          </a:xfrm>
          <a:custGeom>
            <a:avLst/>
            <a:gdLst>
              <a:gd name="connsiteX0" fmla="*/ 2581275 w 2581275"/>
              <a:gd name="connsiteY0" fmla="*/ 0 h 647700"/>
              <a:gd name="connsiteX1" fmla="*/ 0 w 2581275"/>
              <a:gd name="connsiteY1" fmla="*/ 0 h 647700"/>
              <a:gd name="connsiteX2" fmla="*/ 0 w 2581275"/>
              <a:gd name="connsiteY2" fmla="*/ 647700 h 647700"/>
            </a:gdLst>
            <a:ahLst/>
            <a:cxnLst>
              <a:cxn ang="0">
                <a:pos x="connsiteX0" y="connsiteY0"/>
              </a:cxn>
              <a:cxn ang="0">
                <a:pos x="connsiteX1" y="connsiteY1"/>
              </a:cxn>
              <a:cxn ang="0">
                <a:pos x="connsiteX2" y="connsiteY2"/>
              </a:cxn>
            </a:cxnLst>
            <a:rect l="l" t="t" r="r" b="b"/>
            <a:pathLst>
              <a:path w="2581275" h="647700">
                <a:moveTo>
                  <a:pt x="2581275" y="0"/>
                </a:moveTo>
                <a:lnTo>
                  <a:pt x="0" y="0"/>
                </a:lnTo>
                <a:lnTo>
                  <a:pt x="0" y="647700"/>
                </a:lnTo>
              </a:path>
            </a:pathLst>
          </a:custGeom>
          <a:ln>
            <a:solidFill>
              <a:srgbClr val="CC0099"/>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2411759" y="2343150"/>
            <a:ext cx="2265015" cy="438150"/>
          </a:xfrm>
          <a:custGeom>
            <a:avLst/>
            <a:gdLst>
              <a:gd name="connsiteX0" fmla="*/ 2400300 w 2400300"/>
              <a:gd name="connsiteY0" fmla="*/ 0 h 438150"/>
              <a:gd name="connsiteX1" fmla="*/ 2400300 w 2400300"/>
              <a:gd name="connsiteY1" fmla="*/ 142875 h 438150"/>
              <a:gd name="connsiteX2" fmla="*/ 0 w 2400300"/>
              <a:gd name="connsiteY2" fmla="*/ 142875 h 438150"/>
              <a:gd name="connsiteX3" fmla="*/ 0 w 2400300"/>
              <a:gd name="connsiteY3" fmla="*/ 438150 h 438150"/>
            </a:gdLst>
            <a:ahLst/>
            <a:cxnLst>
              <a:cxn ang="0">
                <a:pos x="connsiteX0" y="connsiteY0"/>
              </a:cxn>
              <a:cxn ang="0">
                <a:pos x="connsiteX1" y="connsiteY1"/>
              </a:cxn>
              <a:cxn ang="0">
                <a:pos x="connsiteX2" y="connsiteY2"/>
              </a:cxn>
              <a:cxn ang="0">
                <a:pos x="connsiteX3" y="connsiteY3"/>
              </a:cxn>
            </a:cxnLst>
            <a:rect l="l" t="t" r="r" b="b"/>
            <a:pathLst>
              <a:path w="2400300" h="438150">
                <a:moveTo>
                  <a:pt x="2400300" y="0"/>
                </a:moveTo>
                <a:lnTo>
                  <a:pt x="2400300" y="142875"/>
                </a:lnTo>
                <a:lnTo>
                  <a:pt x="0" y="142875"/>
                </a:lnTo>
                <a:lnTo>
                  <a:pt x="0" y="438150"/>
                </a:lnTo>
              </a:path>
            </a:pathLst>
          </a:custGeom>
          <a:ln>
            <a:solidFill>
              <a:srgbClr val="CC0099"/>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animBg="1"/>
      <p:bldP spid="2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5471"/>
            <a:ext cx="7886700" cy="796413"/>
          </a:xfrm>
        </p:spPr>
        <p:txBody>
          <a:bodyPr/>
          <a:lstStyle/>
          <a:p>
            <a:r>
              <a:rPr lang="zh-CN" altLang="en-US" dirty="0"/>
              <a:t>关于常量传播优化等问题</a:t>
            </a:r>
          </a:p>
        </p:txBody>
      </p:sp>
      <p:sp>
        <p:nvSpPr>
          <p:cNvPr id="3" name="内容占位符 2"/>
          <p:cNvSpPr>
            <a:spLocks noGrp="1"/>
          </p:cNvSpPr>
          <p:nvPr>
            <p:ph idx="1"/>
          </p:nvPr>
        </p:nvSpPr>
        <p:spPr>
          <a:xfrm>
            <a:off x="628650" y="1194619"/>
            <a:ext cx="7886700" cy="5161935"/>
          </a:xfrm>
        </p:spPr>
        <p:txBody>
          <a:bodyPr/>
          <a:lstStyle/>
          <a:p>
            <a:pPr>
              <a:lnSpc>
                <a:spcPct val="110000"/>
              </a:lnSpc>
            </a:pPr>
            <a:r>
              <a:rPr lang="zh-CN" altLang="en-US" sz="2400" dirty="0"/>
              <a:t>常量传播优化，通过到达</a:t>
            </a:r>
            <a:r>
              <a:rPr lang="en-US" altLang="zh-CN" sz="2400" dirty="0"/>
              <a:t>-</a:t>
            </a:r>
            <a:r>
              <a:rPr lang="zh-CN" altLang="en-US" sz="2400" dirty="0"/>
              <a:t>定值分析，可知某定值能否到达某处，从而进行</a:t>
            </a:r>
            <a:r>
              <a:rPr lang="zh-CN" altLang="en-US" sz="2400" dirty="0">
                <a:solidFill>
                  <a:srgbClr val="FF0000"/>
                </a:solidFill>
              </a:rPr>
              <a:t>常量传播</a:t>
            </a:r>
            <a:r>
              <a:rPr lang="zh-CN" altLang="en-US" sz="2400" dirty="0"/>
              <a:t>优化；</a:t>
            </a:r>
            <a:endParaRPr lang="en-US" altLang="zh-CN" sz="2400" dirty="0"/>
          </a:p>
          <a:p>
            <a:pPr marL="228600" lvl="1">
              <a:lnSpc>
                <a:spcPct val="110000"/>
              </a:lnSpc>
              <a:buFont typeface="Wingdings" pitchFamily="2" charset="2"/>
              <a:buChar char="u"/>
            </a:pPr>
            <a:r>
              <a:rPr lang="zh-CN" altLang="en-US" dirty="0"/>
              <a:t>到达</a:t>
            </a:r>
            <a:r>
              <a:rPr lang="en-US" altLang="zh-CN" dirty="0"/>
              <a:t>-</a:t>
            </a:r>
            <a:r>
              <a:rPr lang="zh-CN" altLang="en-US" dirty="0"/>
              <a:t>定值分析的结果得到</a:t>
            </a:r>
            <a:r>
              <a:rPr lang="en-US" altLang="zh-CN" dirty="0" err="1"/>
              <a:t>ud</a:t>
            </a:r>
            <a:r>
              <a:rPr lang="en-US" altLang="zh-CN" dirty="0"/>
              <a:t>-</a:t>
            </a:r>
            <a:r>
              <a:rPr lang="zh-CN" altLang="en-US" dirty="0"/>
              <a:t>链（使用</a:t>
            </a:r>
            <a:r>
              <a:rPr lang="en-US" altLang="zh-CN" dirty="0"/>
              <a:t>-</a:t>
            </a:r>
            <a:r>
              <a:rPr lang="zh-CN" altLang="en-US" dirty="0"/>
              <a:t>定值链），可以通过变量的</a:t>
            </a:r>
            <a:r>
              <a:rPr lang="en-US" altLang="zh-CN" dirty="0" err="1"/>
              <a:t>ud</a:t>
            </a:r>
            <a:r>
              <a:rPr lang="zh-CN" altLang="en-US" dirty="0"/>
              <a:t>链得知变量定值点是否在循环体外，从而决定是否</a:t>
            </a:r>
            <a:r>
              <a:rPr lang="zh-CN" altLang="en-US" dirty="0">
                <a:solidFill>
                  <a:srgbClr val="FF0000"/>
                </a:solidFill>
              </a:rPr>
              <a:t>外提不变运算</a:t>
            </a:r>
            <a:r>
              <a:rPr lang="zh-CN" altLang="en-US" dirty="0"/>
              <a:t>。</a:t>
            </a:r>
            <a:endParaRPr lang="en-US" altLang="zh-CN" dirty="0"/>
          </a:p>
          <a:p>
            <a:pPr marL="228600" lvl="1">
              <a:lnSpc>
                <a:spcPct val="110000"/>
              </a:lnSpc>
              <a:buFont typeface="Wingdings" pitchFamily="2" charset="2"/>
              <a:buChar char="u"/>
            </a:pPr>
            <a:r>
              <a:rPr lang="zh-CN" altLang="en-US" dirty="0"/>
              <a:t>相关概念（</a:t>
            </a:r>
            <a:r>
              <a:rPr lang="zh-CN" altLang="en-US" u="sng" dirty="0"/>
              <a:t>活跃变量分析</a:t>
            </a:r>
            <a:r>
              <a:rPr lang="zh-CN" altLang="en-US" dirty="0"/>
              <a:t>）</a:t>
            </a:r>
            <a:endParaRPr lang="en-US" altLang="zh-CN" dirty="0"/>
          </a:p>
          <a:p>
            <a:pPr lvl="1">
              <a:lnSpc>
                <a:spcPct val="110000"/>
              </a:lnSpc>
              <a:buFont typeface="Wingdings" pitchFamily="2" charset="2"/>
              <a:buChar char="Ø"/>
            </a:pPr>
            <a:r>
              <a:rPr lang="en-US" altLang="zh-CN" sz="2200" dirty="0"/>
              <a:t>du</a:t>
            </a:r>
            <a:r>
              <a:rPr lang="zh-CN" altLang="en-US" sz="2200" dirty="0"/>
              <a:t>链（定值</a:t>
            </a:r>
            <a:r>
              <a:rPr lang="en-US" altLang="zh-CN" sz="2200" dirty="0"/>
              <a:t>-</a:t>
            </a:r>
            <a:r>
              <a:rPr lang="zh-CN" altLang="en-US" sz="2200" dirty="0"/>
              <a:t>使用链），该数据结构是某变量定值点的全体使用点集合；</a:t>
            </a:r>
            <a:endParaRPr lang="en-US" altLang="zh-CN" sz="2200" dirty="0"/>
          </a:p>
          <a:p>
            <a:pPr lvl="1">
              <a:lnSpc>
                <a:spcPct val="110000"/>
              </a:lnSpc>
              <a:buFont typeface="Wingdings" pitchFamily="2" charset="2"/>
              <a:buChar char="Ø"/>
            </a:pPr>
            <a:r>
              <a:rPr lang="zh-CN" altLang="en-US" sz="2200" dirty="0"/>
              <a:t>利用</a:t>
            </a:r>
            <a:r>
              <a:rPr lang="en-US" altLang="zh-CN" sz="2200" dirty="0"/>
              <a:t>du</a:t>
            </a:r>
            <a:r>
              <a:rPr lang="zh-CN" altLang="en-US" sz="2200" dirty="0"/>
              <a:t>链信息可以确定哪些变量的定值在某一个范围内不被使用，此范围内的定值可作为</a:t>
            </a:r>
            <a:r>
              <a:rPr lang="zh-CN" altLang="en-US" sz="2200" dirty="0">
                <a:solidFill>
                  <a:srgbClr val="FF0000"/>
                </a:solidFill>
              </a:rPr>
              <a:t>无用赋值而删除</a:t>
            </a:r>
            <a:r>
              <a:rPr lang="zh-CN" altLang="en-US" sz="2200" dirty="0"/>
              <a:t>。</a:t>
            </a:r>
            <a:endParaRPr lang="en-US" altLang="zh-CN" sz="2200" dirty="0"/>
          </a:p>
          <a:p>
            <a:pPr>
              <a:lnSpc>
                <a:spcPct val="110000"/>
              </a:lnSpc>
            </a:pPr>
            <a:r>
              <a:rPr lang="zh-CN" altLang="en-US" sz="2400" dirty="0"/>
              <a:t>求</a:t>
            </a:r>
            <a:r>
              <a:rPr lang="en-US" altLang="zh-CN" sz="2400" dirty="0"/>
              <a:t>du-</a:t>
            </a:r>
            <a:r>
              <a:rPr lang="zh-CN" altLang="en-US" sz="2400" dirty="0"/>
              <a:t>链的次序与求</a:t>
            </a:r>
            <a:r>
              <a:rPr lang="en-US" altLang="zh-CN" sz="2400" dirty="0" err="1"/>
              <a:t>ud</a:t>
            </a:r>
            <a:r>
              <a:rPr lang="zh-CN" altLang="en-US" sz="2400" dirty="0"/>
              <a:t>链的流向相反。</a:t>
            </a:r>
            <a:endParaRPr lang="en-US" altLang="zh-CN" sz="2400" dirty="0"/>
          </a:p>
          <a:p>
            <a:pPr marL="228600" lvl="1">
              <a:lnSpc>
                <a:spcPct val="110000"/>
              </a:lnSpc>
            </a:pPr>
            <a:endParaRPr lang="zh-CN" altLang="en-US"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73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884606" y="4071048"/>
            <a:ext cx="1917292" cy="24477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endParaRPr lang="zh-CN" altLang="en-US" sz="2400" dirty="0">
              <a:solidFill>
                <a:srgbClr val="1E1CE3"/>
              </a:solidFill>
              <a:latin typeface="楷体" pitchFamily="49" charset="-122"/>
              <a:ea typeface="楷体" pitchFamily="49" charset="-122"/>
            </a:endParaRPr>
          </a:p>
        </p:txBody>
      </p:sp>
      <p:sp>
        <p:nvSpPr>
          <p:cNvPr id="2" name="标题 1"/>
          <p:cNvSpPr>
            <a:spLocks noGrp="1"/>
          </p:cNvSpPr>
          <p:nvPr>
            <p:ph type="title"/>
          </p:nvPr>
        </p:nvSpPr>
        <p:spPr>
          <a:xfrm>
            <a:off x="628650" y="84910"/>
            <a:ext cx="7886700" cy="799998"/>
          </a:xfrm>
        </p:spPr>
        <p:txBody>
          <a:bodyPr/>
          <a:lstStyle/>
          <a:p>
            <a:r>
              <a:rPr lang="zh-CN" altLang="en-US" dirty="0"/>
              <a:t>数据流方程</a:t>
            </a:r>
          </a:p>
        </p:txBody>
      </p:sp>
      <p:sp>
        <p:nvSpPr>
          <p:cNvPr id="3" name="内容占位符 2"/>
          <p:cNvSpPr>
            <a:spLocks noGrp="1"/>
          </p:cNvSpPr>
          <p:nvPr>
            <p:ph idx="1"/>
          </p:nvPr>
        </p:nvSpPr>
        <p:spPr>
          <a:xfrm>
            <a:off x="363178" y="973392"/>
            <a:ext cx="5565673" cy="5530647"/>
          </a:xfrm>
        </p:spPr>
        <p:txBody>
          <a:bodyPr/>
          <a:lstStyle/>
          <a:p>
            <a:pPr>
              <a:spcAft>
                <a:spcPts val="7800"/>
              </a:spcAft>
            </a:pPr>
            <a:r>
              <a:rPr lang="zh-CN" altLang="en-US" dirty="0"/>
              <a:t>如何获得“</a:t>
            </a:r>
            <a:r>
              <a:rPr lang="zh-CN" altLang="en-US" dirty="0">
                <a:solidFill>
                  <a:srgbClr val="FF0000"/>
                </a:solidFill>
              </a:rPr>
              <a:t>到达定值”</a:t>
            </a:r>
            <a:r>
              <a:rPr lang="zh-CN" altLang="en-US" dirty="0"/>
              <a:t>信息呢？</a:t>
            </a:r>
            <a:endParaRPr lang="en-US" altLang="zh-CN" dirty="0"/>
          </a:p>
          <a:p>
            <a:r>
              <a:rPr lang="zh-CN" altLang="en-US" dirty="0"/>
              <a:t>对任何一条定义：</a:t>
            </a:r>
            <a:r>
              <a:rPr lang="en-US" altLang="zh-CN" dirty="0"/>
              <a:t>[d:x=...]</a:t>
            </a:r>
          </a:p>
          <a:p>
            <a:r>
              <a:rPr lang="zh-CN" altLang="en-US" dirty="0"/>
              <a:t>给出两个集合：</a:t>
            </a:r>
            <a:endParaRPr lang="en-US" altLang="zh-CN" dirty="0"/>
          </a:p>
          <a:p>
            <a:pPr marL="527050" lvl="1">
              <a:buNone/>
            </a:pPr>
            <a:r>
              <a:rPr lang="en-US" altLang="zh-CN" dirty="0"/>
              <a:t>gen[d:x=...]={d}</a:t>
            </a:r>
          </a:p>
          <a:p>
            <a:pPr marL="527050" lvl="1">
              <a:buNone/>
            </a:pPr>
            <a:r>
              <a:rPr lang="en-US" altLang="zh-CN" dirty="0"/>
              <a:t>kill[d:x=...]=</a:t>
            </a:r>
            <a:r>
              <a:rPr lang="en-US" altLang="zh-CN" dirty="0" err="1"/>
              <a:t>defs</a:t>
            </a:r>
            <a:r>
              <a:rPr lang="en-US" altLang="zh-CN" dirty="0"/>
              <a:t>(x)-{d}</a:t>
            </a:r>
          </a:p>
          <a:p>
            <a:r>
              <a:rPr lang="zh-CN" altLang="en-US" dirty="0"/>
              <a:t>数据流方程：</a:t>
            </a:r>
            <a:endParaRPr lang="en-US" altLang="zh-CN" dirty="0"/>
          </a:p>
          <a:p>
            <a:pPr marL="527050" lvl="1">
              <a:buNone/>
            </a:pPr>
            <a:r>
              <a:rPr lang="en-US" altLang="zh-CN" dirty="0">
                <a:solidFill>
                  <a:srgbClr val="FF0000"/>
                </a:solidFill>
              </a:rPr>
              <a:t>in[</a:t>
            </a:r>
            <a:r>
              <a:rPr lang="en-US" altLang="zh-CN" dirty="0" err="1">
                <a:solidFill>
                  <a:srgbClr val="FF0000"/>
                </a:solidFill>
              </a:rPr>
              <a:t>s</a:t>
            </a:r>
            <a:r>
              <a:rPr lang="en-US" altLang="zh-CN" baseline="-25000" dirty="0" err="1">
                <a:solidFill>
                  <a:srgbClr val="FF0000"/>
                </a:solidFill>
              </a:rPr>
              <a:t>i</a:t>
            </a:r>
            <a:r>
              <a:rPr lang="en-US" altLang="zh-CN" dirty="0">
                <a:solidFill>
                  <a:srgbClr val="FF0000"/>
                </a:solidFill>
              </a:rPr>
              <a:t>]=out[s</a:t>
            </a:r>
            <a:r>
              <a:rPr lang="en-US" altLang="zh-CN" baseline="-25000" dirty="0">
                <a:solidFill>
                  <a:srgbClr val="FF0000"/>
                </a:solidFill>
              </a:rPr>
              <a:t>i-1</a:t>
            </a:r>
            <a:r>
              <a:rPr lang="en-US" altLang="zh-CN" dirty="0">
                <a:solidFill>
                  <a:srgbClr val="FF0000"/>
                </a:solidFill>
              </a:rPr>
              <a:t>]</a:t>
            </a:r>
          </a:p>
          <a:p>
            <a:pPr marL="527050" lvl="1">
              <a:buNone/>
            </a:pPr>
            <a:r>
              <a:rPr lang="en-US" altLang="zh-CN" dirty="0">
                <a:solidFill>
                  <a:srgbClr val="FF0000"/>
                </a:solidFill>
              </a:rPr>
              <a:t>out[</a:t>
            </a:r>
            <a:r>
              <a:rPr lang="en-US" altLang="zh-CN" dirty="0" err="1">
                <a:solidFill>
                  <a:srgbClr val="FF0000"/>
                </a:solidFill>
              </a:rPr>
              <a:t>s</a:t>
            </a:r>
            <a:r>
              <a:rPr lang="en-US" altLang="zh-CN" baseline="-25000" dirty="0" err="1">
                <a:solidFill>
                  <a:srgbClr val="FF0000"/>
                </a:solidFill>
              </a:rPr>
              <a:t>i</a:t>
            </a:r>
            <a:r>
              <a:rPr lang="en-US" altLang="zh-CN" dirty="0">
                <a:solidFill>
                  <a:srgbClr val="FF0000"/>
                </a:solidFill>
              </a:rPr>
              <a:t>]=gen[</a:t>
            </a:r>
            <a:r>
              <a:rPr lang="en-US" altLang="zh-CN" dirty="0" err="1">
                <a:solidFill>
                  <a:srgbClr val="FF0000"/>
                </a:solidFill>
              </a:rPr>
              <a:t>s</a:t>
            </a:r>
            <a:r>
              <a:rPr lang="en-US" altLang="zh-CN" baseline="-25000" dirty="0" err="1">
                <a:solidFill>
                  <a:srgbClr val="FF0000"/>
                </a:solidFill>
              </a:rPr>
              <a:t>i</a:t>
            </a:r>
            <a:r>
              <a:rPr lang="en-US" altLang="zh-CN" dirty="0">
                <a:solidFill>
                  <a:srgbClr val="FF0000"/>
                </a:solidFill>
              </a:rPr>
              <a:t>]</a:t>
            </a:r>
            <a:r>
              <a:rPr lang="zh-CN" altLang="en-US" dirty="0">
                <a:solidFill>
                  <a:srgbClr val="FF0000"/>
                </a:solidFill>
              </a:rPr>
              <a:t>∪</a:t>
            </a:r>
            <a:r>
              <a:rPr lang="en-US" altLang="zh-CN" dirty="0">
                <a:solidFill>
                  <a:srgbClr val="FF0000"/>
                </a:solidFill>
              </a:rPr>
              <a:t>(in[</a:t>
            </a:r>
            <a:r>
              <a:rPr lang="en-US" altLang="zh-CN" dirty="0" err="1">
                <a:solidFill>
                  <a:srgbClr val="FF0000"/>
                </a:solidFill>
              </a:rPr>
              <a:t>s</a:t>
            </a:r>
            <a:r>
              <a:rPr lang="en-US" altLang="zh-CN" baseline="-25000" dirty="0" err="1">
                <a:solidFill>
                  <a:srgbClr val="FF0000"/>
                </a:solidFill>
              </a:rPr>
              <a:t>i</a:t>
            </a:r>
            <a:r>
              <a:rPr lang="en-US" altLang="zh-CN" dirty="0">
                <a:solidFill>
                  <a:srgbClr val="FF0000"/>
                </a:solidFill>
              </a:rPr>
              <a:t>]-kill[</a:t>
            </a:r>
            <a:r>
              <a:rPr lang="en-US" altLang="zh-CN" dirty="0" err="1">
                <a:solidFill>
                  <a:srgbClr val="FF0000"/>
                </a:solidFill>
              </a:rPr>
              <a:t>s</a:t>
            </a:r>
            <a:r>
              <a:rPr lang="en-US" altLang="zh-CN" baseline="-25000" dirty="0" err="1">
                <a:solidFill>
                  <a:srgbClr val="FF0000"/>
                </a:solidFill>
              </a:rPr>
              <a:t>i</a:t>
            </a:r>
            <a:r>
              <a:rPr lang="en-US" altLang="zh-CN" dirty="0">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74</a:t>
            </a:fld>
            <a:endParaRPr lang="zh-CN" altLang="en-US" dirty="0"/>
          </a:p>
        </p:txBody>
      </p:sp>
      <p:sp>
        <p:nvSpPr>
          <p:cNvPr id="6" name="矩形 5"/>
          <p:cNvSpPr/>
          <p:nvPr/>
        </p:nvSpPr>
        <p:spPr>
          <a:xfrm>
            <a:off x="6645624" y="482271"/>
            <a:ext cx="1392247" cy="31546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rgbClr val="1E1CE3"/>
                </a:solidFill>
                <a:latin typeface="楷体" pitchFamily="49" charset="-122"/>
                <a:ea typeface="楷体" pitchFamily="49" charset="-122"/>
              </a:rPr>
              <a:t>1:y=3</a:t>
            </a:r>
          </a:p>
          <a:p>
            <a:pPr>
              <a:spcAft>
                <a:spcPts val="600"/>
              </a:spcAft>
            </a:pPr>
            <a:r>
              <a:rPr lang="en-US" altLang="zh-CN" sz="2400" dirty="0">
                <a:solidFill>
                  <a:srgbClr val="1E1CE3"/>
                </a:solidFill>
                <a:latin typeface="楷体" pitchFamily="49" charset="-122"/>
                <a:ea typeface="楷体" pitchFamily="49" charset="-122"/>
              </a:rPr>
              <a:t>2:z=4</a:t>
            </a:r>
          </a:p>
          <a:p>
            <a:pPr>
              <a:spcAft>
                <a:spcPts val="600"/>
              </a:spcAft>
            </a:pPr>
            <a:r>
              <a:rPr lang="en-US" altLang="zh-CN" sz="2400" dirty="0">
                <a:solidFill>
                  <a:srgbClr val="1E1CE3"/>
                </a:solidFill>
                <a:latin typeface="楷体" pitchFamily="49" charset="-122"/>
                <a:ea typeface="楷体" pitchFamily="49" charset="-122"/>
              </a:rPr>
              <a:t>3:x=5</a:t>
            </a:r>
          </a:p>
          <a:p>
            <a:pPr>
              <a:spcAft>
                <a:spcPts val="600"/>
              </a:spcAft>
            </a:pPr>
            <a:r>
              <a:rPr lang="en-US" altLang="zh-CN" sz="2400" dirty="0">
                <a:solidFill>
                  <a:srgbClr val="1E1CE3"/>
                </a:solidFill>
                <a:latin typeface="楷体" pitchFamily="49" charset="-122"/>
                <a:ea typeface="楷体" pitchFamily="49" charset="-122"/>
              </a:rPr>
              <a:t>4:y=6</a:t>
            </a:r>
          </a:p>
          <a:p>
            <a:pPr>
              <a:spcAft>
                <a:spcPts val="600"/>
              </a:spcAft>
            </a:pPr>
            <a:r>
              <a:rPr lang="en-US" altLang="zh-CN" sz="2400" dirty="0">
                <a:solidFill>
                  <a:srgbClr val="1E1CE3"/>
                </a:solidFill>
                <a:latin typeface="楷体" pitchFamily="49" charset="-122"/>
                <a:ea typeface="楷体" pitchFamily="49" charset="-122"/>
              </a:rPr>
              <a:t>5:y=7</a:t>
            </a:r>
          </a:p>
          <a:p>
            <a:pPr>
              <a:spcAft>
                <a:spcPts val="600"/>
              </a:spcAft>
            </a:pPr>
            <a:r>
              <a:rPr lang="en-US" altLang="zh-CN" sz="2400" dirty="0">
                <a:solidFill>
                  <a:srgbClr val="1E1CE3"/>
                </a:solidFill>
                <a:latin typeface="楷体" pitchFamily="49" charset="-122"/>
                <a:ea typeface="楷体" pitchFamily="49" charset="-122"/>
              </a:rPr>
              <a:t>6:z=8</a:t>
            </a:r>
          </a:p>
          <a:p>
            <a:pPr>
              <a:spcAft>
                <a:spcPts val="600"/>
              </a:spcAft>
            </a:pPr>
            <a:r>
              <a:rPr lang="en-US" altLang="zh-CN" sz="2400" dirty="0">
                <a:solidFill>
                  <a:srgbClr val="1E1CE3"/>
                </a:solidFill>
                <a:latin typeface="楷体" pitchFamily="49" charset="-122"/>
                <a:ea typeface="楷体" pitchFamily="49" charset="-122"/>
              </a:rPr>
              <a:t>7:a=y</a:t>
            </a:r>
            <a:endParaRPr lang="zh-CN" altLang="en-US" sz="2400" dirty="0">
              <a:solidFill>
                <a:srgbClr val="1E1CE3"/>
              </a:solidFill>
              <a:latin typeface="楷体" pitchFamily="49" charset="-122"/>
              <a:ea typeface="楷体" pitchFamily="49" charset="-122"/>
            </a:endParaRPr>
          </a:p>
        </p:txBody>
      </p:sp>
      <p:sp>
        <p:nvSpPr>
          <p:cNvPr id="17" name="燕尾形箭头 16"/>
          <p:cNvSpPr/>
          <p:nvPr/>
        </p:nvSpPr>
        <p:spPr>
          <a:xfrm rot="5400000">
            <a:off x="2669449" y="1784559"/>
            <a:ext cx="1017639" cy="42770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5963282" y="4120114"/>
            <a:ext cx="1726295" cy="2290811"/>
            <a:chOff x="5963282" y="4120114"/>
            <a:chExt cx="1726295" cy="2290811"/>
          </a:xfrm>
        </p:grpSpPr>
        <p:grpSp>
          <p:nvGrpSpPr>
            <p:cNvPr id="20" name="组合 19"/>
            <p:cNvGrpSpPr/>
            <p:nvPr/>
          </p:nvGrpSpPr>
          <p:grpSpPr>
            <a:xfrm>
              <a:off x="5963282" y="4120114"/>
              <a:ext cx="1726295" cy="2290811"/>
              <a:chOff x="5963282" y="4120114"/>
              <a:chExt cx="1726295" cy="2290811"/>
            </a:xfrm>
          </p:grpSpPr>
          <p:grpSp>
            <p:nvGrpSpPr>
              <p:cNvPr id="7" name="组合 6"/>
              <p:cNvGrpSpPr/>
              <p:nvPr/>
            </p:nvGrpSpPr>
            <p:grpSpPr>
              <a:xfrm>
                <a:off x="5963282" y="4120114"/>
                <a:ext cx="1726295" cy="2290811"/>
                <a:chOff x="6297565" y="2913693"/>
                <a:chExt cx="1726295" cy="2290811"/>
              </a:xfrm>
            </p:grpSpPr>
            <p:grpSp>
              <p:nvGrpSpPr>
                <p:cNvPr id="8" name="组合 12"/>
                <p:cNvGrpSpPr/>
                <p:nvPr/>
              </p:nvGrpSpPr>
              <p:grpSpPr>
                <a:xfrm>
                  <a:off x="7048500" y="2971800"/>
                  <a:ext cx="975360" cy="2232704"/>
                  <a:chOff x="6926580" y="701040"/>
                  <a:chExt cx="975360" cy="2232704"/>
                </a:xfrm>
              </p:grpSpPr>
              <p:sp>
                <p:nvSpPr>
                  <p:cNvPr id="12" name="矩形 11"/>
                  <p:cNvSpPr/>
                  <p:nvPr/>
                </p:nvSpPr>
                <p:spPr>
                  <a:xfrm>
                    <a:off x="6926580" y="1082040"/>
                    <a:ext cx="97536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altLang="zh-CN" sz="2400" baseline="-25000" dirty="0">
                      <a:solidFill>
                        <a:schemeClr val="tx1"/>
                      </a:solidFill>
                      <a:latin typeface="楷体" pitchFamily="49" charset="-122"/>
                      <a:ea typeface="楷体" pitchFamily="49" charset="-122"/>
                    </a:endParaRPr>
                  </a:p>
                </p:txBody>
              </p:sp>
              <p:sp>
                <p:nvSpPr>
                  <p:cNvPr id="13" name="矩形 12"/>
                  <p:cNvSpPr/>
                  <p:nvPr/>
                </p:nvSpPr>
                <p:spPr>
                  <a:xfrm>
                    <a:off x="6926580" y="2552744"/>
                    <a:ext cx="97536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zh-CN" altLang="en-US" sz="2400" baseline="-25000" dirty="0">
                      <a:solidFill>
                        <a:schemeClr val="tx1"/>
                      </a:solidFill>
                      <a:latin typeface="楷体" pitchFamily="49" charset="-122"/>
                      <a:ea typeface="楷体" pitchFamily="49" charset="-122"/>
                    </a:endParaRPr>
                  </a:p>
                </p:txBody>
              </p:sp>
              <p:cxnSp>
                <p:nvCxnSpPr>
                  <p:cNvPr id="14" name="直接箭头连接符 13"/>
                  <p:cNvCxnSpPr/>
                  <p:nvPr/>
                </p:nvCxnSpPr>
                <p:spPr>
                  <a:xfrm>
                    <a:off x="7406640" y="701040"/>
                    <a:ext cx="0" cy="3810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406640" y="1463040"/>
                    <a:ext cx="0" cy="10800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6297565" y="3770945"/>
                  <a:ext cx="109446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r>
                    <a:rPr lang="en-US" altLang="zh-CN" sz="2400" dirty="0">
                      <a:solidFill>
                        <a:srgbClr val="7030A0"/>
                      </a:solidFill>
                      <a:latin typeface="楷体" pitchFamily="49" charset="-122"/>
                      <a:ea typeface="楷体" pitchFamily="49" charset="-122"/>
                    </a:rPr>
                    <a:t>out[s</a:t>
                  </a:r>
                  <a:r>
                    <a:rPr lang="en-US" altLang="zh-CN" sz="2400" baseline="-25000" dirty="0">
                      <a:solidFill>
                        <a:srgbClr val="7030A0"/>
                      </a:solidFill>
                      <a:latin typeface="楷体" pitchFamily="49" charset="-122"/>
                      <a:ea typeface="楷体" pitchFamily="49" charset="-122"/>
                    </a:rPr>
                    <a:t>i-1</a:t>
                  </a:r>
                  <a:r>
                    <a:rPr lang="en-US" altLang="zh-CN" sz="2400" dirty="0">
                      <a:solidFill>
                        <a:srgbClr val="7030A0"/>
                      </a:solidFill>
                      <a:latin typeface="楷体" pitchFamily="49" charset="-122"/>
                      <a:ea typeface="楷体" pitchFamily="49" charset="-122"/>
                    </a:rPr>
                    <a:t>]</a:t>
                  </a:r>
                  <a:endParaRPr lang="zh-CN" altLang="en-US" sz="2400" dirty="0">
                    <a:solidFill>
                      <a:srgbClr val="7030A0"/>
                    </a:solidFill>
                    <a:latin typeface="楷体" pitchFamily="49" charset="-122"/>
                    <a:ea typeface="楷体" pitchFamily="49" charset="-122"/>
                  </a:endParaRPr>
                </a:p>
              </p:txBody>
            </p:sp>
            <p:sp>
              <p:nvSpPr>
                <p:cNvPr id="10" name="矩形 9"/>
                <p:cNvSpPr/>
                <p:nvPr/>
              </p:nvSpPr>
              <p:spPr>
                <a:xfrm>
                  <a:off x="6419850" y="4337667"/>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r>
                    <a:rPr lang="en-US" altLang="zh-CN" sz="2400" dirty="0">
                      <a:solidFill>
                        <a:srgbClr val="7030A0"/>
                      </a:solidFill>
                      <a:latin typeface="楷体" pitchFamily="49" charset="-122"/>
                      <a:ea typeface="楷体" pitchFamily="49" charset="-122"/>
                    </a:rPr>
                    <a:t>in[</a:t>
                  </a:r>
                  <a:r>
                    <a:rPr lang="en-US" altLang="zh-CN" sz="2400" dirty="0" err="1">
                      <a:solidFill>
                        <a:srgbClr val="7030A0"/>
                      </a:solidFill>
                      <a:latin typeface="楷体" pitchFamily="49" charset="-122"/>
                      <a:ea typeface="楷体" pitchFamily="49" charset="-122"/>
                    </a:rPr>
                    <a:t>s</a:t>
                  </a:r>
                  <a:r>
                    <a:rPr lang="en-US" altLang="zh-CN" sz="2400" baseline="-25000" dirty="0" err="1">
                      <a:solidFill>
                        <a:srgbClr val="7030A0"/>
                      </a:solidFill>
                      <a:latin typeface="楷体" pitchFamily="49" charset="-122"/>
                      <a:ea typeface="楷体" pitchFamily="49" charset="-122"/>
                    </a:rPr>
                    <a:t>i</a:t>
                  </a:r>
                  <a:r>
                    <a:rPr lang="en-US" altLang="zh-CN" sz="2400" dirty="0">
                      <a:solidFill>
                        <a:srgbClr val="7030A0"/>
                      </a:solidFill>
                      <a:latin typeface="楷体" pitchFamily="49" charset="-122"/>
                      <a:ea typeface="楷体" pitchFamily="49" charset="-122"/>
                    </a:rPr>
                    <a:t>]</a:t>
                  </a:r>
                  <a:endParaRPr lang="zh-CN" altLang="en-US" sz="2400" dirty="0">
                    <a:solidFill>
                      <a:srgbClr val="7030A0"/>
                    </a:solidFill>
                    <a:latin typeface="楷体" pitchFamily="49" charset="-122"/>
                    <a:ea typeface="楷体" pitchFamily="49" charset="-122"/>
                  </a:endParaRPr>
                </a:p>
              </p:txBody>
            </p:sp>
            <p:sp>
              <p:nvSpPr>
                <p:cNvPr id="11" name="矩形 10"/>
                <p:cNvSpPr/>
                <p:nvPr/>
              </p:nvSpPr>
              <p:spPr>
                <a:xfrm>
                  <a:off x="6419850" y="2913693"/>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r>
                    <a:rPr lang="en-US" altLang="zh-CN" sz="2400" dirty="0">
                      <a:solidFill>
                        <a:srgbClr val="7030A0"/>
                      </a:solidFill>
                      <a:latin typeface="楷体" pitchFamily="49" charset="-122"/>
                      <a:ea typeface="楷体" pitchFamily="49" charset="-122"/>
                    </a:rPr>
                    <a:t>in[s</a:t>
                  </a:r>
                  <a:r>
                    <a:rPr lang="en-US" altLang="zh-CN" sz="2400" baseline="-25000" dirty="0">
                      <a:solidFill>
                        <a:srgbClr val="7030A0"/>
                      </a:solidFill>
                      <a:latin typeface="楷体" pitchFamily="49" charset="-122"/>
                      <a:ea typeface="楷体" pitchFamily="49" charset="-122"/>
                    </a:rPr>
                    <a:t>i-1</a:t>
                  </a:r>
                  <a:r>
                    <a:rPr lang="en-US" altLang="zh-CN" sz="2400" dirty="0">
                      <a:solidFill>
                        <a:srgbClr val="7030A0"/>
                      </a:solidFill>
                      <a:latin typeface="楷体" pitchFamily="49" charset="-122"/>
                      <a:ea typeface="楷体" pitchFamily="49" charset="-122"/>
                    </a:rPr>
                    <a:t>]</a:t>
                  </a:r>
                  <a:endParaRPr lang="zh-CN" altLang="en-US" sz="2400" dirty="0">
                    <a:solidFill>
                      <a:srgbClr val="7030A0"/>
                    </a:solidFill>
                    <a:latin typeface="楷体" pitchFamily="49" charset="-122"/>
                    <a:ea typeface="楷体" pitchFamily="49" charset="-122"/>
                  </a:endParaRPr>
                </a:p>
              </p:txBody>
            </p:sp>
          </p:grpSp>
          <p:sp>
            <p:nvSpPr>
              <p:cNvPr id="18" name="矩形 17"/>
              <p:cNvSpPr/>
              <p:nvPr/>
            </p:nvSpPr>
            <p:spPr>
              <a:xfrm>
                <a:off x="6873240" y="4465320"/>
                <a:ext cx="70104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楷体" pitchFamily="49" charset="-122"/>
                    <a:ea typeface="楷体" pitchFamily="49" charset="-122"/>
                  </a:rPr>
                  <a:t>s</a:t>
                </a:r>
                <a:r>
                  <a:rPr lang="en-US" altLang="zh-CN" sz="2400" baseline="-25000" dirty="0">
                    <a:solidFill>
                      <a:schemeClr val="tx1"/>
                    </a:solidFill>
                    <a:latin typeface="楷体" pitchFamily="49" charset="-122"/>
                    <a:ea typeface="楷体" pitchFamily="49" charset="-122"/>
                  </a:rPr>
                  <a:t>i-1</a:t>
                </a:r>
                <a:endParaRPr lang="zh-CN" altLang="en-US" sz="2400" baseline="-25000" dirty="0">
                  <a:solidFill>
                    <a:schemeClr val="tx1"/>
                  </a:solidFill>
                  <a:latin typeface="楷体" pitchFamily="49" charset="-122"/>
                  <a:ea typeface="楷体" pitchFamily="49" charset="-122"/>
                </a:endParaRPr>
              </a:p>
            </p:txBody>
          </p:sp>
        </p:grpSp>
        <p:sp>
          <p:nvSpPr>
            <p:cNvPr id="19" name="矩形 18"/>
            <p:cNvSpPr/>
            <p:nvPr/>
          </p:nvSpPr>
          <p:spPr>
            <a:xfrm>
              <a:off x="6873240" y="5928360"/>
              <a:ext cx="70104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latin typeface="楷体" pitchFamily="49" charset="-122"/>
                  <a:ea typeface="楷体" pitchFamily="49" charset="-122"/>
                </a:rPr>
                <a:t>s</a:t>
              </a:r>
              <a:r>
                <a:rPr lang="en-US" altLang="zh-CN" sz="2400" baseline="-25000" dirty="0" err="1">
                  <a:solidFill>
                    <a:schemeClr val="tx1"/>
                  </a:solidFill>
                  <a:latin typeface="楷体" pitchFamily="49" charset="-122"/>
                  <a:ea typeface="楷体" pitchFamily="49" charset="-122"/>
                </a:rPr>
                <a:t>i</a:t>
              </a:r>
              <a:endParaRPr lang="zh-CN" altLang="en-US" sz="2400" baseline="-25000" dirty="0">
                <a:solidFill>
                  <a:schemeClr val="tx1"/>
                </a:solidFill>
                <a:latin typeface="楷体" pitchFamily="49" charset="-122"/>
                <a:ea typeface="楷体" pitchFamily="49" charset="-122"/>
              </a:endParaRPr>
            </a:p>
          </p:txBody>
        </p:sp>
      </p:grpSp>
      <p:sp>
        <p:nvSpPr>
          <p:cNvPr id="5" name="左大括号 4">
            <a:extLst>
              <a:ext uri="{FF2B5EF4-FFF2-40B4-BE49-F238E27FC236}">
                <a16:creationId xmlns:a16="http://schemas.microsoft.com/office/drawing/2014/main" id="{BFD04D79-FE8D-48FE-8B7A-28BE4F09AF50}"/>
              </a:ext>
            </a:extLst>
          </p:cNvPr>
          <p:cNvSpPr/>
          <p:nvPr/>
        </p:nvSpPr>
        <p:spPr>
          <a:xfrm>
            <a:off x="521550" y="5483225"/>
            <a:ext cx="176395" cy="577849"/>
          </a:xfrm>
          <a:prstGeom prst="leftBrace">
            <a:avLst>
              <a:gd name="adj1" fmla="val 20363"/>
              <a:gd name="adj2" fmla="val 49451"/>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BB877071-4B0C-43FF-B81A-2DD50931BED6}"/>
              </a:ext>
            </a:extLst>
          </p:cNvPr>
          <p:cNvSpPr/>
          <p:nvPr/>
        </p:nvSpPr>
        <p:spPr>
          <a:xfrm>
            <a:off x="628650" y="2406991"/>
            <a:ext cx="5113480" cy="99011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a:spLocks/>
          </p:cNvSpPr>
          <p:nvPr/>
        </p:nvSpPr>
        <p:spPr bwMode="auto">
          <a:xfrm>
            <a:off x="441836" y="3497108"/>
            <a:ext cx="7979493" cy="3124917"/>
          </a:xfrm>
          <a:prstGeom prst="rect">
            <a:avLst/>
          </a:prstGeom>
          <a:solidFill>
            <a:schemeClr val="accent6">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60000" marR="0" lvl="1" indent="-228600" algn="l" defTabSz="914400" rtl="0" eaLnBrk="0" fontAlgn="base" latinLnBrk="0" hangingPunct="0">
              <a:lnSpc>
                <a:spcPct val="100000"/>
              </a:lnSpc>
              <a:spcBef>
                <a:spcPts val="600"/>
              </a:spcBef>
              <a:spcAft>
                <a:spcPts val="600"/>
              </a:spcAft>
              <a:buClrTx/>
              <a:buSzPct val="50000"/>
              <a:tabLst/>
              <a:defRPr/>
            </a:pPr>
            <a:r>
              <a:rPr kumimoji="0" lang="en-US" altLang="zh-CN" sz="24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gen[1]={1}</a:t>
            </a:r>
            <a:r>
              <a:rPr lang="en-US" altLang="zh-CN" sz="2400" dirty="0">
                <a:solidFill>
                  <a:srgbClr val="990000"/>
                </a:solidFill>
                <a:latin typeface="楷体" pitchFamily="49" charset="-122"/>
                <a:ea typeface="楷体" pitchFamily="49" charset="-122"/>
              </a:rPr>
              <a:t>...gen[7]={7}</a:t>
            </a:r>
            <a:endParaRPr kumimoji="0" lang="en-US" altLang="zh-CN" sz="24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endParaRPr>
          </a:p>
          <a:p>
            <a:pPr marL="360000" marR="0" lvl="1" indent="-228600" algn="l" defTabSz="914400" rtl="0" eaLnBrk="0" fontAlgn="base" latinLnBrk="0" hangingPunct="0">
              <a:lnSpc>
                <a:spcPct val="100000"/>
              </a:lnSpc>
              <a:spcBef>
                <a:spcPts val="600"/>
              </a:spcBef>
              <a:spcAft>
                <a:spcPts val="600"/>
              </a:spcAft>
              <a:buClrTx/>
              <a:buSzPct val="50000"/>
              <a:tabLst/>
              <a:defRPr/>
            </a:pPr>
            <a:r>
              <a:rPr lang="en-US" altLang="zh-CN" sz="2400" noProof="0" dirty="0" err="1">
                <a:solidFill>
                  <a:srgbClr val="990000"/>
                </a:solidFill>
                <a:latin typeface="楷体" pitchFamily="49" charset="-122"/>
                <a:ea typeface="楷体" pitchFamily="49" charset="-122"/>
              </a:rPr>
              <a:t>defs</a:t>
            </a:r>
            <a:r>
              <a:rPr lang="en-US" altLang="zh-CN" sz="2400" noProof="0" dirty="0">
                <a:solidFill>
                  <a:srgbClr val="990000"/>
                </a:solidFill>
                <a:latin typeface="楷体" pitchFamily="49" charset="-122"/>
                <a:ea typeface="楷体" pitchFamily="49" charset="-122"/>
              </a:rPr>
              <a:t>(y)={1,4,5}</a:t>
            </a:r>
          </a:p>
          <a:p>
            <a:pPr marL="360000" marR="0" lvl="1" indent="-228600" algn="l" defTabSz="914400" rtl="0" eaLnBrk="0" fontAlgn="base" latinLnBrk="0" hangingPunct="0">
              <a:lnSpc>
                <a:spcPct val="100000"/>
              </a:lnSpc>
              <a:spcBef>
                <a:spcPts val="600"/>
              </a:spcBef>
              <a:spcAft>
                <a:spcPts val="600"/>
              </a:spcAft>
              <a:buClrTx/>
              <a:buSzPct val="50000"/>
              <a:tabLst/>
              <a:defRPr/>
            </a:pPr>
            <a:r>
              <a:rPr kumimoji="0" lang="en-US" altLang="zh-CN" sz="2400" b="0" i="0" u="none" strike="noStrike" kern="1200" cap="none" spc="0" normalizeH="0" baseline="0" dirty="0">
                <a:ln>
                  <a:noFill/>
                </a:ln>
                <a:solidFill>
                  <a:srgbClr val="990000"/>
                </a:solidFill>
                <a:effectLst/>
                <a:uLnTx/>
                <a:uFillTx/>
                <a:latin typeface="楷体" pitchFamily="49" charset="-122"/>
                <a:ea typeface="楷体" pitchFamily="49" charset="-122"/>
                <a:cs typeface="+mn-cs"/>
              </a:rPr>
              <a:t>kill[1]={1,4,5}-{1}={4,5}</a:t>
            </a:r>
          </a:p>
          <a:p>
            <a:pPr marL="360000" lvl="1" indent="-228600" defTabSz="914400" eaLnBrk="0" hangingPunct="0">
              <a:spcBef>
                <a:spcPts val="600"/>
              </a:spcBef>
              <a:spcAft>
                <a:spcPts val="600"/>
              </a:spcAft>
              <a:buSzPct val="50000"/>
            </a:pPr>
            <a:r>
              <a:rPr kumimoji="0" lang="en-US" altLang="zh-CN" sz="24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out[1]=gen[1</a:t>
            </a:r>
            <a:r>
              <a:rPr lang="en-US" altLang="zh-CN" sz="2400" dirty="0">
                <a:solidFill>
                  <a:srgbClr val="990000"/>
                </a:solidFill>
                <a:latin typeface="楷体" pitchFamily="49" charset="-122"/>
                <a:ea typeface="楷体" pitchFamily="49" charset="-122"/>
              </a:rPr>
              <a:t>]</a:t>
            </a:r>
            <a:r>
              <a:rPr lang="zh-CN" altLang="en-US" sz="2400" dirty="0">
                <a:solidFill>
                  <a:srgbClr val="990000"/>
                </a:solidFill>
                <a:latin typeface="楷体" pitchFamily="49" charset="-122"/>
                <a:ea typeface="楷体" pitchFamily="49" charset="-122"/>
              </a:rPr>
              <a:t>∪</a:t>
            </a:r>
            <a:r>
              <a:rPr lang="en-US" altLang="zh-CN" sz="2400" b="1" dirty="0">
                <a:latin typeface="楷体" pitchFamily="49" charset="-122"/>
                <a:ea typeface="楷体" pitchFamily="49" charset="-122"/>
              </a:rPr>
              <a:t>(</a:t>
            </a:r>
            <a:r>
              <a:rPr lang="en-US" altLang="zh-CN" sz="2400" dirty="0">
                <a:solidFill>
                  <a:srgbClr val="0000FF"/>
                </a:solidFill>
                <a:latin typeface="楷体" pitchFamily="49" charset="-122"/>
                <a:ea typeface="楷体" pitchFamily="49" charset="-122"/>
              </a:rPr>
              <a:t>in[1]</a:t>
            </a:r>
            <a:r>
              <a:rPr lang="en-US" altLang="zh-CN" sz="2400" dirty="0">
                <a:solidFill>
                  <a:srgbClr val="990000"/>
                </a:solidFill>
                <a:latin typeface="楷体" pitchFamily="49" charset="-122"/>
                <a:ea typeface="楷体" pitchFamily="49" charset="-122"/>
              </a:rPr>
              <a:t>-kill[1]</a:t>
            </a:r>
            <a:r>
              <a:rPr lang="en-US" altLang="zh-CN" sz="2400" b="1" dirty="0">
                <a:latin typeface="楷体" pitchFamily="49" charset="-122"/>
                <a:ea typeface="楷体" pitchFamily="49" charset="-122"/>
              </a:rPr>
              <a:t>)</a:t>
            </a:r>
            <a:r>
              <a:rPr lang="en-US" altLang="zh-CN" sz="2400" dirty="0">
                <a:solidFill>
                  <a:srgbClr val="990000"/>
                </a:solidFill>
                <a:latin typeface="楷体" pitchFamily="49" charset="-122"/>
                <a:ea typeface="楷体" pitchFamily="49" charset="-122"/>
              </a:rPr>
              <a:t>={1}</a:t>
            </a:r>
            <a:r>
              <a:rPr lang="zh-CN" altLang="en-US" sz="2400" dirty="0">
                <a:solidFill>
                  <a:srgbClr val="990000"/>
                </a:solidFill>
                <a:latin typeface="楷体" pitchFamily="49" charset="-122"/>
                <a:ea typeface="楷体" pitchFamily="49" charset="-122"/>
              </a:rPr>
              <a:t>∪</a:t>
            </a:r>
            <a:r>
              <a:rPr lang="en-US" altLang="zh-CN" sz="2400" dirty="0">
                <a:solidFill>
                  <a:srgbClr val="990000"/>
                </a:solidFill>
                <a:latin typeface="楷体" pitchFamily="49" charset="-122"/>
                <a:ea typeface="楷体" pitchFamily="49" charset="-122"/>
              </a:rPr>
              <a:t>(</a:t>
            </a:r>
            <a:r>
              <a:rPr lang="en-US" altLang="zh-CN" sz="2400" dirty="0">
                <a:solidFill>
                  <a:srgbClr val="0000FF"/>
                </a:solidFill>
                <a:latin typeface="+mn-lt"/>
                <a:ea typeface="楷体" pitchFamily="49" charset="-122"/>
                <a:sym typeface="Symbol" pitchFamily="18" charset="2"/>
              </a:rPr>
              <a:t>∅</a:t>
            </a:r>
            <a:r>
              <a:rPr lang="en-US" altLang="zh-CN" sz="2400" dirty="0">
                <a:solidFill>
                  <a:srgbClr val="990000"/>
                </a:solidFill>
                <a:latin typeface="楷体" pitchFamily="49" charset="-122"/>
                <a:ea typeface="楷体" pitchFamily="49" charset="-122"/>
                <a:sym typeface="Symbol" pitchFamily="18" charset="2"/>
              </a:rPr>
              <a:t>-{4,5}</a:t>
            </a:r>
            <a:r>
              <a:rPr lang="en-US" altLang="zh-CN" sz="2400" dirty="0">
                <a:solidFill>
                  <a:srgbClr val="990000"/>
                </a:solidFill>
                <a:latin typeface="楷体" pitchFamily="49" charset="-122"/>
                <a:ea typeface="楷体" pitchFamily="49" charset="-122"/>
              </a:rPr>
              <a:t>)={1}</a:t>
            </a:r>
          </a:p>
          <a:p>
            <a:pPr marL="360000" lvl="1" indent="-228600" defTabSz="914400" eaLnBrk="0" hangingPunct="0">
              <a:spcBef>
                <a:spcPts val="600"/>
              </a:spcBef>
              <a:spcAft>
                <a:spcPts val="600"/>
              </a:spcAft>
              <a:buSzPct val="50000"/>
            </a:pPr>
            <a:r>
              <a:rPr lang="en-US" altLang="zh-CN" sz="2400" dirty="0">
                <a:solidFill>
                  <a:srgbClr val="002060"/>
                </a:solidFill>
                <a:latin typeface="楷体" pitchFamily="49" charset="-122"/>
                <a:ea typeface="楷体" pitchFamily="49" charset="-122"/>
              </a:rPr>
              <a:t>in[2]=out[1]={1}</a:t>
            </a:r>
          </a:p>
          <a:p>
            <a:pPr marL="360000" lvl="1" indent="-228600" defTabSz="914400" eaLnBrk="0" hangingPunct="0">
              <a:spcBef>
                <a:spcPts val="600"/>
              </a:spcBef>
              <a:spcAft>
                <a:spcPts val="600"/>
              </a:spcAft>
              <a:buSzPct val="50000"/>
            </a:pPr>
            <a:r>
              <a:rPr lang="en-US" altLang="zh-CN" sz="2400" dirty="0">
                <a:solidFill>
                  <a:srgbClr val="002060"/>
                </a:solidFill>
                <a:latin typeface="楷体" pitchFamily="49" charset="-122"/>
                <a:ea typeface="楷体" pitchFamily="49" charset="-122"/>
              </a:rPr>
              <a:t>kill[2]=</a:t>
            </a:r>
            <a:r>
              <a:rPr lang="en-US" altLang="zh-CN" sz="2400" dirty="0" err="1">
                <a:solidFill>
                  <a:srgbClr val="002060"/>
                </a:solidFill>
                <a:latin typeface="楷体" pitchFamily="49" charset="-122"/>
                <a:ea typeface="楷体" pitchFamily="49" charset="-122"/>
              </a:rPr>
              <a:t>defs</a:t>
            </a:r>
            <a:r>
              <a:rPr lang="en-US" altLang="zh-CN" sz="2400" dirty="0">
                <a:solidFill>
                  <a:srgbClr val="002060"/>
                </a:solidFill>
                <a:latin typeface="楷体" pitchFamily="49" charset="-122"/>
                <a:ea typeface="楷体" pitchFamily="49" charset="-122"/>
              </a:rPr>
              <a:t>(z)-{2}={2,6}-{2}={6}</a:t>
            </a:r>
          </a:p>
          <a:p>
            <a:pPr marL="360000" lvl="1" indent="-228600" defTabSz="914400" eaLnBrk="0" hangingPunct="0">
              <a:spcBef>
                <a:spcPts val="600"/>
              </a:spcBef>
              <a:spcAft>
                <a:spcPts val="600"/>
              </a:spcAft>
              <a:buSzPct val="50000"/>
            </a:pPr>
            <a:endParaRPr lang="en-US" altLang="zh-CN" sz="2400" dirty="0">
              <a:solidFill>
                <a:srgbClr val="0000FF"/>
              </a:solidFill>
              <a:latin typeface="楷体" pitchFamily="49" charset="-122"/>
              <a:ea typeface="楷体" pitchFamily="49" charset="-122"/>
            </a:endParaRPr>
          </a:p>
          <a:p>
            <a:pPr marL="360000" marR="0" lvl="1" indent="-228600" algn="l" defTabSz="914400" rtl="0" eaLnBrk="0" fontAlgn="base" latinLnBrk="0" hangingPunct="0">
              <a:lnSpc>
                <a:spcPct val="100000"/>
              </a:lnSpc>
              <a:spcBef>
                <a:spcPts val="600"/>
              </a:spcBef>
              <a:spcAft>
                <a:spcPts val="600"/>
              </a:spcAft>
              <a:buClrTx/>
              <a:buSzPct val="50000"/>
              <a:tabLst/>
              <a:defRPr/>
            </a:pPr>
            <a:endPar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sp>
        <p:nvSpPr>
          <p:cNvPr id="2" name="标题 1"/>
          <p:cNvSpPr>
            <a:spLocks noGrp="1"/>
          </p:cNvSpPr>
          <p:nvPr>
            <p:ph type="title"/>
          </p:nvPr>
        </p:nvSpPr>
        <p:spPr>
          <a:xfrm>
            <a:off x="628650" y="143903"/>
            <a:ext cx="7886700" cy="770501"/>
          </a:xfrm>
        </p:spPr>
        <p:txBody>
          <a:bodyPr/>
          <a:lstStyle/>
          <a:p>
            <a:r>
              <a:rPr lang="zh-CN" altLang="en-US" dirty="0"/>
              <a:t>计算例</a:t>
            </a:r>
          </a:p>
        </p:txBody>
      </p:sp>
      <p:sp>
        <p:nvSpPr>
          <p:cNvPr id="3" name="内容占位符 2"/>
          <p:cNvSpPr>
            <a:spLocks noGrp="1"/>
          </p:cNvSpPr>
          <p:nvPr>
            <p:ph idx="1"/>
          </p:nvPr>
        </p:nvSpPr>
        <p:spPr>
          <a:xfrm>
            <a:off x="304185" y="748992"/>
            <a:ext cx="5565673" cy="2687382"/>
          </a:xfrm>
        </p:spPr>
        <p:txBody>
          <a:bodyPr/>
          <a:lstStyle/>
          <a:p>
            <a:pPr marL="527050" lvl="1">
              <a:buNone/>
            </a:pPr>
            <a:r>
              <a:rPr lang="en-US" altLang="zh-CN" dirty="0"/>
              <a:t>gen[d:x=...]={d}</a:t>
            </a:r>
          </a:p>
          <a:p>
            <a:pPr marL="527050" lvl="1">
              <a:buNone/>
            </a:pPr>
            <a:r>
              <a:rPr lang="en-US" altLang="zh-CN" dirty="0"/>
              <a:t>kill[d:x=...]=</a:t>
            </a:r>
            <a:r>
              <a:rPr lang="en-US" altLang="zh-CN" dirty="0" err="1"/>
              <a:t>defs</a:t>
            </a:r>
            <a:r>
              <a:rPr lang="en-US" altLang="zh-CN" dirty="0"/>
              <a:t>(x)-{d}</a:t>
            </a:r>
          </a:p>
          <a:p>
            <a:r>
              <a:rPr lang="zh-CN" altLang="en-US" dirty="0"/>
              <a:t>数据流方程：</a:t>
            </a:r>
            <a:endParaRPr lang="en-US" altLang="zh-CN" dirty="0"/>
          </a:p>
          <a:p>
            <a:pPr marL="527050" lvl="1">
              <a:buNone/>
            </a:pPr>
            <a:r>
              <a:rPr lang="en-US" altLang="zh-CN" dirty="0">
                <a:solidFill>
                  <a:schemeClr val="tx1"/>
                </a:solidFill>
              </a:rPr>
              <a:t>in[</a:t>
            </a:r>
            <a:r>
              <a:rPr lang="en-US" altLang="zh-CN" dirty="0" err="1">
                <a:solidFill>
                  <a:schemeClr val="tx1"/>
                </a:solidFill>
              </a:rPr>
              <a:t>s</a:t>
            </a:r>
            <a:r>
              <a:rPr lang="en-US" altLang="zh-CN" baseline="-25000" dirty="0" err="1">
                <a:solidFill>
                  <a:schemeClr val="tx1"/>
                </a:solidFill>
              </a:rPr>
              <a:t>i</a:t>
            </a:r>
            <a:r>
              <a:rPr lang="en-US" altLang="zh-CN" dirty="0">
                <a:solidFill>
                  <a:schemeClr val="tx1"/>
                </a:solidFill>
              </a:rPr>
              <a:t>]=out[s</a:t>
            </a:r>
            <a:r>
              <a:rPr lang="en-US" altLang="zh-CN" baseline="-25000" dirty="0">
                <a:solidFill>
                  <a:schemeClr val="tx1"/>
                </a:solidFill>
              </a:rPr>
              <a:t>i-1</a:t>
            </a:r>
            <a:r>
              <a:rPr lang="en-US" altLang="zh-CN" dirty="0">
                <a:solidFill>
                  <a:schemeClr val="tx1"/>
                </a:solidFill>
              </a:rPr>
              <a:t>]</a:t>
            </a:r>
          </a:p>
          <a:p>
            <a:pPr marL="527050" lvl="1">
              <a:buNone/>
            </a:pPr>
            <a:r>
              <a:rPr lang="en-US" altLang="zh-CN" dirty="0">
                <a:solidFill>
                  <a:schemeClr val="tx1"/>
                </a:solidFill>
              </a:rPr>
              <a:t>out[</a:t>
            </a:r>
            <a:r>
              <a:rPr lang="en-US" altLang="zh-CN" dirty="0" err="1">
                <a:solidFill>
                  <a:schemeClr val="tx1"/>
                </a:solidFill>
              </a:rPr>
              <a:t>s</a:t>
            </a:r>
            <a:r>
              <a:rPr lang="en-US" altLang="zh-CN" baseline="-25000" dirty="0" err="1">
                <a:solidFill>
                  <a:schemeClr val="tx1"/>
                </a:solidFill>
              </a:rPr>
              <a:t>i</a:t>
            </a:r>
            <a:r>
              <a:rPr lang="en-US" altLang="zh-CN" dirty="0">
                <a:solidFill>
                  <a:schemeClr val="tx1"/>
                </a:solidFill>
              </a:rPr>
              <a:t>]=gen[</a:t>
            </a:r>
            <a:r>
              <a:rPr lang="en-US" altLang="zh-CN" dirty="0" err="1">
                <a:solidFill>
                  <a:schemeClr val="tx1"/>
                </a:solidFill>
              </a:rPr>
              <a:t>s</a:t>
            </a:r>
            <a:r>
              <a:rPr lang="en-US" altLang="zh-CN" baseline="-25000" dirty="0" err="1">
                <a:solidFill>
                  <a:schemeClr val="tx1"/>
                </a:solidFill>
              </a:rPr>
              <a:t>i</a:t>
            </a:r>
            <a:r>
              <a:rPr lang="en-US" altLang="zh-CN" dirty="0">
                <a:solidFill>
                  <a:schemeClr val="tx1"/>
                </a:solidFill>
              </a:rPr>
              <a:t>]</a:t>
            </a:r>
            <a:r>
              <a:rPr lang="zh-CN" altLang="en-US" dirty="0">
                <a:solidFill>
                  <a:schemeClr val="tx1"/>
                </a:solidFill>
              </a:rPr>
              <a:t>∪</a:t>
            </a:r>
            <a:r>
              <a:rPr lang="en-US" altLang="zh-CN" dirty="0">
                <a:solidFill>
                  <a:schemeClr val="tx1"/>
                </a:solidFill>
              </a:rPr>
              <a:t>(in[</a:t>
            </a:r>
            <a:r>
              <a:rPr lang="en-US" altLang="zh-CN" dirty="0" err="1">
                <a:solidFill>
                  <a:schemeClr val="tx1"/>
                </a:solidFill>
              </a:rPr>
              <a:t>s</a:t>
            </a:r>
            <a:r>
              <a:rPr lang="en-US" altLang="zh-CN" baseline="-25000" dirty="0" err="1">
                <a:solidFill>
                  <a:schemeClr val="tx1"/>
                </a:solidFill>
              </a:rPr>
              <a:t>i</a:t>
            </a:r>
            <a:r>
              <a:rPr lang="en-US" altLang="zh-CN" dirty="0">
                <a:solidFill>
                  <a:schemeClr val="tx1"/>
                </a:solidFill>
              </a:rPr>
              <a:t>]-kill[</a:t>
            </a:r>
            <a:r>
              <a:rPr lang="en-US" altLang="zh-CN" dirty="0" err="1">
                <a:solidFill>
                  <a:schemeClr val="tx1"/>
                </a:solidFill>
              </a:rPr>
              <a:t>s</a:t>
            </a:r>
            <a:r>
              <a:rPr lang="en-US" altLang="zh-CN" baseline="-25000" dirty="0" err="1">
                <a:solidFill>
                  <a:schemeClr val="tx1"/>
                </a:solidFill>
              </a:rPr>
              <a:t>i</a:t>
            </a:r>
            <a:r>
              <a:rPr lang="en-US" altLang="zh-CN" dirty="0">
                <a:solidFill>
                  <a:schemeClr val="tx1"/>
                </a:solidFill>
              </a:rPr>
              <a:t>])</a:t>
            </a:r>
            <a:endParaRPr lang="zh-CN" altLang="en-US" dirty="0">
              <a:solidFill>
                <a:schemeClr val="tx1"/>
              </a:solidFill>
            </a:endParaRPr>
          </a:p>
        </p:txBody>
      </p:sp>
      <p:sp>
        <p:nvSpPr>
          <p:cNvPr id="4" name="灯片编号占位符 3"/>
          <p:cNvSpPr>
            <a:spLocks noGrp="1"/>
          </p:cNvSpPr>
          <p:nvPr>
            <p:ph type="sldNum" sz="quarter" idx="12"/>
          </p:nvPr>
        </p:nvSpPr>
        <p:spPr>
          <a:xfrm>
            <a:off x="8391824" y="6356350"/>
            <a:ext cx="433234" cy="365125"/>
          </a:xfrm>
        </p:spPr>
        <p:txBody>
          <a:bodyPr/>
          <a:lstStyle/>
          <a:p>
            <a:pPr>
              <a:defRPr/>
            </a:pPr>
            <a:fld id="{EFC3A549-9C13-4399-83C7-A4E2E0BD550C}" type="slidenum">
              <a:rPr lang="zh-CN" altLang="en-US" smtClean="0"/>
              <a:pPr>
                <a:defRPr/>
              </a:pPr>
              <a:t>75</a:t>
            </a:fld>
            <a:endParaRPr lang="zh-CN" altLang="en-US" dirty="0"/>
          </a:p>
        </p:txBody>
      </p:sp>
      <p:sp>
        <p:nvSpPr>
          <p:cNvPr id="6" name="矩形 5"/>
          <p:cNvSpPr/>
          <p:nvPr/>
        </p:nvSpPr>
        <p:spPr>
          <a:xfrm>
            <a:off x="6616127" y="290538"/>
            <a:ext cx="1392247" cy="31546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rgbClr val="1E1CE3"/>
                </a:solidFill>
                <a:latin typeface="楷体" pitchFamily="49" charset="-122"/>
                <a:ea typeface="楷体" pitchFamily="49" charset="-122"/>
              </a:rPr>
              <a:t>1:y=3</a:t>
            </a:r>
          </a:p>
          <a:p>
            <a:pPr>
              <a:spcAft>
                <a:spcPts val="600"/>
              </a:spcAft>
            </a:pPr>
            <a:r>
              <a:rPr lang="en-US" altLang="zh-CN" sz="2400" dirty="0">
                <a:solidFill>
                  <a:srgbClr val="1E1CE3"/>
                </a:solidFill>
                <a:latin typeface="楷体" pitchFamily="49" charset="-122"/>
                <a:ea typeface="楷体" pitchFamily="49" charset="-122"/>
              </a:rPr>
              <a:t>2:z=4</a:t>
            </a:r>
          </a:p>
          <a:p>
            <a:pPr>
              <a:spcAft>
                <a:spcPts val="600"/>
              </a:spcAft>
            </a:pPr>
            <a:r>
              <a:rPr lang="en-US" altLang="zh-CN" sz="2400" dirty="0">
                <a:solidFill>
                  <a:srgbClr val="1E1CE3"/>
                </a:solidFill>
                <a:latin typeface="楷体" pitchFamily="49" charset="-122"/>
                <a:ea typeface="楷体" pitchFamily="49" charset="-122"/>
              </a:rPr>
              <a:t>3:x=5</a:t>
            </a:r>
          </a:p>
          <a:p>
            <a:pPr>
              <a:spcAft>
                <a:spcPts val="600"/>
              </a:spcAft>
            </a:pPr>
            <a:r>
              <a:rPr lang="en-US" altLang="zh-CN" sz="2400" dirty="0">
                <a:solidFill>
                  <a:srgbClr val="1E1CE3"/>
                </a:solidFill>
                <a:latin typeface="楷体" pitchFamily="49" charset="-122"/>
                <a:ea typeface="楷体" pitchFamily="49" charset="-122"/>
              </a:rPr>
              <a:t>4:y=6</a:t>
            </a:r>
          </a:p>
          <a:p>
            <a:pPr>
              <a:spcAft>
                <a:spcPts val="600"/>
              </a:spcAft>
            </a:pPr>
            <a:r>
              <a:rPr lang="en-US" altLang="zh-CN" sz="2400" dirty="0">
                <a:solidFill>
                  <a:srgbClr val="1E1CE3"/>
                </a:solidFill>
                <a:latin typeface="楷体" pitchFamily="49" charset="-122"/>
                <a:ea typeface="楷体" pitchFamily="49" charset="-122"/>
              </a:rPr>
              <a:t>5:y=7</a:t>
            </a:r>
          </a:p>
          <a:p>
            <a:pPr>
              <a:spcAft>
                <a:spcPts val="600"/>
              </a:spcAft>
            </a:pPr>
            <a:r>
              <a:rPr lang="en-US" altLang="zh-CN" sz="2400" dirty="0">
                <a:solidFill>
                  <a:srgbClr val="1E1CE3"/>
                </a:solidFill>
                <a:latin typeface="楷体" pitchFamily="49" charset="-122"/>
                <a:ea typeface="楷体" pitchFamily="49" charset="-122"/>
              </a:rPr>
              <a:t>6:z=8</a:t>
            </a:r>
          </a:p>
          <a:p>
            <a:pPr>
              <a:spcAft>
                <a:spcPts val="600"/>
              </a:spcAft>
            </a:pPr>
            <a:r>
              <a:rPr lang="en-US" altLang="zh-CN" sz="2400" dirty="0">
                <a:solidFill>
                  <a:srgbClr val="1E1CE3"/>
                </a:solidFill>
                <a:latin typeface="楷体" pitchFamily="49" charset="-122"/>
                <a:ea typeface="楷体" pitchFamily="49" charset="-122"/>
              </a:rPr>
              <a:t>7:a=y</a:t>
            </a:r>
            <a:endParaRPr lang="zh-CN" altLang="en-US" sz="2400" dirty="0">
              <a:solidFill>
                <a:srgbClr val="1E1CE3"/>
              </a:solidFill>
              <a:latin typeface="楷体" pitchFamily="49" charset="-122"/>
              <a:ea typeface="楷体" pitchFamily="49" charset="-122"/>
            </a:endParaRPr>
          </a:p>
        </p:txBody>
      </p:sp>
      <p:grpSp>
        <p:nvGrpSpPr>
          <p:cNvPr id="12" name="组合 11">
            <a:extLst>
              <a:ext uri="{FF2B5EF4-FFF2-40B4-BE49-F238E27FC236}">
                <a16:creationId xmlns:a16="http://schemas.microsoft.com/office/drawing/2014/main" id="{A34CFDC0-6AC7-460B-9A83-5EF2C6901898}"/>
              </a:ext>
            </a:extLst>
          </p:cNvPr>
          <p:cNvGrpSpPr/>
          <p:nvPr/>
        </p:nvGrpSpPr>
        <p:grpSpPr>
          <a:xfrm>
            <a:off x="2905125" y="2613025"/>
            <a:ext cx="1285569" cy="730911"/>
            <a:chOff x="2905125" y="2613025"/>
            <a:chExt cx="1285569" cy="730911"/>
          </a:xfrm>
        </p:grpSpPr>
        <p:cxnSp>
          <p:nvCxnSpPr>
            <p:cNvPr id="9" name="直接连接符 8">
              <a:extLst>
                <a:ext uri="{FF2B5EF4-FFF2-40B4-BE49-F238E27FC236}">
                  <a16:creationId xmlns:a16="http://schemas.microsoft.com/office/drawing/2014/main" id="{74D5CA4A-557D-423A-8B0A-71ACA57C4D96}"/>
                </a:ext>
              </a:extLst>
            </p:cNvPr>
            <p:cNvCxnSpPr/>
            <p:nvPr/>
          </p:nvCxnSpPr>
          <p:spPr>
            <a:xfrm>
              <a:off x="3290594" y="3343936"/>
              <a:ext cx="9001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任意多边形: 形状 10">
              <a:extLst>
                <a:ext uri="{FF2B5EF4-FFF2-40B4-BE49-F238E27FC236}">
                  <a16:creationId xmlns:a16="http://schemas.microsoft.com/office/drawing/2014/main" id="{12D0A36F-865E-4810-8E6A-97F89DBE6C27}"/>
                </a:ext>
              </a:extLst>
            </p:cNvPr>
            <p:cNvSpPr/>
            <p:nvPr/>
          </p:nvSpPr>
          <p:spPr>
            <a:xfrm>
              <a:off x="2905125" y="2613025"/>
              <a:ext cx="825500" cy="314325"/>
            </a:xfrm>
            <a:custGeom>
              <a:avLst/>
              <a:gdLst>
                <a:gd name="connsiteX0" fmla="*/ 0 w 825500"/>
                <a:gd name="connsiteY0" fmla="*/ 0 h 314325"/>
                <a:gd name="connsiteX1" fmla="*/ 825500 w 825500"/>
                <a:gd name="connsiteY1" fmla="*/ 0 h 314325"/>
                <a:gd name="connsiteX2" fmla="*/ 822325 w 825500"/>
                <a:gd name="connsiteY2" fmla="*/ 314325 h 314325"/>
              </a:gdLst>
              <a:ahLst/>
              <a:cxnLst>
                <a:cxn ang="0">
                  <a:pos x="connsiteX0" y="connsiteY0"/>
                </a:cxn>
                <a:cxn ang="0">
                  <a:pos x="connsiteX1" y="connsiteY1"/>
                </a:cxn>
                <a:cxn ang="0">
                  <a:pos x="connsiteX2" y="connsiteY2"/>
                </a:cxn>
              </a:cxnLst>
              <a:rect l="l" t="t" r="r" b="b"/>
              <a:pathLst>
                <a:path w="825500" h="314325">
                  <a:moveTo>
                    <a:pt x="0" y="0"/>
                  </a:moveTo>
                  <a:lnTo>
                    <a:pt x="825500" y="0"/>
                  </a:lnTo>
                  <a:cubicBezTo>
                    <a:pt x="824442" y="104775"/>
                    <a:pt x="823383" y="209550"/>
                    <a:pt x="822325" y="314325"/>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左大括号 12">
            <a:extLst>
              <a:ext uri="{FF2B5EF4-FFF2-40B4-BE49-F238E27FC236}">
                <a16:creationId xmlns:a16="http://schemas.microsoft.com/office/drawing/2014/main" id="{12455632-A16F-4C0F-9FAC-E49D620B2105}"/>
              </a:ext>
            </a:extLst>
          </p:cNvPr>
          <p:cNvSpPr/>
          <p:nvPr/>
        </p:nvSpPr>
        <p:spPr>
          <a:xfrm>
            <a:off x="441836" y="4734145"/>
            <a:ext cx="186814" cy="585065"/>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a:extLst>
              <a:ext uri="{FF2B5EF4-FFF2-40B4-BE49-F238E27FC236}">
                <a16:creationId xmlns:a16="http://schemas.microsoft.com/office/drawing/2014/main" id="{252DF5CF-F32F-422A-BFE3-0B4188A0CE11}"/>
              </a:ext>
            </a:extLst>
          </p:cNvPr>
          <p:cNvSpPr/>
          <p:nvPr/>
        </p:nvSpPr>
        <p:spPr>
          <a:xfrm>
            <a:off x="447526" y="5791730"/>
            <a:ext cx="186814" cy="585065"/>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linds(horizontal)">
                                      <p:cBhvr>
                                        <p:cTn id="15" dur="500"/>
                                        <p:tgtEl>
                                          <p:spTgt spid="7">
                                            <p:txEl>
                                              <p:pRg st="3" end="3"/>
                                            </p:txEl>
                                          </p:spTgt>
                                        </p:tgtEl>
                                      </p:cBhvr>
                                    </p:animEffect>
                                  </p:childTnLst>
                                </p:cTn>
                              </p:par>
                              <p:par>
                                <p:cTn id="16" presetID="1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p:tgtEl>
                                          <p:spTgt spid="13"/>
                                        </p:tgtEl>
                                        <p:attrNameLst>
                                          <p:attrName>ppt_x</p:attrName>
                                        </p:attrNameLst>
                                      </p:cBhvr>
                                      <p:tavLst>
                                        <p:tav tm="0">
                                          <p:val>
                                            <p:strVal val="#ppt_x+#ppt_w*1.125000"/>
                                          </p:val>
                                        </p:tav>
                                        <p:tav tm="100000">
                                          <p:val>
                                            <p:strVal val="#ppt_x"/>
                                          </p:val>
                                        </p:tav>
                                      </p:tavLst>
                                    </p:anim>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blinds(horizontal)">
                                      <p:cBhvr>
                                        <p:cTn id="24" dur="500"/>
                                        <p:tgtEl>
                                          <p:spTgt spid="7">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par>
                                <p:cTn id="28" presetID="12" presetClass="entr" presetSubtype="2"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p:tgtEl>
                                          <p:spTgt spid="14"/>
                                        </p:tgtEl>
                                        <p:attrNameLst>
                                          <p:attrName>ppt_x</p:attrName>
                                        </p:attrNameLst>
                                      </p:cBhvr>
                                      <p:tavLst>
                                        <p:tav tm="0">
                                          <p:val>
                                            <p:strVal val="#ppt_x+#ppt_w*1.125000"/>
                                          </p:val>
                                        </p:tav>
                                        <p:tav tm="100000">
                                          <p:val>
                                            <p:strVal val="#ppt_x"/>
                                          </p:val>
                                        </p:tav>
                                      </p:tavLst>
                                    </p:anim>
                                    <p:animEffect transition="in" filter="wipe(lef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1860" y="46150"/>
            <a:ext cx="2520280" cy="768620"/>
          </a:xfrm>
        </p:spPr>
        <p:txBody>
          <a:bodyPr/>
          <a:lstStyle/>
          <a:p>
            <a:r>
              <a:rPr lang="zh-CN" altLang="en-US" dirty="0"/>
              <a:t>示例</a:t>
            </a:r>
          </a:p>
        </p:txBody>
      </p:sp>
      <p:sp>
        <p:nvSpPr>
          <p:cNvPr id="3" name="内容占位符 2"/>
          <p:cNvSpPr>
            <a:spLocks noGrp="1"/>
          </p:cNvSpPr>
          <p:nvPr>
            <p:ph idx="1"/>
          </p:nvPr>
        </p:nvSpPr>
        <p:spPr>
          <a:xfrm>
            <a:off x="461010" y="3158970"/>
            <a:ext cx="5650230" cy="1161415"/>
          </a:xfrm>
        </p:spPr>
        <p:txBody>
          <a:bodyPr/>
          <a:lstStyle/>
          <a:p>
            <a:pPr marL="360000" lvl="1">
              <a:buNone/>
            </a:pPr>
            <a:r>
              <a:rPr lang="en-US" altLang="zh-CN" dirty="0"/>
              <a:t>in[</a:t>
            </a:r>
            <a:r>
              <a:rPr lang="en-US" altLang="zh-CN" dirty="0" err="1"/>
              <a:t>s</a:t>
            </a:r>
            <a:r>
              <a:rPr lang="en-US" altLang="zh-CN" baseline="-25000" dirty="0" err="1"/>
              <a:t>i</a:t>
            </a:r>
            <a:r>
              <a:rPr lang="en-US" altLang="zh-CN" dirty="0"/>
              <a:t>]=out[s</a:t>
            </a:r>
            <a:r>
              <a:rPr lang="en-US" altLang="zh-CN" baseline="-25000" dirty="0"/>
              <a:t>i-1</a:t>
            </a:r>
            <a:r>
              <a:rPr lang="en-US" altLang="zh-CN" dirty="0"/>
              <a:t>]</a:t>
            </a:r>
          </a:p>
          <a:p>
            <a:pPr marL="360000" lvl="1">
              <a:buNone/>
            </a:pPr>
            <a:r>
              <a:rPr lang="en-US" altLang="zh-CN" dirty="0"/>
              <a:t>out[</a:t>
            </a:r>
            <a:r>
              <a:rPr lang="en-US" altLang="zh-CN" dirty="0" err="1"/>
              <a:t>s</a:t>
            </a:r>
            <a:r>
              <a:rPr lang="en-US" altLang="zh-CN" baseline="-25000" dirty="0" err="1"/>
              <a:t>i</a:t>
            </a:r>
            <a:r>
              <a:rPr lang="en-US" altLang="zh-CN" dirty="0"/>
              <a:t>]=gen[</a:t>
            </a:r>
            <a:r>
              <a:rPr lang="en-US" altLang="zh-CN" dirty="0" err="1"/>
              <a:t>s</a:t>
            </a:r>
            <a:r>
              <a:rPr lang="en-US" altLang="zh-CN" baseline="-25000" dirty="0" err="1"/>
              <a:t>i</a:t>
            </a:r>
            <a:r>
              <a:rPr lang="en-US" altLang="zh-CN" dirty="0"/>
              <a:t>]</a:t>
            </a:r>
            <a:r>
              <a:rPr lang="zh-CN" altLang="en-US" dirty="0"/>
              <a:t>∪</a:t>
            </a:r>
            <a:r>
              <a:rPr lang="en-US" altLang="zh-CN" dirty="0"/>
              <a:t>(in[</a:t>
            </a:r>
            <a:r>
              <a:rPr lang="en-US" altLang="zh-CN" dirty="0" err="1"/>
              <a:t>s</a:t>
            </a:r>
            <a:r>
              <a:rPr lang="en-US" altLang="zh-CN" baseline="-25000" dirty="0" err="1"/>
              <a:t>i</a:t>
            </a:r>
            <a:r>
              <a:rPr lang="en-US" altLang="zh-CN" dirty="0"/>
              <a:t>]-kill[</a:t>
            </a:r>
            <a:r>
              <a:rPr lang="en-US" altLang="zh-CN" dirty="0" err="1"/>
              <a:t>s</a:t>
            </a:r>
            <a:r>
              <a:rPr lang="en-US" altLang="zh-CN" baseline="-25000" dirty="0" err="1"/>
              <a:t>i</a:t>
            </a:r>
            <a:r>
              <a:rPr lang="en-US" altLang="zh-CN" dirty="0"/>
              <a:t>])</a:t>
            </a:r>
            <a:endParaRPr lang="zh-CN" altLang="en-US" dirty="0"/>
          </a:p>
        </p:txBody>
      </p:sp>
      <p:sp>
        <p:nvSpPr>
          <p:cNvPr id="4" name="灯片编号占位符 3"/>
          <p:cNvSpPr>
            <a:spLocks noGrp="1"/>
          </p:cNvSpPr>
          <p:nvPr>
            <p:ph type="sldNum" sz="quarter" idx="12"/>
          </p:nvPr>
        </p:nvSpPr>
        <p:spPr>
          <a:xfrm>
            <a:off x="8487435" y="6446360"/>
            <a:ext cx="432960" cy="268005"/>
          </a:xfrm>
        </p:spPr>
        <p:txBody>
          <a:bodyPr/>
          <a:lstStyle/>
          <a:p>
            <a:pPr>
              <a:defRPr/>
            </a:pPr>
            <a:fld id="{EFC3A549-9C13-4399-83C7-A4E2E0BD550C}" type="slidenum">
              <a:rPr lang="zh-CN" altLang="en-US" smtClean="0"/>
              <a:pPr>
                <a:defRPr/>
              </a:pPr>
              <a:t>76</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687932183"/>
              </p:ext>
            </p:extLst>
          </p:nvPr>
        </p:nvGraphicFramePr>
        <p:xfrm>
          <a:off x="518154" y="904779"/>
          <a:ext cx="8239317" cy="1188720"/>
        </p:xfrm>
        <a:graphic>
          <a:graphicData uri="http://schemas.openxmlformats.org/drawingml/2006/table">
            <a:tbl>
              <a:tblPr/>
              <a:tblGrid>
                <a:gridCol w="699276">
                  <a:extLst>
                    <a:ext uri="{9D8B030D-6E8A-4147-A177-3AD203B41FA5}">
                      <a16:colId xmlns:a16="http://schemas.microsoft.com/office/drawing/2014/main" val="20000"/>
                    </a:ext>
                  </a:extLst>
                </a:gridCol>
                <a:gridCol w="699276">
                  <a:extLst>
                    <a:ext uri="{9D8B030D-6E8A-4147-A177-3AD203B41FA5}">
                      <a16:colId xmlns:a16="http://schemas.microsoft.com/office/drawing/2014/main" val="20001"/>
                    </a:ext>
                  </a:extLst>
                </a:gridCol>
                <a:gridCol w="855094">
                  <a:extLst>
                    <a:ext uri="{9D8B030D-6E8A-4147-A177-3AD203B41FA5}">
                      <a16:colId xmlns:a16="http://schemas.microsoft.com/office/drawing/2014/main" val="20002"/>
                    </a:ext>
                  </a:extLst>
                </a:gridCol>
                <a:gridCol w="1113874">
                  <a:extLst>
                    <a:ext uri="{9D8B030D-6E8A-4147-A177-3AD203B41FA5}">
                      <a16:colId xmlns:a16="http://schemas.microsoft.com/office/drawing/2014/main" val="20003"/>
                    </a:ext>
                  </a:extLst>
                </a:gridCol>
                <a:gridCol w="1113874">
                  <a:extLst>
                    <a:ext uri="{9D8B030D-6E8A-4147-A177-3AD203B41FA5}">
                      <a16:colId xmlns:a16="http://schemas.microsoft.com/office/drawing/2014/main" val="20004"/>
                    </a:ext>
                  </a:extLst>
                </a:gridCol>
                <a:gridCol w="1113874">
                  <a:extLst>
                    <a:ext uri="{9D8B030D-6E8A-4147-A177-3AD203B41FA5}">
                      <a16:colId xmlns:a16="http://schemas.microsoft.com/office/drawing/2014/main" val="20005"/>
                    </a:ext>
                  </a:extLst>
                </a:gridCol>
                <a:gridCol w="1113874">
                  <a:extLst>
                    <a:ext uri="{9D8B030D-6E8A-4147-A177-3AD203B41FA5}">
                      <a16:colId xmlns:a16="http://schemas.microsoft.com/office/drawing/2014/main" val="20006"/>
                    </a:ext>
                  </a:extLst>
                </a:gridCol>
                <a:gridCol w="1530175">
                  <a:extLst>
                    <a:ext uri="{9D8B030D-6E8A-4147-A177-3AD203B41FA5}">
                      <a16:colId xmlns:a16="http://schemas.microsoft.com/office/drawing/2014/main" val="20007"/>
                    </a:ext>
                  </a:extLst>
                </a:gridCol>
              </a:tblGrid>
              <a:tr h="381000">
                <a:tc>
                  <a:txBody>
                    <a:bodyPr/>
                    <a:lstStyle/>
                    <a:p>
                      <a:pPr algn="ctr"/>
                      <a:endParaRPr lang="zh-CN" altLang="en-US" sz="2000" dirty="0">
                        <a:latin typeface="楷体" pitchFamily="49" charset="-122"/>
                        <a:ea typeface="楷体" pitchFamily="49" charset="-122"/>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7</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a:r>
                        <a:rPr lang="en-US" altLang="zh-CN" sz="2000" dirty="0">
                          <a:latin typeface="楷体" pitchFamily="49" charset="-122"/>
                          <a:ea typeface="楷体" pitchFamily="49" charset="-122"/>
                        </a:rPr>
                        <a:t>in</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{1,2}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{1,2,3}</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{2,3,4}</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{2,3,5}</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{3,5,6}</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381000">
                <a:tc>
                  <a:txBody>
                    <a:bodyPr/>
                    <a:lstStyle/>
                    <a:p>
                      <a:pPr algn="ctr"/>
                      <a:r>
                        <a:rPr lang="en-US" altLang="zh-CN" sz="2000" dirty="0">
                          <a:latin typeface="楷体" pitchFamily="49" charset="-122"/>
                          <a:ea typeface="楷体" pitchFamily="49" charset="-122"/>
                        </a:rPr>
                        <a:t>out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{1,2,3}</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{2,3,4}</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{2,3,5}</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{3,5,6}</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{3,5,6,7}</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nvGraphicFramePr>
        <p:xfrm>
          <a:off x="579120" y="4472785"/>
          <a:ext cx="5821680" cy="1188720"/>
        </p:xfrm>
        <a:graphic>
          <a:graphicData uri="http://schemas.openxmlformats.org/drawingml/2006/table">
            <a:tbl>
              <a:tblPr/>
              <a:tblGrid>
                <a:gridCol w="727710">
                  <a:extLst>
                    <a:ext uri="{9D8B030D-6E8A-4147-A177-3AD203B41FA5}">
                      <a16:colId xmlns:a16="http://schemas.microsoft.com/office/drawing/2014/main" val="20000"/>
                    </a:ext>
                  </a:extLst>
                </a:gridCol>
                <a:gridCol w="727710">
                  <a:extLst>
                    <a:ext uri="{9D8B030D-6E8A-4147-A177-3AD203B41FA5}">
                      <a16:colId xmlns:a16="http://schemas.microsoft.com/office/drawing/2014/main" val="20001"/>
                    </a:ext>
                  </a:extLst>
                </a:gridCol>
                <a:gridCol w="727710">
                  <a:extLst>
                    <a:ext uri="{9D8B030D-6E8A-4147-A177-3AD203B41FA5}">
                      <a16:colId xmlns:a16="http://schemas.microsoft.com/office/drawing/2014/main" val="20002"/>
                    </a:ext>
                  </a:extLst>
                </a:gridCol>
                <a:gridCol w="727710">
                  <a:extLst>
                    <a:ext uri="{9D8B030D-6E8A-4147-A177-3AD203B41FA5}">
                      <a16:colId xmlns:a16="http://schemas.microsoft.com/office/drawing/2014/main" val="20003"/>
                    </a:ext>
                  </a:extLst>
                </a:gridCol>
                <a:gridCol w="727710">
                  <a:extLst>
                    <a:ext uri="{9D8B030D-6E8A-4147-A177-3AD203B41FA5}">
                      <a16:colId xmlns:a16="http://schemas.microsoft.com/office/drawing/2014/main" val="20004"/>
                    </a:ext>
                  </a:extLst>
                </a:gridCol>
                <a:gridCol w="727710">
                  <a:extLst>
                    <a:ext uri="{9D8B030D-6E8A-4147-A177-3AD203B41FA5}">
                      <a16:colId xmlns:a16="http://schemas.microsoft.com/office/drawing/2014/main" val="20005"/>
                    </a:ext>
                  </a:extLst>
                </a:gridCol>
                <a:gridCol w="727710">
                  <a:extLst>
                    <a:ext uri="{9D8B030D-6E8A-4147-A177-3AD203B41FA5}">
                      <a16:colId xmlns:a16="http://schemas.microsoft.com/office/drawing/2014/main" val="20006"/>
                    </a:ext>
                  </a:extLst>
                </a:gridCol>
                <a:gridCol w="727710">
                  <a:extLst>
                    <a:ext uri="{9D8B030D-6E8A-4147-A177-3AD203B41FA5}">
                      <a16:colId xmlns:a16="http://schemas.microsoft.com/office/drawing/2014/main" val="20007"/>
                    </a:ext>
                  </a:extLst>
                </a:gridCol>
              </a:tblGrid>
              <a:tr h="381000">
                <a:tc>
                  <a:txBody>
                    <a:bodyPr/>
                    <a:lstStyle/>
                    <a:p>
                      <a:pPr algn="ctr"/>
                      <a:r>
                        <a:rPr lang="zh-CN" altLang="en-US" sz="2000" dirty="0">
                          <a:latin typeface="楷体" pitchFamily="49" charset="-122"/>
                          <a:ea typeface="楷体" pitchFamily="49" charset="-122"/>
                        </a:rPr>
                        <a:t>语句</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7</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a:r>
                        <a:rPr lang="en-US" altLang="zh-CN" sz="2000" dirty="0">
                          <a:latin typeface="楷体" pitchFamily="49" charset="-122"/>
                          <a:ea typeface="楷体" pitchFamily="49" charset="-122"/>
                        </a:rPr>
                        <a:t>gen</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{7}</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381000">
                <a:tc>
                  <a:txBody>
                    <a:bodyPr/>
                    <a:lstStyle/>
                    <a:p>
                      <a:pPr algn="ctr"/>
                      <a:r>
                        <a:rPr lang="en-US" altLang="zh-CN" sz="2000" dirty="0">
                          <a:latin typeface="楷体" pitchFamily="49" charset="-122"/>
                          <a:ea typeface="楷体" pitchFamily="49" charset="-122"/>
                        </a:rPr>
                        <a:t>kill</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altLang="zh-CN" sz="2000" dirty="0">
                          <a:latin typeface="楷体" pitchFamily="49" charset="-122"/>
                          <a:ea typeface="楷体" pitchFamily="49" charset="-122"/>
                        </a:rPr>
                        <a:t>{4,5}</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{1,5}</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{1,4}</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矩形 7"/>
          <p:cNvSpPr/>
          <p:nvPr/>
        </p:nvSpPr>
        <p:spPr>
          <a:xfrm>
            <a:off x="7517743" y="3244650"/>
            <a:ext cx="1014697" cy="31546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rgbClr val="1E1CE3"/>
                </a:solidFill>
                <a:latin typeface="楷体" pitchFamily="49" charset="-122"/>
                <a:ea typeface="楷体" pitchFamily="49" charset="-122"/>
              </a:rPr>
              <a:t>1:y=3</a:t>
            </a:r>
          </a:p>
          <a:p>
            <a:pPr>
              <a:spcAft>
                <a:spcPts val="600"/>
              </a:spcAft>
            </a:pPr>
            <a:r>
              <a:rPr lang="en-US" altLang="zh-CN" sz="2400" dirty="0">
                <a:solidFill>
                  <a:srgbClr val="1E1CE3"/>
                </a:solidFill>
                <a:latin typeface="楷体" pitchFamily="49" charset="-122"/>
                <a:ea typeface="楷体" pitchFamily="49" charset="-122"/>
              </a:rPr>
              <a:t>2:z=4</a:t>
            </a:r>
          </a:p>
          <a:p>
            <a:pPr>
              <a:spcAft>
                <a:spcPts val="600"/>
              </a:spcAft>
            </a:pPr>
            <a:r>
              <a:rPr lang="en-US" altLang="zh-CN" sz="2400" dirty="0">
                <a:solidFill>
                  <a:srgbClr val="1E1CE3"/>
                </a:solidFill>
                <a:latin typeface="楷体" pitchFamily="49" charset="-122"/>
                <a:ea typeface="楷体" pitchFamily="49" charset="-122"/>
              </a:rPr>
              <a:t>3:x=5</a:t>
            </a:r>
          </a:p>
          <a:p>
            <a:pPr>
              <a:spcAft>
                <a:spcPts val="600"/>
              </a:spcAft>
            </a:pPr>
            <a:r>
              <a:rPr lang="en-US" altLang="zh-CN" sz="2400" dirty="0">
                <a:solidFill>
                  <a:srgbClr val="1E1CE3"/>
                </a:solidFill>
                <a:latin typeface="楷体" pitchFamily="49" charset="-122"/>
                <a:ea typeface="楷体" pitchFamily="49" charset="-122"/>
              </a:rPr>
              <a:t>4:y=6</a:t>
            </a:r>
          </a:p>
          <a:p>
            <a:pPr>
              <a:spcAft>
                <a:spcPts val="600"/>
              </a:spcAft>
            </a:pPr>
            <a:r>
              <a:rPr lang="en-US" altLang="zh-CN" sz="2400" dirty="0">
                <a:solidFill>
                  <a:srgbClr val="1E1CE3"/>
                </a:solidFill>
                <a:latin typeface="楷体" pitchFamily="49" charset="-122"/>
                <a:ea typeface="楷体" pitchFamily="49" charset="-122"/>
              </a:rPr>
              <a:t>5:y=7</a:t>
            </a:r>
          </a:p>
          <a:p>
            <a:pPr>
              <a:spcAft>
                <a:spcPts val="600"/>
              </a:spcAft>
            </a:pPr>
            <a:r>
              <a:rPr lang="en-US" altLang="zh-CN" sz="2400" dirty="0">
                <a:solidFill>
                  <a:srgbClr val="1E1CE3"/>
                </a:solidFill>
                <a:latin typeface="楷体" pitchFamily="49" charset="-122"/>
                <a:ea typeface="楷体" pitchFamily="49" charset="-122"/>
              </a:rPr>
              <a:t>6:z=8</a:t>
            </a:r>
          </a:p>
          <a:p>
            <a:pPr>
              <a:spcAft>
                <a:spcPts val="600"/>
              </a:spcAft>
            </a:pPr>
            <a:r>
              <a:rPr lang="en-US" altLang="zh-CN" sz="2400" dirty="0">
                <a:solidFill>
                  <a:srgbClr val="1E1CE3"/>
                </a:solidFill>
                <a:latin typeface="楷体" pitchFamily="49" charset="-122"/>
                <a:ea typeface="楷体" pitchFamily="49" charset="-122"/>
              </a:rPr>
              <a:t>7:a=y</a:t>
            </a:r>
            <a:endParaRPr lang="zh-CN" altLang="en-US" sz="2400" dirty="0">
              <a:solidFill>
                <a:srgbClr val="1E1CE3"/>
              </a:solidFill>
              <a:latin typeface="楷体" pitchFamily="49" charset="-122"/>
              <a:ea typeface="楷体" pitchFamily="49" charset="-122"/>
            </a:endParaRPr>
          </a:p>
        </p:txBody>
      </p:sp>
      <p:sp>
        <p:nvSpPr>
          <p:cNvPr id="5" name="矩形 4">
            <a:extLst>
              <a:ext uri="{FF2B5EF4-FFF2-40B4-BE49-F238E27FC236}">
                <a16:creationId xmlns:a16="http://schemas.microsoft.com/office/drawing/2014/main" id="{77D29E78-9891-4843-BB69-56133CFC56D1}"/>
              </a:ext>
            </a:extLst>
          </p:cNvPr>
          <p:cNvSpPr/>
          <p:nvPr/>
        </p:nvSpPr>
        <p:spPr>
          <a:xfrm>
            <a:off x="605685" y="2348880"/>
            <a:ext cx="8016765" cy="461665"/>
          </a:xfrm>
          <a:prstGeom prst="rect">
            <a:avLst/>
          </a:prstGeom>
          <a:solidFill>
            <a:schemeClr val="accent6">
              <a:lumMod val="40000"/>
              <a:lumOff val="60000"/>
            </a:schemeClr>
          </a:solidFill>
        </p:spPr>
        <p:txBody>
          <a:bodyPr wrap="square" lIns="36000" rIns="36000">
            <a:spAutoFit/>
          </a:bodyPr>
          <a:lstStyle/>
          <a:p>
            <a:pPr marL="360000" lvl="1" indent="-228600" defTabSz="914400" eaLnBrk="0" hangingPunct="0">
              <a:spcBef>
                <a:spcPts val="600"/>
              </a:spcBef>
              <a:spcAft>
                <a:spcPts val="600"/>
              </a:spcAft>
              <a:buSzPct val="50000"/>
            </a:pPr>
            <a:r>
              <a:rPr lang="en-US" altLang="zh-CN" sz="2400" dirty="0">
                <a:solidFill>
                  <a:srgbClr val="990000"/>
                </a:solidFill>
                <a:latin typeface="楷体" panose="02010609060101010101" pitchFamily="49" charset="-122"/>
                <a:ea typeface="楷体" panose="02010609060101010101" pitchFamily="49" charset="-122"/>
              </a:rPr>
              <a:t>out[2]=gen[2]</a:t>
            </a:r>
            <a:r>
              <a:rPr lang="zh-CN" altLang="en-US" sz="2400" dirty="0">
                <a:solidFill>
                  <a:srgbClr val="990000"/>
                </a:solidFill>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en-US" altLang="zh-CN" sz="2400" dirty="0">
                <a:solidFill>
                  <a:srgbClr val="0000FF"/>
                </a:solidFill>
                <a:latin typeface="楷体" panose="02010609060101010101" pitchFamily="49" charset="-122"/>
                <a:ea typeface="楷体" panose="02010609060101010101" pitchFamily="49" charset="-122"/>
              </a:rPr>
              <a:t>in[2]</a:t>
            </a:r>
            <a:r>
              <a:rPr lang="en-US" altLang="zh-CN" sz="2400" dirty="0">
                <a:solidFill>
                  <a:srgbClr val="990000"/>
                </a:solidFill>
                <a:latin typeface="楷体" panose="02010609060101010101" pitchFamily="49" charset="-122"/>
                <a:ea typeface="楷体" panose="02010609060101010101" pitchFamily="49" charset="-122"/>
              </a:rPr>
              <a:t>-kill[2]</a:t>
            </a:r>
            <a:r>
              <a:rPr lang="en-US" altLang="zh-CN" sz="2400" b="1" dirty="0">
                <a:latin typeface="楷体" panose="02010609060101010101" pitchFamily="49" charset="-122"/>
                <a:ea typeface="楷体" panose="02010609060101010101" pitchFamily="49" charset="-122"/>
              </a:rPr>
              <a:t>)</a:t>
            </a:r>
            <a:r>
              <a:rPr lang="en-US" altLang="zh-CN" sz="2400" dirty="0">
                <a:solidFill>
                  <a:srgbClr val="990000"/>
                </a:solidFill>
                <a:latin typeface="楷体" panose="02010609060101010101" pitchFamily="49" charset="-122"/>
                <a:ea typeface="楷体" panose="02010609060101010101" pitchFamily="49" charset="-122"/>
              </a:rPr>
              <a:t>={2}</a:t>
            </a:r>
            <a:r>
              <a:rPr lang="zh-CN" altLang="en-US" sz="2400" dirty="0">
                <a:solidFill>
                  <a:srgbClr val="990000"/>
                </a:solidFill>
                <a:latin typeface="楷体" panose="02010609060101010101" pitchFamily="49" charset="-122"/>
                <a:ea typeface="楷体" panose="02010609060101010101" pitchFamily="49" charset="-122"/>
              </a:rPr>
              <a:t>∪</a:t>
            </a:r>
            <a:r>
              <a:rPr lang="en-US" altLang="zh-CN" sz="2400" dirty="0">
                <a:solidFill>
                  <a:srgbClr val="990000"/>
                </a:solidFill>
                <a:latin typeface="楷体" panose="02010609060101010101" pitchFamily="49" charset="-122"/>
                <a:ea typeface="楷体" panose="02010609060101010101" pitchFamily="49" charset="-122"/>
              </a:rPr>
              <a:t>(</a:t>
            </a:r>
            <a:r>
              <a:rPr lang="en-US" altLang="zh-CN" sz="2400" dirty="0">
                <a:solidFill>
                  <a:srgbClr val="0000FF"/>
                </a:solidFill>
                <a:latin typeface="楷体" panose="02010609060101010101" pitchFamily="49" charset="-122"/>
                <a:ea typeface="楷体" panose="02010609060101010101" pitchFamily="49" charset="-122"/>
                <a:sym typeface="Symbol" pitchFamily="18" charset="2"/>
              </a:rPr>
              <a:t>{1}</a:t>
            </a:r>
            <a:r>
              <a:rPr lang="en-US" altLang="zh-CN" sz="2400" dirty="0">
                <a:solidFill>
                  <a:srgbClr val="990000"/>
                </a:solidFill>
                <a:latin typeface="楷体" panose="02010609060101010101" pitchFamily="49" charset="-122"/>
                <a:ea typeface="楷体" panose="02010609060101010101" pitchFamily="49" charset="-122"/>
                <a:sym typeface="Symbol" pitchFamily="18" charset="2"/>
              </a:rPr>
              <a:t>-{6}</a:t>
            </a:r>
            <a:r>
              <a:rPr lang="en-US" altLang="zh-CN" sz="2400" dirty="0">
                <a:solidFill>
                  <a:srgbClr val="990000"/>
                </a:solidFill>
                <a:latin typeface="楷体" panose="02010609060101010101" pitchFamily="49" charset="-122"/>
                <a:ea typeface="楷体" panose="02010609060101010101" pitchFamily="49" charset="-122"/>
              </a:rPr>
              <a:t>)={1,2}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77145" y="365125"/>
            <a:ext cx="2103120" cy="655955"/>
          </a:xfrm>
        </p:spPr>
        <p:txBody>
          <a:bodyPr/>
          <a:lstStyle/>
          <a:p>
            <a:r>
              <a:rPr lang="zh-CN" altLang="en-US" dirty="0"/>
              <a:t>应用例</a:t>
            </a:r>
          </a:p>
        </p:txBody>
      </p:sp>
      <p:sp>
        <p:nvSpPr>
          <p:cNvPr id="3" name="内容占位符 2"/>
          <p:cNvSpPr>
            <a:spLocks noGrp="1"/>
          </p:cNvSpPr>
          <p:nvPr>
            <p:ph idx="1"/>
          </p:nvPr>
        </p:nvSpPr>
        <p:spPr>
          <a:xfrm>
            <a:off x="2838450" y="4815841"/>
            <a:ext cx="3364230" cy="883919"/>
          </a:xfrm>
          <a:solidFill>
            <a:schemeClr val="accent4">
              <a:lumMod val="40000"/>
              <a:lumOff val="60000"/>
            </a:schemeClr>
          </a:solidFill>
        </p:spPr>
        <p:txBody>
          <a:bodyPr rIns="36000"/>
          <a:lstStyle/>
          <a:p>
            <a:pPr>
              <a:lnSpc>
                <a:spcPct val="120000"/>
              </a:lnSpc>
            </a:pPr>
            <a:r>
              <a:rPr lang="zh-CN" altLang="en-US" sz="2400" dirty="0"/>
              <a:t>显然，语句</a:t>
            </a:r>
            <a:r>
              <a:rPr lang="en-US" altLang="zh-CN" sz="2400" dirty="0"/>
              <a:t>1</a:t>
            </a:r>
            <a:r>
              <a:rPr lang="zh-CN" altLang="en-US" sz="2400" dirty="0"/>
              <a:t>的定值只能传播到语句</a:t>
            </a:r>
            <a:r>
              <a:rPr lang="en-US" altLang="zh-CN" sz="2400" dirty="0"/>
              <a:t>3</a:t>
            </a:r>
            <a:r>
              <a:rPr lang="zh-CN" altLang="en-US" sz="2400" dirty="0"/>
              <a:t>为止。</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77</a:t>
            </a:fld>
            <a:endParaRPr lang="zh-CN" altLang="en-US"/>
          </a:p>
        </p:txBody>
      </p:sp>
      <p:sp>
        <p:nvSpPr>
          <p:cNvPr id="6" name="矩形 5"/>
          <p:cNvSpPr/>
          <p:nvPr/>
        </p:nvSpPr>
        <p:spPr>
          <a:xfrm>
            <a:off x="1240823" y="1588890"/>
            <a:ext cx="1029937" cy="443091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ts val="600"/>
              </a:spcBef>
              <a:spcAft>
                <a:spcPts val="1200"/>
              </a:spcAft>
            </a:pPr>
            <a:r>
              <a:rPr lang="en-US" altLang="zh-CN" sz="2400" dirty="0">
                <a:solidFill>
                  <a:srgbClr val="1E1CE3"/>
                </a:solidFill>
                <a:latin typeface="楷体" pitchFamily="49" charset="-122"/>
                <a:ea typeface="楷体" pitchFamily="49" charset="-122"/>
              </a:rPr>
              <a:t>1:y=3</a:t>
            </a:r>
          </a:p>
          <a:p>
            <a:pPr>
              <a:lnSpc>
                <a:spcPct val="120000"/>
              </a:lnSpc>
              <a:spcBef>
                <a:spcPts val="600"/>
              </a:spcBef>
              <a:spcAft>
                <a:spcPts val="1200"/>
              </a:spcAft>
            </a:pPr>
            <a:r>
              <a:rPr lang="en-US" altLang="zh-CN" sz="2400" dirty="0">
                <a:solidFill>
                  <a:srgbClr val="1E1CE3"/>
                </a:solidFill>
                <a:latin typeface="楷体" pitchFamily="49" charset="-122"/>
                <a:ea typeface="楷体" pitchFamily="49" charset="-122"/>
              </a:rPr>
              <a:t>2:z=4</a:t>
            </a:r>
          </a:p>
          <a:p>
            <a:pPr>
              <a:lnSpc>
                <a:spcPct val="120000"/>
              </a:lnSpc>
              <a:spcBef>
                <a:spcPts val="600"/>
              </a:spcBef>
              <a:spcAft>
                <a:spcPts val="1200"/>
              </a:spcAft>
            </a:pPr>
            <a:r>
              <a:rPr lang="en-US" altLang="zh-CN" sz="2400" dirty="0">
                <a:solidFill>
                  <a:srgbClr val="1E1CE3"/>
                </a:solidFill>
                <a:latin typeface="楷体" pitchFamily="49" charset="-122"/>
                <a:ea typeface="楷体" pitchFamily="49" charset="-122"/>
              </a:rPr>
              <a:t>3:x=5</a:t>
            </a:r>
          </a:p>
          <a:p>
            <a:pPr>
              <a:lnSpc>
                <a:spcPct val="120000"/>
              </a:lnSpc>
              <a:spcBef>
                <a:spcPts val="600"/>
              </a:spcBef>
              <a:spcAft>
                <a:spcPts val="1200"/>
              </a:spcAft>
            </a:pPr>
            <a:r>
              <a:rPr lang="en-US" altLang="zh-CN" sz="2400" dirty="0">
                <a:solidFill>
                  <a:srgbClr val="1E1CE3"/>
                </a:solidFill>
                <a:latin typeface="楷体" pitchFamily="49" charset="-122"/>
                <a:ea typeface="楷体" pitchFamily="49" charset="-122"/>
              </a:rPr>
              <a:t>4:y=6</a:t>
            </a:r>
          </a:p>
          <a:p>
            <a:pPr>
              <a:lnSpc>
                <a:spcPct val="120000"/>
              </a:lnSpc>
              <a:spcBef>
                <a:spcPts val="600"/>
              </a:spcBef>
              <a:spcAft>
                <a:spcPts val="1200"/>
              </a:spcAft>
            </a:pPr>
            <a:r>
              <a:rPr lang="en-US" altLang="zh-CN" sz="2400" dirty="0">
                <a:solidFill>
                  <a:srgbClr val="1E1CE3"/>
                </a:solidFill>
                <a:latin typeface="楷体" pitchFamily="49" charset="-122"/>
                <a:ea typeface="楷体" pitchFamily="49" charset="-122"/>
              </a:rPr>
              <a:t>5:y=7</a:t>
            </a:r>
          </a:p>
          <a:p>
            <a:pPr>
              <a:lnSpc>
                <a:spcPct val="120000"/>
              </a:lnSpc>
              <a:spcBef>
                <a:spcPts val="600"/>
              </a:spcBef>
              <a:spcAft>
                <a:spcPts val="1200"/>
              </a:spcAft>
            </a:pPr>
            <a:r>
              <a:rPr lang="en-US" altLang="zh-CN" sz="2400" dirty="0">
                <a:solidFill>
                  <a:srgbClr val="1E1CE3"/>
                </a:solidFill>
                <a:latin typeface="楷体" pitchFamily="49" charset="-122"/>
                <a:ea typeface="楷体" pitchFamily="49" charset="-122"/>
              </a:rPr>
              <a:t>6:z=8</a:t>
            </a:r>
          </a:p>
          <a:p>
            <a:pPr>
              <a:lnSpc>
                <a:spcPct val="120000"/>
              </a:lnSpc>
              <a:spcBef>
                <a:spcPts val="600"/>
              </a:spcBef>
              <a:spcAft>
                <a:spcPts val="1200"/>
              </a:spcAft>
            </a:pPr>
            <a:r>
              <a:rPr lang="en-US" altLang="zh-CN" sz="2400" dirty="0">
                <a:solidFill>
                  <a:srgbClr val="1E1CE3"/>
                </a:solidFill>
                <a:latin typeface="楷体" pitchFamily="49" charset="-122"/>
                <a:ea typeface="楷体" pitchFamily="49" charset="-122"/>
              </a:rPr>
              <a:t>7:a=y</a:t>
            </a:r>
            <a:endParaRPr lang="zh-CN" altLang="en-US" sz="2400" dirty="0">
              <a:solidFill>
                <a:srgbClr val="1E1CE3"/>
              </a:solidFill>
              <a:latin typeface="楷体" pitchFamily="49" charset="-122"/>
              <a:ea typeface="楷体" pitchFamily="49" charset="-122"/>
            </a:endParaRPr>
          </a:p>
        </p:txBody>
      </p:sp>
      <p:grpSp>
        <p:nvGrpSpPr>
          <p:cNvPr id="23" name="组合 22"/>
          <p:cNvGrpSpPr/>
          <p:nvPr/>
        </p:nvGrpSpPr>
        <p:grpSpPr>
          <a:xfrm>
            <a:off x="1706880" y="1219200"/>
            <a:ext cx="3078480" cy="609600"/>
            <a:chOff x="3017520" y="1386840"/>
            <a:chExt cx="3078480" cy="609600"/>
          </a:xfrm>
        </p:grpSpPr>
        <p:sp>
          <p:nvSpPr>
            <p:cNvPr id="7" name="矩形 6"/>
            <p:cNvSpPr/>
            <p:nvPr/>
          </p:nvSpPr>
          <p:spPr>
            <a:xfrm>
              <a:off x="4617720" y="1386840"/>
              <a:ext cx="147828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C00000"/>
                  </a:solidFill>
                  <a:latin typeface="楷体" pitchFamily="49" charset="-122"/>
                  <a:ea typeface="楷体" pitchFamily="49" charset="-122"/>
                </a:rPr>
                <a:t>in[1]=φ</a:t>
              </a:r>
              <a:endParaRPr lang="zh-CN" altLang="en-US" sz="2400" dirty="0">
                <a:solidFill>
                  <a:srgbClr val="C00000"/>
                </a:solidFill>
                <a:latin typeface="楷体" pitchFamily="49" charset="-122"/>
                <a:ea typeface="楷体" pitchFamily="49" charset="-122"/>
              </a:endParaRPr>
            </a:p>
          </p:txBody>
        </p:sp>
        <p:sp>
          <p:nvSpPr>
            <p:cNvPr id="12" name="椭圆 11"/>
            <p:cNvSpPr/>
            <p:nvPr/>
          </p:nvSpPr>
          <p:spPr>
            <a:xfrm>
              <a:off x="3017520" y="1661160"/>
              <a:ext cx="100800" cy="6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a:stCxn id="7" idx="1"/>
            </p:cNvCxnSpPr>
            <p:nvPr/>
          </p:nvCxnSpPr>
          <p:spPr>
            <a:xfrm flipH="1">
              <a:off x="3200400" y="1691640"/>
              <a:ext cx="141732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706880" y="1767840"/>
            <a:ext cx="3124200" cy="609600"/>
            <a:chOff x="3017520" y="1935480"/>
            <a:chExt cx="3124200" cy="609600"/>
          </a:xfrm>
        </p:grpSpPr>
        <p:sp>
          <p:nvSpPr>
            <p:cNvPr id="8" name="矩形 7"/>
            <p:cNvSpPr/>
            <p:nvPr/>
          </p:nvSpPr>
          <p:spPr>
            <a:xfrm>
              <a:off x="3535680" y="1935480"/>
              <a:ext cx="260604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C00000"/>
                  </a:solidFill>
                  <a:latin typeface="楷体" pitchFamily="49" charset="-122"/>
                  <a:ea typeface="楷体" pitchFamily="49" charset="-122"/>
                </a:rPr>
                <a:t>out[1]=in[2]={1}</a:t>
              </a:r>
              <a:endParaRPr lang="zh-CN" altLang="en-US" sz="2400" dirty="0">
                <a:solidFill>
                  <a:srgbClr val="C00000"/>
                </a:solidFill>
                <a:latin typeface="楷体" pitchFamily="49" charset="-122"/>
                <a:ea typeface="楷体" pitchFamily="49" charset="-122"/>
              </a:endParaRPr>
            </a:p>
          </p:txBody>
        </p:sp>
        <p:sp>
          <p:nvSpPr>
            <p:cNvPr id="13" name="椭圆 12"/>
            <p:cNvSpPr/>
            <p:nvPr/>
          </p:nvSpPr>
          <p:spPr>
            <a:xfrm>
              <a:off x="3017520" y="2286000"/>
              <a:ext cx="100800" cy="6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flipH="1">
              <a:off x="3169920" y="2301240"/>
              <a:ext cx="43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1706880" y="2438400"/>
            <a:ext cx="3444240" cy="609600"/>
            <a:chOff x="3017520" y="2606040"/>
            <a:chExt cx="3444240" cy="609600"/>
          </a:xfrm>
        </p:grpSpPr>
        <p:sp>
          <p:nvSpPr>
            <p:cNvPr id="9" name="矩形 8"/>
            <p:cNvSpPr/>
            <p:nvPr/>
          </p:nvSpPr>
          <p:spPr>
            <a:xfrm>
              <a:off x="3535680" y="2606040"/>
              <a:ext cx="292608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C00000"/>
                  </a:solidFill>
                  <a:latin typeface="楷体" pitchFamily="49" charset="-122"/>
                  <a:ea typeface="楷体" pitchFamily="49" charset="-122"/>
                </a:rPr>
                <a:t>out[2]=in[3]={1,2}</a:t>
              </a:r>
              <a:endParaRPr lang="zh-CN" altLang="en-US" sz="2400" dirty="0">
                <a:solidFill>
                  <a:srgbClr val="C00000"/>
                </a:solidFill>
                <a:latin typeface="楷体" pitchFamily="49" charset="-122"/>
                <a:ea typeface="楷体" pitchFamily="49" charset="-122"/>
              </a:endParaRPr>
            </a:p>
          </p:txBody>
        </p:sp>
        <p:sp>
          <p:nvSpPr>
            <p:cNvPr id="14" name="椭圆 13"/>
            <p:cNvSpPr/>
            <p:nvPr/>
          </p:nvSpPr>
          <p:spPr>
            <a:xfrm>
              <a:off x="3017520" y="2941320"/>
              <a:ext cx="100800" cy="6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H="1">
              <a:off x="3169920" y="2971800"/>
              <a:ext cx="43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706880" y="3154680"/>
            <a:ext cx="3916680" cy="609600"/>
            <a:chOff x="3017520" y="3322320"/>
            <a:chExt cx="3916680" cy="609600"/>
          </a:xfrm>
        </p:grpSpPr>
        <p:sp>
          <p:nvSpPr>
            <p:cNvPr id="10" name="矩形 9"/>
            <p:cNvSpPr/>
            <p:nvPr/>
          </p:nvSpPr>
          <p:spPr>
            <a:xfrm>
              <a:off x="3535680" y="3322320"/>
              <a:ext cx="339852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C00000"/>
                  </a:solidFill>
                  <a:latin typeface="楷体" pitchFamily="49" charset="-122"/>
                  <a:ea typeface="楷体" pitchFamily="49" charset="-122"/>
                </a:rPr>
                <a:t>out[3]=in[4]={1,2,3}</a:t>
              </a:r>
              <a:endParaRPr lang="zh-CN" altLang="en-US" sz="2400" dirty="0">
                <a:solidFill>
                  <a:srgbClr val="C00000"/>
                </a:solidFill>
                <a:latin typeface="楷体" pitchFamily="49" charset="-122"/>
                <a:ea typeface="楷体" pitchFamily="49" charset="-122"/>
              </a:endParaRPr>
            </a:p>
          </p:txBody>
        </p:sp>
        <p:sp>
          <p:nvSpPr>
            <p:cNvPr id="15" name="椭圆 14"/>
            <p:cNvSpPr/>
            <p:nvPr/>
          </p:nvSpPr>
          <p:spPr>
            <a:xfrm>
              <a:off x="3017520" y="3642360"/>
              <a:ext cx="100800" cy="6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flipH="1">
              <a:off x="3169920" y="3672840"/>
              <a:ext cx="43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706880" y="3794760"/>
            <a:ext cx="3916680" cy="609600"/>
            <a:chOff x="3017520" y="3962400"/>
            <a:chExt cx="3916680" cy="609600"/>
          </a:xfrm>
        </p:grpSpPr>
        <p:sp>
          <p:nvSpPr>
            <p:cNvPr id="11" name="矩形 10"/>
            <p:cNvSpPr/>
            <p:nvPr/>
          </p:nvSpPr>
          <p:spPr>
            <a:xfrm>
              <a:off x="3535680" y="3962400"/>
              <a:ext cx="339852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C00000"/>
                  </a:solidFill>
                  <a:latin typeface="楷体" pitchFamily="49" charset="-122"/>
                  <a:ea typeface="楷体" pitchFamily="49" charset="-122"/>
                </a:rPr>
                <a:t>out[4]=in[5]={2,3,4}</a:t>
              </a:r>
              <a:endParaRPr lang="zh-CN" altLang="en-US" sz="2400" dirty="0">
                <a:solidFill>
                  <a:srgbClr val="C00000"/>
                </a:solidFill>
                <a:latin typeface="楷体" pitchFamily="49" charset="-122"/>
                <a:ea typeface="楷体" pitchFamily="49" charset="-122"/>
              </a:endParaRPr>
            </a:p>
          </p:txBody>
        </p:sp>
        <p:sp>
          <p:nvSpPr>
            <p:cNvPr id="16" name="椭圆 15"/>
            <p:cNvSpPr/>
            <p:nvPr/>
          </p:nvSpPr>
          <p:spPr>
            <a:xfrm>
              <a:off x="3017520" y="4298482"/>
              <a:ext cx="100800" cy="6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H="1">
              <a:off x="3169920" y="4328160"/>
              <a:ext cx="43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8" name="内容占位符 2"/>
          <p:cNvSpPr txBox="1">
            <a:spLocks/>
          </p:cNvSpPr>
          <p:nvPr/>
        </p:nvSpPr>
        <p:spPr bwMode="auto">
          <a:xfrm>
            <a:off x="5612130" y="2148841"/>
            <a:ext cx="2846070" cy="1402079"/>
          </a:xfrm>
          <a:prstGeom prst="rect">
            <a:avLst/>
          </a:prstGeom>
          <a:solidFill>
            <a:schemeClr val="accent4">
              <a:lumMod val="40000"/>
              <a:lumOff val="60000"/>
            </a:schemeClr>
          </a:solidFill>
          <a:ln w="9525">
            <a:noFill/>
            <a:miter lim="800000"/>
            <a:headEnd/>
            <a:tailEnd/>
          </a:ln>
        </p:spPr>
        <p:txBody>
          <a:bodyPr vert="horz" wrap="square" lIns="36000" tIns="45720" rIns="36000" bIns="45720" numCol="1" anchor="t" anchorCtr="0" compatLnSpc="1">
            <a:prstTxWarp prst="textNoShape">
              <a:avLst/>
            </a:prstTxWarp>
          </a:bodyPr>
          <a:lstStyle/>
          <a:p>
            <a:pPr marL="228600" marR="0" lvl="0" indent="-228600" algn="l" defTabSz="914400" rtl="0" eaLnBrk="0" fontAlgn="base" latinLnBrk="0" hangingPunct="0">
              <a:lnSpc>
                <a:spcPct val="120000"/>
              </a:lnSpc>
              <a:spcBef>
                <a:spcPts val="600"/>
              </a:spcBef>
              <a:spcAft>
                <a:spcPts val="600"/>
              </a:spcAft>
              <a:buClrTx/>
              <a:buSzPct val="50000"/>
              <a:buFont typeface="Wingdings" pitchFamily="2" charset="2"/>
              <a:buChar char="n"/>
              <a:tabLst/>
              <a:defRPr/>
            </a:pP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有了这个数据流分析，就可以据此做</a:t>
            </a:r>
            <a:r>
              <a:rPr kumimoji="0" lang="zh-CN" altLang="en-US" sz="24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常量传播优化</a:t>
            </a: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了。</a:t>
            </a:r>
          </a:p>
        </p:txBody>
      </p:sp>
      <p:sp>
        <p:nvSpPr>
          <p:cNvPr id="29" name="任意多边形 28"/>
          <p:cNvSpPr/>
          <p:nvPr/>
        </p:nvSpPr>
        <p:spPr>
          <a:xfrm>
            <a:off x="683260" y="1112520"/>
            <a:ext cx="464820" cy="5181600"/>
          </a:xfrm>
          <a:custGeom>
            <a:avLst/>
            <a:gdLst>
              <a:gd name="connsiteX0" fmla="*/ 398780 w 464820"/>
              <a:gd name="connsiteY0" fmla="*/ 0 h 5181600"/>
              <a:gd name="connsiteX1" fmla="*/ 398780 w 464820"/>
              <a:gd name="connsiteY1" fmla="*/ 441960 h 5181600"/>
              <a:gd name="connsiteX2" fmla="*/ 2540 w 464820"/>
              <a:gd name="connsiteY2" fmla="*/ 685800 h 5181600"/>
              <a:gd name="connsiteX3" fmla="*/ 414020 w 464820"/>
              <a:gd name="connsiteY3" fmla="*/ 975360 h 5181600"/>
              <a:gd name="connsiteX4" fmla="*/ 48260 w 464820"/>
              <a:gd name="connsiteY4" fmla="*/ 1356360 h 5181600"/>
              <a:gd name="connsiteX5" fmla="*/ 368300 w 464820"/>
              <a:gd name="connsiteY5" fmla="*/ 1691640 h 5181600"/>
              <a:gd name="connsiteX6" fmla="*/ 48260 w 464820"/>
              <a:gd name="connsiteY6" fmla="*/ 1996440 h 5181600"/>
              <a:gd name="connsiteX7" fmla="*/ 368300 w 464820"/>
              <a:gd name="connsiteY7" fmla="*/ 2346960 h 5181600"/>
              <a:gd name="connsiteX8" fmla="*/ 48260 w 464820"/>
              <a:gd name="connsiteY8" fmla="*/ 2682240 h 5181600"/>
              <a:gd name="connsiteX9" fmla="*/ 353060 w 464820"/>
              <a:gd name="connsiteY9" fmla="*/ 2971800 h 5181600"/>
              <a:gd name="connsiteX10" fmla="*/ 48260 w 464820"/>
              <a:gd name="connsiteY10" fmla="*/ 3307080 h 5181600"/>
              <a:gd name="connsiteX11" fmla="*/ 353060 w 464820"/>
              <a:gd name="connsiteY11" fmla="*/ 3672840 h 5181600"/>
              <a:gd name="connsiteX12" fmla="*/ 17780 w 464820"/>
              <a:gd name="connsiteY12" fmla="*/ 4023360 h 5181600"/>
              <a:gd name="connsiteX13" fmla="*/ 414020 w 464820"/>
              <a:gd name="connsiteY13" fmla="*/ 4297680 h 5181600"/>
              <a:gd name="connsiteX14" fmla="*/ 48260 w 464820"/>
              <a:gd name="connsiteY14" fmla="*/ 4678680 h 5181600"/>
              <a:gd name="connsiteX15" fmla="*/ 231140 w 464820"/>
              <a:gd name="connsiteY15" fmla="*/ 4892040 h 5181600"/>
              <a:gd name="connsiteX16" fmla="*/ 231140 w 464820"/>
              <a:gd name="connsiteY16" fmla="*/ 5181600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820" h="5181600">
                <a:moveTo>
                  <a:pt x="398780" y="0"/>
                </a:moveTo>
                <a:cubicBezTo>
                  <a:pt x="431800" y="163830"/>
                  <a:pt x="464820" y="327660"/>
                  <a:pt x="398780" y="441960"/>
                </a:cubicBezTo>
                <a:cubicBezTo>
                  <a:pt x="332740" y="556260"/>
                  <a:pt x="0" y="596900"/>
                  <a:pt x="2540" y="685800"/>
                </a:cubicBezTo>
                <a:cubicBezTo>
                  <a:pt x="5080" y="774700"/>
                  <a:pt x="406400" y="863600"/>
                  <a:pt x="414020" y="975360"/>
                </a:cubicBezTo>
                <a:cubicBezTo>
                  <a:pt x="421640" y="1087120"/>
                  <a:pt x="55880" y="1236980"/>
                  <a:pt x="48260" y="1356360"/>
                </a:cubicBezTo>
                <a:cubicBezTo>
                  <a:pt x="40640" y="1475740"/>
                  <a:pt x="368300" y="1584960"/>
                  <a:pt x="368300" y="1691640"/>
                </a:cubicBezTo>
                <a:cubicBezTo>
                  <a:pt x="368300" y="1798320"/>
                  <a:pt x="48260" y="1887220"/>
                  <a:pt x="48260" y="1996440"/>
                </a:cubicBezTo>
                <a:cubicBezTo>
                  <a:pt x="48260" y="2105660"/>
                  <a:pt x="368300" y="2232660"/>
                  <a:pt x="368300" y="2346960"/>
                </a:cubicBezTo>
                <a:cubicBezTo>
                  <a:pt x="368300" y="2461260"/>
                  <a:pt x="50800" y="2578100"/>
                  <a:pt x="48260" y="2682240"/>
                </a:cubicBezTo>
                <a:cubicBezTo>
                  <a:pt x="45720" y="2786380"/>
                  <a:pt x="353060" y="2867660"/>
                  <a:pt x="353060" y="2971800"/>
                </a:cubicBezTo>
                <a:cubicBezTo>
                  <a:pt x="353060" y="3075940"/>
                  <a:pt x="48260" y="3190240"/>
                  <a:pt x="48260" y="3307080"/>
                </a:cubicBezTo>
                <a:cubicBezTo>
                  <a:pt x="48260" y="3423920"/>
                  <a:pt x="358140" y="3553460"/>
                  <a:pt x="353060" y="3672840"/>
                </a:cubicBezTo>
                <a:cubicBezTo>
                  <a:pt x="347980" y="3792220"/>
                  <a:pt x="7620" y="3919220"/>
                  <a:pt x="17780" y="4023360"/>
                </a:cubicBezTo>
                <a:cubicBezTo>
                  <a:pt x="27940" y="4127500"/>
                  <a:pt x="408940" y="4188460"/>
                  <a:pt x="414020" y="4297680"/>
                </a:cubicBezTo>
                <a:cubicBezTo>
                  <a:pt x="419100" y="4406900"/>
                  <a:pt x="78740" y="4579620"/>
                  <a:pt x="48260" y="4678680"/>
                </a:cubicBezTo>
                <a:cubicBezTo>
                  <a:pt x="17780" y="4777740"/>
                  <a:pt x="200660" y="4808220"/>
                  <a:pt x="231140" y="4892040"/>
                </a:cubicBezTo>
                <a:cubicBezTo>
                  <a:pt x="261620" y="4975860"/>
                  <a:pt x="246380" y="5078730"/>
                  <a:pt x="231140" y="5181600"/>
                </a:cubicBez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240823" y="101809"/>
            <a:ext cx="4636323" cy="919271"/>
          </a:xfrm>
          <a:prstGeom prst="rect">
            <a:avLst/>
          </a:prstGeom>
          <a:solidFill>
            <a:srgbClr val="00B050"/>
          </a:solidFill>
          <a:ln w="9525">
            <a:solidFill>
              <a:srgbClr val="00B05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lide(fromRigh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slide(fromBottom)">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bg/>
                                          </p:spTgt>
                                        </p:tgtEl>
                                        <p:attrNameLst>
                                          <p:attrName>style.visibility</p:attrName>
                                        </p:attrNameLst>
                                      </p:cBhvr>
                                      <p:to>
                                        <p:strVal val="visible"/>
                                      </p:to>
                                    </p:set>
                                    <p:animEffect transition="in" filter="blinds(horizontal)">
                                      <p:cBhvr>
                                        <p:cTn id="32" dur="500"/>
                                        <p:tgtEl>
                                          <p:spTgt spid="3">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blinds(horizontal)">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8">
                                            <p:bg/>
                                          </p:spTgt>
                                        </p:tgtEl>
                                        <p:attrNameLst>
                                          <p:attrName>style.visibility</p:attrName>
                                        </p:attrNameLst>
                                      </p:cBhvr>
                                      <p:to>
                                        <p:strVal val="visible"/>
                                      </p:to>
                                    </p:set>
                                    <p:animEffect transition="in" filter="blinds(horizontal)">
                                      <p:cBhvr>
                                        <p:cTn id="40" dur="500"/>
                                        <p:tgtEl>
                                          <p:spTgt spid="28">
                                            <p:bg/>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blinds(horizontal)">
                                      <p:cBhvr>
                                        <p:cTn id="43" dur="500"/>
                                        <p:tgtEl>
                                          <p:spTgt spid="2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slide(fromTop)">
                                      <p:cBhvr>
                                        <p:cTn id="48"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8" grpId="0" uiExpand="1" build="p" animBg="1"/>
      <p:bldP spid="2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58162"/>
            <a:ext cx="7886700" cy="573358"/>
          </a:xfrm>
        </p:spPr>
        <p:txBody>
          <a:bodyPr/>
          <a:lstStyle/>
          <a:p>
            <a:r>
              <a:rPr lang="en-US" altLang="zh-CN" dirty="0">
                <a:solidFill>
                  <a:srgbClr val="000000"/>
                </a:solidFill>
              </a:rPr>
              <a:t>2</a:t>
            </a:r>
            <a:r>
              <a:rPr lang="zh-CN" altLang="en-US" dirty="0">
                <a:solidFill>
                  <a:srgbClr val="000000"/>
                </a:solidFill>
              </a:rPr>
              <a:t>、活跃变量分析</a:t>
            </a:r>
          </a:p>
        </p:txBody>
      </p:sp>
      <p:sp>
        <p:nvSpPr>
          <p:cNvPr id="3" name="内容占位符 2"/>
          <p:cNvSpPr>
            <a:spLocks noGrp="1"/>
          </p:cNvSpPr>
          <p:nvPr>
            <p:ph idx="1"/>
          </p:nvPr>
        </p:nvSpPr>
        <p:spPr>
          <a:xfrm>
            <a:off x="442453" y="807721"/>
            <a:ext cx="8288592" cy="4073014"/>
          </a:xfrm>
        </p:spPr>
        <p:txBody>
          <a:bodyPr/>
          <a:lstStyle/>
          <a:p>
            <a:pPr>
              <a:lnSpc>
                <a:spcPct val="110000"/>
              </a:lnSpc>
            </a:pPr>
            <a:r>
              <a:rPr lang="zh-CN" altLang="en-US" sz="2500" dirty="0"/>
              <a:t>为什么要进行活跃</a:t>
            </a:r>
            <a:r>
              <a:rPr lang="zh-CN" altLang="en-US" sz="2500"/>
              <a:t>变量分析（也叫作“活性分析”）？</a:t>
            </a:r>
            <a:endParaRPr lang="en-US" altLang="zh-CN" sz="2500" dirty="0"/>
          </a:p>
          <a:p>
            <a:pPr lvl="1">
              <a:lnSpc>
                <a:spcPct val="110000"/>
              </a:lnSpc>
              <a:buFont typeface="Wingdings" pitchFamily="2" charset="2"/>
              <a:buChar char="Ø"/>
            </a:pPr>
            <a:r>
              <a:rPr lang="zh-CN" altLang="en-US" dirty="0"/>
              <a:t>变量放入寄存器大幅度提高了程序执行效率；</a:t>
            </a:r>
            <a:endParaRPr lang="en-US" altLang="zh-CN" dirty="0"/>
          </a:p>
          <a:p>
            <a:pPr lvl="1">
              <a:lnSpc>
                <a:spcPct val="110000"/>
              </a:lnSpc>
              <a:buFont typeface="Wingdings" pitchFamily="2" charset="2"/>
              <a:buChar char="Ø"/>
            </a:pPr>
            <a:r>
              <a:rPr lang="zh-CN" altLang="en-US" dirty="0"/>
              <a:t>寄存器是紧缺资源，需要根据需要来分配；</a:t>
            </a:r>
            <a:endParaRPr lang="en-US" altLang="zh-CN" dirty="0"/>
          </a:p>
          <a:p>
            <a:pPr lvl="1">
              <a:lnSpc>
                <a:spcPct val="110000"/>
              </a:lnSpc>
              <a:buFont typeface="Wingdings" pitchFamily="2" charset="2"/>
              <a:buChar char="Ø"/>
            </a:pPr>
            <a:r>
              <a:rPr lang="zh-CN" altLang="en-US" dirty="0"/>
              <a:t>需要区别对待“活着的变量”与“死去的变量”，“死变量”无需寄存器。</a:t>
            </a:r>
            <a:endParaRPr lang="en-US" altLang="zh-CN" dirty="0"/>
          </a:p>
          <a:p>
            <a:pPr>
              <a:lnSpc>
                <a:spcPct val="110000"/>
              </a:lnSpc>
            </a:pPr>
            <a:r>
              <a:rPr lang="zh-CN" altLang="en-US" sz="2500" dirty="0"/>
              <a:t>另外，前面提到过，在优化中，</a:t>
            </a:r>
            <a:r>
              <a:rPr lang="zh-CN" altLang="en-US" sz="2500" dirty="0">
                <a:solidFill>
                  <a:srgbClr val="990000"/>
                </a:solidFill>
              </a:rPr>
              <a:t>无用代码删除、代码外提、强度削弱</a:t>
            </a:r>
            <a:r>
              <a:rPr lang="zh-CN" altLang="en-US" sz="2500" dirty="0"/>
              <a:t>也都需要活跃变量分析信息。</a:t>
            </a:r>
            <a:endParaRPr lang="en-US" altLang="zh-CN" sz="2500" dirty="0"/>
          </a:p>
          <a:p>
            <a:pPr>
              <a:lnSpc>
                <a:spcPct val="110000"/>
              </a:lnSpc>
            </a:pPr>
            <a:r>
              <a:rPr lang="zh-CN" altLang="en-US" sz="2500" dirty="0">
                <a:solidFill>
                  <a:srgbClr val="FF0000"/>
                </a:solidFill>
              </a:rPr>
              <a:t>与教科书学习次序相反，优化的实际顺序是</a:t>
            </a:r>
            <a:r>
              <a:rPr lang="zh-CN" altLang="en-US" sz="2500" dirty="0"/>
              <a:t>：</a:t>
            </a:r>
          </a:p>
        </p:txBody>
      </p:sp>
      <p:sp>
        <p:nvSpPr>
          <p:cNvPr id="4" name="灯片编号占位符 3"/>
          <p:cNvSpPr>
            <a:spLocks noGrp="1"/>
          </p:cNvSpPr>
          <p:nvPr>
            <p:ph type="sldNum" sz="quarter" idx="12"/>
          </p:nvPr>
        </p:nvSpPr>
        <p:spPr>
          <a:xfrm>
            <a:off x="8406581" y="6282608"/>
            <a:ext cx="506976" cy="365125"/>
          </a:xfrm>
        </p:spPr>
        <p:txBody>
          <a:bodyPr/>
          <a:lstStyle/>
          <a:p>
            <a:pPr>
              <a:defRPr/>
            </a:pPr>
            <a:fld id="{EFC3A549-9C13-4399-83C7-A4E2E0BD550C}" type="slidenum">
              <a:rPr lang="zh-CN" altLang="en-US" smtClean="0"/>
              <a:pPr>
                <a:defRPr/>
              </a:pPr>
              <a:t>78</a:t>
            </a:fld>
            <a:endParaRPr lang="zh-CN" altLang="en-US" dirty="0"/>
          </a:p>
        </p:txBody>
      </p:sp>
      <p:grpSp>
        <p:nvGrpSpPr>
          <p:cNvPr id="7" name="组合 6"/>
          <p:cNvGrpSpPr/>
          <p:nvPr/>
        </p:nvGrpSpPr>
        <p:grpSpPr>
          <a:xfrm>
            <a:off x="796415" y="4984958"/>
            <a:ext cx="7492181" cy="1381508"/>
            <a:chOff x="870158" y="3837505"/>
            <a:chExt cx="7492181" cy="1381508"/>
          </a:xfrm>
        </p:grpSpPr>
        <p:sp>
          <p:nvSpPr>
            <p:cNvPr id="8" name="矩形 7"/>
            <p:cNvSpPr/>
            <p:nvPr/>
          </p:nvSpPr>
          <p:spPr>
            <a:xfrm>
              <a:off x="1243781" y="4284927"/>
              <a:ext cx="1705887" cy="412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控制流分析</a:t>
              </a:r>
            </a:p>
          </p:txBody>
        </p:sp>
        <p:sp>
          <p:nvSpPr>
            <p:cNvPr id="9" name="矩形 8"/>
            <p:cNvSpPr/>
            <p:nvPr/>
          </p:nvSpPr>
          <p:spPr>
            <a:xfrm>
              <a:off x="3755910" y="4284405"/>
              <a:ext cx="1706400" cy="41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数据流分析</a:t>
              </a:r>
            </a:p>
          </p:txBody>
        </p:sp>
        <p:sp>
          <p:nvSpPr>
            <p:cNvPr id="10" name="矩形 9"/>
            <p:cNvSpPr/>
            <p:nvPr/>
          </p:nvSpPr>
          <p:spPr>
            <a:xfrm>
              <a:off x="6253291" y="4284405"/>
              <a:ext cx="1706400" cy="41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楷体" pitchFamily="49" charset="-122"/>
                  <a:ea typeface="楷体" pitchFamily="49" charset="-122"/>
                </a:rPr>
                <a:t>代码变换</a:t>
              </a:r>
            </a:p>
          </p:txBody>
        </p:sp>
        <p:cxnSp>
          <p:nvCxnSpPr>
            <p:cNvPr id="11" name="直接箭头连接符 10"/>
            <p:cNvCxnSpPr>
              <a:stCxn id="8" idx="3"/>
              <a:endCxn id="9" idx="1"/>
            </p:cNvCxnSpPr>
            <p:nvPr/>
          </p:nvCxnSpPr>
          <p:spPr>
            <a:xfrm>
              <a:off x="2949668" y="4491405"/>
              <a:ext cx="80624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461809" y="4496321"/>
              <a:ext cx="80624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870158" y="3837505"/>
              <a:ext cx="7492181" cy="1342103"/>
            </a:xfrm>
            <a:prstGeom prst="ellipse">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254491" y="4806057"/>
              <a:ext cx="2674374" cy="41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accent6"/>
                  </a:solidFill>
                  <a:latin typeface="楷体" pitchFamily="49" charset="-122"/>
                  <a:ea typeface="楷体" pitchFamily="49" charset="-122"/>
                </a:rPr>
                <a:t>代码优化器的结构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6134"/>
            <a:ext cx="7886700" cy="755752"/>
          </a:xfrm>
        </p:spPr>
        <p:txBody>
          <a:bodyPr/>
          <a:lstStyle/>
          <a:p>
            <a:r>
              <a:rPr lang="zh-CN" altLang="en-US" dirty="0"/>
              <a:t>示例</a:t>
            </a:r>
          </a:p>
        </p:txBody>
      </p:sp>
      <p:sp>
        <p:nvSpPr>
          <p:cNvPr id="3" name="内容占位符 2"/>
          <p:cNvSpPr>
            <a:spLocks noGrp="1"/>
          </p:cNvSpPr>
          <p:nvPr>
            <p:ph idx="1"/>
          </p:nvPr>
        </p:nvSpPr>
        <p:spPr>
          <a:xfrm>
            <a:off x="628650" y="1209368"/>
            <a:ext cx="7886700" cy="4967595"/>
          </a:xfrm>
        </p:spPr>
        <p:txBody>
          <a:bodyPr/>
          <a:lstStyle/>
          <a:p>
            <a:pPr>
              <a:lnSpc>
                <a:spcPct val="110000"/>
              </a:lnSpc>
              <a:spcAft>
                <a:spcPts val="1200"/>
              </a:spcAft>
            </a:pPr>
            <a:r>
              <a:rPr lang="zh-CN" altLang="en-US" dirty="0"/>
              <a:t>某程序的三地址码如下：</a:t>
            </a:r>
            <a:endParaRPr lang="en-US" altLang="zh-CN" dirty="0"/>
          </a:p>
          <a:p>
            <a:pPr lvl="1">
              <a:lnSpc>
                <a:spcPct val="110000"/>
              </a:lnSpc>
              <a:spcAft>
                <a:spcPts val="0"/>
              </a:spcAft>
              <a:buNone/>
            </a:pPr>
            <a:r>
              <a:rPr lang="en-US" altLang="zh-CN" dirty="0">
                <a:solidFill>
                  <a:srgbClr val="C00000"/>
                </a:solidFill>
              </a:rPr>
              <a:t>a=1</a:t>
            </a:r>
          </a:p>
          <a:p>
            <a:pPr lvl="1">
              <a:lnSpc>
                <a:spcPct val="110000"/>
              </a:lnSpc>
              <a:spcAft>
                <a:spcPts val="0"/>
              </a:spcAft>
              <a:buNone/>
            </a:pPr>
            <a:r>
              <a:rPr lang="en-US" altLang="zh-CN" dirty="0">
                <a:solidFill>
                  <a:srgbClr val="C00000"/>
                </a:solidFill>
              </a:rPr>
              <a:t>b=a+2</a:t>
            </a:r>
          </a:p>
          <a:p>
            <a:pPr lvl="1">
              <a:lnSpc>
                <a:spcPct val="110000"/>
              </a:lnSpc>
              <a:spcAft>
                <a:spcPts val="0"/>
              </a:spcAft>
              <a:buNone/>
            </a:pPr>
            <a:r>
              <a:rPr lang="en-US" altLang="zh-CN" dirty="0">
                <a:solidFill>
                  <a:srgbClr val="C00000"/>
                </a:solidFill>
              </a:rPr>
              <a:t>c=b+3</a:t>
            </a:r>
          </a:p>
          <a:p>
            <a:pPr lvl="1">
              <a:lnSpc>
                <a:spcPct val="110000"/>
              </a:lnSpc>
              <a:spcAft>
                <a:spcPts val="1200"/>
              </a:spcAft>
              <a:buNone/>
            </a:pPr>
            <a:r>
              <a:rPr lang="en-US" altLang="zh-CN" dirty="0">
                <a:solidFill>
                  <a:srgbClr val="C00000"/>
                </a:solidFill>
              </a:rPr>
              <a:t>return c</a:t>
            </a:r>
          </a:p>
          <a:p>
            <a:pPr>
              <a:lnSpc>
                <a:spcPct val="110000"/>
              </a:lnSpc>
              <a:spcAft>
                <a:spcPts val="1200"/>
              </a:spcAft>
            </a:pPr>
            <a:r>
              <a:rPr lang="zh-CN" altLang="en-US" dirty="0"/>
              <a:t>该程序有三个变量</a:t>
            </a:r>
            <a:r>
              <a:rPr lang="en-US" altLang="zh-CN" dirty="0"/>
              <a:t>a</a:t>
            </a:r>
            <a:r>
              <a:rPr lang="zh-CN" altLang="en-US" dirty="0"/>
              <a:t>，</a:t>
            </a:r>
            <a:r>
              <a:rPr lang="en-US" altLang="zh-CN" dirty="0"/>
              <a:t>b</a:t>
            </a:r>
            <a:r>
              <a:rPr lang="zh-CN" altLang="en-US" dirty="0"/>
              <a:t>，</a:t>
            </a:r>
            <a:r>
              <a:rPr lang="en-US" altLang="zh-CN" dirty="0"/>
              <a:t>c</a:t>
            </a:r>
            <a:r>
              <a:rPr lang="zh-CN" altLang="en-US" dirty="0"/>
              <a:t>，假设目标机器上只有一个寄存器：</a:t>
            </a:r>
            <a:r>
              <a:rPr lang="en-US" altLang="zh-CN" dirty="0"/>
              <a:t>r</a:t>
            </a:r>
          </a:p>
          <a:p>
            <a:pPr>
              <a:lnSpc>
                <a:spcPct val="110000"/>
              </a:lnSpc>
              <a:spcAft>
                <a:spcPts val="1200"/>
              </a:spcAft>
            </a:pPr>
            <a:r>
              <a:rPr lang="zh-CN" altLang="en-US" dirty="0"/>
              <a:t>能否只用这一个寄存器来完成程序的执行呢？</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7142"/>
            <a:ext cx="7886700" cy="741000"/>
          </a:xfrm>
        </p:spPr>
        <p:txBody>
          <a:bodyPr/>
          <a:lstStyle/>
          <a:p>
            <a:r>
              <a:rPr lang="zh-CN" altLang="en-US" dirty="0"/>
              <a:t>常量传播</a:t>
            </a:r>
          </a:p>
        </p:txBody>
      </p:sp>
      <p:sp>
        <p:nvSpPr>
          <p:cNvPr id="3" name="内容占位符 2"/>
          <p:cNvSpPr>
            <a:spLocks noGrp="1"/>
          </p:cNvSpPr>
          <p:nvPr>
            <p:ph idx="1"/>
          </p:nvPr>
        </p:nvSpPr>
        <p:spPr>
          <a:xfrm>
            <a:off x="489858" y="1173481"/>
            <a:ext cx="8320314" cy="1119776"/>
          </a:xfrm>
        </p:spPr>
        <p:txBody>
          <a:bodyPr/>
          <a:lstStyle/>
          <a:p>
            <a:r>
              <a:rPr lang="zh-CN" altLang="en-US" sz="2600" dirty="0"/>
              <a:t>先进行</a:t>
            </a:r>
            <a:r>
              <a:rPr lang="zh-CN" altLang="en-US" sz="2600" dirty="0">
                <a:solidFill>
                  <a:srgbClr val="FF0000"/>
                </a:solidFill>
              </a:rPr>
              <a:t>到达定义分析</a:t>
            </a:r>
            <a:r>
              <a:rPr lang="zh-CN" altLang="en-US" sz="2600" dirty="0"/>
              <a:t>，如果这个定义“</a:t>
            </a:r>
            <a:r>
              <a:rPr lang="en-US" altLang="zh-CN" sz="2600" dirty="0"/>
              <a:t>x=3</a:t>
            </a:r>
            <a:r>
              <a:rPr lang="zh-CN" altLang="en-US" sz="2600" dirty="0"/>
              <a:t>”是唯一能够到达使用“</a:t>
            </a:r>
            <a:r>
              <a:rPr lang="en-US" altLang="zh-CN" sz="2600" dirty="0"/>
              <a:t>a=x</a:t>
            </a:r>
            <a:r>
              <a:rPr lang="zh-CN" altLang="en-US" sz="2600" dirty="0"/>
              <a:t>”的定义，则可以进行这个替换。</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8</a:t>
            </a:fld>
            <a:endParaRPr lang="zh-CN" altLang="en-US"/>
          </a:p>
        </p:txBody>
      </p:sp>
      <p:grpSp>
        <p:nvGrpSpPr>
          <p:cNvPr id="20" name="组合 19"/>
          <p:cNvGrpSpPr/>
          <p:nvPr/>
        </p:nvGrpSpPr>
        <p:grpSpPr>
          <a:xfrm>
            <a:off x="2011680" y="2987040"/>
            <a:ext cx="5227320" cy="3139440"/>
            <a:chOff x="2011680" y="2987040"/>
            <a:chExt cx="5227320" cy="3139440"/>
          </a:xfrm>
        </p:grpSpPr>
        <p:grpSp>
          <p:nvGrpSpPr>
            <p:cNvPr id="27" name="组合 26"/>
            <p:cNvGrpSpPr/>
            <p:nvPr/>
          </p:nvGrpSpPr>
          <p:grpSpPr>
            <a:xfrm>
              <a:off x="2011680" y="2987040"/>
              <a:ext cx="5227320" cy="3139440"/>
              <a:chOff x="2865120" y="2987040"/>
              <a:chExt cx="5227320" cy="3139440"/>
            </a:xfrm>
          </p:grpSpPr>
          <p:sp>
            <p:nvSpPr>
              <p:cNvPr id="6" name="矩形 5"/>
              <p:cNvSpPr/>
              <p:nvPr/>
            </p:nvSpPr>
            <p:spPr>
              <a:xfrm>
                <a:off x="2865120" y="2987040"/>
                <a:ext cx="111252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latin typeface="楷体" pitchFamily="49" charset="-122"/>
                    <a:ea typeface="楷体" pitchFamily="49" charset="-122"/>
                  </a:rPr>
                  <a:t>x=3</a:t>
                </a:r>
                <a:endParaRPr lang="zh-CN" altLang="en-US" sz="2400" dirty="0">
                  <a:solidFill>
                    <a:srgbClr val="002060"/>
                  </a:solidFill>
                  <a:latin typeface="楷体" pitchFamily="49" charset="-122"/>
                  <a:ea typeface="楷体" pitchFamily="49" charset="-122"/>
                </a:endParaRPr>
              </a:p>
            </p:txBody>
          </p:sp>
          <p:sp>
            <p:nvSpPr>
              <p:cNvPr id="9" name="矩形 8"/>
              <p:cNvSpPr/>
              <p:nvPr/>
            </p:nvSpPr>
            <p:spPr>
              <a:xfrm>
                <a:off x="5044440" y="3154680"/>
                <a:ext cx="1112400" cy="38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latin typeface="楷体" pitchFamily="49" charset="-122"/>
                    <a:ea typeface="楷体" pitchFamily="49" charset="-122"/>
                  </a:rPr>
                  <a:t>…</a:t>
                </a:r>
                <a:endParaRPr lang="zh-CN" altLang="en-US" sz="2400" dirty="0">
                  <a:solidFill>
                    <a:srgbClr val="002060"/>
                  </a:solidFill>
                  <a:latin typeface="楷体" pitchFamily="49" charset="-122"/>
                  <a:ea typeface="楷体" pitchFamily="49" charset="-122"/>
                </a:endParaRPr>
              </a:p>
            </p:txBody>
          </p:sp>
          <p:sp>
            <p:nvSpPr>
              <p:cNvPr id="10" name="矩形 9"/>
              <p:cNvSpPr/>
              <p:nvPr/>
            </p:nvSpPr>
            <p:spPr>
              <a:xfrm>
                <a:off x="6781800" y="3749040"/>
                <a:ext cx="1112400" cy="38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latin typeface="楷体" pitchFamily="49" charset="-122"/>
                    <a:ea typeface="楷体" pitchFamily="49" charset="-122"/>
                  </a:rPr>
                  <a:t>…</a:t>
                </a:r>
                <a:endParaRPr lang="zh-CN" altLang="en-US" sz="2400" dirty="0">
                  <a:solidFill>
                    <a:srgbClr val="002060"/>
                  </a:solidFill>
                  <a:latin typeface="楷体" pitchFamily="49" charset="-122"/>
                  <a:ea typeface="楷体" pitchFamily="49" charset="-122"/>
                </a:endParaRPr>
              </a:p>
            </p:txBody>
          </p:sp>
          <p:sp>
            <p:nvSpPr>
              <p:cNvPr id="11" name="矩形 10"/>
              <p:cNvSpPr/>
              <p:nvPr/>
            </p:nvSpPr>
            <p:spPr>
              <a:xfrm>
                <a:off x="3413760" y="4450080"/>
                <a:ext cx="1112400" cy="38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2060"/>
                    </a:solidFill>
                    <a:latin typeface="楷体" pitchFamily="49" charset="-122"/>
                    <a:ea typeface="楷体" pitchFamily="49" charset="-122"/>
                  </a:rPr>
                  <a:t>a=x</a:t>
                </a:r>
                <a:endParaRPr lang="zh-CN" altLang="en-US" sz="2400" dirty="0">
                  <a:solidFill>
                    <a:srgbClr val="002060"/>
                  </a:solidFill>
                  <a:latin typeface="楷体" pitchFamily="49" charset="-122"/>
                  <a:ea typeface="楷体" pitchFamily="49" charset="-122"/>
                </a:endParaRPr>
              </a:p>
            </p:txBody>
          </p:sp>
          <p:cxnSp>
            <p:nvCxnSpPr>
              <p:cNvPr id="13" name="直接箭头连接符 12"/>
              <p:cNvCxnSpPr>
                <a:stCxn id="6" idx="3"/>
                <a:endCxn id="9" idx="1"/>
              </p:cNvCxnSpPr>
              <p:nvPr/>
            </p:nvCxnSpPr>
            <p:spPr>
              <a:xfrm>
                <a:off x="3977640" y="3177540"/>
                <a:ext cx="1066800" cy="167940"/>
              </a:xfrm>
              <a:prstGeom prst="straightConnector1">
                <a:avLst/>
              </a:prstGeom>
              <a:ln>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11" idx="0"/>
              </p:cNvCxnSpPr>
              <p:nvPr/>
            </p:nvCxnSpPr>
            <p:spPr>
              <a:xfrm>
                <a:off x="3421380" y="3368040"/>
                <a:ext cx="548580" cy="1082040"/>
              </a:xfrm>
              <a:prstGeom prst="straightConnector1">
                <a:avLst/>
              </a:prstGeom>
              <a:ln>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2"/>
                <a:endCxn id="11" idx="0"/>
              </p:cNvCxnSpPr>
              <p:nvPr/>
            </p:nvCxnSpPr>
            <p:spPr>
              <a:xfrm flipH="1">
                <a:off x="3969960" y="3536280"/>
                <a:ext cx="1630680" cy="913800"/>
              </a:xfrm>
              <a:prstGeom prst="straightConnector1">
                <a:avLst/>
              </a:prstGeom>
              <a:ln>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1"/>
                <a:endCxn id="11" idx="3"/>
              </p:cNvCxnSpPr>
              <p:nvPr/>
            </p:nvCxnSpPr>
            <p:spPr>
              <a:xfrm flipH="1">
                <a:off x="4526160" y="3939840"/>
                <a:ext cx="2255640" cy="701040"/>
              </a:xfrm>
              <a:prstGeom prst="straightConnector1">
                <a:avLst/>
              </a:prstGeom>
              <a:ln>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81600" y="4998720"/>
                <a:ext cx="2910840" cy="112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2060"/>
                    </a:solidFill>
                    <a:latin typeface="楷体" pitchFamily="49" charset="-122"/>
                    <a:ea typeface="楷体" pitchFamily="49" charset="-122"/>
                  </a:rPr>
                  <a:t>是否可以把</a:t>
                </a:r>
                <a:r>
                  <a:rPr lang="en-US" altLang="zh-CN" sz="2400" dirty="0">
                    <a:solidFill>
                      <a:srgbClr val="002060"/>
                    </a:solidFill>
                    <a:latin typeface="楷体" pitchFamily="49" charset="-122"/>
                    <a:ea typeface="楷体" pitchFamily="49" charset="-122"/>
                  </a:rPr>
                  <a:t>x</a:t>
                </a:r>
                <a:r>
                  <a:rPr lang="zh-CN" altLang="en-US" sz="2400" dirty="0">
                    <a:solidFill>
                      <a:srgbClr val="002060"/>
                    </a:solidFill>
                    <a:latin typeface="楷体" pitchFamily="49" charset="-122"/>
                    <a:ea typeface="楷体" pitchFamily="49" charset="-122"/>
                  </a:rPr>
                  <a:t>的使用换成</a:t>
                </a:r>
                <a:r>
                  <a:rPr lang="en-US" altLang="zh-CN" sz="2400" dirty="0">
                    <a:solidFill>
                      <a:srgbClr val="002060"/>
                    </a:solidFill>
                    <a:latin typeface="楷体" pitchFamily="49" charset="-122"/>
                    <a:ea typeface="楷体" pitchFamily="49" charset="-122"/>
                  </a:rPr>
                  <a:t>x</a:t>
                </a:r>
                <a:r>
                  <a:rPr lang="zh-CN" altLang="en-US" sz="2400" dirty="0">
                    <a:solidFill>
                      <a:srgbClr val="002060"/>
                    </a:solidFill>
                    <a:latin typeface="楷体" pitchFamily="49" charset="-122"/>
                    <a:ea typeface="楷体" pitchFamily="49" charset="-122"/>
                  </a:rPr>
                  <a:t>定义的</a:t>
                </a:r>
                <a:r>
                  <a:rPr lang="en-US" altLang="zh-CN" sz="2400" dirty="0">
                    <a:solidFill>
                      <a:srgbClr val="002060"/>
                    </a:solidFill>
                    <a:latin typeface="楷体" pitchFamily="49" charset="-122"/>
                    <a:ea typeface="楷体" pitchFamily="49" charset="-122"/>
                  </a:rPr>
                  <a:t>3</a:t>
                </a:r>
                <a:r>
                  <a:rPr lang="zh-CN" altLang="en-US" sz="2400" dirty="0">
                    <a:solidFill>
                      <a:srgbClr val="002060"/>
                    </a:solidFill>
                    <a:latin typeface="楷体" pitchFamily="49" charset="-122"/>
                    <a:ea typeface="楷体" pitchFamily="49" charset="-122"/>
                  </a:rPr>
                  <a:t>？</a:t>
                </a:r>
              </a:p>
            </p:txBody>
          </p:sp>
          <p:cxnSp>
            <p:nvCxnSpPr>
              <p:cNvPr id="23" name="直接箭头连接符 22"/>
              <p:cNvCxnSpPr/>
              <p:nvPr/>
            </p:nvCxnSpPr>
            <p:spPr>
              <a:xfrm flipH="1" flipV="1">
                <a:off x="4526280" y="4937760"/>
                <a:ext cx="594360" cy="381000"/>
              </a:xfrm>
              <a:prstGeom prst="straightConnector1">
                <a:avLst/>
              </a:prstGeom>
              <a:ln w="38100">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18" name="任意多边形 17"/>
            <p:cNvSpPr/>
            <p:nvPr/>
          </p:nvSpPr>
          <p:spPr>
            <a:xfrm>
              <a:off x="5305425" y="3333750"/>
              <a:ext cx="1190625" cy="409575"/>
            </a:xfrm>
            <a:custGeom>
              <a:avLst/>
              <a:gdLst>
                <a:gd name="connsiteX0" fmla="*/ 0 w 1190625"/>
                <a:gd name="connsiteY0" fmla="*/ 0 h 409575"/>
                <a:gd name="connsiteX1" fmla="*/ 1190625 w 1190625"/>
                <a:gd name="connsiteY1" fmla="*/ 0 h 409575"/>
                <a:gd name="connsiteX2" fmla="*/ 1190625 w 1190625"/>
                <a:gd name="connsiteY2" fmla="*/ 409575 h 409575"/>
              </a:gdLst>
              <a:ahLst/>
              <a:cxnLst>
                <a:cxn ang="0">
                  <a:pos x="connsiteX0" y="connsiteY0"/>
                </a:cxn>
                <a:cxn ang="0">
                  <a:pos x="connsiteX1" y="connsiteY1"/>
                </a:cxn>
                <a:cxn ang="0">
                  <a:pos x="connsiteX2" y="connsiteY2"/>
                </a:cxn>
              </a:cxnLst>
              <a:rect l="l" t="t" r="r" b="b"/>
              <a:pathLst>
                <a:path w="1190625" h="409575">
                  <a:moveTo>
                    <a:pt x="0" y="0"/>
                  </a:moveTo>
                  <a:lnTo>
                    <a:pt x="1190625" y="0"/>
                  </a:lnTo>
                  <a:lnTo>
                    <a:pt x="1190625" y="409575"/>
                  </a:lnTo>
                </a:path>
              </a:pathLst>
            </a:cu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4410"/>
            <a:ext cx="7886700" cy="726255"/>
          </a:xfrm>
        </p:spPr>
        <p:txBody>
          <a:bodyPr/>
          <a:lstStyle/>
          <a:p>
            <a:r>
              <a:rPr lang="zh-CN" altLang="en-US" dirty="0"/>
              <a:t>数据流方程</a:t>
            </a:r>
          </a:p>
        </p:txBody>
      </p:sp>
      <p:sp>
        <p:nvSpPr>
          <p:cNvPr id="3" name="内容占位符 2"/>
          <p:cNvSpPr>
            <a:spLocks noGrp="1"/>
          </p:cNvSpPr>
          <p:nvPr>
            <p:ph idx="1"/>
          </p:nvPr>
        </p:nvSpPr>
        <p:spPr>
          <a:xfrm>
            <a:off x="2221473" y="943899"/>
            <a:ext cx="6595110" cy="3598606"/>
          </a:xfrm>
        </p:spPr>
        <p:txBody>
          <a:bodyPr/>
          <a:lstStyle/>
          <a:p>
            <a:r>
              <a:rPr lang="zh-CN" altLang="en-US" dirty="0"/>
              <a:t>对任何一条语句</a:t>
            </a:r>
            <a:r>
              <a:rPr lang="en-US" altLang="zh-CN" dirty="0"/>
              <a:t>[d:s],</a:t>
            </a:r>
            <a:r>
              <a:rPr lang="zh-CN" altLang="en-US" dirty="0"/>
              <a:t>给出两个集合：</a:t>
            </a:r>
            <a:endParaRPr lang="en-US" altLang="zh-CN" dirty="0"/>
          </a:p>
          <a:p>
            <a:pPr lvl="1">
              <a:buFont typeface="Wingdings" pitchFamily="2" charset="2"/>
              <a:buChar char="Ø"/>
            </a:pPr>
            <a:r>
              <a:rPr lang="en-US" altLang="zh-CN" dirty="0"/>
              <a:t>gen[d:s]={x|</a:t>
            </a:r>
            <a:r>
              <a:rPr lang="zh-CN" altLang="en-US" dirty="0"/>
              <a:t>变量</a:t>
            </a:r>
            <a:r>
              <a:rPr lang="en-US" altLang="zh-CN" dirty="0"/>
              <a:t>x</a:t>
            </a:r>
            <a:r>
              <a:rPr lang="zh-CN" altLang="en-US" dirty="0"/>
              <a:t>在语句</a:t>
            </a:r>
            <a:r>
              <a:rPr lang="en-US" altLang="zh-CN" dirty="0"/>
              <a:t>s</a:t>
            </a:r>
            <a:r>
              <a:rPr lang="zh-CN" altLang="en-US" dirty="0"/>
              <a:t>中被使用</a:t>
            </a:r>
            <a:r>
              <a:rPr lang="en-US" altLang="zh-CN" dirty="0"/>
              <a:t>}</a:t>
            </a:r>
          </a:p>
          <a:p>
            <a:pPr lvl="1">
              <a:spcAft>
                <a:spcPts val="1800"/>
              </a:spcAft>
              <a:buFont typeface="Wingdings" pitchFamily="2" charset="2"/>
              <a:buChar char="Ø"/>
            </a:pPr>
            <a:r>
              <a:rPr lang="en-US" altLang="zh-CN" dirty="0"/>
              <a:t>kill[d:s]={x|</a:t>
            </a:r>
            <a:r>
              <a:rPr lang="zh-CN" altLang="en-US" dirty="0"/>
              <a:t>变量</a:t>
            </a:r>
            <a:r>
              <a:rPr lang="en-US" altLang="zh-CN" dirty="0"/>
              <a:t>x</a:t>
            </a:r>
            <a:r>
              <a:rPr lang="zh-CN" altLang="en-US" dirty="0"/>
              <a:t>在语句</a:t>
            </a:r>
            <a:r>
              <a:rPr lang="en-US" altLang="zh-CN" dirty="0"/>
              <a:t>s</a:t>
            </a:r>
            <a:r>
              <a:rPr lang="zh-CN" altLang="en-US" dirty="0"/>
              <a:t>中被定义</a:t>
            </a:r>
            <a:r>
              <a:rPr lang="en-US" altLang="zh-CN" dirty="0"/>
              <a:t>}</a:t>
            </a:r>
          </a:p>
          <a:p>
            <a:r>
              <a:rPr lang="zh-CN" altLang="en-US" dirty="0"/>
              <a:t>基本块内的</a:t>
            </a:r>
            <a:r>
              <a:rPr lang="zh-CN" altLang="en-US" dirty="0">
                <a:solidFill>
                  <a:srgbClr val="FF0000"/>
                </a:solidFill>
              </a:rPr>
              <a:t>后向</a:t>
            </a:r>
            <a:r>
              <a:rPr lang="zh-CN" altLang="en-US" dirty="0"/>
              <a:t>数据流方程：</a:t>
            </a:r>
            <a:endParaRPr lang="en-US" altLang="zh-CN" dirty="0"/>
          </a:p>
          <a:p>
            <a:pPr lvl="1" indent="0">
              <a:buNone/>
            </a:pPr>
            <a:r>
              <a:rPr lang="en-US" altLang="zh-CN" dirty="0">
                <a:solidFill>
                  <a:srgbClr val="C00000"/>
                </a:solidFill>
              </a:rPr>
              <a:t>out[</a:t>
            </a:r>
            <a:r>
              <a:rPr lang="en-US" altLang="zh-CN" dirty="0" err="1">
                <a:solidFill>
                  <a:srgbClr val="C00000"/>
                </a:solidFill>
              </a:rPr>
              <a:t>s</a:t>
            </a:r>
            <a:r>
              <a:rPr lang="en-US" altLang="zh-CN" baseline="-25000" dirty="0" err="1">
                <a:solidFill>
                  <a:srgbClr val="C00000"/>
                </a:solidFill>
              </a:rPr>
              <a:t>i</a:t>
            </a:r>
            <a:r>
              <a:rPr lang="en-US" altLang="zh-CN" dirty="0">
                <a:solidFill>
                  <a:srgbClr val="C00000"/>
                </a:solidFill>
              </a:rPr>
              <a:t>]=in[s</a:t>
            </a:r>
            <a:r>
              <a:rPr lang="en-US" altLang="zh-CN" baseline="-25000" dirty="0">
                <a:solidFill>
                  <a:srgbClr val="C00000"/>
                </a:solidFill>
              </a:rPr>
              <a:t>i+1</a:t>
            </a:r>
            <a:r>
              <a:rPr lang="en-US" altLang="zh-CN" dirty="0">
                <a:solidFill>
                  <a:srgbClr val="C00000"/>
                </a:solidFill>
              </a:rPr>
              <a:t>]</a:t>
            </a:r>
          </a:p>
          <a:p>
            <a:pPr lvl="1" indent="0">
              <a:buNone/>
            </a:pPr>
            <a:r>
              <a:rPr lang="en-US" altLang="zh-CN" dirty="0">
                <a:solidFill>
                  <a:srgbClr val="C00000"/>
                </a:solidFill>
              </a:rPr>
              <a:t>in[s]=gen[s]</a:t>
            </a:r>
            <a:r>
              <a:rPr lang="zh-CN" altLang="en-US" dirty="0">
                <a:solidFill>
                  <a:srgbClr val="C00000"/>
                </a:solidFill>
              </a:rPr>
              <a:t>∪</a:t>
            </a:r>
            <a:r>
              <a:rPr lang="en-US" altLang="zh-CN" dirty="0">
                <a:solidFill>
                  <a:srgbClr val="C00000"/>
                </a:solidFill>
              </a:rPr>
              <a:t>(out[s]-kill[s])</a:t>
            </a:r>
            <a:endParaRPr lang="zh-CN" altLang="en-US" dirty="0">
              <a:solidFill>
                <a:srgbClr val="C00000"/>
              </a:solidFill>
            </a:endParaRPr>
          </a:p>
        </p:txBody>
      </p:sp>
      <p:sp>
        <p:nvSpPr>
          <p:cNvPr id="4" name="灯片编号占位符 3"/>
          <p:cNvSpPr>
            <a:spLocks noGrp="1"/>
          </p:cNvSpPr>
          <p:nvPr>
            <p:ph type="sldNum" sz="quarter" idx="12"/>
          </p:nvPr>
        </p:nvSpPr>
        <p:spPr>
          <a:xfrm>
            <a:off x="7802880" y="6416040"/>
            <a:ext cx="712470" cy="305435"/>
          </a:xfrm>
        </p:spPr>
        <p:txBody>
          <a:bodyPr/>
          <a:lstStyle/>
          <a:p>
            <a:pPr>
              <a:defRPr/>
            </a:pPr>
            <a:fld id="{EFC3A549-9C13-4399-83C7-A4E2E0BD550C}" type="slidenum">
              <a:rPr lang="zh-CN" altLang="en-US" smtClean="0"/>
              <a:pPr>
                <a:defRPr/>
              </a:pPr>
              <a:t>80</a:t>
            </a:fld>
            <a:endParaRPr lang="zh-CN" altLang="en-US"/>
          </a:p>
        </p:txBody>
      </p:sp>
      <p:sp>
        <p:nvSpPr>
          <p:cNvPr id="6" name="内容占位符 2"/>
          <p:cNvSpPr txBox="1">
            <a:spLocks/>
          </p:cNvSpPr>
          <p:nvPr/>
        </p:nvSpPr>
        <p:spPr bwMode="auto">
          <a:xfrm>
            <a:off x="589929" y="4327671"/>
            <a:ext cx="2138516" cy="2146873"/>
          </a:xfrm>
          <a:prstGeom prst="rect">
            <a:avLst/>
          </a:prstGeom>
          <a:solidFill>
            <a:schemeClr val="accent5">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600"/>
              </a:spcBef>
              <a:spcAft>
                <a:spcPts val="600"/>
              </a:spcAft>
              <a:buClrTx/>
              <a:buSzPct val="50000"/>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gen[1]={</a:t>
            </a:r>
            <a:r>
              <a:rPr kumimoji="0" lang="en-US" altLang="zh-CN" sz="24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y,z</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600"/>
              </a:spcBef>
              <a:spcAft>
                <a:spcPts val="600"/>
              </a:spcAft>
              <a:buClrTx/>
              <a:buSzPct val="50000"/>
              <a:tabLst/>
              <a:defRPr/>
            </a:pPr>
            <a:r>
              <a:rPr lang="en-US" altLang="zh-CN" sz="2400" noProof="0" dirty="0">
                <a:solidFill>
                  <a:srgbClr val="0000FF"/>
                </a:solidFill>
                <a:latin typeface="楷体" pitchFamily="49" charset="-122"/>
                <a:ea typeface="楷体" pitchFamily="49" charset="-122"/>
              </a:rPr>
              <a:t>kill[1]={x}</a:t>
            </a:r>
          </a:p>
          <a:p>
            <a:pPr marL="228600" marR="0" lvl="0" indent="-228600" algn="l" defTabSz="914400" rtl="0" eaLnBrk="0" fontAlgn="base" latinLnBrk="0" hangingPunct="0">
              <a:lnSpc>
                <a:spcPct val="100000"/>
              </a:lnSpc>
              <a:spcBef>
                <a:spcPts val="600"/>
              </a:spcBef>
              <a:spcAft>
                <a:spcPts val="600"/>
              </a:spcAft>
              <a:buClrTx/>
              <a:buSzPct val="50000"/>
              <a:tabLst/>
              <a:defRPr/>
            </a:pPr>
            <a:r>
              <a:rPr kumimoji="0" lang="en-US" altLang="zh-CN" sz="2400" b="0" i="0" u="none" strike="noStrike" kern="1200" cap="none" spc="0" normalizeH="0" baseline="0" dirty="0">
                <a:ln>
                  <a:noFill/>
                </a:ln>
                <a:effectLst/>
                <a:uLnTx/>
                <a:uFillTx/>
                <a:latin typeface="楷体" pitchFamily="49" charset="-122"/>
                <a:ea typeface="楷体" pitchFamily="49" charset="-122"/>
                <a:cs typeface="+mn-cs"/>
              </a:rPr>
              <a:t>gen[2]={</a:t>
            </a:r>
            <a:r>
              <a:rPr kumimoji="0" lang="en-US" altLang="zh-CN" sz="2400" b="0" i="0" u="none" strike="noStrike" kern="1200" cap="none" spc="0" normalizeH="0" baseline="0" dirty="0" err="1">
                <a:ln>
                  <a:noFill/>
                </a:ln>
                <a:effectLst/>
                <a:uLnTx/>
                <a:uFillTx/>
                <a:latin typeface="楷体" pitchFamily="49" charset="-122"/>
                <a:ea typeface="楷体" pitchFamily="49" charset="-122"/>
                <a:cs typeface="+mn-cs"/>
              </a:rPr>
              <a:t>z,x</a:t>
            </a:r>
            <a:r>
              <a:rPr kumimoji="0" lang="en-US" altLang="zh-CN" sz="2400" b="0" i="0" u="none" strike="noStrike" kern="1200" cap="none" spc="0" normalizeH="0" baseline="0" dirty="0">
                <a:ln>
                  <a:noFill/>
                </a:ln>
                <a:effectLst/>
                <a:uLnTx/>
                <a:uFillTx/>
                <a:latin typeface="楷体" pitchFamily="49" charset="-122"/>
                <a:ea typeface="楷体" pitchFamily="49" charset="-122"/>
                <a:cs typeface="+mn-cs"/>
              </a:rPr>
              <a:t>}</a:t>
            </a:r>
          </a:p>
          <a:p>
            <a:pPr marL="228600" marR="0" lvl="0" indent="-228600" algn="l" defTabSz="914400" rtl="0" eaLnBrk="0" fontAlgn="base" latinLnBrk="0" hangingPunct="0">
              <a:lnSpc>
                <a:spcPct val="100000"/>
              </a:lnSpc>
              <a:spcBef>
                <a:spcPts val="600"/>
              </a:spcBef>
              <a:spcAft>
                <a:spcPts val="600"/>
              </a:spcAft>
              <a:buClrTx/>
              <a:buSzPct val="50000"/>
              <a:tabLst/>
              <a:defRPr/>
            </a:pPr>
            <a:r>
              <a:rPr lang="en-US" altLang="zh-CN" sz="2400" noProof="0" dirty="0">
                <a:latin typeface="楷体" pitchFamily="49" charset="-122"/>
                <a:ea typeface="楷体" pitchFamily="49" charset="-122"/>
              </a:rPr>
              <a:t>kill[2]={z}</a:t>
            </a:r>
            <a:endParaRPr kumimoji="0" lang="zh-CN" altLang="en-US" sz="2400" b="0" i="0" u="none" strike="noStrike" kern="1200" cap="none" spc="0" normalizeH="0" baseline="0" noProof="0" dirty="0">
              <a:ln>
                <a:noFill/>
              </a:ln>
              <a:effectLst/>
              <a:uLnTx/>
              <a:uFillTx/>
              <a:latin typeface="楷体" pitchFamily="49" charset="-122"/>
              <a:ea typeface="楷体" pitchFamily="49" charset="-122"/>
            </a:endParaRPr>
          </a:p>
        </p:txBody>
      </p:sp>
      <p:sp>
        <p:nvSpPr>
          <p:cNvPr id="7" name="矩形 6"/>
          <p:cNvSpPr/>
          <p:nvPr/>
        </p:nvSpPr>
        <p:spPr>
          <a:xfrm>
            <a:off x="3834583" y="4911213"/>
            <a:ext cx="1563330" cy="973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0"/>
              </a:spcAft>
            </a:pPr>
            <a:r>
              <a:rPr lang="en-US" altLang="zh-CN" sz="2400" dirty="0">
                <a:solidFill>
                  <a:srgbClr val="1E1CE3"/>
                </a:solidFill>
                <a:latin typeface="楷体" pitchFamily="49" charset="-122"/>
                <a:ea typeface="楷体" pitchFamily="49" charset="-122"/>
              </a:rPr>
              <a:t>1:x=</a:t>
            </a:r>
            <a:r>
              <a:rPr lang="en-US" altLang="zh-CN" sz="2400" dirty="0" err="1">
                <a:solidFill>
                  <a:srgbClr val="1E1CE3"/>
                </a:solidFill>
                <a:latin typeface="楷体" pitchFamily="49" charset="-122"/>
                <a:ea typeface="楷体" pitchFamily="49" charset="-122"/>
              </a:rPr>
              <a:t>y+z</a:t>
            </a:r>
            <a:endParaRPr lang="en-US" altLang="zh-CN" sz="2400" dirty="0">
              <a:solidFill>
                <a:srgbClr val="1E1CE3"/>
              </a:solidFill>
              <a:latin typeface="楷体" pitchFamily="49" charset="-122"/>
              <a:ea typeface="楷体" pitchFamily="49" charset="-122"/>
            </a:endParaRPr>
          </a:p>
          <a:p>
            <a:pPr>
              <a:lnSpc>
                <a:spcPct val="110000"/>
              </a:lnSpc>
              <a:spcBef>
                <a:spcPts val="600"/>
              </a:spcBef>
              <a:spcAft>
                <a:spcPts val="0"/>
              </a:spcAft>
            </a:pPr>
            <a:r>
              <a:rPr lang="en-US" altLang="zh-CN" sz="2400" dirty="0">
                <a:solidFill>
                  <a:srgbClr val="1E1CE3"/>
                </a:solidFill>
                <a:latin typeface="楷体" pitchFamily="49" charset="-122"/>
                <a:ea typeface="楷体" pitchFamily="49" charset="-122"/>
              </a:rPr>
              <a:t>2:z=</a:t>
            </a:r>
            <a:r>
              <a:rPr lang="en-US" altLang="zh-CN" sz="2400" dirty="0" err="1">
                <a:solidFill>
                  <a:srgbClr val="1E1CE3"/>
                </a:solidFill>
                <a:latin typeface="楷体" pitchFamily="49" charset="-122"/>
                <a:ea typeface="楷体" pitchFamily="49" charset="-122"/>
              </a:rPr>
              <a:t>z+x</a:t>
            </a:r>
            <a:endParaRPr lang="en-US" altLang="zh-CN" sz="2400" dirty="0">
              <a:solidFill>
                <a:srgbClr val="1E1CE3"/>
              </a:solidFill>
              <a:latin typeface="楷体" pitchFamily="49" charset="-122"/>
              <a:ea typeface="楷体" pitchFamily="49" charset="-122"/>
            </a:endParaRPr>
          </a:p>
        </p:txBody>
      </p:sp>
      <p:grpSp>
        <p:nvGrpSpPr>
          <p:cNvPr id="11" name="组合 10"/>
          <p:cNvGrpSpPr/>
          <p:nvPr/>
        </p:nvGrpSpPr>
        <p:grpSpPr>
          <a:xfrm>
            <a:off x="353960" y="796426"/>
            <a:ext cx="2418737" cy="973392"/>
            <a:chOff x="353960" y="1312606"/>
            <a:chExt cx="2418737" cy="973392"/>
          </a:xfrm>
        </p:grpSpPr>
        <p:sp>
          <p:nvSpPr>
            <p:cNvPr id="8" name="矩形 7"/>
            <p:cNvSpPr/>
            <p:nvPr/>
          </p:nvSpPr>
          <p:spPr>
            <a:xfrm>
              <a:off x="353960" y="1312606"/>
              <a:ext cx="1563330" cy="97339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0"/>
                </a:spcAft>
              </a:pPr>
              <a:r>
                <a:rPr lang="zh-CN" altLang="en-US" sz="2400" dirty="0">
                  <a:solidFill>
                    <a:srgbClr val="1E1CE3"/>
                  </a:solidFill>
                  <a:latin typeface="楷体" pitchFamily="49" charset="-122"/>
                  <a:ea typeface="楷体" pitchFamily="49" charset="-122"/>
                </a:rPr>
                <a:t>也可记为：</a:t>
              </a:r>
              <a:r>
                <a:rPr lang="en-US" altLang="zh-CN" sz="2400" dirty="0">
                  <a:solidFill>
                    <a:srgbClr val="1E1CE3"/>
                  </a:solidFill>
                  <a:latin typeface="楷体" pitchFamily="49" charset="-122"/>
                  <a:ea typeface="楷体" pitchFamily="49" charset="-122"/>
                </a:rPr>
                <a:t>used[s]</a:t>
              </a:r>
            </a:p>
          </p:txBody>
        </p:sp>
        <p:cxnSp>
          <p:nvCxnSpPr>
            <p:cNvPr id="10" name="直接箭头连接符 9"/>
            <p:cNvCxnSpPr/>
            <p:nvPr/>
          </p:nvCxnSpPr>
          <p:spPr>
            <a:xfrm flipH="1" flipV="1">
              <a:off x="1592826" y="1932039"/>
              <a:ext cx="1179871" cy="280206"/>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44127" y="2069711"/>
            <a:ext cx="2635047" cy="973392"/>
            <a:chOff x="353960" y="1312606"/>
            <a:chExt cx="2635047" cy="973392"/>
          </a:xfrm>
        </p:grpSpPr>
        <p:sp>
          <p:nvSpPr>
            <p:cNvPr id="14" name="矩形 13"/>
            <p:cNvSpPr/>
            <p:nvPr/>
          </p:nvSpPr>
          <p:spPr>
            <a:xfrm>
              <a:off x="353960" y="1312606"/>
              <a:ext cx="1563330" cy="97339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0"/>
                </a:spcAft>
              </a:pPr>
              <a:r>
                <a:rPr lang="zh-CN" altLang="en-US" sz="2400" dirty="0">
                  <a:solidFill>
                    <a:srgbClr val="1E1CE3"/>
                  </a:solidFill>
                  <a:latin typeface="楷体" pitchFamily="49" charset="-122"/>
                  <a:ea typeface="楷体" pitchFamily="49" charset="-122"/>
                </a:rPr>
                <a:t>也可记为：</a:t>
              </a:r>
              <a:r>
                <a:rPr lang="en-US" altLang="zh-CN" sz="2400" dirty="0">
                  <a:solidFill>
                    <a:srgbClr val="1E1CE3"/>
                  </a:solidFill>
                  <a:latin typeface="楷体" pitchFamily="49" charset="-122"/>
                  <a:ea typeface="楷体" pitchFamily="49" charset="-122"/>
                </a:rPr>
                <a:t>def[s]</a:t>
              </a:r>
            </a:p>
          </p:txBody>
        </p:sp>
        <p:cxnSp>
          <p:nvCxnSpPr>
            <p:cNvPr id="15" name="直接箭头连接符 14"/>
            <p:cNvCxnSpPr/>
            <p:nvPr/>
          </p:nvCxnSpPr>
          <p:spPr>
            <a:xfrm flipH="1">
              <a:off x="1592827" y="1691127"/>
              <a:ext cx="1396180" cy="24091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48956"/>
            <a:ext cx="7886700" cy="716915"/>
          </a:xfrm>
        </p:spPr>
        <p:txBody>
          <a:bodyPr/>
          <a:lstStyle/>
          <a:p>
            <a:r>
              <a:rPr lang="zh-CN" altLang="en-US" dirty="0"/>
              <a:t>示例（续）</a:t>
            </a:r>
          </a:p>
        </p:txBody>
      </p:sp>
      <p:sp>
        <p:nvSpPr>
          <p:cNvPr id="3" name="内容占位符 2"/>
          <p:cNvSpPr>
            <a:spLocks noGrp="1"/>
          </p:cNvSpPr>
          <p:nvPr>
            <p:ph idx="1"/>
          </p:nvPr>
        </p:nvSpPr>
        <p:spPr>
          <a:xfrm>
            <a:off x="472440" y="987425"/>
            <a:ext cx="5654040" cy="1710055"/>
          </a:xfrm>
        </p:spPr>
        <p:txBody>
          <a:bodyPr/>
          <a:lstStyle/>
          <a:p>
            <a:r>
              <a:rPr lang="zh-CN" altLang="en-US" dirty="0"/>
              <a:t>基本块内的</a:t>
            </a:r>
            <a:r>
              <a:rPr lang="zh-CN" altLang="en-US" dirty="0">
                <a:solidFill>
                  <a:srgbClr val="FF0000"/>
                </a:solidFill>
              </a:rPr>
              <a:t>后向</a:t>
            </a:r>
            <a:r>
              <a:rPr lang="zh-CN" altLang="en-US" dirty="0"/>
              <a:t>数据流方程：</a:t>
            </a:r>
            <a:endParaRPr lang="en-US" altLang="zh-CN" dirty="0"/>
          </a:p>
          <a:p>
            <a:pPr lvl="1">
              <a:buFont typeface="Wingdings" pitchFamily="2" charset="2"/>
              <a:buChar char="Ø"/>
            </a:pPr>
            <a:r>
              <a:rPr lang="en-US" altLang="zh-CN" dirty="0"/>
              <a:t>out[</a:t>
            </a:r>
            <a:r>
              <a:rPr lang="en-US" altLang="zh-CN" dirty="0" err="1"/>
              <a:t>s</a:t>
            </a:r>
            <a:r>
              <a:rPr lang="en-US" altLang="zh-CN" baseline="-25000" dirty="0" err="1"/>
              <a:t>i</a:t>
            </a:r>
            <a:r>
              <a:rPr lang="en-US" altLang="zh-CN" dirty="0"/>
              <a:t>]=in[s</a:t>
            </a:r>
            <a:r>
              <a:rPr lang="en-US" altLang="zh-CN" baseline="-25000" dirty="0"/>
              <a:t>i+1</a:t>
            </a:r>
            <a:r>
              <a:rPr lang="en-US" altLang="zh-CN" dirty="0"/>
              <a:t>]</a:t>
            </a:r>
          </a:p>
          <a:p>
            <a:pPr lvl="1">
              <a:buFont typeface="Wingdings" pitchFamily="2" charset="2"/>
              <a:buChar char="Ø"/>
            </a:pPr>
            <a:r>
              <a:rPr lang="en-US" altLang="zh-CN" dirty="0"/>
              <a:t>in[s]=gen[s]</a:t>
            </a:r>
            <a:r>
              <a:rPr lang="zh-CN" altLang="en-US" dirty="0"/>
              <a:t>∪</a:t>
            </a:r>
            <a:r>
              <a:rPr lang="en-US" altLang="zh-CN" dirty="0"/>
              <a:t>(out[s]-kill[s])</a:t>
            </a:r>
            <a:endParaRPr lang="zh-CN" altLang="en-US" dirty="0"/>
          </a:p>
        </p:txBody>
      </p:sp>
      <p:sp>
        <p:nvSpPr>
          <p:cNvPr id="4" name="灯片编号占位符 3"/>
          <p:cNvSpPr>
            <a:spLocks noGrp="1"/>
          </p:cNvSpPr>
          <p:nvPr>
            <p:ph type="sldNum" sz="quarter" idx="12"/>
          </p:nvPr>
        </p:nvSpPr>
        <p:spPr>
          <a:xfrm>
            <a:off x="7894320" y="6339840"/>
            <a:ext cx="621030" cy="381635"/>
          </a:xfrm>
        </p:spPr>
        <p:txBody>
          <a:bodyPr/>
          <a:lstStyle/>
          <a:p>
            <a:pPr>
              <a:defRPr/>
            </a:pPr>
            <a:fld id="{EFC3A549-9C13-4399-83C7-A4E2E0BD550C}" type="slidenum">
              <a:rPr lang="zh-CN" altLang="en-US" smtClean="0"/>
              <a:pPr>
                <a:defRPr/>
              </a:pPr>
              <a:t>81</a:t>
            </a:fld>
            <a:endParaRPr lang="zh-CN" altLang="en-US" dirty="0"/>
          </a:p>
        </p:txBody>
      </p:sp>
      <p:sp>
        <p:nvSpPr>
          <p:cNvPr id="6" name="矩形 5"/>
          <p:cNvSpPr/>
          <p:nvPr/>
        </p:nvSpPr>
        <p:spPr>
          <a:xfrm>
            <a:off x="1789456" y="3017520"/>
            <a:ext cx="1832732" cy="3398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4200"/>
              </a:spcAft>
            </a:pPr>
            <a:r>
              <a:rPr lang="en-US" altLang="zh-CN" sz="2400" dirty="0">
                <a:solidFill>
                  <a:srgbClr val="1E1CE3"/>
                </a:solidFill>
                <a:latin typeface="楷体" pitchFamily="49" charset="-122"/>
                <a:ea typeface="楷体" pitchFamily="49" charset="-122"/>
              </a:rPr>
              <a:t>1:a=1</a:t>
            </a:r>
          </a:p>
          <a:p>
            <a:pPr>
              <a:lnSpc>
                <a:spcPct val="110000"/>
              </a:lnSpc>
              <a:spcBef>
                <a:spcPts val="600"/>
              </a:spcBef>
              <a:spcAft>
                <a:spcPts val="4200"/>
              </a:spcAft>
            </a:pPr>
            <a:r>
              <a:rPr lang="en-US" altLang="zh-CN" sz="2400" dirty="0">
                <a:solidFill>
                  <a:srgbClr val="1E1CE3"/>
                </a:solidFill>
                <a:latin typeface="楷体" pitchFamily="49" charset="-122"/>
                <a:ea typeface="楷体" pitchFamily="49" charset="-122"/>
              </a:rPr>
              <a:t>2:b=a+2</a:t>
            </a:r>
          </a:p>
          <a:p>
            <a:pPr>
              <a:lnSpc>
                <a:spcPct val="110000"/>
              </a:lnSpc>
              <a:spcBef>
                <a:spcPts val="600"/>
              </a:spcBef>
              <a:spcAft>
                <a:spcPts val="4200"/>
              </a:spcAft>
            </a:pPr>
            <a:r>
              <a:rPr lang="en-US" altLang="zh-CN" sz="2400" dirty="0">
                <a:solidFill>
                  <a:srgbClr val="1E1CE3"/>
                </a:solidFill>
                <a:latin typeface="楷体" pitchFamily="49" charset="-122"/>
                <a:ea typeface="楷体" pitchFamily="49" charset="-122"/>
              </a:rPr>
              <a:t>3:c=b+3</a:t>
            </a:r>
          </a:p>
          <a:p>
            <a:pPr>
              <a:lnSpc>
                <a:spcPct val="110000"/>
              </a:lnSpc>
              <a:spcBef>
                <a:spcPts val="600"/>
              </a:spcBef>
              <a:spcAft>
                <a:spcPts val="4200"/>
              </a:spcAft>
            </a:pPr>
            <a:r>
              <a:rPr lang="en-US" altLang="zh-CN" sz="2400" dirty="0">
                <a:solidFill>
                  <a:srgbClr val="1E1CE3"/>
                </a:solidFill>
                <a:latin typeface="楷体" pitchFamily="49" charset="-122"/>
                <a:ea typeface="楷体" pitchFamily="49" charset="-122"/>
              </a:rPr>
              <a:t>4:return c</a:t>
            </a:r>
          </a:p>
        </p:txBody>
      </p:sp>
      <p:grpSp>
        <p:nvGrpSpPr>
          <p:cNvPr id="24" name="组合 23"/>
          <p:cNvGrpSpPr/>
          <p:nvPr/>
        </p:nvGrpSpPr>
        <p:grpSpPr>
          <a:xfrm>
            <a:off x="6553201" y="993453"/>
            <a:ext cx="1623059" cy="2290811"/>
            <a:chOff x="6400801" y="2913693"/>
            <a:chExt cx="1623059" cy="2290811"/>
          </a:xfrm>
        </p:grpSpPr>
        <p:grpSp>
          <p:nvGrpSpPr>
            <p:cNvPr id="13" name="组合 12"/>
            <p:cNvGrpSpPr/>
            <p:nvPr/>
          </p:nvGrpSpPr>
          <p:grpSpPr>
            <a:xfrm>
              <a:off x="7048500" y="2971800"/>
              <a:ext cx="975360" cy="2232704"/>
              <a:chOff x="6926580" y="701040"/>
              <a:chExt cx="975360" cy="2232704"/>
            </a:xfrm>
          </p:grpSpPr>
          <p:sp>
            <p:nvSpPr>
              <p:cNvPr id="7" name="矩形 6"/>
              <p:cNvSpPr/>
              <p:nvPr/>
            </p:nvSpPr>
            <p:spPr>
              <a:xfrm>
                <a:off x="6926580" y="1082040"/>
                <a:ext cx="97536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err="1">
                    <a:solidFill>
                      <a:schemeClr val="tx1"/>
                    </a:solidFill>
                    <a:latin typeface="楷体" pitchFamily="49" charset="-122"/>
                    <a:ea typeface="楷体" pitchFamily="49" charset="-122"/>
                  </a:rPr>
                  <a:t>s</a:t>
                </a:r>
                <a:r>
                  <a:rPr lang="en-US" altLang="zh-CN" sz="2400" baseline="-25000" dirty="0" err="1">
                    <a:solidFill>
                      <a:schemeClr val="tx1"/>
                    </a:solidFill>
                    <a:latin typeface="楷体" pitchFamily="49" charset="-122"/>
                    <a:ea typeface="楷体" pitchFamily="49" charset="-122"/>
                  </a:rPr>
                  <a:t>i</a:t>
                </a:r>
                <a:endParaRPr lang="zh-CN" altLang="en-US" sz="2400" baseline="-25000" dirty="0">
                  <a:solidFill>
                    <a:schemeClr val="tx1"/>
                  </a:solidFill>
                  <a:latin typeface="楷体" pitchFamily="49" charset="-122"/>
                  <a:ea typeface="楷体" pitchFamily="49" charset="-122"/>
                </a:endParaRPr>
              </a:p>
            </p:txBody>
          </p:sp>
          <p:sp>
            <p:nvSpPr>
              <p:cNvPr id="8" name="矩形 7"/>
              <p:cNvSpPr/>
              <p:nvPr/>
            </p:nvSpPr>
            <p:spPr>
              <a:xfrm>
                <a:off x="6926580" y="2552744"/>
                <a:ext cx="97536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chemeClr val="tx1"/>
                    </a:solidFill>
                    <a:latin typeface="楷体" pitchFamily="49" charset="-122"/>
                    <a:ea typeface="楷体" pitchFamily="49" charset="-122"/>
                  </a:rPr>
                  <a:t>s</a:t>
                </a:r>
                <a:r>
                  <a:rPr lang="en-US" altLang="zh-CN" sz="2400" baseline="-25000" dirty="0">
                    <a:solidFill>
                      <a:schemeClr val="tx1"/>
                    </a:solidFill>
                    <a:latin typeface="楷体" pitchFamily="49" charset="-122"/>
                    <a:ea typeface="楷体" pitchFamily="49" charset="-122"/>
                  </a:rPr>
                  <a:t>i+1</a:t>
                </a:r>
                <a:endParaRPr lang="zh-CN" altLang="en-US" sz="2400" baseline="-25000" dirty="0">
                  <a:solidFill>
                    <a:schemeClr val="tx1"/>
                  </a:solidFill>
                  <a:latin typeface="楷体" pitchFamily="49" charset="-122"/>
                  <a:ea typeface="楷体" pitchFamily="49" charset="-122"/>
                </a:endParaRPr>
              </a:p>
            </p:txBody>
          </p:sp>
          <p:cxnSp>
            <p:nvCxnSpPr>
              <p:cNvPr id="10" name="直接箭头连接符 9"/>
              <p:cNvCxnSpPr/>
              <p:nvPr/>
            </p:nvCxnSpPr>
            <p:spPr>
              <a:xfrm>
                <a:off x="7406640" y="701040"/>
                <a:ext cx="0" cy="3810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406640" y="1463040"/>
                <a:ext cx="0" cy="10800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6400801" y="3770945"/>
              <a:ext cx="109446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r>
                <a:rPr lang="en-US" altLang="zh-CN" sz="2400" dirty="0">
                  <a:solidFill>
                    <a:srgbClr val="7030A0"/>
                  </a:solidFill>
                  <a:latin typeface="楷体" pitchFamily="49" charset="-122"/>
                  <a:ea typeface="楷体" pitchFamily="49" charset="-122"/>
                </a:rPr>
                <a:t>out[</a:t>
              </a:r>
              <a:r>
                <a:rPr lang="en-US" altLang="zh-CN" sz="2400" dirty="0" err="1">
                  <a:solidFill>
                    <a:srgbClr val="7030A0"/>
                  </a:solidFill>
                  <a:latin typeface="楷体" pitchFamily="49" charset="-122"/>
                  <a:ea typeface="楷体" pitchFamily="49" charset="-122"/>
                </a:rPr>
                <a:t>s</a:t>
              </a:r>
              <a:r>
                <a:rPr lang="en-US" altLang="zh-CN" sz="2400" baseline="-25000" dirty="0" err="1">
                  <a:solidFill>
                    <a:srgbClr val="7030A0"/>
                  </a:solidFill>
                  <a:latin typeface="楷体" pitchFamily="49" charset="-122"/>
                  <a:ea typeface="楷体" pitchFamily="49" charset="-122"/>
                </a:rPr>
                <a:t>i</a:t>
              </a:r>
              <a:r>
                <a:rPr lang="en-US" altLang="zh-CN" sz="2400" dirty="0">
                  <a:solidFill>
                    <a:srgbClr val="7030A0"/>
                  </a:solidFill>
                  <a:latin typeface="楷体" pitchFamily="49" charset="-122"/>
                  <a:ea typeface="楷体" pitchFamily="49" charset="-122"/>
                </a:rPr>
                <a:t>]</a:t>
              </a:r>
              <a:endParaRPr lang="zh-CN" altLang="en-US" sz="2400" dirty="0">
                <a:solidFill>
                  <a:srgbClr val="7030A0"/>
                </a:solidFill>
                <a:latin typeface="楷体" pitchFamily="49" charset="-122"/>
                <a:ea typeface="楷体" pitchFamily="49" charset="-122"/>
              </a:endParaRPr>
            </a:p>
          </p:txBody>
        </p:sp>
        <p:sp>
          <p:nvSpPr>
            <p:cNvPr id="14" name="矩形 13"/>
            <p:cNvSpPr/>
            <p:nvPr/>
          </p:nvSpPr>
          <p:spPr>
            <a:xfrm>
              <a:off x="6419850" y="4337667"/>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r>
                <a:rPr lang="en-US" altLang="zh-CN" sz="2400" dirty="0">
                  <a:solidFill>
                    <a:srgbClr val="7030A0"/>
                  </a:solidFill>
                  <a:latin typeface="楷体" pitchFamily="49" charset="-122"/>
                  <a:ea typeface="楷体" pitchFamily="49" charset="-122"/>
                </a:rPr>
                <a:t>in[s</a:t>
              </a:r>
              <a:r>
                <a:rPr lang="en-US" altLang="zh-CN" sz="2400" baseline="-25000" dirty="0">
                  <a:solidFill>
                    <a:srgbClr val="7030A0"/>
                  </a:solidFill>
                  <a:latin typeface="楷体" pitchFamily="49" charset="-122"/>
                  <a:ea typeface="楷体" pitchFamily="49" charset="-122"/>
                </a:rPr>
                <a:t>i+1</a:t>
              </a:r>
              <a:r>
                <a:rPr lang="en-US" altLang="zh-CN" sz="2400" dirty="0">
                  <a:solidFill>
                    <a:srgbClr val="7030A0"/>
                  </a:solidFill>
                  <a:latin typeface="楷体" pitchFamily="49" charset="-122"/>
                  <a:ea typeface="楷体" pitchFamily="49" charset="-122"/>
                </a:rPr>
                <a:t>]</a:t>
              </a:r>
              <a:endParaRPr lang="zh-CN" altLang="en-US" sz="2400" dirty="0">
                <a:solidFill>
                  <a:srgbClr val="7030A0"/>
                </a:solidFill>
                <a:latin typeface="楷体" pitchFamily="49" charset="-122"/>
                <a:ea typeface="楷体" pitchFamily="49" charset="-122"/>
              </a:endParaRPr>
            </a:p>
          </p:txBody>
        </p:sp>
        <p:sp>
          <p:nvSpPr>
            <p:cNvPr id="15" name="矩形 14"/>
            <p:cNvSpPr/>
            <p:nvPr/>
          </p:nvSpPr>
          <p:spPr>
            <a:xfrm>
              <a:off x="6419850" y="2913693"/>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r>
                <a:rPr lang="en-US" altLang="zh-CN" sz="2400" dirty="0">
                  <a:solidFill>
                    <a:srgbClr val="7030A0"/>
                  </a:solidFill>
                  <a:latin typeface="楷体" pitchFamily="49" charset="-122"/>
                  <a:ea typeface="楷体" pitchFamily="49" charset="-122"/>
                </a:rPr>
                <a:t>in[</a:t>
              </a:r>
              <a:r>
                <a:rPr lang="en-US" altLang="zh-CN" sz="2400" dirty="0" err="1">
                  <a:solidFill>
                    <a:srgbClr val="7030A0"/>
                  </a:solidFill>
                  <a:latin typeface="楷体" pitchFamily="49" charset="-122"/>
                  <a:ea typeface="楷体" pitchFamily="49" charset="-122"/>
                </a:rPr>
                <a:t>s</a:t>
              </a:r>
              <a:r>
                <a:rPr lang="en-US" altLang="zh-CN" sz="2400" baseline="-25000" dirty="0" err="1">
                  <a:solidFill>
                    <a:srgbClr val="7030A0"/>
                  </a:solidFill>
                  <a:latin typeface="楷体" pitchFamily="49" charset="-122"/>
                  <a:ea typeface="楷体" pitchFamily="49" charset="-122"/>
                </a:rPr>
                <a:t>i</a:t>
              </a:r>
              <a:r>
                <a:rPr lang="en-US" altLang="zh-CN" sz="2400" dirty="0">
                  <a:solidFill>
                    <a:srgbClr val="7030A0"/>
                  </a:solidFill>
                  <a:latin typeface="楷体" pitchFamily="49" charset="-122"/>
                  <a:ea typeface="楷体" pitchFamily="49" charset="-122"/>
                </a:rPr>
                <a:t>]</a:t>
              </a:r>
              <a:endParaRPr lang="zh-CN" altLang="en-US" sz="2400" dirty="0">
                <a:solidFill>
                  <a:srgbClr val="7030A0"/>
                </a:solidFill>
                <a:latin typeface="楷体" pitchFamily="49" charset="-122"/>
                <a:ea typeface="楷体" pitchFamily="49" charset="-122"/>
              </a:endParaRPr>
            </a:p>
          </p:txBody>
        </p:sp>
      </p:grpSp>
      <p:grpSp>
        <p:nvGrpSpPr>
          <p:cNvPr id="41" name="组合 40"/>
          <p:cNvGrpSpPr/>
          <p:nvPr/>
        </p:nvGrpSpPr>
        <p:grpSpPr>
          <a:xfrm>
            <a:off x="2779562" y="6257907"/>
            <a:ext cx="3099128" cy="381000"/>
            <a:chOff x="2174894" y="6257907"/>
            <a:chExt cx="3099128" cy="381000"/>
          </a:xfrm>
        </p:grpSpPr>
        <p:sp>
          <p:nvSpPr>
            <p:cNvPr id="19" name="矩形 18"/>
            <p:cNvSpPr/>
            <p:nvPr/>
          </p:nvSpPr>
          <p:spPr>
            <a:xfrm>
              <a:off x="3158489" y="6257907"/>
              <a:ext cx="211553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out[4]=</a:t>
              </a:r>
              <a:r>
                <a:rPr lang="en-US" altLang="zh-CN" sz="2400" dirty="0">
                  <a:solidFill>
                    <a:srgbClr val="CC0099"/>
                  </a:solidFill>
                  <a:ea typeface="Arial Unicode MS" pitchFamily="34" charset="-122"/>
                  <a:cs typeface="Arial Unicode MS" pitchFamily="34" charset="-122"/>
                  <a:sym typeface="Symbol" pitchFamily="18" charset="2"/>
                </a:rPr>
                <a:t>∅</a:t>
              </a:r>
              <a:endParaRPr lang="zh-CN" altLang="en-US" sz="2400" dirty="0">
                <a:solidFill>
                  <a:srgbClr val="CC0099"/>
                </a:solidFill>
                <a:latin typeface="楷体" pitchFamily="49" charset="-122"/>
                <a:ea typeface="楷体" pitchFamily="49" charset="-122"/>
              </a:endParaRPr>
            </a:p>
          </p:txBody>
        </p:sp>
        <p:cxnSp>
          <p:nvCxnSpPr>
            <p:cNvPr id="26" name="直接箭头连接符 25"/>
            <p:cNvCxnSpPr/>
            <p:nvPr/>
          </p:nvCxnSpPr>
          <p:spPr>
            <a:xfrm>
              <a:off x="2174894" y="6416040"/>
              <a:ext cx="864000" cy="6096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2721062" y="5739747"/>
            <a:ext cx="4573966" cy="386733"/>
            <a:chOff x="2116394" y="5739747"/>
            <a:chExt cx="4573966" cy="386733"/>
          </a:xfrm>
        </p:grpSpPr>
        <p:sp>
          <p:nvSpPr>
            <p:cNvPr id="21" name="矩形 20"/>
            <p:cNvSpPr/>
            <p:nvPr/>
          </p:nvSpPr>
          <p:spPr>
            <a:xfrm>
              <a:off x="3143249" y="5739747"/>
              <a:ext cx="354711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in[4]={c}</a:t>
              </a:r>
              <a:r>
                <a:rPr lang="zh-CN" altLang="en-US" sz="2400" dirty="0">
                  <a:solidFill>
                    <a:srgbClr val="CC0099"/>
                  </a:solidFill>
                </a:rPr>
                <a:t>∪</a:t>
              </a:r>
              <a:r>
                <a:rPr lang="en-US" altLang="zh-CN" sz="2400" dirty="0">
                  <a:solidFill>
                    <a:srgbClr val="CC0099"/>
                  </a:solidFill>
                  <a:ea typeface="Arial Unicode MS" pitchFamily="34" charset="-122"/>
                  <a:cs typeface="Arial Unicode MS" pitchFamily="34" charset="-122"/>
                  <a:sym typeface="Symbol" pitchFamily="18" charset="2"/>
                </a:rPr>
                <a:t>∅</a:t>
              </a:r>
              <a:r>
                <a:rPr lang="en-US" altLang="zh-CN" sz="2400" dirty="0">
                  <a:solidFill>
                    <a:srgbClr val="CC0099"/>
                  </a:solidFill>
                  <a:latin typeface="楷体" pitchFamily="49" charset="-122"/>
                  <a:ea typeface="楷体" pitchFamily="49" charset="-122"/>
                </a:rPr>
                <a:t>-</a:t>
              </a:r>
              <a:r>
                <a:rPr lang="en-US" altLang="zh-CN" sz="2400" dirty="0">
                  <a:solidFill>
                    <a:srgbClr val="CC0099"/>
                  </a:solidFill>
                  <a:ea typeface="Arial Unicode MS" pitchFamily="34" charset="-122"/>
                  <a:cs typeface="Arial Unicode MS" pitchFamily="34" charset="-122"/>
                  <a:sym typeface="Symbol" pitchFamily="18" charset="2"/>
                </a:rPr>
                <a:t>∅</a:t>
              </a:r>
              <a:r>
                <a:rPr lang="en-US" altLang="zh-CN" sz="2400" dirty="0">
                  <a:solidFill>
                    <a:srgbClr val="CC0099"/>
                  </a:solidFill>
                  <a:latin typeface="楷体" pitchFamily="49" charset="-122"/>
                  <a:ea typeface="楷体" pitchFamily="49" charset="-122"/>
                </a:rPr>
                <a:t>={c}</a:t>
              </a:r>
              <a:endParaRPr lang="zh-CN" altLang="en-US" sz="2400" dirty="0">
                <a:solidFill>
                  <a:srgbClr val="CC0099"/>
                </a:solidFill>
                <a:latin typeface="楷体" pitchFamily="49" charset="-122"/>
                <a:ea typeface="楷体" pitchFamily="49" charset="-122"/>
              </a:endParaRPr>
            </a:p>
          </p:txBody>
        </p:sp>
        <p:cxnSp>
          <p:nvCxnSpPr>
            <p:cNvPr id="27" name="直接箭头连接符 26"/>
            <p:cNvCxnSpPr>
              <a:endCxn id="21" idx="1"/>
            </p:cNvCxnSpPr>
            <p:nvPr/>
          </p:nvCxnSpPr>
          <p:spPr>
            <a:xfrm flipV="1">
              <a:off x="2116394" y="5930247"/>
              <a:ext cx="954000" cy="196233"/>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538182" y="5281563"/>
            <a:ext cx="3340508" cy="381000"/>
            <a:chOff x="1933514" y="5281563"/>
            <a:chExt cx="3340508" cy="381000"/>
          </a:xfrm>
        </p:grpSpPr>
        <p:sp>
          <p:nvSpPr>
            <p:cNvPr id="20" name="矩形 19"/>
            <p:cNvSpPr/>
            <p:nvPr/>
          </p:nvSpPr>
          <p:spPr>
            <a:xfrm>
              <a:off x="3158489" y="5281563"/>
              <a:ext cx="211553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out[3]={c}</a:t>
              </a:r>
              <a:endParaRPr lang="zh-CN" altLang="en-US" sz="2400" dirty="0">
                <a:solidFill>
                  <a:srgbClr val="CC0099"/>
                </a:solidFill>
                <a:latin typeface="楷体" pitchFamily="49" charset="-122"/>
                <a:ea typeface="楷体" pitchFamily="49" charset="-122"/>
              </a:endParaRPr>
            </a:p>
          </p:txBody>
        </p:sp>
        <p:cxnSp>
          <p:nvCxnSpPr>
            <p:cNvPr id="29" name="直接箭头连接符 28"/>
            <p:cNvCxnSpPr/>
            <p:nvPr/>
          </p:nvCxnSpPr>
          <p:spPr>
            <a:xfrm>
              <a:off x="1933514" y="5440680"/>
              <a:ext cx="1114486" cy="7620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477222" y="4703427"/>
            <a:ext cx="4436806" cy="381000"/>
            <a:chOff x="1872554" y="4703427"/>
            <a:chExt cx="4436806" cy="381000"/>
          </a:xfrm>
        </p:grpSpPr>
        <p:sp>
          <p:nvSpPr>
            <p:cNvPr id="18" name="矩形 17"/>
            <p:cNvSpPr/>
            <p:nvPr/>
          </p:nvSpPr>
          <p:spPr>
            <a:xfrm>
              <a:off x="3158489" y="4703427"/>
              <a:ext cx="315087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in[3]={</a:t>
              </a:r>
              <a:r>
                <a:rPr lang="en-US" altLang="zh-CN" sz="2400" dirty="0">
                  <a:solidFill>
                    <a:srgbClr val="CC0099"/>
                  </a:solidFill>
                  <a:ea typeface="Arial Unicode MS" pitchFamily="34" charset="-122"/>
                  <a:cs typeface="Arial Unicode MS" pitchFamily="34" charset="-122"/>
                  <a:sym typeface="Symbol" pitchFamily="18" charset="2"/>
                </a:rPr>
                <a:t>b</a:t>
              </a:r>
              <a:r>
                <a:rPr lang="en-US" altLang="zh-CN" sz="2400" dirty="0">
                  <a:solidFill>
                    <a:srgbClr val="CC0099"/>
                  </a:solidFill>
                  <a:latin typeface="楷体" pitchFamily="49" charset="-122"/>
                  <a:ea typeface="楷体" pitchFamily="49" charset="-122"/>
                </a:rPr>
                <a:t>}</a:t>
              </a:r>
              <a:r>
                <a:rPr lang="zh-CN" altLang="en-US" sz="2400" dirty="0">
                  <a:solidFill>
                    <a:srgbClr val="CC0099"/>
                  </a:solidFill>
                </a:rPr>
                <a:t>∪</a:t>
              </a:r>
              <a:r>
                <a:rPr lang="en-US" altLang="zh-CN" sz="2400" dirty="0">
                  <a:solidFill>
                    <a:srgbClr val="CC0099"/>
                  </a:solidFill>
                </a:rPr>
                <a:t>{c}-{c}={b}</a:t>
              </a:r>
              <a:endParaRPr lang="zh-CN" altLang="en-US" sz="2400" dirty="0">
                <a:solidFill>
                  <a:srgbClr val="CC0099"/>
                </a:solidFill>
                <a:latin typeface="楷体" pitchFamily="49" charset="-122"/>
                <a:ea typeface="楷体" pitchFamily="49" charset="-122"/>
              </a:endParaRPr>
            </a:p>
          </p:txBody>
        </p:sp>
        <p:cxnSp>
          <p:nvCxnSpPr>
            <p:cNvPr id="31" name="直接箭头连接符 30"/>
            <p:cNvCxnSpPr/>
            <p:nvPr/>
          </p:nvCxnSpPr>
          <p:spPr>
            <a:xfrm flipV="1">
              <a:off x="1872554" y="4922520"/>
              <a:ext cx="1205926" cy="7620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492462" y="4215747"/>
            <a:ext cx="3386228" cy="381000"/>
            <a:chOff x="1887794" y="4215747"/>
            <a:chExt cx="3386228" cy="381000"/>
          </a:xfrm>
        </p:grpSpPr>
        <p:sp>
          <p:nvSpPr>
            <p:cNvPr id="16" name="矩形 15"/>
            <p:cNvSpPr/>
            <p:nvPr/>
          </p:nvSpPr>
          <p:spPr>
            <a:xfrm>
              <a:off x="3158489" y="4215747"/>
              <a:ext cx="211553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out[2]={</a:t>
              </a:r>
              <a:r>
                <a:rPr lang="en-US" altLang="zh-CN" sz="2400" dirty="0">
                  <a:solidFill>
                    <a:srgbClr val="CC0099"/>
                  </a:solidFill>
                  <a:ea typeface="Arial Unicode MS" pitchFamily="34" charset="-122"/>
                  <a:cs typeface="Arial Unicode MS" pitchFamily="34" charset="-122"/>
                  <a:sym typeface="Symbol" pitchFamily="18" charset="2"/>
                </a:rPr>
                <a:t>b</a:t>
              </a:r>
              <a:r>
                <a:rPr lang="en-US" altLang="zh-CN" sz="2400" dirty="0">
                  <a:solidFill>
                    <a:srgbClr val="CC0099"/>
                  </a:solidFill>
                  <a:latin typeface="楷体" pitchFamily="49" charset="-122"/>
                  <a:ea typeface="楷体" pitchFamily="49" charset="-122"/>
                </a:rPr>
                <a:t>}</a:t>
              </a:r>
              <a:endParaRPr lang="zh-CN" altLang="en-US" sz="2400" dirty="0">
                <a:solidFill>
                  <a:srgbClr val="CC0099"/>
                </a:solidFill>
                <a:latin typeface="楷体" pitchFamily="49" charset="-122"/>
                <a:ea typeface="楷体" pitchFamily="49" charset="-122"/>
              </a:endParaRPr>
            </a:p>
          </p:txBody>
        </p:sp>
        <p:cxnSp>
          <p:nvCxnSpPr>
            <p:cNvPr id="33" name="直接箭头连接符 32"/>
            <p:cNvCxnSpPr/>
            <p:nvPr/>
          </p:nvCxnSpPr>
          <p:spPr>
            <a:xfrm>
              <a:off x="1887794" y="4404360"/>
              <a:ext cx="1175446" cy="4572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2522942" y="3712827"/>
            <a:ext cx="4421565" cy="386733"/>
            <a:chOff x="1918274" y="3712827"/>
            <a:chExt cx="4421565" cy="386733"/>
          </a:xfrm>
        </p:grpSpPr>
        <p:sp>
          <p:nvSpPr>
            <p:cNvPr id="17" name="矩形 16"/>
            <p:cNvSpPr/>
            <p:nvPr/>
          </p:nvSpPr>
          <p:spPr>
            <a:xfrm>
              <a:off x="3158489" y="3712827"/>
              <a:ext cx="3181350" cy="386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in[2]={a}</a:t>
              </a:r>
              <a:r>
                <a:rPr lang="zh-CN" altLang="en-US" sz="2400" dirty="0">
                  <a:solidFill>
                    <a:srgbClr val="CC0099"/>
                  </a:solidFill>
                </a:rPr>
                <a:t>∪</a:t>
              </a:r>
              <a:r>
                <a:rPr lang="en-US" altLang="zh-CN" sz="2400" dirty="0">
                  <a:solidFill>
                    <a:srgbClr val="CC0099"/>
                  </a:solidFill>
                </a:rPr>
                <a:t>{b}-{b}={a}</a:t>
              </a:r>
              <a:endParaRPr lang="zh-CN" altLang="en-US" sz="2400" dirty="0">
                <a:solidFill>
                  <a:srgbClr val="CC0099"/>
                </a:solidFill>
                <a:latin typeface="楷体" pitchFamily="49" charset="-122"/>
                <a:ea typeface="楷体" pitchFamily="49" charset="-122"/>
              </a:endParaRPr>
            </a:p>
          </p:txBody>
        </p:sp>
        <p:cxnSp>
          <p:nvCxnSpPr>
            <p:cNvPr id="35" name="直接箭头连接符 34"/>
            <p:cNvCxnSpPr/>
            <p:nvPr/>
          </p:nvCxnSpPr>
          <p:spPr>
            <a:xfrm flipV="1">
              <a:off x="1918274" y="3916680"/>
              <a:ext cx="1170000" cy="9144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2340062" y="3255627"/>
            <a:ext cx="3538628" cy="381000"/>
            <a:chOff x="1735394" y="3255627"/>
            <a:chExt cx="3538628" cy="381000"/>
          </a:xfrm>
        </p:grpSpPr>
        <p:sp>
          <p:nvSpPr>
            <p:cNvPr id="22" name="矩形 21"/>
            <p:cNvSpPr/>
            <p:nvPr/>
          </p:nvSpPr>
          <p:spPr>
            <a:xfrm>
              <a:off x="3158489" y="3255627"/>
              <a:ext cx="211553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out[1]={</a:t>
              </a:r>
              <a:r>
                <a:rPr lang="en-US" altLang="zh-CN" sz="2400" dirty="0">
                  <a:solidFill>
                    <a:srgbClr val="CC0099"/>
                  </a:solidFill>
                  <a:ea typeface="Arial Unicode MS" pitchFamily="34" charset="-122"/>
                  <a:cs typeface="Arial Unicode MS" pitchFamily="34" charset="-122"/>
                  <a:sym typeface="Symbol" pitchFamily="18" charset="2"/>
                </a:rPr>
                <a:t>a</a:t>
              </a:r>
              <a:r>
                <a:rPr lang="en-US" altLang="zh-CN" sz="2400" dirty="0">
                  <a:solidFill>
                    <a:srgbClr val="CC0099"/>
                  </a:solidFill>
                  <a:latin typeface="楷体" pitchFamily="49" charset="-122"/>
                  <a:ea typeface="楷体" pitchFamily="49" charset="-122"/>
                </a:rPr>
                <a:t>}</a:t>
              </a:r>
              <a:endParaRPr lang="zh-CN" altLang="en-US" sz="2400" dirty="0">
                <a:solidFill>
                  <a:srgbClr val="CC0099"/>
                </a:solidFill>
                <a:latin typeface="楷体" pitchFamily="49" charset="-122"/>
                <a:ea typeface="楷体" pitchFamily="49" charset="-122"/>
              </a:endParaRPr>
            </a:p>
          </p:txBody>
        </p:sp>
        <p:cxnSp>
          <p:nvCxnSpPr>
            <p:cNvPr id="37" name="直接箭头连接符 36"/>
            <p:cNvCxnSpPr/>
            <p:nvPr/>
          </p:nvCxnSpPr>
          <p:spPr>
            <a:xfrm>
              <a:off x="1735394" y="3413760"/>
              <a:ext cx="1312606" cy="4572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340062" y="2783187"/>
            <a:ext cx="4604445" cy="386733"/>
            <a:chOff x="1735394" y="2783187"/>
            <a:chExt cx="4604445" cy="386733"/>
          </a:xfrm>
        </p:grpSpPr>
        <p:sp>
          <p:nvSpPr>
            <p:cNvPr id="23" name="矩形 22"/>
            <p:cNvSpPr/>
            <p:nvPr/>
          </p:nvSpPr>
          <p:spPr>
            <a:xfrm>
              <a:off x="3158489" y="2783187"/>
              <a:ext cx="3181350" cy="386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in[1]=</a:t>
              </a:r>
              <a:r>
                <a:rPr lang="en-US" altLang="zh-CN" sz="2400" dirty="0">
                  <a:solidFill>
                    <a:srgbClr val="CC0099"/>
                  </a:solidFill>
                  <a:ea typeface="Arial Unicode MS" pitchFamily="34" charset="-122"/>
                  <a:cs typeface="Arial Unicode MS" pitchFamily="34" charset="-122"/>
                  <a:sym typeface="Symbol" pitchFamily="18" charset="2"/>
                </a:rPr>
                <a:t>∅</a:t>
              </a:r>
              <a:r>
                <a:rPr lang="zh-CN" altLang="en-US" sz="2400" dirty="0">
                  <a:solidFill>
                    <a:srgbClr val="CC0099"/>
                  </a:solidFill>
                </a:rPr>
                <a:t>∪</a:t>
              </a:r>
              <a:r>
                <a:rPr lang="en-US" altLang="zh-CN" sz="2400" dirty="0">
                  <a:solidFill>
                    <a:srgbClr val="CC0099"/>
                  </a:solidFill>
                </a:rPr>
                <a:t>{a}-{a}=</a:t>
              </a:r>
              <a:r>
                <a:rPr lang="en-US" altLang="zh-CN" sz="2400" dirty="0">
                  <a:solidFill>
                    <a:srgbClr val="CC0099"/>
                  </a:solidFill>
                  <a:ea typeface="Arial Unicode MS" pitchFamily="34" charset="-122"/>
                  <a:cs typeface="Arial Unicode MS" pitchFamily="34" charset="-122"/>
                  <a:sym typeface="Symbol" pitchFamily="18" charset="2"/>
                </a:rPr>
                <a:t>∅</a:t>
              </a:r>
              <a:endParaRPr lang="zh-CN" altLang="en-US" sz="2400" dirty="0">
                <a:solidFill>
                  <a:srgbClr val="CC0099"/>
                </a:solidFill>
                <a:latin typeface="楷体" pitchFamily="49" charset="-122"/>
                <a:ea typeface="楷体" pitchFamily="49" charset="-122"/>
              </a:endParaRPr>
            </a:p>
          </p:txBody>
        </p:sp>
        <p:cxnSp>
          <p:nvCxnSpPr>
            <p:cNvPr id="39" name="直接箭头连接符 38"/>
            <p:cNvCxnSpPr>
              <a:endCxn id="23" idx="1"/>
            </p:cNvCxnSpPr>
            <p:nvPr/>
          </p:nvCxnSpPr>
          <p:spPr>
            <a:xfrm>
              <a:off x="1735394" y="2956560"/>
              <a:ext cx="1314000" cy="19994"/>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620" y="3185160"/>
            <a:ext cx="1075414" cy="960120"/>
            <a:chOff x="-620" y="3185160"/>
            <a:chExt cx="1075414" cy="960120"/>
          </a:xfrm>
        </p:grpSpPr>
        <p:cxnSp>
          <p:nvCxnSpPr>
            <p:cNvPr id="52" name="直接连接符 51"/>
            <p:cNvCxnSpPr/>
            <p:nvPr/>
          </p:nvCxnSpPr>
          <p:spPr>
            <a:xfrm>
              <a:off x="1000908" y="3185160"/>
              <a:ext cx="0" cy="96012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620" y="3454730"/>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rgbClr val="002060"/>
                  </a:solidFill>
                  <a:latin typeface="楷体" pitchFamily="49" charset="-122"/>
                  <a:ea typeface="楷体" pitchFamily="49" charset="-122"/>
                </a:rPr>
                <a:t>a</a:t>
              </a:r>
              <a:r>
                <a:rPr lang="zh-CN" altLang="en-US" sz="2400" dirty="0">
                  <a:solidFill>
                    <a:srgbClr val="002060"/>
                  </a:solidFill>
                  <a:latin typeface="楷体" pitchFamily="49" charset="-122"/>
                  <a:ea typeface="楷体" pitchFamily="49" charset="-122"/>
                </a:rPr>
                <a:t>活跃</a:t>
              </a:r>
            </a:p>
          </p:txBody>
        </p:sp>
      </p:grpSp>
      <p:grpSp>
        <p:nvGrpSpPr>
          <p:cNvPr id="57" name="组合 56"/>
          <p:cNvGrpSpPr/>
          <p:nvPr/>
        </p:nvGrpSpPr>
        <p:grpSpPr>
          <a:xfrm>
            <a:off x="294960" y="4206240"/>
            <a:ext cx="1075414" cy="960120"/>
            <a:chOff x="294960" y="4206240"/>
            <a:chExt cx="1075414" cy="960120"/>
          </a:xfrm>
        </p:grpSpPr>
        <p:cxnSp>
          <p:nvCxnSpPr>
            <p:cNvPr id="51" name="直接连接符 50"/>
            <p:cNvCxnSpPr/>
            <p:nvPr/>
          </p:nvCxnSpPr>
          <p:spPr>
            <a:xfrm>
              <a:off x="1290960" y="4206240"/>
              <a:ext cx="0" cy="960120"/>
            </a:xfrm>
            <a:prstGeom prst="line">
              <a:avLst/>
            </a:prstGeom>
            <a:ln w="762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294960" y="4551027"/>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chemeClr val="accent4">
                      <a:lumMod val="75000"/>
                    </a:schemeClr>
                  </a:solidFill>
                  <a:latin typeface="楷体" pitchFamily="49" charset="-122"/>
                  <a:ea typeface="楷体" pitchFamily="49" charset="-122"/>
                </a:rPr>
                <a:t>b</a:t>
              </a:r>
              <a:r>
                <a:rPr lang="zh-CN" altLang="en-US" sz="2400" dirty="0">
                  <a:solidFill>
                    <a:schemeClr val="accent4">
                      <a:lumMod val="75000"/>
                    </a:schemeClr>
                  </a:solidFill>
                  <a:latin typeface="楷体" pitchFamily="49" charset="-122"/>
                  <a:ea typeface="楷体" pitchFamily="49" charset="-122"/>
                </a:rPr>
                <a:t>活跃</a:t>
              </a:r>
            </a:p>
          </p:txBody>
        </p:sp>
      </p:grpSp>
      <p:grpSp>
        <p:nvGrpSpPr>
          <p:cNvPr id="56" name="组合 55"/>
          <p:cNvGrpSpPr/>
          <p:nvPr/>
        </p:nvGrpSpPr>
        <p:grpSpPr>
          <a:xfrm>
            <a:off x="564732" y="5212080"/>
            <a:ext cx="1075414" cy="960120"/>
            <a:chOff x="564732" y="5212080"/>
            <a:chExt cx="1075414" cy="960120"/>
          </a:xfrm>
        </p:grpSpPr>
        <p:cxnSp>
          <p:nvCxnSpPr>
            <p:cNvPr id="50" name="直接连接符 49"/>
            <p:cNvCxnSpPr/>
            <p:nvPr/>
          </p:nvCxnSpPr>
          <p:spPr>
            <a:xfrm>
              <a:off x="1580028" y="5212080"/>
              <a:ext cx="0" cy="96012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64732" y="5598162"/>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rgbClr val="00B050"/>
                  </a:solidFill>
                  <a:latin typeface="楷体" pitchFamily="49" charset="-122"/>
                  <a:ea typeface="楷体" pitchFamily="49" charset="-122"/>
                </a:rPr>
                <a:t>c</a:t>
              </a:r>
              <a:r>
                <a:rPr lang="zh-CN" altLang="en-US" sz="2400" dirty="0">
                  <a:solidFill>
                    <a:srgbClr val="00B050"/>
                  </a:solidFill>
                  <a:latin typeface="楷体" pitchFamily="49" charset="-122"/>
                  <a:ea typeface="楷体" pitchFamily="49" charset="-122"/>
                </a:rPr>
                <a:t>活跃</a:t>
              </a:r>
            </a:p>
          </p:txBody>
        </p:sp>
      </p:grpSp>
      <p:sp>
        <p:nvSpPr>
          <p:cNvPr id="59" name="矩形 58"/>
          <p:cNvSpPr/>
          <p:nvPr/>
        </p:nvSpPr>
        <p:spPr>
          <a:xfrm>
            <a:off x="6990736" y="4536278"/>
            <a:ext cx="1873046" cy="1481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20000"/>
              </a:lnSpc>
              <a:spcAft>
                <a:spcPts val="600"/>
              </a:spcAft>
            </a:pPr>
            <a:r>
              <a:rPr lang="zh-CN" altLang="en-US" sz="2400" b="1" dirty="0">
                <a:solidFill>
                  <a:srgbClr val="1E1CE3"/>
                </a:solidFill>
                <a:latin typeface="楷体" pitchFamily="49" charset="-122"/>
                <a:ea typeface="楷体" pitchFamily="49" charset="-122"/>
              </a:rPr>
              <a:t>结论：</a:t>
            </a:r>
            <a:endParaRPr lang="en-US" altLang="zh-CN" sz="2400" b="1" dirty="0">
              <a:solidFill>
                <a:srgbClr val="1E1CE3"/>
              </a:solidFill>
              <a:latin typeface="楷体" pitchFamily="49" charset="-122"/>
              <a:ea typeface="楷体" pitchFamily="49" charset="-122"/>
            </a:endParaRPr>
          </a:p>
          <a:p>
            <a:pPr>
              <a:lnSpc>
                <a:spcPct val="120000"/>
              </a:lnSpc>
              <a:spcAft>
                <a:spcPts val="600"/>
              </a:spcAft>
            </a:pPr>
            <a:r>
              <a:rPr lang="zh-CN" altLang="en-US" sz="2400" b="1" dirty="0">
                <a:solidFill>
                  <a:srgbClr val="1E1CE3"/>
                </a:solidFill>
                <a:latin typeface="楷体" pitchFamily="49" charset="-122"/>
                <a:ea typeface="楷体" pitchFamily="49" charset="-122"/>
              </a:rPr>
              <a:t>一个寄存器</a:t>
            </a:r>
            <a:r>
              <a:rPr lang="en-US" altLang="zh-CN" sz="2400" b="1" dirty="0">
                <a:solidFill>
                  <a:srgbClr val="1E1CE3"/>
                </a:solidFill>
                <a:latin typeface="楷体" pitchFamily="49" charset="-122"/>
                <a:ea typeface="楷体" pitchFamily="49" charset="-122"/>
              </a:rPr>
              <a:t>r</a:t>
            </a:r>
            <a:r>
              <a:rPr lang="zh-CN" altLang="en-US" sz="2400" b="1" dirty="0">
                <a:solidFill>
                  <a:srgbClr val="1E1CE3"/>
                </a:solidFill>
                <a:latin typeface="楷体" pitchFamily="49" charset="-122"/>
                <a:ea typeface="楷体" pitchFamily="49" charset="-122"/>
              </a:rPr>
              <a:t>玩得转。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slide(fromRight)">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lide(fromRigh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slide(fromRigh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slide(fromRight)">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slide(fromRigh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slide(fromRight)">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slide(fromRight)">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slide(fromRight)">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slide(fromBottom)">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slide(fromBottom)">
                                      <p:cBhvr>
                                        <p:cTn id="57" dur="500"/>
                                        <p:tgtEl>
                                          <p:spTgt spid="57"/>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slide(fromBottom)">
                                      <p:cBhvr>
                                        <p:cTn id="62" dur="500"/>
                                        <p:tgtEl>
                                          <p:spTgt spid="58"/>
                                        </p:tgtEl>
                                      </p:cBhvr>
                                    </p:animEffect>
                                  </p:childTnLst>
                                </p:cTn>
                              </p:par>
                            </p:childTnLst>
                          </p:cTn>
                        </p:par>
                      </p:childTnLst>
                    </p:cTn>
                  </p:par>
                  <p:par>
                    <p:cTn id="63" fill="hold">
                      <p:stCondLst>
                        <p:cond delay="indefinite"/>
                      </p:stCondLst>
                      <p:childTnLst>
                        <p:par>
                          <p:cTn id="64" fill="hold">
                            <p:stCondLst>
                              <p:cond delay="0"/>
                            </p:stCondLst>
                            <p:childTnLst>
                              <p:par>
                                <p:cTn id="65" presetID="56" presetClass="entr" presetSubtype="0" fill="hold" grpId="0" nodeType="clickEffect">
                                  <p:stCondLst>
                                    <p:cond delay="0"/>
                                  </p:stCondLst>
                                  <p:iterate type="lt">
                                    <p:tmPct val="10000"/>
                                  </p:iterate>
                                  <p:childTnLst>
                                    <p:set>
                                      <p:cBhvr>
                                        <p:cTn id="66" dur="1" fill="hold">
                                          <p:stCondLst>
                                            <p:cond delay="0"/>
                                          </p:stCondLst>
                                        </p:cTn>
                                        <p:tgtEl>
                                          <p:spTgt spid="59"/>
                                        </p:tgtEl>
                                        <p:attrNameLst>
                                          <p:attrName>style.visibility</p:attrName>
                                        </p:attrNameLst>
                                      </p:cBhvr>
                                      <p:to>
                                        <p:strVal val="visible"/>
                                      </p:to>
                                    </p:set>
                                    <p:anim by="(-#ppt_w*2)" calcmode="lin" valueType="num">
                                      <p:cBhvr rctx="PPT">
                                        <p:cTn id="67" dur="500" autoRev="1" fill="hold">
                                          <p:stCondLst>
                                            <p:cond delay="0"/>
                                          </p:stCondLst>
                                        </p:cTn>
                                        <p:tgtEl>
                                          <p:spTgt spid="59"/>
                                        </p:tgtEl>
                                        <p:attrNameLst>
                                          <p:attrName>ppt_w</p:attrName>
                                        </p:attrNameLst>
                                      </p:cBhvr>
                                    </p:anim>
                                    <p:anim by="(#ppt_w*0.50)" calcmode="lin" valueType="num">
                                      <p:cBhvr>
                                        <p:cTn id="68" dur="500" decel="50000" autoRev="1" fill="hold">
                                          <p:stCondLst>
                                            <p:cond delay="0"/>
                                          </p:stCondLst>
                                        </p:cTn>
                                        <p:tgtEl>
                                          <p:spTgt spid="59"/>
                                        </p:tgtEl>
                                        <p:attrNameLst>
                                          <p:attrName>ppt_x</p:attrName>
                                        </p:attrNameLst>
                                      </p:cBhvr>
                                    </p:anim>
                                    <p:anim from="(-#ppt_h/2)" to="(#ppt_y)" calcmode="lin" valueType="num">
                                      <p:cBhvr>
                                        <p:cTn id="69" dur="1000" fill="hold">
                                          <p:stCondLst>
                                            <p:cond delay="0"/>
                                          </p:stCondLst>
                                        </p:cTn>
                                        <p:tgtEl>
                                          <p:spTgt spid="59"/>
                                        </p:tgtEl>
                                        <p:attrNameLst>
                                          <p:attrName>ppt_y</p:attrName>
                                        </p:attrNameLst>
                                      </p:cBhvr>
                                    </p:anim>
                                    <p:animRot by="21600000">
                                      <p:cBhvr>
                                        <p:cTn id="70" dur="1000" fill="hold">
                                          <p:stCondLst>
                                            <p:cond delay="0"/>
                                          </p:stCondLst>
                                        </p:cTn>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4370" y="212725"/>
            <a:ext cx="7886700" cy="854075"/>
          </a:xfrm>
        </p:spPr>
        <p:txBody>
          <a:bodyPr/>
          <a:lstStyle/>
          <a:p>
            <a:r>
              <a:rPr lang="zh-CN" altLang="en-US" dirty="0"/>
              <a:t>示例</a:t>
            </a:r>
            <a:r>
              <a:rPr lang="en-US" altLang="zh-CN" dirty="0"/>
              <a:t>2</a:t>
            </a:r>
            <a:endParaRPr lang="zh-CN" altLang="en-US" dirty="0"/>
          </a:p>
        </p:txBody>
      </p:sp>
      <p:sp>
        <p:nvSpPr>
          <p:cNvPr id="3" name="内容占位符 2"/>
          <p:cNvSpPr>
            <a:spLocks noGrp="1"/>
          </p:cNvSpPr>
          <p:nvPr>
            <p:ph idx="1"/>
          </p:nvPr>
        </p:nvSpPr>
        <p:spPr>
          <a:xfrm>
            <a:off x="640080" y="1078865"/>
            <a:ext cx="4907280" cy="1222375"/>
          </a:xfrm>
        </p:spPr>
        <p:txBody>
          <a:bodyPr/>
          <a:lstStyle/>
          <a:p>
            <a:pPr>
              <a:buNone/>
            </a:pPr>
            <a:r>
              <a:rPr lang="en-US" altLang="zh-CN" sz="2400" dirty="0"/>
              <a:t>out[</a:t>
            </a:r>
            <a:r>
              <a:rPr lang="en-US" altLang="zh-CN" sz="2400" dirty="0" err="1"/>
              <a:t>s</a:t>
            </a:r>
            <a:r>
              <a:rPr lang="en-US" altLang="zh-CN" sz="2400" baseline="-25000" dirty="0" err="1"/>
              <a:t>i</a:t>
            </a:r>
            <a:r>
              <a:rPr lang="en-US" altLang="zh-CN" sz="2400" dirty="0"/>
              <a:t>]=in[s</a:t>
            </a:r>
            <a:r>
              <a:rPr lang="en-US" altLang="zh-CN" sz="2400" baseline="-25000" dirty="0"/>
              <a:t>i+1</a:t>
            </a:r>
            <a:r>
              <a:rPr lang="en-US" altLang="zh-CN" sz="2400" dirty="0"/>
              <a:t>]</a:t>
            </a:r>
          </a:p>
          <a:p>
            <a:pPr>
              <a:buNone/>
            </a:pPr>
            <a:r>
              <a:rPr lang="en-US" altLang="zh-CN" sz="2400" dirty="0"/>
              <a:t>in[s]=gen[s]</a:t>
            </a:r>
            <a:r>
              <a:rPr lang="zh-CN" altLang="en-US" sz="2400" dirty="0"/>
              <a:t>∪</a:t>
            </a:r>
            <a:r>
              <a:rPr lang="en-US" altLang="zh-CN" sz="2400" dirty="0"/>
              <a:t>(out[s]-kill[s])</a:t>
            </a:r>
            <a:endParaRPr lang="zh-CN" altLang="en-US" sz="2400" dirty="0"/>
          </a:p>
        </p:txBody>
      </p:sp>
      <p:sp>
        <p:nvSpPr>
          <p:cNvPr id="4" name="灯片编号占位符 3"/>
          <p:cNvSpPr>
            <a:spLocks noGrp="1"/>
          </p:cNvSpPr>
          <p:nvPr>
            <p:ph type="sldNum" sz="quarter" idx="12"/>
          </p:nvPr>
        </p:nvSpPr>
        <p:spPr>
          <a:xfrm>
            <a:off x="8046720" y="6356350"/>
            <a:ext cx="468630" cy="501650"/>
          </a:xfrm>
        </p:spPr>
        <p:txBody>
          <a:bodyPr/>
          <a:lstStyle/>
          <a:p>
            <a:pPr>
              <a:defRPr/>
            </a:pPr>
            <a:fld id="{EFC3A549-9C13-4399-83C7-A4E2E0BD550C}" type="slidenum">
              <a:rPr lang="zh-CN" altLang="en-US" smtClean="0"/>
              <a:pPr>
                <a:defRPr/>
              </a:pPr>
              <a:t>82</a:t>
            </a:fld>
            <a:endParaRPr lang="zh-CN" altLang="en-US"/>
          </a:p>
        </p:txBody>
      </p:sp>
      <p:sp>
        <p:nvSpPr>
          <p:cNvPr id="6" name="矩形 5"/>
          <p:cNvSpPr/>
          <p:nvPr/>
        </p:nvSpPr>
        <p:spPr>
          <a:xfrm>
            <a:off x="2825776" y="2804160"/>
            <a:ext cx="2035784" cy="3398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4200"/>
              </a:spcAft>
            </a:pPr>
            <a:r>
              <a:rPr lang="en-US" altLang="zh-CN" sz="2400" dirty="0">
                <a:solidFill>
                  <a:srgbClr val="1E1CE3"/>
                </a:solidFill>
                <a:latin typeface="楷体" pitchFamily="49" charset="-122"/>
                <a:ea typeface="楷体" pitchFamily="49" charset="-122"/>
              </a:rPr>
              <a:t>1:a=1</a:t>
            </a:r>
          </a:p>
          <a:p>
            <a:pPr>
              <a:lnSpc>
                <a:spcPct val="110000"/>
              </a:lnSpc>
              <a:spcBef>
                <a:spcPts val="600"/>
              </a:spcBef>
              <a:spcAft>
                <a:spcPts val="4200"/>
              </a:spcAft>
            </a:pPr>
            <a:r>
              <a:rPr lang="en-US" altLang="zh-CN" sz="2400" dirty="0">
                <a:solidFill>
                  <a:srgbClr val="1E1CE3"/>
                </a:solidFill>
                <a:latin typeface="楷体" pitchFamily="49" charset="-122"/>
                <a:ea typeface="楷体" pitchFamily="49" charset="-122"/>
              </a:rPr>
              <a:t>2:b=a+2</a:t>
            </a:r>
          </a:p>
          <a:p>
            <a:pPr>
              <a:lnSpc>
                <a:spcPct val="110000"/>
              </a:lnSpc>
              <a:spcBef>
                <a:spcPts val="600"/>
              </a:spcBef>
              <a:spcAft>
                <a:spcPts val="4200"/>
              </a:spcAft>
            </a:pPr>
            <a:r>
              <a:rPr lang="en-US" altLang="zh-CN" sz="2400" dirty="0">
                <a:solidFill>
                  <a:srgbClr val="1E1CE3"/>
                </a:solidFill>
                <a:latin typeface="楷体" pitchFamily="49" charset="-122"/>
                <a:ea typeface="楷体" pitchFamily="49" charset="-122"/>
              </a:rPr>
              <a:t>3:c=b+3</a:t>
            </a:r>
          </a:p>
          <a:p>
            <a:pPr>
              <a:lnSpc>
                <a:spcPct val="110000"/>
              </a:lnSpc>
              <a:spcBef>
                <a:spcPts val="600"/>
              </a:spcBef>
              <a:spcAft>
                <a:spcPts val="4200"/>
              </a:spcAft>
            </a:pPr>
            <a:r>
              <a:rPr lang="en-US" altLang="zh-CN" sz="2400" dirty="0">
                <a:solidFill>
                  <a:srgbClr val="1E1CE3"/>
                </a:solidFill>
                <a:latin typeface="楷体" pitchFamily="49" charset="-122"/>
                <a:ea typeface="楷体" pitchFamily="49" charset="-122"/>
              </a:rPr>
              <a:t>4:return </a:t>
            </a:r>
            <a:r>
              <a:rPr lang="en-US" altLang="zh-CN" sz="2400" dirty="0" err="1">
                <a:solidFill>
                  <a:srgbClr val="1E1CE3"/>
                </a:solidFill>
                <a:latin typeface="楷体" pitchFamily="49" charset="-122"/>
                <a:ea typeface="楷体" pitchFamily="49" charset="-122"/>
              </a:rPr>
              <a:t>a+c</a:t>
            </a:r>
            <a:endParaRPr lang="en-US" altLang="zh-CN" sz="2400" dirty="0">
              <a:solidFill>
                <a:srgbClr val="1E1CE3"/>
              </a:solidFill>
              <a:latin typeface="楷体" pitchFamily="49" charset="-122"/>
              <a:ea typeface="楷体" pitchFamily="49" charset="-122"/>
            </a:endParaRPr>
          </a:p>
        </p:txBody>
      </p:sp>
      <p:grpSp>
        <p:nvGrpSpPr>
          <p:cNvPr id="7" name="组合 6"/>
          <p:cNvGrpSpPr/>
          <p:nvPr/>
        </p:nvGrpSpPr>
        <p:grpSpPr>
          <a:xfrm>
            <a:off x="3973214" y="6090267"/>
            <a:ext cx="3099128" cy="381000"/>
            <a:chOff x="2174894" y="6257907"/>
            <a:chExt cx="3099128" cy="381000"/>
          </a:xfrm>
        </p:grpSpPr>
        <p:sp>
          <p:nvSpPr>
            <p:cNvPr id="8" name="矩形 7"/>
            <p:cNvSpPr/>
            <p:nvPr/>
          </p:nvSpPr>
          <p:spPr>
            <a:xfrm>
              <a:off x="3158489" y="6257907"/>
              <a:ext cx="211553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out[4]=</a:t>
              </a:r>
              <a:r>
                <a:rPr lang="en-US" altLang="zh-CN" sz="2400" dirty="0">
                  <a:solidFill>
                    <a:srgbClr val="CC0099"/>
                  </a:solidFill>
                  <a:ea typeface="Arial Unicode MS" pitchFamily="34" charset="-122"/>
                  <a:cs typeface="Arial Unicode MS" pitchFamily="34" charset="-122"/>
                  <a:sym typeface="Symbol" pitchFamily="18" charset="2"/>
                </a:rPr>
                <a:t>∅</a:t>
              </a:r>
              <a:endParaRPr lang="zh-CN" altLang="en-US" sz="2400" dirty="0">
                <a:solidFill>
                  <a:srgbClr val="CC0099"/>
                </a:solidFill>
                <a:latin typeface="楷体" pitchFamily="49" charset="-122"/>
                <a:ea typeface="楷体" pitchFamily="49" charset="-122"/>
              </a:endParaRPr>
            </a:p>
          </p:txBody>
        </p:sp>
        <p:cxnSp>
          <p:nvCxnSpPr>
            <p:cNvPr id="9" name="直接箭头连接符 8"/>
            <p:cNvCxnSpPr/>
            <p:nvPr/>
          </p:nvCxnSpPr>
          <p:spPr>
            <a:xfrm>
              <a:off x="2174894" y="6416040"/>
              <a:ext cx="864000" cy="6096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3929954" y="5511147"/>
            <a:ext cx="4573966" cy="386733"/>
            <a:chOff x="2116394" y="5739747"/>
            <a:chExt cx="4573966" cy="386733"/>
          </a:xfrm>
        </p:grpSpPr>
        <p:sp>
          <p:nvSpPr>
            <p:cNvPr id="11" name="矩形 10"/>
            <p:cNvSpPr/>
            <p:nvPr/>
          </p:nvSpPr>
          <p:spPr>
            <a:xfrm>
              <a:off x="3143249" y="5739747"/>
              <a:ext cx="354711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in[4]={</a:t>
              </a:r>
              <a:r>
                <a:rPr lang="en-US" altLang="zh-CN" sz="2400" dirty="0" err="1">
                  <a:solidFill>
                    <a:srgbClr val="CC0099"/>
                  </a:solidFill>
                  <a:latin typeface="楷体" pitchFamily="49" charset="-122"/>
                  <a:ea typeface="楷体" pitchFamily="49" charset="-122"/>
                </a:rPr>
                <a:t>a,c</a:t>
              </a:r>
              <a:r>
                <a:rPr lang="en-US" altLang="zh-CN" sz="2400" dirty="0">
                  <a:solidFill>
                    <a:srgbClr val="CC0099"/>
                  </a:solidFill>
                  <a:latin typeface="楷体" pitchFamily="49" charset="-122"/>
                  <a:ea typeface="楷体" pitchFamily="49" charset="-122"/>
                </a:rPr>
                <a:t>}</a:t>
              </a:r>
              <a:r>
                <a:rPr lang="zh-CN" altLang="en-US" sz="2400" dirty="0">
                  <a:solidFill>
                    <a:srgbClr val="CC0099"/>
                  </a:solidFill>
                </a:rPr>
                <a:t>∪</a:t>
              </a:r>
              <a:r>
                <a:rPr lang="en-US" altLang="zh-CN" sz="2400" dirty="0">
                  <a:solidFill>
                    <a:srgbClr val="CC0099"/>
                  </a:solidFill>
                  <a:ea typeface="Arial Unicode MS" pitchFamily="34" charset="-122"/>
                  <a:cs typeface="Arial Unicode MS" pitchFamily="34" charset="-122"/>
                  <a:sym typeface="Symbol" pitchFamily="18" charset="2"/>
                </a:rPr>
                <a:t>∅</a:t>
              </a:r>
              <a:r>
                <a:rPr lang="en-US" altLang="zh-CN" sz="2400" dirty="0">
                  <a:solidFill>
                    <a:srgbClr val="CC0099"/>
                  </a:solidFill>
                  <a:latin typeface="楷体" pitchFamily="49" charset="-122"/>
                  <a:ea typeface="楷体" pitchFamily="49" charset="-122"/>
                </a:rPr>
                <a:t>-</a:t>
              </a:r>
              <a:r>
                <a:rPr lang="en-US" altLang="zh-CN" sz="2400" dirty="0">
                  <a:solidFill>
                    <a:srgbClr val="CC0099"/>
                  </a:solidFill>
                  <a:ea typeface="Arial Unicode MS" pitchFamily="34" charset="-122"/>
                  <a:cs typeface="Arial Unicode MS" pitchFamily="34" charset="-122"/>
                  <a:sym typeface="Symbol" pitchFamily="18" charset="2"/>
                </a:rPr>
                <a:t>∅</a:t>
              </a:r>
              <a:r>
                <a:rPr lang="en-US" altLang="zh-CN" sz="2400" dirty="0">
                  <a:solidFill>
                    <a:srgbClr val="CC0099"/>
                  </a:solidFill>
                  <a:latin typeface="楷体" pitchFamily="49" charset="-122"/>
                  <a:ea typeface="楷体" pitchFamily="49" charset="-122"/>
                </a:rPr>
                <a:t>={</a:t>
              </a:r>
              <a:r>
                <a:rPr lang="en-US" altLang="zh-CN" sz="2400" dirty="0" err="1">
                  <a:solidFill>
                    <a:srgbClr val="CC0099"/>
                  </a:solidFill>
                  <a:latin typeface="楷体" pitchFamily="49" charset="-122"/>
                  <a:ea typeface="楷体" pitchFamily="49" charset="-122"/>
                </a:rPr>
                <a:t>a,c</a:t>
              </a:r>
              <a:r>
                <a:rPr lang="en-US" altLang="zh-CN" sz="2400" dirty="0">
                  <a:solidFill>
                    <a:srgbClr val="CC0099"/>
                  </a:solidFill>
                  <a:latin typeface="楷体" pitchFamily="49" charset="-122"/>
                  <a:ea typeface="楷体" pitchFamily="49" charset="-122"/>
                </a:rPr>
                <a:t>}</a:t>
              </a:r>
              <a:endParaRPr lang="zh-CN" altLang="en-US" sz="2400" dirty="0">
                <a:solidFill>
                  <a:srgbClr val="CC0099"/>
                </a:solidFill>
                <a:latin typeface="楷体" pitchFamily="49" charset="-122"/>
                <a:ea typeface="楷体" pitchFamily="49" charset="-122"/>
              </a:endParaRPr>
            </a:p>
          </p:txBody>
        </p:sp>
        <p:cxnSp>
          <p:nvCxnSpPr>
            <p:cNvPr id="12" name="直接箭头连接符 11"/>
            <p:cNvCxnSpPr>
              <a:endCxn id="11" idx="1"/>
            </p:cNvCxnSpPr>
            <p:nvPr/>
          </p:nvCxnSpPr>
          <p:spPr>
            <a:xfrm flipV="1">
              <a:off x="2116394" y="5930247"/>
              <a:ext cx="954000" cy="196233"/>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747074" y="5037723"/>
            <a:ext cx="3340508" cy="381000"/>
            <a:chOff x="1933514" y="5281563"/>
            <a:chExt cx="3340508" cy="381000"/>
          </a:xfrm>
        </p:grpSpPr>
        <p:sp>
          <p:nvSpPr>
            <p:cNvPr id="14" name="矩形 13"/>
            <p:cNvSpPr/>
            <p:nvPr/>
          </p:nvSpPr>
          <p:spPr>
            <a:xfrm>
              <a:off x="3158489" y="5281563"/>
              <a:ext cx="211553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out[3]={</a:t>
              </a:r>
              <a:r>
                <a:rPr lang="en-US" altLang="zh-CN" sz="2400" dirty="0" err="1">
                  <a:solidFill>
                    <a:srgbClr val="CC0099"/>
                  </a:solidFill>
                  <a:latin typeface="楷体" pitchFamily="49" charset="-122"/>
                  <a:ea typeface="楷体" pitchFamily="49" charset="-122"/>
                </a:rPr>
                <a:t>a,c</a:t>
              </a:r>
              <a:r>
                <a:rPr lang="en-US" altLang="zh-CN" sz="2400" dirty="0">
                  <a:solidFill>
                    <a:srgbClr val="CC0099"/>
                  </a:solidFill>
                  <a:latin typeface="楷体" pitchFamily="49" charset="-122"/>
                  <a:ea typeface="楷体" pitchFamily="49" charset="-122"/>
                </a:rPr>
                <a:t>}</a:t>
              </a:r>
              <a:endParaRPr lang="zh-CN" altLang="en-US" sz="2400" dirty="0">
                <a:solidFill>
                  <a:srgbClr val="CC0099"/>
                </a:solidFill>
                <a:latin typeface="楷体" pitchFamily="49" charset="-122"/>
                <a:ea typeface="楷体" pitchFamily="49" charset="-122"/>
              </a:endParaRPr>
            </a:p>
          </p:txBody>
        </p:sp>
        <p:cxnSp>
          <p:nvCxnSpPr>
            <p:cNvPr id="15" name="直接箭头连接符 14"/>
            <p:cNvCxnSpPr/>
            <p:nvPr/>
          </p:nvCxnSpPr>
          <p:spPr>
            <a:xfrm>
              <a:off x="1933514" y="5440680"/>
              <a:ext cx="1114486" cy="7620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3655634" y="4551027"/>
            <a:ext cx="5275007" cy="381000"/>
            <a:chOff x="1872554" y="4703427"/>
            <a:chExt cx="4726367" cy="381000"/>
          </a:xfrm>
        </p:grpSpPr>
        <p:sp>
          <p:nvSpPr>
            <p:cNvPr id="17" name="矩形 16"/>
            <p:cNvSpPr/>
            <p:nvPr/>
          </p:nvSpPr>
          <p:spPr>
            <a:xfrm>
              <a:off x="3021330" y="4703427"/>
              <a:ext cx="357759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in[3]={</a:t>
              </a:r>
              <a:r>
                <a:rPr lang="en-US" altLang="zh-CN" sz="2400" dirty="0">
                  <a:solidFill>
                    <a:srgbClr val="CC0099"/>
                  </a:solidFill>
                  <a:latin typeface="楷体" pitchFamily="49" charset="-122"/>
                  <a:ea typeface="楷体" pitchFamily="49" charset="-122"/>
                  <a:cs typeface="Arial Unicode MS" pitchFamily="34" charset="-122"/>
                  <a:sym typeface="Symbol" pitchFamily="18" charset="2"/>
                </a:rPr>
                <a:t>b</a:t>
              </a:r>
              <a:r>
                <a:rPr lang="en-US" altLang="zh-CN" sz="2400" dirty="0">
                  <a:solidFill>
                    <a:srgbClr val="CC0099"/>
                  </a:solidFill>
                  <a:latin typeface="楷体" pitchFamily="49" charset="-122"/>
                  <a:ea typeface="楷体" pitchFamily="49" charset="-122"/>
                </a:rPr>
                <a:t>}</a:t>
              </a:r>
              <a:r>
                <a:rPr lang="zh-CN" altLang="en-US" sz="2400" dirty="0">
                  <a:solidFill>
                    <a:srgbClr val="CC0099"/>
                  </a:solidFill>
                  <a:latin typeface="楷体" pitchFamily="49" charset="-122"/>
                  <a:ea typeface="楷体" pitchFamily="49" charset="-122"/>
                </a:rPr>
                <a:t>∪</a:t>
              </a:r>
              <a:r>
                <a:rPr lang="en-US" altLang="zh-CN" sz="2400" dirty="0">
                  <a:solidFill>
                    <a:srgbClr val="CC0099"/>
                  </a:solidFill>
                  <a:latin typeface="楷体" pitchFamily="49" charset="-122"/>
                  <a:ea typeface="楷体" pitchFamily="49" charset="-122"/>
                </a:rPr>
                <a:t>{</a:t>
              </a:r>
              <a:r>
                <a:rPr lang="en-US" altLang="zh-CN" sz="2400" dirty="0" err="1">
                  <a:solidFill>
                    <a:srgbClr val="CC0099"/>
                  </a:solidFill>
                  <a:latin typeface="楷体" pitchFamily="49" charset="-122"/>
                  <a:ea typeface="楷体" pitchFamily="49" charset="-122"/>
                </a:rPr>
                <a:t>a,c</a:t>
              </a:r>
              <a:r>
                <a:rPr lang="en-US" altLang="zh-CN" sz="2400" dirty="0">
                  <a:solidFill>
                    <a:srgbClr val="CC0099"/>
                  </a:solidFill>
                  <a:latin typeface="楷体" pitchFamily="49" charset="-122"/>
                  <a:ea typeface="楷体" pitchFamily="49" charset="-122"/>
                </a:rPr>
                <a:t>}-{c}={</a:t>
              </a:r>
              <a:r>
                <a:rPr lang="en-US" altLang="zh-CN" sz="2400" dirty="0" err="1">
                  <a:solidFill>
                    <a:srgbClr val="CC0099"/>
                  </a:solidFill>
                  <a:latin typeface="楷体" pitchFamily="49" charset="-122"/>
                  <a:ea typeface="楷体" pitchFamily="49" charset="-122"/>
                </a:rPr>
                <a:t>a,b</a:t>
              </a:r>
              <a:r>
                <a:rPr lang="en-US" altLang="zh-CN" sz="2400" dirty="0">
                  <a:solidFill>
                    <a:srgbClr val="CC0099"/>
                  </a:solidFill>
                  <a:latin typeface="楷体" pitchFamily="49" charset="-122"/>
                  <a:ea typeface="楷体" pitchFamily="49" charset="-122"/>
                </a:rPr>
                <a:t>}</a:t>
              </a:r>
              <a:endParaRPr lang="zh-CN" altLang="en-US" sz="2400" dirty="0">
                <a:solidFill>
                  <a:srgbClr val="CC0099"/>
                </a:solidFill>
                <a:latin typeface="楷体" pitchFamily="49" charset="-122"/>
                <a:ea typeface="楷体" pitchFamily="49" charset="-122"/>
              </a:endParaRPr>
            </a:p>
          </p:txBody>
        </p:sp>
        <p:cxnSp>
          <p:nvCxnSpPr>
            <p:cNvPr id="18" name="直接箭头连接符 17"/>
            <p:cNvCxnSpPr/>
            <p:nvPr/>
          </p:nvCxnSpPr>
          <p:spPr>
            <a:xfrm flipV="1">
              <a:off x="1872554" y="4937760"/>
              <a:ext cx="1080501" cy="6096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655634" y="4078587"/>
            <a:ext cx="3416708" cy="381000"/>
            <a:chOff x="1887794" y="4215747"/>
            <a:chExt cx="3416708" cy="381000"/>
          </a:xfrm>
        </p:grpSpPr>
        <p:sp>
          <p:nvSpPr>
            <p:cNvPr id="20" name="矩形 19"/>
            <p:cNvSpPr/>
            <p:nvPr/>
          </p:nvSpPr>
          <p:spPr>
            <a:xfrm>
              <a:off x="3188969" y="4215747"/>
              <a:ext cx="211553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out[2]={</a:t>
              </a:r>
              <a:r>
                <a:rPr lang="en-US" altLang="zh-CN" sz="2400" dirty="0" err="1">
                  <a:solidFill>
                    <a:srgbClr val="CC0099"/>
                  </a:solidFill>
                  <a:latin typeface="楷体" pitchFamily="49" charset="-122"/>
                  <a:ea typeface="楷体" pitchFamily="49" charset="-122"/>
                </a:rPr>
                <a:t>a,</a:t>
              </a:r>
              <a:r>
                <a:rPr lang="en-US" altLang="zh-CN" sz="2400" dirty="0" err="1">
                  <a:solidFill>
                    <a:srgbClr val="CC0099"/>
                  </a:solidFill>
                  <a:ea typeface="Arial Unicode MS" pitchFamily="34" charset="-122"/>
                  <a:cs typeface="Arial Unicode MS" pitchFamily="34" charset="-122"/>
                  <a:sym typeface="Symbol" pitchFamily="18" charset="2"/>
                </a:rPr>
                <a:t>b</a:t>
              </a:r>
              <a:r>
                <a:rPr lang="en-US" altLang="zh-CN" sz="2400" dirty="0">
                  <a:solidFill>
                    <a:srgbClr val="CC0099"/>
                  </a:solidFill>
                  <a:latin typeface="楷体" pitchFamily="49" charset="-122"/>
                  <a:ea typeface="楷体" pitchFamily="49" charset="-122"/>
                </a:rPr>
                <a:t>}</a:t>
              </a:r>
              <a:endParaRPr lang="zh-CN" altLang="en-US" sz="2400" dirty="0">
                <a:solidFill>
                  <a:srgbClr val="CC0099"/>
                </a:solidFill>
                <a:latin typeface="楷体" pitchFamily="49" charset="-122"/>
                <a:ea typeface="楷体" pitchFamily="49" charset="-122"/>
              </a:endParaRPr>
            </a:p>
          </p:txBody>
        </p:sp>
        <p:cxnSp>
          <p:nvCxnSpPr>
            <p:cNvPr id="21" name="直接箭头连接符 20"/>
            <p:cNvCxnSpPr/>
            <p:nvPr/>
          </p:nvCxnSpPr>
          <p:spPr>
            <a:xfrm>
              <a:off x="1887794" y="4404360"/>
              <a:ext cx="1175446" cy="4572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655634" y="3545187"/>
            <a:ext cx="4802565" cy="386733"/>
            <a:chOff x="1918274" y="3712827"/>
            <a:chExt cx="4802565" cy="386733"/>
          </a:xfrm>
        </p:grpSpPr>
        <p:sp>
          <p:nvSpPr>
            <p:cNvPr id="23" name="矩形 22"/>
            <p:cNvSpPr/>
            <p:nvPr/>
          </p:nvSpPr>
          <p:spPr>
            <a:xfrm>
              <a:off x="3158488" y="3712827"/>
              <a:ext cx="3562351" cy="386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in[2]={a}</a:t>
              </a:r>
              <a:r>
                <a:rPr lang="zh-CN" altLang="en-US" sz="2400" dirty="0">
                  <a:solidFill>
                    <a:srgbClr val="CC0099"/>
                  </a:solidFill>
                  <a:latin typeface="楷体" pitchFamily="49" charset="-122"/>
                  <a:ea typeface="楷体" pitchFamily="49" charset="-122"/>
                </a:rPr>
                <a:t>∪</a:t>
              </a:r>
              <a:r>
                <a:rPr lang="en-US" altLang="zh-CN" sz="2400" dirty="0">
                  <a:solidFill>
                    <a:srgbClr val="CC0099"/>
                  </a:solidFill>
                  <a:latin typeface="楷体" pitchFamily="49" charset="-122"/>
                  <a:ea typeface="楷体" pitchFamily="49" charset="-122"/>
                </a:rPr>
                <a:t>{</a:t>
              </a:r>
              <a:r>
                <a:rPr lang="en-US" altLang="zh-CN" sz="2400" dirty="0" err="1">
                  <a:solidFill>
                    <a:srgbClr val="CC0099"/>
                  </a:solidFill>
                  <a:latin typeface="楷体" pitchFamily="49" charset="-122"/>
                  <a:ea typeface="楷体" pitchFamily="49" charset="-122"/>
                </a:rPr>
                <a:t>a,b</a:t>
              </a:r>
              <a:r>
                <a:rPr lang="en-US" altLang="zh-CN" sz="2400" dirty="0">
                  <a:solidFill>
                    <a:srgbClr val="CC0099"/>
                  </a:solidFill>
                  <a:latin typeface="楷体" pitchFamily="49" charset="-122"/>
                  <a:ea typeface="楷体" pitchFamily="49" charset="-122"/>
                </a:rPr>
                <a:t>}-{b}={a}</a:t>
              </a:r>
              <a:endParaRPr lang="zh-CN" altLang="en-US" sz="2400" dirty="0">
                <a:solidFill>
                  <a:srgbClr val="CC0099"/>
                </a:solidFill>
                <a:latin typeface="楷体" pitchFamily="49" charset="-122"/>
                <a:ea typeface="楷体" pitchFamily="49" charset="-122"/>
              </a:endParaRPr>
            </a:p>
          </p:txBody>
        </p:sp>
        <p:cxnSp>
          <p:nvCxnSpPr>
            <p:cNvPr id="24" name="直接箭头连接符 23"/>
            <p:cNvCxnSpPr/>
            <p:nvPr/>
          </p:nvCxnSpPr>
          <p:spPr>
            <a:xfrm flipV="1">
              <a:off x="1918274" y="3916680"/>
              <a:ext cx="1170000" cy="9144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518474" y="3103227"/>
            <a:ext cx="3538628" cy="381000"/>
            <a:chOff x="1735394" y="3255627"/>
            <a:chExt cx="3538628" cy="381000"/>
          </a:xfrm>
        </p:grpSpPr>
        <p:sp>
          <p:nvSpPr>
            <p:cNvPr id="26" name="矩形 25"/>
            <p:cNvSpPr/>
            <p:nvPr/>
          </p:nvSpPr>
          <p:spPr>
            <a:xfrm>
              <a:off x="3158489" y="3255627"/>
              <a:ext cx="211553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out[1]={</a:t>
              </a:r>
              <a:r>
                <a:rPr lang="en-US" altLang="zh-CN" sz="2400" dirty="0">
                  <a:solidFill>
                    <a:srgbClr val="CC0099"/>
                  </a:solidFill>
                  <a:ea typeface="Arial Unicode MS" pitchFamily="34" charset="-122"/>
                  <a:cs typeface="Arial Unicode MS" pitchFamily="34" charset="-122"/>
                  <a:sym typeface="Symbol" pitchFamily="18" charset="2"/>
                </a:rPr>
                <a:t>a</a:t>
              </a:r>
              <a:r>
                <a:rPr lang="en-US" altLang="zh-CN" sz="2400" dirty="0">
                  <a:solidFill>
                    <a:srgbClr val="CC0099"/>
                  </a:solidFill>
                  <a:latin typeface="楷体" pitchFamily="49" charset="-122"/>
                  <a:ea typeface="楷体" pitchFamily="49" charset="-122"/>
                </a:rPr>
                <a:t>}</a:t>
              </a:r>
              <a:endParaRPr lang="zh-CN" altLang="en-US" sz="2400" dirty="0">
                <a:solidFill>
                  <a:srgbClr val="CC0099"/>
                </a:solidFill>
                <a:latin typeface="楷体" pitchFamily="49" charset="-122"/>
                <a:ea typeface="楷体" pitchFamily="49" charset="-122"/>
              </a:endParaRPr>
            </a:p>
          </p:txBody>
        </p:sp>
        <p:cxnSp>
          <p:nvCxnSpPr>
            <p:cNvPr id="27" name="直接箭头连接符 26"/>
            <p:cNvCxnSpPr/>
            <p:nvPr/>
          </p:nvCxnSpPr>
          <p:spPr>
            <a:xfrm>
              <a:off x="1735394" y="3413760"/>
              <a:ext cx="1312606" cy="4572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3518474" y="2615547"/>
            <a:ext cx="4604445" cy="386733"/>
            <a:chOff x="1735394" y="2783187"/>
            <a:chExt cx="4604445" cy="386733"/>
          </a:xfrm>
        </p:grpSpPr>
        <p:sp>
          <p:nvSpPr>
            <p:cNvPr id="29" name="矩形 28"/>
            <p:cNvSpPr/>
            <p:nvPr/>
          </p:nvSpPr>
          <p:spPr>
            <a:xfrm>
              <a:off x="3158489" y="2783187"/>
              <a:ext cx="3181350" cy="386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altLang="zh-CN" sz="2400" dirty="0">
                  <a:solidFill>
                    <a:srgbClr val="CC0099"/>
                  </a:solidFill>
                  <a:latin typeface="楷体" pitchFamily="49" charset="-122"/>
                  <a:ea typeface="楷体" pitchFamily="49" charset="-122"/>
                </a:rPr>
                <a:t>in[1]=</a:t>
              </a:r>
              <a:r>
                <a:rPr lang="en-US" altLang="zh-CN" sz="2400" dirty="0">
                  <a:solidFill>
                    <a:srgbClr val="CC0099"/>
                  </a:solidFill>
                  <a:ea typeface="Arial Unicode MS" pitchFamily="34" charset="-122"/>
                  <a:cs typeface="Arial Unicode MS" pitchFamily="34" charset="-122"/>
                  <a:sym typeface="Symbol" pitchFamily="18" charset="2"/>
                </a:rPr>
                <a:t>∅</a:t>
              </a:r>
              <a:r>
                <a:rPr lang="zh-CN" altLang="en-US" sz="2400" dirty="0">
                  <a:solidFill>
                    <a:srgbClr val="CC0099"/>
                  </a:solidFill>
                </a:rPr>
                <a:t>∪</a:t>
              </a:r>
              <a:r>
                <a:rPr lang="en-US" altLang="zh-CN" sz="2400" dirty="0">
                  <a:solidFill>
                    <a:srgbClr val="CC0099"/>
                  </a:solidFill>
                </a:rPr>
                <a:t>{a}-{a}=</a:t>
              </a:r>
              <a:r>
                <a:rPr lang="en-US" altLang="zh-CN" sz="2400" dirty="0">
                  <a:solidFill>
                    <a:srgbClr val="CC0099"/>
                  </a:solidFill>
                  <a:ea typeface="Arial Unicode MS" pitchFamily="34" charset="-122"/>
                  <a:cs typeface="Arial Unicode MS" pitchFamily="34" charset="-122"/>
                  <a:sym typeface="Symbol" pitchFamily="18" charset="2"/>
                </a:rPr>
                <a:t>∅</a:t>
              </a:r>
              <a:endParaRPr lang="zh-CN" altLang="en-US" sz="2400" dirty="0">
                <a:solidFill>
                  <a:srgbClr val="CC0099"/>
                </a:solidFill>
                <a:latin typeface="楷体" pitchFamily="49" charset="-122"/>
                <a:ea typeface="楷体" pitchFamily="49" charset="-122"/>
              </a:endParaRPr>
            </a:p>
          </p:txBody>
        </p:sp>
        <p:cxnSp>
          <p:nvCxnSpPr>
            <p:cNvPr id="30" name="直接箭头连接符 29"/>
            <p:cNvCxnSpPr>
              <a:endCxn id="29" idx="1"/>
            </p:cNvCxnSpPr>
            <p:nvPr/>
          </p:nvCxnSpPr>
          <p:spPr>
            <a:xfrm>
              <a:off x="1735394" y="2956560"/>
              <a:ext cx="1314000" cy="19994"/>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227980" y="2956560"/>
            <a:ext cx="1075414" cy="3060000"/>
            <a:chOff x="-620" y="3185160"/>
            <a:chExt cx="1075414" cy="2880000"/>
          </a:xfrm>
        </p:grpSpPr>
        <p:cxnSp>
          <p:nvCxnSpPr>
            <p:cNvPr id="33" name="直接连接符 32"/>
            <p:cNvCxnSpPr/>
            <p:nvPr/>
          </p:nvCxnSpPr>
          <p:spPr>
            <a:xfrm>
              <a:off x="1000908" y="3185160"/>
              <a:ext cx="0" cy="28800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20" y="3454730"/>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rgbClr val="002060"/>
                  </a:solidFill>
                  <a:latin typeface="楷体" pitchFamily="49" charset="-122"/>
                  <a:ea typeface="楷体" pitchFamily="49" charset="-122"/>
                </a:rPr>
                <a:t>a</a:t>
              </a:r>
              <a:r>
                <a:rPr lang="zh-CN" altLang="en-US" sz="2400" dirty="0">
                  <a:solidFill>
                    <a:srgbClr val="002060"/>
                  </a:solidFill>
                  <a:latin typeface="楷体" pitchFamily="49" charset="-122"/>
                  <a:ea typeface="楷体" pitchFamily="49" charset="-122"/>
                </a:rPr>
                <a:t>活跃</a:t>
              </a:r>
            </a:p>
          </p:txBody>
        </p:sp>
      </p:grpSp>
      <p:grpSp>
        <p:nvGrpSpPr>
          <p:cNvPr id="35" name="组合 34"/>
          <p:cNvGrpSpPr/>
          <p:nvPr/>
        </p:nvGrpSpPr>
        <p:grpSpPr>
          <a:xfrm>
            <a:off x="1255080" y="4069080"/>
            <a:ext cx="1075414" cy="960120"/>
            <a:chOff x="294960" y="4206240"/>
            <a:chExt cx="1075414" cy="960120"/>
          </a:xfrm>
        </p:grpSpPr>
        <p:cxnSp>
          <p:nvCxnSpPr>
            <p:cNvPr id="36" name="直接连接符 35"/>
            <p:cNvCxnSpPr/>
            <p:nvPr/>
          </p:nvCxnSpPr>
          <p:spPr>
            <a:xfrm>
              <a:off x="1290960" y="4206240"/>
              <a:ext cx="0" cy="960120"/>
            </a:xfrm>
            <a:prstGeom prst="line">
              <a:avLst/>
            </a:prstGeom>
            <a:ln w="762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94960" y="4551027"/>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chemeClr val="accent4">
                      <a:lumMod val="75000"/>
                    </a:schemeClr>
                  </a:solidFill>
                  <a:latin typeface="楷体" pitchFamily="49" charset="-122"/>
                  <a:ea typeface="楷体" pitchFamily="49" charset="-122"/>
                </a:rPr>
                <a:t>b</a:t>
              </a:r>
              <a:r>
                <a:rPr lang="zh-CN" altLang="en-US" sz="2400" dirty="0">
                  <a:solidFill>
                    <a:schemeClr val="accent4">
                      <a:lumMod val="75000"/>
                    </a:schemeClr>
                  </a:solidFill>
                  <a:latin typeface="楷体" pitchFamily="49" charset="-122"/>
                  <a:ea typeface="楷体" pitchFamily="49" charset="-122"/>
                </a:rPr>
                <a:t>活跃</a:t>
              </a:r>
            </a:p>
          </p:txBody>
        </p:sp>
      </p:grpSp>
      <p:grpSp>
        <p:nvGrpSpPr>
          <p:cNvPr id="38" name="组合 37"/>
          <p:cNvGrpSpPr/>
          <p:nvPr/>
        </p:nvGrpSpPr>
        <p:grpSpPr>
          <a:xfrm>
            <a:off x="1570572" y="5090160"/>
            <a:ext cx="1075414" cy="960120"/>
            <a:chOff x="564732" y="5212080"/>
            <a:chExt cx="1075414" cy="960120"/>
          </a:xfrm>
        </p:grpSpPr>
        <p:cxnSp>
          <p:nvCxnSpPr>
            <p:cNvPr id="39" name="直接连接符 38"/>
            <p:cNvCxnSpPr/>
            <p:nvPr/>
          </p:nvCxnSpPr>
          <p:spPr>
            <a:xfrm>
              <a:off x="1580028" y="5212080"/>
              <a:ext cx="0" cy="96012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64732" y="5598162"/>
              <a:ext cx="10754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rgbClr val="00B050"/>
                  </a:solidFill>
                  <a:latin typeface="楷体" pitchFamily="49" charset="-122"/>
                  <a:ea typeface="楷体" pitchFamily="49" charset="-122"/>
                </a:rPr>
                <a:t>c</a:t>
              </a:r>
              <a:r>
                <a:rPr lang="zh-CN" altLang="en-US" sz="2400" dirty="0">
                  <a:solidFill>
                    <a:srgbClr val="00B050"/>
                  </a:solidFill>
                  <a:latin typeface="楷体" pitchFamily="49" charset="-122"/>
                  <a:ea typeface="楷体" pitchFamily="49" charset="-122"/>
                </a:rPr>
                <a:t>活跃</a:t>
              </a:r>
            </a:p>
          </p:txBody>
        </p:sp>
      </p:grpSp>
      <p:sp>
        <p:nvSpPr>
          <p:cNvPr id="41" name="矩形 40"/>
          <p:cNvSpPr/>
          <p:nvPr/>
        </p:nvSpPr>
        <p:spPr>
          <a:xfrm>
            <a:off x="5989320" y="1213958"/>
            <a:ext cx="2682240" cy="104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20000"/>
              </a:lnSpc>
              <a:spcAft>
                <a:spcPts val="600"/>
              </a:spcAft>
            </a:pPr>
            <a:r>
              <a:rPr lang="zh-CN" altLang="en-US" sz="2400" b="1" dirty="0">
                <a:solidFill>
                  <a:srgbClr val="1E1CE3"/>
                </a:solidFill>
                <a:latin typeface="楷体" pitchFamily="49" charset="-122"/>
                <a:ea typeface="楷体" pitchFamily="49" charset="-122"/>
              </a:rPr>
              <a:t>结论：</a:t>
            </a:r>
            <a:endParaRPr lang="en-US" altLang="zh-CN" sz="2400" b="1" dirty="0">
              <a:solidFill>
                <a:srgbClr val="1E1CE3"/>
              </a:solidFill>
              <a:latin typeface="楷体" pitchFamily="49" charset="-122"/>
              <a:ea typeface="楷体" pitchFamily="49" charset="-122"/>
            </a:endParaRPr>
          </a:p>
          <a:p>
            <a:pPr>
              <a:lnSpc>
                <a:spcPct val="120000"/>
              </a:lnSpc>
              <a:spcAft>
                <a:spcPts val="600"/>
              </a:spcAft>
            </a:pPr>
            <a:r>
              <a:rPr lang="zh-CN" altLang="en-US" sz="2400" b="1" dirty="0">
                <a:solidFill>
                  <a:srgbClr val="1E1CE3"/>
                </a:solidFill>
                <a:latin typeface="楷体" pitchFamily="49" charset="-122"/>
                <a:ea typeface="楷体" pitchFamily="49" charset="-122"/>
              </a:rPr>
              <a:t>需要两个寄存器</a:t>
            </a:r>
            <a:r>
              <a:rPr lang="en-US" altLang="zh-CN" sz="2400" b="1" dirty="0">
                <a:solidFill>
                  <a:srgbClr val="1E1CE3"/>
                </a:solidFill>
                <a:latin typeface="楷体" pitchFamily="49" charset="-122"/>
                <a:ea typeface="楷体" pitchFamily="49" charset="-122"/>
              </a:rPr>
              <a:t>r</a:t>
            </a:r>
            <a:r>
              <a:rPr lang="zh-CN" altLang="en-US" sz="2400" b="1" dirty="0">
                <a:solidFill>
                  <a:srgbClr val="1E1CE3"/>
                </a:solidFill>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lide(from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slide(fromRigh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lide(fromRigh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slide(fromRigh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slide(from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slide(fromBottom)">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slide(fromBottom)">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slide(fromBottom)">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56" presetClass="entr" presetSubtype="0" fill="hold" grpId="0" nodeType="clickEffect">
                                  <p:stCondLst>
                                    <p:cond delay="0"/>
                                  </p:stCondLst>
                                  <p:iterate type="lt">
                                    <p:tmPct val="10000"/>
                                  </p:iterate>
                                  <p:childTnLst>
                                    <p:set>
                                      <p:cBhvr>
                                        <p:cTn id="66" dur="1" fill="hold">
                                          <p:stCondLst>
                                            <p:cond delay="0"/>
                                          </p:stCondLst>
                                        </p:cTn>
                                        <p:tgtEl>
                                          <p:spTgt spid="41"/>
                                        </p:tgtEl>
                                        <p:attrNameLst>
                                          <p:attrName>style.visibility</p:attrName>
                                        </p:attrNameLst>
                                      </p:cBhvr>
                                      <p:to>
                                        <p:strVal val="visible"/>
                                      </p:to>
                                    </p:set>
                                    <p:anim by="(-#ppt_w*2)" calcmode="lin" valueType="num">
                                      <p:cBhvr rctx="PPT">
                                        <p:cTn id="67" dur="500" autoRev="1" fill="hold">
                                          <p:stCondLst>
                                            <p:cond delay="0"/>
                                          </p:stCondLst>
                                        </p:cTn>
                                        <p:tgtEl>
                                          <p:spTgt spid="41"/>
                                        </p:tgtEl>
                                        <p:attrNameLst>
                                          <p:attrName>ppt_w</p:attrName>
                                        </p:attrNameLst>
                                      </p:cBhvr>
                                    </p:anim>
                                    <p:anim by="(#ppt_w*0.50)" calcmode="lin" valueType="num">
                                      <p:cBhvr>
                                        <p:cTn id="68" dur="500" decel="50000" autoRev="1" fill="hold">
                                          <p:stCondLst>
                                            <p:cond delay="0"/>
                                          </p:stCondLst>
                                        </p:cTn>
                                        <p:tgtEl>
                                          <p:spTgt spid="41"/>
                                        </p:tgtEl>
                                        <p:attrNameLst>
                                          <p:attrName>ppt_x</p:attrName>
                                        </p:attrNameLst>
                                      </p:cBhvr>
                                    </p:anim>
                                    <p:anim from="(-#ppt_h/2)" to="(#ppt_y)" calcmode="lin" valueType="num">
                                      <p:cBhvr>
                                        <p:cTn id="69" dur="1000" fill="hold">
                                          <p:stCondLst>
                                            <p:cond delay="0"/>
                                          </p:stCondLst>
                                        </p:cTn>
                                        <p:tgtEl>
                                          <p:spTgt spid="41"/>
                                        </p:tgtEl>
                                        <p:attrNameLst>
                                          <p:attrName>ppt_y</p:attrName>
                                        </p:attrNameLst>
                                      </p:cBhvr>
                                    </p:anim>
                                    <p:animRot by="21600000">
                                      <p:cBhvr>
                                        <p:cTn id="70" dur="1000" fill="hold">
                                          <p:stCondLst>
                                            <p:cond delay="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1890"/>
            <a:ext cx="7886700" cy="873740"/>
          </a:xfrm>
        </p:spPr>
        <p:txBody>
          <a:bodyPr/>
          <a:lstStyle/>
          <a:p>
            <a:r>
              <a:rPr lang="zh-CN" altLang="en-US" dirty="0"/>
              <a:t>优化</a:t>
            </a:r>
            <a:r>
              <a:rPr lang="en-US" altLang="zh-CN" dirty="0"/>
              <a:t>-</a:t>
            </a:r>
            <a:r>
              <a:rPr lang="zh-CN" altLang="en-US" dirty="0"/>
              <a:t>重写代码</a:t>
            </a:r>
          </a:p>
        </p:txBody>
      </p:sp>
      <p:sp>
        <p:nvSpPr>
          <p:cNvPr id="4" name="灯片编号占位符 3"/>
          <p:cNvSpPr>
            <a:spLocks noGrp="1"/>
          </p:cNvSpPr>
          <p:nvPr>
            <p:ph type="sldNum" sz="quarter" idx="12"/>
          </p:nvPr>
        </p:nvSpPr>
        <p:spPr>
          <a:xfrm>
            <a:off x="8397240" y="6356350"/>
            <a:ext cx="529590" cy="501650"/>
          </a:xfrm>
        </p:spPr>
        <p:txBody>
          <a:bodyPr/>
          <a:lstStyle/>
          <a:p>
            <a:pPr>
              <a:defRPr/>
            </a:pPr>
            <a:fld id="{EFC3A549-9C13-4399-83C7-A4E2E0BD550C}" type="slidenum">
              <a:rPr lang="zh-CN" altLang="en-US" smtClean="0"/>
              <a:pPr>
                <a:defRPr/>
              </a:pPr>
              <a:t>83</a:t>
            </a:fld>
            <a:endParaRPr lang="zh-CN" altLang="en-US"/>
          </a:p>
        </p:txBody>
      </p:sp>
      <p:sp>
        <p:nvSpPr>
          <p:cNvPr id="6" name="矩形 5"/>
          <p:cNvSpPr/>
          <p:nvPr/>
        </p:nvSpPr>
        <p:spPr>
          <a:xfrm>
            <a:off x="1451226" y="1548589"/>
            <a:ext cx="1832732" cy="221815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1:a=1</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2:b=a+2</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3:c=b+3</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4:return c</a:t>
            </a:r>
          </a:p>
        </p:txBody>
      </p:sp>
      <p:sp>
        <p:nvSpPr>
          <p:cNvPr id="7" name="矩形 6"/>
          <p:cNvSpPr/>
          <p:nvPr/>
        </p:nvSpPr>
        <p:spPr>
          <a:xfrm>
            <a:off x="5856570" y="1579069"/>
            <a:ext cx="1832732" cy="22181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1:r=1</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2:r=r+2</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3:r=r+3</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4:return r</a:t>
            </a:r>
          </a:p>
        </p:txBody>
      </p:sp>
      <p:sp>
        <p:nvSpPr>
          <p:cNvPr id="8" name="矩形 7"/>
          <p:cNvSpPr/>
          <p:nvPr/>
        </p:nvSpPr>
        <p:spPr>
          <a:xfrm>
            <a:off x="1451226" y="3986989"/>
            <a:ext cx="2159670" cy="221815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1:a=1</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2:b=a+2</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3:c=b+3</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4:return </a:t>
            </a:r>
            <a:r>
              <a:rPr lang="en-US" altLang="zh-CN" sz="2400" dirty="0" err="1">
                <a:solidFill>
                  <a:srgbClr val="1E1CE3"/>
                </a:solidFill>
                <a:latin typeface="楷体" pitchFamily="49" charset="-122"/>
                <a:ea typeface="楷体" pitchFamily="49" charset="-122"/>
              </a:rPr>
              <a:t>a+c</a:t>
            </a:r>
            <a:endParaRPr lang="en-US" altLang="zh-CN" sz="2400" dirty="0">
              <a:solidFill>
                <a:srgbClr val="1E1CE3"/>
              </a:solidFill>
              <a:latin typeface="楷体" pitchFamily="49" charset="-122"/>
              <a:ea typeface="楷体" pitchFamily="49" charset="-122"/>
            </a:endParaRPr>
          </a:p>
        </p:txBody>
      </p:sp>
      <p:sp>
        <p:nvSpPr>
          <p:cNvPr id="9" name="矩形 8"/>
          <p:cNvSpPr/>
          <p:nvPr/>
        </p:nvSpPr>
        <p:spPr>
          <a:xfrm>
            <a:off x="5856570" y="3986989"/>
            <a:ext cx="2342550" cy="22181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1:r</a:t>
            </a:r>
            <a:r>
              <a:rPr lang="en-US" altLang="zh-CN" sz="2400" baseline="-25000" dirty="0">
                <a:solidFill>
                  <a:srgbClr val="1E1CE3"/>
                </a:solidFill>
                <a:latin typeface="楷体" pitchFamily="49" charset="-122"/>
                <a:ea typeface="楷体" pitchFamily="49" charset="-122"/>
              </a:rPr>
              <a:t>1</a:t>
            </a:r>
            <a:r>
              <a:rPr lang="en-US" altLang="zh-CN" sz="2400" dirty="0">
                <a:solidFill>
                  <a:srgbClr val="1E1CE3"/>
                </a:solidFill>
                <a:latin typeface="楷体" pitchFamily="49" charset="-122"/>
                <a:ea typeface="楷体" pitchFamily="49" charset="-122"/>
              </a:rPr>
              <a:t>=1</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2:r</a:t>
            </a:r>
            <a:r>
              <a:rPr lang="en-US" altLang="zh-CN" sz="2400" baseline="-25000" dirty="0">
                <a:solidFill>
                  <a:srgbClr val="1E1CE3"/>
                </a:solidFill>
                <a:latin typeface="楷体" pitchFamily="49" charset="-122"/>
                <a:ea typeface="楷体" pitchFamily="49" charset="-122"/>
              </a:rPr>
              <a:t>2</a:t>
            </a:r>
            <a:r>
              <a:rPr lang="en-US" altLang="zh-CN" sz="2400" dirty="0">
                <a:solidFill>
                  <a:srgbClr val="1E1CE3"/>
                </a:solidFill>
                <a:latin typeface="楷体" pitchFamily="49" charset="-122"/>
                <a:ea typeface="楷体" pitchFamily="49" charset="-122"/>
              </a:rPr>
              <a:t>=r</a:t>
            </a:r>
            <a:r>
              <a:rPr lang="en-US" altLang="zh-CN" sz="2400" baseline="-25000" dirty="0">
                <a:solidFill>
                  <a:srgbClr val="1E1CE3"/>
                </a:solidFill>
                <a:latin typeface="楷体" pitchFamily="49" charset="-122"/>
                <a:ea typeface="楷体" pitchFamily="49" charset="-122"/>
              </a:rPr>
              <a:t>1</a:t>
            </a:r>
            <a:r>
              <a:rPr lang="en-US" altLang="zh-CN" sz="2400" dirty="0">
                <a:solidFill>
                  <a:srgbClr val="1E1CE3"/>
                </a:solidFill>
                <a:latin typeface="楷体" pitchFamily="49" charset="-122"/>
                <a:ea typeface="楷体" pitchFamily="49" charset="-122"/>
              </a:rPr>
              <a:t>+2</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3:r</a:t>
            </a:r>
            <a:r>
              <a:rPr lang="en-US" altLang="zh-CN" sz="2400" baseline="-25000" dirty="0">
                <a:solidFill>
                  <a:srgbClr val="1E1CE3"/>
                </a:solidFill>
                <a:latin typeface="楷体" pitchFamily="49" charset="-122"/>
                <a:ea typeface="楷体" pitchFamily="49" charset="-122"/>
              </a:rPr>
              <a:t>2</a:t>
            </a:r>
            <a:r>
              <a:rPr lang="en-US" altLang="zh-CN" sz="2400" dirty="0">
                <a:solidFill>
                  <a:srgbClr val="1E1CE3"/>
                </a:solidFill>
                <a:latin typeface="楷体" pitchFamily="49" charset="-122"/>
                <a:ea typeface="楷体" pitchFamily="49" charset="-122"/>
              </a:rPr>
              <a:t>=r</a:t>
            </a:r>
            <a:r>
              <a:rPr lang="en-US" altLang="zh-CN" sz="2400" baseline="-25000" dirty="0">
                <a:solidFill>
                  <a:srgbClr val="1E1CE3"/>
                </a:solidFill>
                <a:latin typeface="楷体" pitchFamily="49" charset="-122"/>
                <a:ea typeface="楷体" pitchFamily="49" charset="-122"/>
              </a:rPr>
              <a:t>2</a:t>
            </a:r>
            <a:r>
              <a:rPr lang="en-US" altLang="zh-CN" sz="2400" dirty="0">
                <a:solidFill>
                  <a:srgbClr val="1E1CE3"/>
                </a:solidFill>
                <a:latin typeface="楷体" pitchFamily="49" charset="-122"/>
                <a:ea typeface="楷体" pitchFamily="49" charset="-122"/>
              </a:rPr>
              <a:t>+3</a:t>
            </a:r>
          </a:p>
          <a:p>
            <a:pPr>
              <a:lnSpc>
                <a:spcPct val="110000"/>
              </a:lnSpc>
              <a:spcBef>
                <a:spcPts val="600"/>
              </a:spcBef>
              <a:spcAft>
                <a:spcPts val="600"/>
              </a:spcAft>
            </a:pPr>
            <a:r>
              <a:rPr lang="en-US" altLang="zh-CN" sz="2400" dirty="0">
                <a:solidFill>
                  <a:srgbClr val="1E1CE3"/>
                </a:solidFill>
                <a:latin typeface="楷体" pitchFamily="49" charset="-122"/>
                <a:ea typeface="楷体" pitchFamily="49" charset="-122"/>
              </a:rPr>
              <a:t>4:return r</a:t>
            </a:r>
            <a:r>
              <a:rPr lang="en-US" altLang="zh-CN" sz="2400" baseline="-25000" dirty="0">
                <a:solidFill>
                  <a:srgbClr val="1E1CE3"/>
                </a:solidFill>
                <a:latin typeface="楷体" pitchFamily="49" charset="-122"/>
                <a:ea typeface="楷体" pitchFamily="49" charset="-122"/>
              </a:rPr>
              <a:t>1</a:t>
            </a:r>
            <a:r>
              <a:rPr lang="en-US" altLang="zh-CN" sz="2400" dirty="0">
                <a:solidFill>
                  <a:srgbClr val="1E1CE3"/>
                </a:solidFill>
                <a:latin typeface="楷体" pitchFamily="49" charset="-122"/>
                <a:ea typeface="楷体" pitchFamily="49" charset="-122"/>
              </a:rPr>
              <a:t>+r</a:t>
            </a:r>
            <a:r>
              <a:rPr lang="en-US" altLang="zh-CN" sz="2400" baseline="-25000" dirty="0">
                <a:solidFill>
                  <a:srgbClr val="1E1CE3"/>
                </a:solidFill>
                <a:latin typeface="楷体" pitchFamily="49" charset="-122"/>
                <a:ea typeface="楷体" pitchFamily="49" charset="-122"/>
              </a:rPr>
              <a:t>2</a:t>
            </a:r>
          </a:p>
        </p:txBody>
      </p:sp>
      <p:grpSp>
        <p:nvGrpSpPr>
          <p:cNvPr id="34" name="组合 33"/>
          <p:cNvGrpSpPr/>
          <p:nvPr/>
        </p:nvGrpSpPr>
        <p:grpSpPr>
          <a:xfrm>
            <a:off x="381000" y="1795380"/>
            <a:ext cx="1061026" cy="1716240"/>
            <a:chOff x="381000" y="1795380"/>
            <a:chExt cx="1061026" cy="1716240"/>
          </a:xfrm>
        </p:grpSpPr>
        <p:grpSp>
          <p:nvGrpSpPr>
            <p:cNvPr id="10" name="组合 9"/>
            <p:cNvGrpSpPr/>
            <p:nvPr/>
          </p:nvGrpSpPr>
          <p:grpSpPr>
            <a:xfrm>
              <a:off x="381000" y="1795380"/>
              <a:ext cx="526154" cy="558000"/>
              <a:chOff x="563880" y="3185160"/>
              <a:chExt cx="526154" cy="558000"/>
            </a:xfrm>
          </p:grpSpPr>
          <p:cxnSp>
            <p:nvCxnSpPr>
              <p:cNvPr id="11" name="直接连接符 10"/>
              <p:cNvCxnSpPr/>
              <p:nvPr/>
            </p:nvCxnSpPr>
            <p:spPr>
              <a:xfrm>
                <a:off x="1000908" y="3185160"/>
                <a:ext cx="0" cy="5580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63880" y="3241370"/>
                <a:ext cx="52615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rgbClr val="002060"/>
                    </a:solidFill>
                    <a:latin typeface="楷体" pitchFamily="49" charset="-122"/>
                    <a:ea typeface="楷体" pitchFamily="49" charset="-122"/>
                  </a:rPr>
                  <a:t>a</a:t>
                </a:r>
                <a:endParaRPr lang="zh-CN" altLang="en-US" sz="2400" dirty="0">
                  <a:solidFill>
                    <a:srgbClr val="002060"/>
                  </a:solidFill>
                  <a:latin typeface="楷体" pitchFamily="49" charset="-122"/>
                  <a:ea typeface="楷体" pitchFamily="49" charset="-122"/>
                </a:endParaRPr>
              </a:p>
            </p:txBody>
          </p:sp>
        </p:grpSp>
        <p:grpSp>
          <p:nvGrpSpPr>
            <p:cNvPr id="13" name="组合 12"/>
            <p:cNvGrpSpPr/>
            <p:nvPr/>
          </p:nvGrpSpPr>
          <p:grpSpPr>
            <a:xfrm>
              <a:off x="716280" y="2374500"/>
              <a:ext cx="471214" cy="558000"/>
              <a:chOff x="899160" y="4206240"/>
              <a:chExt cx="471214" cy="558000"/>
            </a:xfrm>
          </p:grpSpPr>
          <p:cxnSp>
            <p:nvCxnSpPr>
              <p:cNvPr id="14" name="直接连接符 13"/>
              <p:cNvCxnSpPr/>
              <p:nvPr/>
            </p:nvCxnSpPr>
            <p:spPr>
              <a:xfrm>
                <a:off x="1290960" y="4206240"/>
                <a:ext cx="0" cy="558000"/>
              </a:xfrm>
              <a:prstGeom prst="line">
                <a:avLst/>
              </a:prstGeom>
              <a:ln w="762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99160" y="4276707"/>
                <a:ext cx="4712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chemeClr val="accent4">
                        <a:lumMod val="75000"/>
                      </a:schemeClr>
                    </a:solidFill>
                    <a:latin typeface="楷体" pitchFamily="49" charset="-122"/>
                    <a:ea typeface="楷体" pitchFamily="49" charset="-122"/>
                  </a:rPr>
                  <a:t>b</a:t>
                </a:r>
                <a:endParaRPr lang="zh-CN" altLang="en-US" sz="2400" dirty="0">
                  <a:solidFill>
                    <a:schemeClr val="accent4">
                      <a:lumMod val="75000"/>
                    </a:schemeClr>
                  </a:solidFill>
                  <a:latin typeface="楷体" pitchFamily="49" charset="-122"/>
                  <a:ea typeface="楷体" pitchFamily="49" charset="-122"/>
                </a:endParaRPr>
              </a:p>
            </p:txBody>
          </p:sp>
        </p:grpSp>
        <p:grpSp>
          <p:nvGrpSpPr>
            <p:cNvPr id="16" name="组合 15"/>
            <p:cNvGrpSpPr/>
            <p:nvPr/>
          </p:nvGrpSpPr>
          <p:grpSpPr>
            <a:xfrm>
              <a:off x="929640" y="2953620"/>
              <a:ext cx="512386" cy="558000"/>
              <a:chOff x="1158240" y="5212080"/>
              <a:chExt cx="512386" cy="558000"/>
            </a:xfrm>
          </p:grpSpPr>
          <p:cxnSp>
            <p:nvCxnSpPr>
              <p:cNvPr id="17" name="直接连接符 16"/>
              <p:cNvCxnSpPr/>
              <p:nvPr/>
            </p:nvCxnSpPr>
            <p:spPr>
              <a:xfrm>
                <a:off x="1580028" y="5212080"/>
                <a:ext cx="0" cy="558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58240" y="5262882"/>
                <a:ext cx="51238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rgbClr val="00B050"/>
                    </a:solidFill>
                    <a:latin typeface="楷体" pitchFamily="49" charset="-122"/>
                    <a:ea typeface="楷体" pitchFamily="49" charset="-122"/>
                  </a:rPr>
                  <a:t>c</a:t>
                </a:r>
                <a:endParaRPr lang="zh-CN" altLang="en-US" sz="2400" dirty="0">
                  <a:solidFill>
                    <a:srgbClr val="00B050"/>
                  </a:solidFill>
                  <a:latin typeface="楷体" pitchFamily="49" charset="-122"/>
                  <a:ea typeface="楷体" pitchFamily="49" charset="-122"/>
                </a:endParaRPr>
              </a:p>
            </p:txBody>
          </p:sp>
        </p:grpSp>
      </p:grpSp>
      <p:grpSp>
        <p:nvGrpSpPr>
          <p:cNvPr id="35" name="组合 34"/>
          <p:cNvGrpSpPr/>
          <p:nvPr/>
        </p:nvGrpSpPr>
        <p:grpSpPr>
          <a:xfrm>
            <a:off x="274320" y="4264260"/>
            <a:ext cx="1152466" cy="1674000"/>
            <a:chOff x="274320" y="4264260"/>
            <a:chExt cx="1152466" cy="1674000"/>
          </a:xfrm>
        </p:grpSpPr>
        <p:grpSp>
          <p:nvGrpSpPr>
            <p:cNvPr id="19" name="组合 18"/>
            <p:cNvGrpSpPr/>
            <p:nvPr/>
          </p:nvGrpSpPr>
          <p:grpSpPr>
            <a:xfrm>
              <a:off x="701040" y="4797660"/>
              <a:ext cx="471214" cy="558000"/>
              <a:chOff x="899160" y="4206240"/>
              <a:chExt cx="471214" cy="558000"/>
            </a:xfrm>
          </p:grpSpPr>
          <p:cxnSp>
            <p:nvCxnSpPr>
              <p:cNvPr id="20" name="直接连接符 19"/>
              <p:cNvCxnSpPr/>
              <p:nvPr/>
            </p:nvCxnSpPr>
            <p:spPr>
              <a:xfrm>
                <a:off x="1290960" y="4206240"/>
                <a:ext cx="0" cy="558000"/>
              </a:xfrm>
              <a:prstGeom prst="line">
                <a:avLst/>
              </a:prstGeom>
              <a:ln w="762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99160" y="4276707"/>
                <a:ext cx="47121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chemeClr val="accent4">
                        <a:lumMod val="75000"/>
                      </a:schemeClr>
                    </a:solidFill>
                    <a:latin typeface="楷体" pitchFamily="49" charset="-122"/>
                    <a:ea typeface="楷体" pitchFamily="49" charset="-122"/>
                  </a:rPr>
                  <a:t>b</a:t>
                </a:r>
                <a:endParaRPr lang="zh-CN" altLang="en-US" sz="2400" dirty="0">
                  <a:solidFill>
                    <a:schemeClr val="accent4">
                      <a:lumMod val="75000"/>
                    </a:schemeClr>
                  </a:solidFill>
                  <a:latin typeface="楷体" pitchFamily="49" charset="-122"/>
                  <a:ea typeface="楷体" pitchFamily="49" charset="-122"/>
                </a:endParaRPr>
              </a:p>
            </p:txBody>
          </p:sp>
        </p:grpSp>
        <p:grpSp>
          <p:nvGrpSpPr>
            <p:cNvPr id="22" name="组合 21"/>
            <p:cNvGrpSpPr/>
            <p:nvPr/>
          </p:nvGrpSpPr>
          <p:grpSpPr>
            <a:xfrm>
              <a:off x="914400" y="5376780"/>
              <a:ext cx="512386" cy="558000"/>
              <a:chOff x="1158240" y="5212080"/>
              <a:chExt cx="512386" cy="558000"/>
            </a:xfrm>
          </p:grpSpPr>
          <p:cxnSp>
            <p:nvCxnSpPr>
              <p:cNvPr id="23" name="直接连接符 22"/>
              <p:cNvCxnSpPr/>
              <p:nvPr/>
            </p:nvCxnSpPr>
            <p:spPr>
              <a:xfrm>
                <a:off x="1580028" y="5212080"/>
                <a:ext cx="0" cy="558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158240" y="5262882"/>
                <a:ext cx="51238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rgbClr val="00B050"/>
                    </a:solidFill>
                    <a:latin typeface="楷体" pitchFamily="49" charset="-122"/>
                    <a:ea typeface="楷体" pitchFamily="49" charset="-122"/>
                  </a:rPr>
                  <a:t>c</a:t>
                </a:r>
                <a:endParaRPr lang="zh-CN" altLang="en-US" sz="2400" dirty="0">
                  <a:solidFill>
                    <a:srgbClr val="00B050"/>
                  </a:solidFill>
                  <a:latin typeface="楷体" pitchFamily="49" charset="-122"/>
                  <a:ea typeface="楷体" pitchFamily="49" charset="-122"/>
                </a:endParaRPr>
              </a:p>
            </p:txBody>
          </p:sp>
        </p:grpSp>
        <p:grpSp>
          <p:nvGrpSpPr>
            <p:cNvPr id="25" name="组合 24"/>
            <p:cNvGrpSpPr/>
            <p:nvPr/>
          </p:nvGrpSpPr>
          <p:grpSpPr>
            <a:xfrm>
              <a:off x="274320" y="4264260"/>
              <a:ext cx="526154" cy="1674000"/>
              <a:chOff x="563880" y="3185160"/>
              <a:chExt cx="526154" cy="1674000"/>
            </a:xfrm>
          </p:grpSpPr>
          <p:cxnSp>
            <p:nvCxnSpPr>
              <p:cNvPr id="26" name="直接连接符 25"/>
              <p:cNvCxnSpPr/>
              <p:nvPr/>
            </p:nvCxnSpPr>
            <p:spPr>
              <a:xfrm>
                <a:off x="1000908" y="3185160"/>
                <a:ext cx="0" cy="16740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63880" y="3241370"/>
                <a:ext cx="52615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altLang="zh-CN" sz="2400" dirty="0">
                    <a:solidFill>
                      <a:srgbClr val="002060"/>
                    </a:solidFill>
                    <a:latin typeface="楷体" pitchFamily="49" charset="-122"/>
                    <a:ea typeface="楷体" pitchFamily="49" charset="-122"/>
                  </a:rPr>
                  <a:t>a</a:t>
                </a:r>
                <a:endParaRPr lang="zh-CN" altLang="en-US" sz="2400" dirty="0">
                  <a:solidFill>
                    <a:srgbClr val="002060"/>
                  </a:solidFill>
                  <a:latin typeface="楷体" pitchFamily="49" charset="-122"/>
                  <a:ea typeface="楷体" pitchFamily="49" charset="-122"/>
                </a:endParaRPr>
              </a:p>
            </p:txBody>
          </p:sp>
        </p:grpSp>
      </p:grpSp>
      <p:sp>
        <p:nvSpPr>
          <p:cNvPr id="29" name="燕尾形箭头 28"/>
          <p:cNvSpPr/>
          <p:nvPr/>
        </p:nvSpPr>
        <p:spPr>
          <a:xfrm>
            <a:off x="3819832" y="2389239"/>
            <a:ext cx="1460091" cy="30971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燕尾形箭头 29"/>
          <p:cNvSpPr/>
          <p:nvPr/>
        </p:nvSpPr>
        <p:spPr>
          <a:xfrm>
            <a:off x="4001729" y="4916129"/>
            <a:ext cx="1460091" cy="30971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6017342" y="1637069"/>
            <a:ext cx="4920" cy="4458869"/>
            <a:chOff x="6017342" y="1637069"/>
            <a:chExt cx="4920" cy="4458869"/>
          </a:xfrm>
        </p:grpSpPr>
        <p:cxnSp>
          <p:nvCxnSpPr>
            <p:cNvPr id="32" name="直接连接符 31"/>
            <p:cNvCxnSpPr/>
            <p:nvPr/>
          </p:nvCxnSpPr>
          <p:spPr>
            <a:xfrm>
              <a:off x="6017342" y="1637069"/>
              <a:ext cx="0" cy="20205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022262" y="4075409"/>
              <a:ext cx="0" cy="20205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slide(fromBottom)">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lide(from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slide(fromBottom)">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slide(fromLef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slide(fromTop)">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9" grpId="0" animBg="1"/>
      <p:bldP spid="3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43906"/>
            <a:ext cx="7886700" cy="696758"/>
          </a:xfrm>
        </p:spPr>
        <p:txBody>
          <a:bodyPr/>
          <a:lstStyle/>
          <a:p>
            <a:r>
              <a:rPr lang="zh-CN" altLang="en-US" dirty="0"/>
              <a:t>再说几句</a:t>
            </a:r>
          </a:p>
        </p:txBody>
      </p:sp>
      <p:sp>
        <p:nvSpPr>
          <p:cNvPr id="3" name="内容占位符 2"/>
          <p:cNvSpPr>
            <a:spLocks noGrp="1"/>
          </p:cNvSpPr>
          <p:nvPr>
            <p:ph idx="1"/>
          </p:nvPr>
        </p:nvSpPr>
        <p:spPr>
          <a:xfrm>
            <a:off x="412954" y="943896"/>
            <a:ext cx="8347587" cy="5594063"/>
          </a:xfrm>
        </p:spPr>
        <p:txBody>
          <a:bodyPr/>
          <a:lstStyle/>
          <a:p>
            <a:pPr>
              <a:lnSpc>
                <a:spcPct val="110000"/>
              </a:lnSpc>
            </a:pPr>
            <a:r>
              <a:rPr lang="zh-CN" altLang="en-US" sz="2500" dirty="0"/>
              <a:t>活跃变量分析是</a:t>
            </a:r>
            <a:r>
              <a:rPr lang="zh-CN" altLang="en-US" sz="2500" dirty="0">
                <a:solidFill>
                  <a:srgbClr val="FF0000"/>
                </a:solidFill>
              </a:rPr>
              <a:t>逆向（向后流）</a:t>
            </a:r>
            <a:r>
              <a:rPr lang="zh-CN" altLang="en-US" sz="2500" dirty="0"/>
              <a:t>进行的，因为，一个变量在使用过之后，今后是否还将使用、在哪里使用都是未知的，你无法正向确定；</a:t>
            </a:r>
            <a:endParaRPr lang="en-US" altLang="zh-CN" sz="2500" dirty="0"/>
          </a:p>
          <a:p>
            <a:pPr>
              <a:lnSpc>
                <a:spcPct val="110000"/>
              </a:lnSpc>
            </a:pPr>
            <a:r>
              <a:rPr lang="zh-CN" altLang="en-US" sz="2500" dirty="0"/>
              <a:t>当从程序的结尾向开头逆向分析变量时，很容易看出一个变量最后在哪里结束其生命的；</a:t>
            </a:r>
            <a:endParaRPr lang="en-US" altLang="zh-CN" sz="2500" dirty="0"/>
          </a:p>
          <a:p>
            <a:pPr>
              <a:lnSpc>
                <a:spcPct val="110000"/>
              </a:lnSpc>
            </a:pPr>
            <a:r>
              <a:rPr lang="zh-CN" altLang="en-US" sz="2500" dirty="0"/>
              <a:t>尽管不知道最开始从哪里开始活跃，但是，至少知道了从哪里开始它死了，这之后就再也不需要分配寄存器给它了，这才是最重要的；</a:t>
            </a:r>
            <a:endParaRPr lang="en-US" altLang="zh-CN" sz="2500" dirty="0"/>
          </a:p>
          <a:p>
            <a:pPr>
              <a:lnSpc>
                <a:spcPct val="110000"/>
              </a:lnSpc>
            </a:pPr>
            <a:r>
              <a:rPr lang="zh-CN" altLang="en-US" sz="2500" u="sng" dirty="0"/>
              <a:t>优化是看什么时候能节省，而不是什么时候需要开支</a:t>
            </a:r>
            <a:r>
              <a:rPr lang="zh-CN" altLang="en-US" sz="2500" dirty="0"/>
              <a:t>。</a:t>
            </a:r>
            <a:endParaRPr lang="en-US" altLang="zh-CN" sz="2500" dirty="0"/>
          </a:p>
          <a:p>
            <a:pPr>
              <a:lnSpc>
                <a:spcPct val="110000"/>
              </a:lnSpc>
            </a:pPr>
            <a:r>
              <a:rPr lang="zh-CN" altLang="en-US" sz="2500" dirty="0">
                <a:solidFill>
                  <a:srgbClr val="FF0000"/>
                </a:solidFill>
              </a:rPr>
              <a:t>比喻</a:t>
            </a:r>
            <a:r>
              <a:rPr lang="zh-CN" altLang="en-US" sz="2500" dirty="0"/>
              <a:t>：知道希特勒是什么时候死的，这就够了，此后的德国任何宾馆都不需要给他安排房间了。</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84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slide(fromRight)">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17642"/>
            <a:ext cx="7886700" cy="726256"/>
          </a:xfrm>
        </p:spPr>
        <p:txBody>
          <a:bodyPr/>
          <a:lstStyle/>
          <a:p>
            <a:r>
              <a:rPr lang="zh-CN" altLang="en-US" dirty="0"/>
              <a:t>数据流方程的两种形式</a:t>
            </a:r>
          </a:p>
        </p:txBody>
      </p:sp>
      <p:sp>
        <p:nvSpPr>
          <p:cNvPr id="3" name="内容占位符 2"/>
          <p:cNvSpPr>
            <a:spLocks noGrp="1"/>
          </p:cNvSpPr>
          <p:nvPr>
            <p:ph idx="1"/>
          </p:nvPr>
        </p:nvSpPr>
        <p:spPr>
          <a:xfrm>
            <a:off x="628650" y="1150374"/>
            <a:ext cx="7886700" cy="5265174"/>
          </a:xfrm>
        </p:spPr>
        <p:txBody>
          <a:bodyPr/>
          <a:lstStyle/>
          <a:p>
            <a:pPr marL="180975" indent="0">
              <a:lnSpc>
                <a:spcPct val="110000"/>
              </a:lnSpc>
              <a:buNone/>
            </a:pPr>
            <a:r>
              <a:rPr lang="en-US" altLang="zh-CN" dirty="0">
                <a:solidFill>
                  <a:schemeClr val="tx1"/>
                </a:solidFill>
              </a:rPr>
              <a:t>in[</a:t>
            </a:r>
            <a:r>
              <a:rPr lang="en-US" altLang="zh-CN" dirty="0" err="1">
                <a:solidFill>
                  <a:schemeClr val="tx1"/>
                </a:solidFill>
              </a:rPr>
              <a:t>s</a:t>
            </a:r>
            <a:r>
              <a:rPr lang="en-US" altLang="zh-CN" baseline="-25000" dirty="0" err="1">
                <a:solidFill>
                  <a:schemeClr val="tx1"/>
                </a:solidFill>
              </a:rPr>
              <a:t>i</a:t>
            </a:r>
            <a:r>
              <a:rPr lang="en-US" altLang="zh-CN" dirty="0">
                <a:solidFill>
                  <a:schemeClr val="tx1"/>
                </a:solidFill>
              </a:rPr>
              <a:t>]=out[s</a:t>
            </a:r>
            <a:r>
              <a:rPr lang="en-US" altLang="zh-CN" baseline="-25000" dirty="0">
                <a:solidFill>
                  <a:schemeClr val="tx1"/>
                </a:solidFill>
              </a:rPr>
              <a:t>i-1</a:t>
            </a:r>
            <a:r>
              <a:rPr lang="en-US" altLang="zh-CN" dirty="0">
                <a:solidFill>
                  <a:schemeClr val="tx1"/>
                </a:solidFill>
              </a:rPr>
              <a:t>]</a:t>
            </a:r>
          </a:p>
          <a:p>
            <a:pPr marL="180975" indent="0">
              <a:lnSpc>
                <a:spcPct val="110000"/>
              </a:lnSpc>
              <a:buNone/>
            </a:pPr>
            <a:r>
              <a:rPr lang="en-US" altLang="zh-CN" dirty="0">
                <a:solidFill>
                  <a:schemeClr val="tx1"/>
                </a:solidFill>
              </a:rPr>
              <a:t>out[s]=gen[s]</a:t>
            </a:r>
            <a:r>
              <a:rPr lang="zh-CN" altLang="en-US" dirty="0">
                <a:solidFill>
                  <a:schemeClr val="tx1"/>
                </a:solidFill>
              </a:rPr>
              <a:t>∪</a:t>
            </a:r>
            <a:r>
              <a:rPr lang="en-US" altLang="zh-CN" dirty="0">
                <a:solidFill>
                  <a:schemeClr val="tx1"/>
                </a:solidFill>
              </a:rPr>
              <a:t>(in[s]-kill[s])</a:t>
            </a:r>
          </a:p>
          <a:p>
            <a:pPr lvl="1">
              <a:lnSpc>
                <a:spcPct val="110000"/>
              </a:lnSpc>
            </a:pPr>
            <a:r>
              <a:rPr lang="zh-CN" altLang="en-US" dirty="0"/>
              <a:t>含义是：当控制流通过一个语句</a:t>
            </a:r>
            <a:r>
              <a:rPr lang="en-US" altLang="zh-CN" dirty="0"/>
              <a:t>s</a:t>
            </a:r>
            <a:r>
              <a:rPr lang="zh-CN" altLang="en-US" dirty="0"/>
              <a:t>时，在</a:t>
            </a:r>
            <a:r>
              <a:rPr lang="en-US" altLang="zh-CN" dirty="0"/>
              <a:t>s</a:t>
            </a:r>
            <a:r>
              <a:rPr lang="zh-CN" altLang="en-US" dirty="0"/>
              <a:t>末尾得到的信息</a:t>
            </a:r>
            <a:r>
              <a:rPr lang="en-US" altLang="zh-CN" dirty="0"/>
              <a:t>(out[s])</a:t>
            </a:r>
            <a:r>
              <a:rPr lang="zh-CN" altLang="en-US" dirty="0"/>
              <a:t>等于</a:t>
            </a:r>
            <a:r>
              <a:rPr lang="en-US" altLang="zh-CN" dirty="0"/>
              <a:t>s</a:t>
            </a:r>
            <a:r>
              <a:rPr lang="zh-CN" altLang="en-US" dirty="0"/>
              <a:t>中产生的信息</a:t>
            </a:r>
            <a:r>
              <a:rPr lang="en-US" altLang="zh-CN" dirty="0"/>
              <a:t>(gen[s])</a:t>
            </a:r>
            <a:r>
              <a:rPr lang="zh-CN" altLang="en-US" dirty="0"/>
              <a:t>析取进入</a:t>
            </a:r>
            <a:r>
              <a:rPr lang="en-US" altLang="zh-CN" dirty="0"/>
              <a:t>s</a:t>
            </a:r>
            <a:r>
              <a:rPr lang="zh-CN" altLang="en-US" dirty="0"/>
              <a:t>开始点时携带的且没有被</a:t>
            </a:r>
            <a:r>
              <a:rPr lang="en-US" altLang="zh-CN" dirty="0"/>
              <a:t>s</a:t>
            </a:r>
            <a:r>
              <a:rPr lang="zh-CN" altLang="en-US" dirty="0"/>
              <a:t>注销的那些信息；</a:t>
            </a:r>
            <a:endParaRPr lang="en-US" altLang="zh-CN" dirty="0"/>
          </a:p>
          <a:p>
            <a:pPr lvl="1">
              <a:lnSpc>
                <a:spcPct val="110000"/>
              </a:lnSpc>
            </a:pPr>
            <a:r>
              <a:rPr lang="en-US" altLang="zh-CN" dirty="0"/>
              <a:t>in[s]</a:t>
            </a:r>
            <a:r>
              <a:rPr lang="zh-CN" altLang="en-US" dirty="0"/>
              <a:t>表示进入</a:t>
            </a:r>
            <a:r>
              <a:rPr lang="en-US" altLang="zh-CN" dirty="0"/>
              <a:t>s</a:t>
            </a:r>
            <a:r>
              <a:rPr lang="zh-CN" altLang="en-US" dirty="0"/>
              <a:t>开始点时携带的信息，</a:t>
            </a:r>
            <a:r>
              <a:rPr lang="en-US" altLang="zh-CN" dirty="0"/>
              <a:t>kill[s]</a:t>
            </a:r>
            <a:r>
              <a:rPr lang="zh-CN" altLang="en-US" dirty="0"/>
              <a:t>表示被</a:t>
            </a:r>
            <a:r>
              <a:rPr lang="en-US" altLang="zh-CN" dirty="0"/>
              <a:t>s</a:t>
            </a:r>
            <a:r>
              <a:rPr lang="zh-CN" altLang="en-US" dirty="0"/>
              <a:t>注销的信息；</a:t>
            </a:r>
            <a:endParaRPr lang="en-US" altLang="zh-CN" dirty="0"/>
          </a:p>
          <a:p>
            <a:pPr marL="180975" indent="0">
              <a:lnSpc>
                <a:spcPct val="110000"/>
              </a:lnSpc>
              <a:buNone/>
            </a:pPr>
            <a:r>
              <a:rPr lang="en-US" altLang="zh-CN" dirty="0">
                <a:solidFill>
                  <a:schemeClr val="accent6">
                    <a:lumMod val="75000"/>
                  </a:schemeClr>
                </a:solidFill>
              </a:rPr>
              <a:t>out[</a:t>
            </a:r>
            <a:r>
              <a:rPr lang="en-US" altLang="zh-CN" dirty="0" err="1">
                <a:solidFill>
                  <a:schemeClr val="accent6">
                    <a:lumMod val="75000"/>
                  </a:schemeClr>
                </a:solidFill>
              </a:rPr>
              <a:t>s</a:t>
            </a:r>
            <a:r>
              <a:rPr lang="en-US" altLang="zh-CN" baseline="-25000" dirty="0" err="1">
                <a:solidFill>
                  <a:schemeClr val="accent6">
                    <a:lumMod val="75000"/>
                  </a:schemeClr>
                </a:solidFill>
              </a:rPr>
              <a:t>i</a:t>
            </a:r>
            <a:r>
              <a:rPr lang="en-US" altLang="zh-CN" dirty="0">
                <a:solidFill>
                  <a:schemeClr val="accent6">
                    <a:lumMod val="75000"/>
                  </a:schemeClr>
                </a:solidFill>
              </a:rPr>
              <a:t>]=in[s</a:t>
            </a:r>
            <a:r>
              <a:rPr lang="en-US" altLang="zh-CN" baseline="-25000" dirty="0">
                <a:solidFill>
                  <a:schemeClr val="accent6">
                    <a:lumMod val="75000"/>
                  </a:schemeClr>
                </a:solidFill>
              </a:rPr>
              <a:t>i+1</a:t>
            </a:r>
            <a:r>
              <a:rPr lang="en-US" altLang="zh-CN" dirty="0">
                <a:solidFill>
                  <a:schemeClr val="accent6">
                    <a:lumMod val="75000"/>
                  </a:schemeClr>
                </a:solidFill>
              </a:rPr>
              <a:t>]</a:t>
            </a:r>
          </a:p>
          <a:p>
            <a:pPr marL="180975" indent="0">
              <a:lnSpc>
                <a:spcPct val="110000"/>
              </a:lnSpc>
              <a:buNone/>
            </a:pPr>
            <a:r>
              <a:rPr lang="en-US" altLang="zh-CN" dirty="0">
                <a:solidFill>
                  <a:schemeClr val="accent6">
                    <a:lumMod val="75000"/>
                  </a:schemeClr>
                </a:solidFill>
              </a:rPr>
              <a:t>in[s]=gen[s]</a:t>
            </a:r>
            <a:r>
              <a:rPr lang="zh-CN" altLang="en-US" dirty="0">
                <a:solidFill>
                  <a:schemeClr val="accent6">
                    <a:lumMod val="75000"/>
                  </a:schemeClr>
                </a:solidFill>
              </a:rPr>
              <a:t>∪</a:t>
            </a:r>
            <a:r>
              <a:rPr lang="en-US" altLang="zh-CN" dirty="0">
                <a:solidFill>
                  <a:schemeClr val="accent6">
                    <a:lumMod val="75000"/>
                  </a:schemeClr>
                </a:solidFill>
              </a:rPr>
              <a:t>(out[s]-kill[s])</a:t>
            </a:r>
          </a:p>
          <a:p>
            <a:pPr>
              <a:lnSpc>
                <a:spcPct val="110000"/>
              </a:lnSpc>
            </a:pPr>
            <a:r>
              <a:rPr lang="zh-CN" altLang="en-US" dirty="0"/>
              <a:t>两种形式的数据流方程区别在于</a:t>
            </a:r>
            <a:r>
              <a:rPr lang="zh-CN" altLang="en-US" dirty="0">
                <a:solidFill>
                  <a:srgbClr val="FF0000"/>
                </a:solidFill>
              </a:rPr>
              <a:t>分析的流向</a:t>
            </a:r>
            <a:r>
              <a:rPr lang="zh-CN" altLang="en-US" dirty="0"/>
              <a:t>。</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85</a:t>
            </a:fld>
            <a:endParaRPr lang="zh-CN" altLang="en-US"/>
          </a:p>
        </p:txBody>
      </p:sp>
      <p:grpSp>
        <p:nvGrpSpPr>
          <p:cNvPr id="11" name="组合 10"/>
          <p:cNvGrpSpPr/>
          <p:nvPr/>
        </p:nvGrpSpPr>
        <p:grpSpPr>
          <a:xfrm>
            <a:off x="3716594" y="1161188"/>
            <a:ext cx="4596579" cy="550117"/>
            <a:chOff x="3716594" y="1145948"/>
            <a:chExt cx="4596579" cy="550117"/>
          </a:xfrm>
        </p:grpSpPr>
        <p:sp>
          <p:nvSpPr>
            <p:cNvPr id="5" name="矩形 4"/>
            <p:cNvSpPr/>
            <p:nvPr/>
          </p:nvSpPr>
          <p:spPr>
            <a:xfrm>
              <a:off x="7112657" y="1145948"/>
              <a:ext cx="1200516" cy="55011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sz="2400" dirty="0">
                  <a:solidFill>
                    <a:srgbClr val="1E1CE3"/>
                  </a:solidFill>
                  <a:latin typeface="楷体" pitchFamily="49" charset="-122"/>
                  <a:ea typeface="楷体" pitchFamily="49" charset="-122"/>
                </a:rPr>
                <a:t>向前流</a:t>
              </a:r>
            </a:p>
          </p:txBody>
        </p:sp>
        <p:cxnSp>
          <p:nvCxnSpPr>
            <p:cNvPr id="8" name="直接箭头连接符 7"/>
            <p:cNvCxnSpPr>
              <a:stCxn id="5" idx="1"/>
            </p:cNvCxnSpPr>
            <p:nvPr/>
          </p:nvCxnSpPr>
          <p:spPr>
            <a:xfrm flipH="1">
              <a:off x="3716594" y="1421007"/>
              <a:ext cx="3396063" cy="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3721510" y="4730290"/>
            <a:ext cx="4591663" cy="550117"/>
            <a:chOff x="3721510" y="4130038"/>
            <a:chExt cx="4591663" cy="550117"/>
          </a:xfrm>
        </p:grpSpPr>
        <p:sp>
          <p:nvSpPr>
            <p:cNvPr id="6" name="矩形 5"/>
            <p:cNvSpPr/>
            <p:nvPr/>
          </p:nvSpPr>
          <p:spPr>
            <a:xfrm>
              <a:off x="7112657" y="4130038"/>
              <a:ext cx="1200516" cy="55011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sz="2400" dirty="0">
                  <a:solidFill>
                    <a:srgbClr val="1E1CE3"/>
                  </a:solidFill>
                  <a:latin typeface="楷体" pitchFamily="49" charset="-122"/>
                  <a:ea typeface="楷体" pitchFamily="49" charset="-122"/>
                </a:rPr>
                <a:t>向后流</a:t>
              </a:r>
            </a:p>
          </p:txBody>
        </p:sp>
        <p:cxnSp>
          <p:nvCxnSpPr>
            <p:cNvPr id="9" name="直接箭头连接符 8"/>
            <p:cNvCxnSpPr/>
            <p:nvPr/>
          </p:nvCxnSpPr>
          <p:spPr>
            <a:xfrm flipH="1">
              <a:off x="3721510" y="4390349"/>
              <a:ext cx="3396063" cy="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239"/>
            <a:ext cx="7886700" cy="770501"/>
          </a:xfrm>
        </p:spPr>
        <p:txBody>
          <a:bodyPr/>
          <a:lstStyle/>
          <a:p>
            <a:r>
              <a:rPr lang="en-US" altLang="zh-CN" dirty="0">
                <a:solidFill>
                  <a:srgbClr val="000000"/>
                </a:solidFill>
              </a:rPr>
              <a:t>3</a:t>
            </a:r>
            <a:r>
              <a:rPr lang="zh-CN" altLang="en-US" dirty="0">
                <a:solidFill>
                  <a:srgbClr val="000000"/>
                </a:solidFill>
              </a:rPr>
              <a:t>、可用表达式分析</a:t>
            </a:r>
          </a:p>
        </p:txBody>
      </p:sp>
      <p:sp>
        <p:nvSpPr>
          <p:cNvPr id="3" name="内容占位符 2"/>
          <p:cNvSpPr>
            <a:spLocks noGrp="1"/>
          </p:cNvSpPr>
          <p:nvPr>
            <p:ph idx="1"/>
          </p:nvPr>
        </p:nvSpPr>
        <p:spPr>
          <a:xfrm>
            <a:off x="398206" y="1316403"/>
            <a:ext cx="7237041" cy="5037922"/>
          </a:xfrm>
        </p:spPr>
        <p:txBody>
          <a:bodyPr/>
          <a:lstStyle/>
          <a:p>
            <a:pPr>
              <a:lnSpc>
                <a:spcPct val="110000"/>
              </a:lnSpc>
            </a:pPr>
            <a:r>
              <a:rPr lang="zh-CN" altLang="en-US" sz="2600" dirty="0"/>
              <a:t>如果从初始结点到</a:t>
            </a:r>
            <a:r>
              <a:rPr lang="en-US" altLang="zh-CN" sz="2600" dirty="0"/>
              <a:t>p</a:t>
            </a:r>
            <a:r>
              <a:rPr lang="zh-CN" altLang="en-US" sz="2600" dirty="0"/>
              <a:t>点的路径计算了</a:t>
            </a:r>
            <a:r>
              <a:rPr lang="en-US" altLang="zh-CN" sz="2600" dirty="0"/>
              <a:t>x op y</a:t>
            </a:r>
            <a:r>
              <a:rPr lang="zh-CN" altLang="en-US" sz="2600" dirty="0"/>
              <a:t>，而且在到达</a:t>
            </a:r>
            <a:r>
              <a:rPr lang="en-US" altLang="zh-CN" sz="2600" dirty="0"/>
              <a:t>p</a:t>
            </a:r>
            <a:r>
              <a:rPr lang="zh-CN" altLang="en-US" sz="2600" dirty="0"/>
              <a:t>之前没有对</a:t>
            </a:r>
            <a:r>
              <a:rPr lang="en-US" altLang="zh-CN" sz="2600" dirty="0"/>
              <a:t>x</a:t>
            </a:r>
            <a:r>
              <a:rPr lang="zh-CN" altLang="en-US" sz="2600" dirty="0"/>
              <a:t>或</a:t>
            </a:r>
            <a:r>
              <a:rPr lang="en-US" altLang="zh-CN" sz="2600" dirty="0"/>
              <a:t>y</a:t>
            </a:r>
            <a:r>
              <a:rPr lang="zh-CN" altLang="en-US" sz="2600" dirty="0"/>
              <a:t>的赋值，则称</a:t>
            </a:r>
            <a:r>
              <a:rPr lang="zh-CN" altLang="en-US" sz="2600" dirty="0">
                <a:solidFill>
                  <a:srgbClr val="C00000"/>
                </a:solidFill>
              </a:rPr>
              <a:t>表达式</a:t>
            </a:r>
            <a:r>
              <a:rPr lang="en-US" altLang="zh-CN" sz="2600" dirty="0">
                <a:solidFill>
                  <a:srgbClr val="C00000"/>
                </a:solidFill>
              </a:rPr>
              <a:t>x op y</a:t>
            </a:r>
            <a:r>
              <a:rPr lang="zh-CN" altLang="en-US" sz="2600" dirty="0"/>
              <a:t>在</a:t>
            </a:r>
            <a:r>
              <a:rPr lang="en-US" altLang="zh-CN" sz="2600" dirty="0"/>
              <a:t>p</a:t>
            </a:r>
            <a:r>
              <a:rPr lang="zh-CN" altLang="en-US" sz="2600" dirty="0"/>
              <a:t>点是可用表达式；</a:t>
            </a:r>
            <a:endParaRPr lang="en-US" altLang="zh-CN" sz="2600" dirty="0"/>
          </a:p>
          <a:p>
            <a:pPr>
              <a:lnSpc>
                <a:spcPct val="110000"/>
              </a:lnSpc>
              <a:spcAft>
                <a:spcPts val="0"/>
              </a:spcAft>
            </a:pPr>
            <a:r>
              <a:rPr lang="zh-CN" altLang="en-US" sz="2600" dirty="0"/>
              <a:t>对表达式的注销：</a:t>
            </a:r>
            <a:endParaRPr lang="en-US" altLang="zh-CN" sz="2600" dirty="0"/>
          </a:p>
          <a:p>
            <a:pPr marL="435600" lvl="1">
              <a:lnSpc>
                <a:spcPct val="110000"/>
              </a:lnSpc>
              <a:spcBef>
                <a:spcPts val="0"/>
              </a:spcBef>
              <a:buFont typeface="Wingdings" pitchFamily="2" charset="2"/>
              <a:buChar char="Ø"/>
            </a:pPr>
            <a:r>
              <a:rPr lang="zh-CN" altLang="en-US" dirty="0"/>
              <a:t>如果语句</a:t>
            </a:r>
            <a:r>
              <a:rPr lang="en-US" altLang="zh-CN" dirty="0"/>
              <a:t>s</a:t>
            </a:r>
            <a:r>
              <a:rPr lang="zh-CN" altLang="en-US" dirty="0"/>
              <a:t>是对</a:t>
            </a:r>
            <a:r>
              <a:rPr lang="en-US" altLang="zh-CN" dirty="0"/>
              <a:t>x</a:t>
            </a:r>
            <a:r>
              <a:rPr lang="zh-CN" altLang="en-US" dirty="0"/>
              <a:t>或</a:t>
            </a:r>
            <a:r>
              <a:rPr lang="en-US" altLang="zh-CN" dirty="0"/>
              <a:t>y</a:t>
            </a:r>
            <a:r>
              <a:rPr lang="zh-CN" altLang="en-US" dirty="0"/>
              <a:t>的赋值，则称</a:t>
            </a:r>
            <a:r>
              <a:rPr lang="en-US" altLang="zh-CN" dirty="0"/>
              <a:t>s</a:t>
            </a:r>
            <a:r>
              <a:rPr lang="zh-CN" altLang="en-US" dirty="0"/>
              <a:t>注销了表达式</a:t>
            </a:r>
            <a:r>
              <a:rPr lang="en-US" altLang="zh-CN" dirty="0"/>
              <a:t>x op y</a:t>
            </a:r>
            <a:r>
              <a:rPr lang="zh-CN" altLang="en-US" dirty="0"/>
              <a:t>；</a:t>
            </a:r>
            <a:endParaRPr lang="en-US" altLang="zh-CN" dirty="0"/>
          </a:p>
          <a:p>
            <a:pPr>
              <a:lnSpc>
                <a:spcPct val="110000"/>
              </a:lnSpc>
              <a:spcAft>
                <a:spcPts val="0"/>
              </a:spcAft>
            </a:pPr>
            <a:r>
              <a:rPr lang="zh-CN" altLang="en-US" sz="2600" dirty="0"/>
              <a:t>表达式的生成：</a:t>
            </a:r>
            <a:endParaRPr lang="en-US" altLang="zh-CN" sz="2600" dirty="0"/>
          </a:p>
          <a:p>
            <a:pPr marL="435600" lvl="1">
              <a:lnSpc>
                <a:spcPct val="110000"/>
              </a:lnSpc>
              <a:spcBef>
                <a:spcPts val="0"/>
              </a:spcBef>
              <a:buFont typeface="Wingdings" pitchFamily="2" charset="2"/>
              <a:buChar char="Ø"/>
            </a:pPr>
            <a:r>
              <a:rPr lang="zh-CN" altLang="en-US" dirty="0"/>
              <a:t>如果语句</a:t>
            </a:r>
            <a:r>
              <a:rPr lang="en-US" altLang="zh-CN" dirty="0"/>
              <a:t>s</a:t>
            </a:r>
            <a:r>
              <a:rPr lang="zh-CN" altLang="en-US" dirty="0"/>
              <a:t>计算了</a:t>
            </a:r>
            <a:r>
              <a:rPr lang="en-US" altLang="zh-CN" dirty="0"/>
              <a:t>x op y</a:t>
            </a:r>
            <a:r>
              <a:rPr lang="zh-CN" altLang="en-US" dirty="0"/>
              <a:t>，则称</a:t>
            </a:r>
            <a:r>
              <a:rPr lang="en-US" altLang="zh-CN" dirty="0"/>
              <a:t>s</a:t>
            </a:r>
            <a:r>
              <a:rPr lang="zh-CN" altLang="en-US" dirty="0"/>
              <a:t>生成了表达式</a:t>
            </a:r>
            <a:r>
              <a:rPr lang="en-US" altLang="zh-CN" dirty="0"/>
              <a:t>x op y</a:t>
            </a:r>
            <a:r>
              <a:rPr lang="zh-CN" altLang="en-US" dirty="0"/>
              <a:t>；</a:t>
            </a:r>
            <a:endParaRPr lang="en-US" altLang="zh-CN" dirty="0"/>
          </a:p>
          <a:p>
            <a:pPr>
              <a:lnSpc>
                <a:spcPct val="110000"/>
              </a:lnSpc>
            </a:pPr>
            <a:r>
              <a:rPr lang="zh-CN" altLang="en-US" sz="2600" dirty="0"/>
              <a:t>可用表达式的主要用途是</a:t>
            </a:r>
            <a:r>
              <a:rPr lang="zh-CN" altLang="en-US" sz="2600" dirty="0">
                <a:solidFill>
                  <a:srgbClr val="FF0000"/>
                </a:solidFill>
              </a:rPr>
              <a:t>检测公共子表达式</a:t>
            </a:r>
            <a:r>
              <a:rPr lang="zh-CN" altLang="en-US" sz="2600" dirty="0"/>
              <a:t>。</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86</a:t>
            </a:fld>
            <a:endParaRPr lang="zh-CN" altLang="en-US"/>
          </a:p>
        </p:txBody>
      </p:sp>
      <p:sp>
        <p:nvSpPr>
          <p:cNvPr id="6" name="矩形 5"/>
          <p:cNvSpPr/>
          <p:nvPr/>
        </p:nvSpPr>
        <p:spPr>
          <a:xfrm>
            <a:off x="7635248" y="1308180"/>
            <a:ext cx="1167222" cy="3154680"/>
          </a:xfrm>
          <a:prstGeom prst="rect">
            <a:avLst/>
          </a:prstGeom>
          <a:solidFill>
            <a:schemeClr val="accent2">
              <a:lumMod val="20000"/>
              <a:lumOff val="80000"/>
            </a:schemeClr>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spcAft>
                <a:spcPts val="600"/>
              </a:spcAft>
            </a:pPr>
            <a:r>
              <a:rPr lang="en-US" altLang="zh-CN" sz="2400" dirty="0">
                <a:solidFill>
                  <a:srgbClr val="1E1CE3"/>
                </a:solidFill>
                <a:latin typeface="楷体" pitchFamily="49" charset="-122"/>
                <a:ea typeface="楷体" pitchFamily="49" charset="-122"/>
              </a:rPr>
              <a:t>1:y=3</a:t>
            </a:r>
          </a:p>
          <a:p>
            <a:pPr>
              <a:spcAft>
                <a:spcPts val="600"/>
              </a:spcAft>
            </a:pPr>
            <a:r>
              <a:rPr lang="en-US" altLang="zh-CN" sz="2400" dirty="0">
                <a:solidFill>
                  <a:srgbClr val="1E1CE3"/>
                </a:solidFill>
                <a:latin typeface="楷体" pitchFamily="49" charset="-122"/>
                <a:ea typeface="楷体" pitchFamily="49" charset="-122"/>
              </a:rPr>
              <a:t>2:z=</a:t>
            </a:r>
            <a:r>
              <a:rPr lang="en-US" altLang="zh-CN" sz="2400" dirty="0" err="1">
                <a:solidFill>
                  <a:srgbClr val="1E1CE3"/>
                </a:solidFill>
                <a:latin typeface="楷体" pitchFamily="49" charset="-122"/>
                <a:ea typeface="楷体" pitchFamily="49" charset="-122"/>
              </a:rPr>
              <a:t>x+y</a:t>
            </a:r>
            <a:endParaRPr lang="en-US" altLang="zh-CN" sz="2400" dirty="0">
              <a:solidFill>
                <a:srgbClr val="1E1CE3"/>
              </a:solidFill>
              <a:latin typeface="楷体" pitchFamily="49" charset="-122"/>
              <a:ea typeface="楷体" pitchFamily="49" charset="-122"/>
            </a:endParaRPr>
          </a:p>
          <a:p>
            <a:pPr>
              <a:spcAft>
                <a:spcPts val="600"/>
              </a:spcAft>
            </a:pPr>
            <a:r>
              <a:rPr lang="en-US" altLang="zh-CN" sz="2400" dirty="0">
                <a:solidFill>
                  <a:srgbClr val="1E1CE3"/>
                </a:solidFill>
                <a:latin typeface="楷体" pitchFamily="49" charset="-122"/>
                <a:ea typeface="楷体" pitchFamily="49" charset="-122"/>
              </a:rPr>
              <a:t>3:a=5</a:t>
            </a:r>
          </a:p>
          <a:p>
            <a:pPr>
              <a:spcAft>
                <a:spcPts val="600"/>
              </a:spcAft>
            </a:pPr>
            <a:r>
              <a:rPr lang="en-US" altLang="zh-CN" sz="2400" dirty="0">
                <a:solidFill>
                  <a:srgbClr val="1E1CE3"/>
                </a:solidFill>
                <a:latin typeface="楷体" pitchFamily="49" charset="-122"/>
                <a:ea typeface="楷体" pitchFamily="49" charset="-122"/>
              </a:rPr>
              <a:t>4:y=6</a:t>
            </a:r>
          </a:p>
          <a:p>
            <a:pPr>
              <a:spcAft>
                <a:spcPts val="600"/>
              </a:spcAft>
            </a:pPr>
            <a:r>
              <a:rPr lang="en-US" altLang="zh-CN" sz="2400" dirty="0">
                <a:solidFill>
                  <a:srgbClr val="1E1CE3"/>
                </a:solidFill>
                <a:latin typeface="楷体" pitchFamily="49" charset="-122"/>
                <a:ea typeface="楷体" pitchFamily="49" charset="-122"/>
              </a:rPr>
              <a:t>5:x=7</a:t>
            </a:r>
          </a:p>
          <a:p>
            <a:pPr>
              <a:spcAft>
                <a:spcPts val="600"/>
              </a:spcAft>
            </a:pPr>
            <a:r>
              <a:rPr lang="en-US" altLang="zh-CN" sz="2400" dirty="0">
                <a:solidFill>
                  <a:srgbClr val="1E1CE3"/>
                </a:solidFill>
                <a:latin typeface="楷体" pitchFamily="49" charset="-122"/>
                <a:ea typeface="楷体" pitchFamily="49" charset="-122"/>
              </a:rPr>
              <a:t>6:z=8</a:t>
            </a:r>
          </a:p>
          <a:p>
            <a:pPr>
              <a:spcAft>
                <a:spcPts val="600"/>
              </a:spcAft>
            </a:pPr>
            <a:r>
              <a:rPr lang="en-US" altLang="zh-CN" sz="2400" dirty="0">
                <a:solidFill>
                  <a:srgbClr val="1E1CE3"/>
                </a:solidFill>
                <a:latin typeface="楷体" pitchFamily="49" charset="-122"/>
                <a:ea typeface="楷体" pitchFamily="49" charset="-122"/>
              </a:rPr>
              <a:t>7:a=y</a:t>
            </a:r>
            <a:endParaRPr lang="zh-CN" altLang="en-US" sz="2400" dirty="0">
              <a:solidFill>
                <a:srgbClr val="1E1CE3"/>
              </a:solidFill>
              <a:latin typeface="楷体" pitchFamily="49" charset="-122"/>
              <a:ea typeface="楷体"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73401"/>
            <a:ext cx="7886700" cy="696759"/>
          </a:xfrm>
        </p:spPr>
        <p:txBody>
          <a:bodyPr/>
          <a:lstStyle/>
          <a:p>
            <a:r>
              <a:rPr lang="zh-CN" altLang="en-US" dirty="0"/>
              <a:t>数据流方程</a:t>
            </a:r>
          </a:p>
        </p:txBody>
      </p:sp>
      <p:sp>
        <p:nvSpPr>
          <p:cNvPr id="3" name="内容占位符 2"/>
          <p:cNvSpPr>
            <a:spLocks noGrp="1"/>
          </p:cNvSpPr>
          <p:nvPr>
            <p:ph idx="1"/>
          </p:nvPr>
        </p:nvSpPr>
        <p:spPr>
          <a:xfrm>
            <a:off x="398207" y="3890403"/>
            <a:ext cx="7108724" cy="1581249"/>
          </a:xfrm>
        </p:spPr>
        <p:txBody>
          <a:bodyPr/>
          <a:lstStyle/>
          <a:p>
            <a:pPr>
              <a:lnSpc>
                <a:spcPct val="120000"/>
              </a:lnSpc>
            </a:pPr>
            <a:r>
              <a:rPr lang="zh-CN" altLang="en-US" sz="2400" dirty="0"/>
              <a:t>可用表达式与到达定值的数据流方程</a:t>
            </a:r>
            <a:r>
              <a:rPr lang="zh-CN" altLang="en-US" sz="2400" dirty="0">
                <a:solidFill>
                  <a:srgbClr val="FF0000"/>
                </a:solidFill>
              </a:rPr>
              <a:t>几乎</a:t>
            </a:r>
            <a:r>
              <a:rPr lang="zh-CN" altLang="en-US" sz="2400" dirty="0"/>
              <a:t>一模一样，计算方法也同，都是向前流（正向）。</a:t>
            </a:r>
            <a:endParaRPr lang="en-US" altLang="zh-CN" sz="2400" dirty="0"/>
          </a:p>
          <a:p>
            <a:pPr>
              <a:lnSpc>
                <a:spcPct val="120000"/>
              </a:lnSpc>
            </a:pPr>
            <a:r>
              <a:rPr lang="zh-CN" altLang="en-US" sz="2400" dirty="0"/>
              <a:t>为什么说是“几乎”？</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87</a:t>
            </a:fld>
            <a:endParaRPr lang="zh-CN" altLang="en-US"/>
          </a:p>
        </p:txBody>
      </p:sp>
      <p:sp>
        <p:nvSpPr>
          <p:cNvPr id="5" name="内容占位符 2"/>
          <p:cNvSpPr txBox="1">
            <a:spLocks/>
          </p:cNvSpPr>
          <p:nvPr/>
        </p:nvSpPr>
        <p:spPr bwMode="auto">
          <a:xfrm>
            <a:off x="540159" y="1043965"/>
            <a:ext cx="5565673" cy="26873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0" marR="0" lvl="1" indent="-228600" algn="l" defTabSz="914400" rtl="0" eaLnBrk="0" fontAlgn="base" latinLnBrk="0" hangingPunct="0">
              <a:lnSpc>
                <a:spcPct val="100000"/>
              </a:lnSpc>
              <a:spcBef>
                <a:spcPts val="600"/>
              </a:spcBef>
              <a:spcAft>
                <a:spcPts val="600"/>
              </a:spcAft>
              <a:buClrTx/>
              <a:buSzPct val="50000"/>
              <a:buFont typeface="Wingdings" pitchFamily="2" charset="2"/>
              <a:buChar char="Ø"/>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gen[d:x=...]={d}</a:t>
            </a:r>
          </a:p>
          <a:p>
            <a:pPr marL="360000" marR="0" lvl="1" indent="-228600" algn="l" defTabSz="914400" rtl="0" eaLnBrk="0" fontAlgn="base" latinLnBrk="0" hangingPunct="0">
              <a:lnSpc>
                <a:spcPct val="100000"/>
              </a:lnSpc>
              <a:spcBef>
                <a:spcPts val="600"/>
              </a:spcBef>
              <a:spcAft>
                <a:spcPts val="600"/>
              </a:spcAft>
              <a:buClrTx/>
              <a:buSzPct val="50000"/>
              <a:buFont typeface="Wingdings" pitchFamily="2" charset="2"/>
              <a:buChar char="Ø"/>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kill[d:x=...]=</a:t>
            </a:r>
            <a:r>
              <a:rPr kumimoji="0" lang="en-US" altLang="zh-CN" sz="24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defs</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(x)-{d}</a:t>
            </a:r>
          </a:p>
          <a:p>
            <a:pPr marL="228600" marR="0" lvl="0" indent="-228600" algn="l" defTabSz="914400" rtl="0" eaLnBrk="0" fontAlgn="base" latinLnBrk="0" hangingPunct="0">
              <a:lnSpc>
                <a:spcPct val="100000"/>
              </a:lnSpc>
              <a:spcBef>
                <a:spcPts val="600"/>
              </a:spcBef>
              <a:spcAft>
                <a:spcPts val="600"/>
              </a:spcAft>
              <a:buClrTx/>
              <a:buSzPct val="50000"/>
              <a:buFont typeface="Wingdings" pitchFamily="2" charset="2"/>
              <a:buChar char="n"/>
              <a:tabLst/>
              <a:defRPr/>
            </a:pPr>
            <a:r>
              <a:rPr kumimoji="0" lang="zh-CN" altLang="en-US"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数据流方程：</a:t>
            </a:r>
            <a:endPar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a:p>
            <a:pPr marL="360000" marR="0" lvl="1" indent="-228600" algn="l" defTabSz="914400" rtl="0" eaLnBrk="0" fontAlgn="base" latinLnBrk="0" hangingPunct="0">
              <a:lnSpc>
                <a:spcPct val="100000"/>
              </a:lnSpc>
              <a:spcBef>
                <a:spcPts val="600"/>
              </a:spcBef>
              <a:spcAft>
                <a:spcPts val="600"/>
              </a:spcAft>
              <a:buClrTx/>
              <a:buSzPct val="50000"/>
              <a:buFont typeface="Wingdings" pitchFamily="2" charset="2"/>
              <a:buChar char="Ø"/>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in[</a:t>
            </a:r>
            <a:r>
              <a:rPr kumimoji="0" lang="en-US" altLang="zh-CN" sz="24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s</a:t>
            </a:r>
            <a:r>
              <a:rPr kumimoji="0" lang="en-US" altLang="zh-CN" sz="2400" b="0" i="0" u="none" strike="noStrike" kern="1200" cap="none" spc="0" normalizeH="0" baseline="-25000" noProof="0" dirty="0" err="1">
                <a:ln>
                  <a:noFill/>
                </a:ln>
                <a:solidFill>
                  <a:srgbClr val="0000FF"/>
                </a:solidFill>
                <a:effectLst/>
                <a:uLnTx/>
                <a:uFillTx/>
                <a:latin typeface="楷体" pitchFamily="49" charset="-122"/>
                <a:ea typeface="楷体" pitchFamily="49" charset="-122"/>
                <a:cs typeface="+mn-cs"/>
              </a:rPr>
              <a:t>i</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]=out[s</a:t>
            </a:r>
            <a:r>
              <a:rPr kumimoji="0" lang="en-US" altLang="zh-CN" sz="2400" b="0" i="0" u="none" strike="noStrike" kern="1200" cap="none" spc="0" normalizeH="0" baseline="-25000" noProof="0" dirty="0">
                <a:ln>
                  <a:noFill/>
                </a:ln>
                <a:solidFill>
                  <a:srgbClr val="0000FF"/>
                </a:solidFill>
                <a:effectLst/>
                <a:uLnTx/>
                <a:uFillTx/>
                <a:latin typeface="楷体" pitchFamily="49" charset="-122"/>
                <a:ea typeface="楷体" pitchFamily="49" charset="-122"/>
                <a:cs typeface="+mn-cs"/>
              </a:rPr>
              <a:t>i-1</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p>
          <a:p>
            <a:pPr marL="360000" marR="0" lvl="1" indent="-228600" algn="l" defTabSz="914400" rtl="0" eaLnBrk="0" fontAlgn="base" latinLnBrk="0" hangingPunct="0">
              <a:lnSpc>
                <a:spcPct val="100000"/>
              </a:lnSpc>
              <a:spcBef>
                <a:spcPts val="600"/>
              </a:spcBef>
              <a:spcAft>
                <a:spcPts val="600"/>
              </a:spcAft>
              <a:buClrTx/>
              <a:buSzPct val="50000"/>
              <a:buFont typeface="Wingdings" pitchFamily="2" charset="2"/>
              <a:buChar char="Ø"/>
              <a:tabLst/>
              <a:defRPr/>
            </a:pP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out[</a:t>
            </a:r>
            <a:r>
              <a:rPr kumimoji="0" lang="en-US" altLang="zh-CN" sz="24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s</a:t>
            </a:r>
            <a:r>
              <a:rPr kumimoji="0" lang="en-US" altLang="zh-CN" sz="2400" b="0" i="0" u="none" strike="noStrike" kern="1200" cap="none" spc="0" normalizeH="0" baseline="-25000" noProof="0" dirty="0" err="1">
                <a:ln>
                  <a:noFill/>
                </a:ln>
                <a:solidFill>
                  <a:srgbClr val="0000FF"/>
                </a:solidFill>
                <a:effectLst/>
                <a:uLnTx/>
                <a:uFillTx/>
                <a:latin typeface="楷体" pitchFamily="49" charset="-122"/>
                <a:ea typeface="楷体" pitchFamily="49" charset="-122"/>
                <a:cs typeface="+mn-cs"/>
              </a:rPr>
              <a:t>i</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]=gen[</a:t>
            </a:r>
            <a:r>
              <a:rPr kumimoji="0" lang="en-US" altLang="zh-CN" sz="24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s</a:t>
            </a:r>
            <a:r>
              <a:rPr kumimoji="0" lang="en-US" altLang="zh-CN" sz="2400" b="0" i="0" u="none" strike="noStrike" kern="1200" cap="none" spc="0" normalizeH="0" baseline="-25000" noProof="0" dirty="0" err="1">
                <a:ln>
                  <a:noFill/>
                </a:ln>
                <a:solidFill>
                  <a:srgbClr val="0000FF"/>
                </a:solidFill>
                <a:effectLst/>
                <a:uLnTx/>
                <a:uFillTx/>
                <a:latin typeface="楷体" pitchFamily="49" charset="-122"/>
                <a:ea typeface="楷体" pitchFamily="49" charset="-122"/>
                <a:cs typeface="+mn-cs"/>
              </a:rPr>
              <a:t>i</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(in[</a:t>
            </a:r>
            <a:r>
              <a:rPr kumimoji="0" lang="en-US" altLang="zh-CN" sz="24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s</a:t>
            </a:r>
            <a:r>
              <a:rPr kumimoji="0" lang="en-US" altLang="zh-CN" sz="2400" b="0" i="0" u="none" strike="noStrike" kern="1200" cap="none" spc="0" normalizeH="0" baseline="-25000" noProof="0" dirty="0" err="1">
                <a:ln>
                  <a:noFill/>
                </a:ln>
                <a:solidFill>
                  <a:srgbClr val="0000FF"/>
                </a:solidFill>
                <a:effectLst/>
                <a:uLnTx/>
                <a:uFillTx/>
                <a:latin typeface="楷体" pitchFamily="49" charset="-122"/>
                <a:ea typeface="楷体" pitchFamily="49" charset="-122"/>
                <a:cs typeface="+mn-cs"/>
              </a:rPr>
              <a:t>i</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]-kill[</a:t>
            </a:r>
            <a:r>
              <a:rPr kumimoji="0" lang="en-US" altLang="zh-CN" sz="2400" b="0" i="0" u="none" strike="noStrike" kern="1200" cap="none" spc="0" normalizeH="0" baseline="0" noProof="0" dirty="0" err="1">
                <a:ln>
                  <a:noFill/>
                </a:ln>
                <a:solidFill>
                  <a:srgbClr val="0000FF"/>
                </a:solidFill>
                <a:effectLst/>
                <a:uLnTx/>
                <a:uFillTx/>
                <a:latin typeface="楷体" pitchFamily="49" charset="-122"/>
                <a:ea typeface="楷体" pitchFamily="49" charset="-122"/>
                <a:cs typeface="+mn-cs"/>
              </a:rPr>
              <a:t>s</a:t>
            </a:r>
            <a:r>
              <a:rPr kumimoji="0" lang="en-US" altLang="zh-CN" sz="2400" b="0" i="0" u="none" strike="noStrike" kern="1200" cap="none" spc="0" normalizeH="0" baseline="-25000" noProof="0" dirty="0" err="1">
                <a:ln>
                  <a:noFill/>
                </a:ln>
                <a:solidFill>
                  <a:srgbClr val="0000FF"/>
                </a:solidFill>
                <a:effectLst/>
                <a:uLnTx/>
                <a:uFillTx/>
                <a:latin typeface="楷体" pitchFamily="49" charset="-122"/>
                <a:ea typeface="楷体" pitchFamily="49" charset="-122"/>
                <a:cs typeface="+mn-cs"/>
              </a:rPr>
              <a:t>i</a:t>
            </a:r>
            <a:r>
              <a:rPr kumimoji="0" lang="en-US" altLang="zh-CN"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t>
            </a:r>
            <a:endParaRPr kumimoji="0" lang="zh-CN" altLang="en-US" sz="24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sp>
        <p:nvSpPr>
          <p:cNvPr id="7" name="矩形 6"/>
          <p:cNvSpPr/>
          <p:nvPr/>
        </p:nvSpPr>
        <p:spPr>
          <a:xfrm>
            <a:off x="7235551" y="541264"/>
            <a:ext cx="1392247" cy="31546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400" dirty="0">
                <a:solidFill>
                  <a:srgbClr val="1E1CE3"/>
                </a:solidFill>
                <a:latin typeface="楷体" pitchFamily="49" charset="-122"/>
                <a:ea typeface="楷体" pitchFamily="49" charset="-122"/>
              </a:rPr>
              <a:t>1:y=3</a:t>
            </a:r>
          </a:p>
          <a:p>
            <a:pPr>
              <a:spcAft>
                <a:spcPts val="600"/>
              </a:spcAft>
            </a:pPr>
            <a:r>
              <a:rPr lang="en-US" altLang="zh-CN" sz="2400" dirty="0">
                <a:solidFill>
                  <a:srgbClr val="1E1CE3"/>
                </a:solidFill>
                <a:latin typeface="楷体" pitchFamily="49" charset="-122"/>
                <a:ea typeface="楷体" pitchFamily="49" charset="-122"/>
              </a:rPr>
              <a:t>2:z=</a:t>
            </a:r>
            <a:r>
              <a:rPr lang="en-US" altLang="zh-CN" sz="2400" dirty="0" err="1">
                <a:solidFill>
                  <a:srgbClr val="1E1CE3"/>
                </a:solidFill>
                <a:latin typeface="楷体" pitchFamily="49" charset="-122"/>
                <a:ea typeface="楷体" pitchFamily="49" charset="-122"/>
              </a:rPr>
              <a:t>x+y</a:t>
            </a:r>
            <a:endParaRPr lang="en-US" altLang="zh-CN" sz="2400" dirty="0">
              <a:solidFill>
                <a:srgbClr val="1E1CE3"/>
              </a:solidFill>
              <a:latin typeface="楷体" pitchFamily="49" charset="-122"/>
              <a:ea typeface="楷体" pitchFamily="49" charset="-122"/>
            </a:endParaRPr>
          </a:p>
          <a:p>
            <a:pPr>
              <a:spcAft>
                <a:spcPts val="600"/>
              </a:spcAft>
            </a:pPr>
            <a:r>
              <a:rPr lang="en-US" altLang="zh-CN" sz="2400" dirty="0">
                <a:solidFill>
                  <a:srgbClr val="1E1CE3"/>
                </a:solidFill>
                <a:latin typeface="楷体" pitchFamily="49" charset="-122"/>
                <a:ea typeface="楷体" pitchFamily="49" charset="-122"/>
              </a:rPr>
              <a:t>3:a=5</a:t>
            </a:r>
          </a:p>
          <a:p>
            <a:pPr>
              <a:spcAft>
                <a:spcPts val="600"/>
              </a:spcAft>
            </a:pPr>
            <a:r>
              <a:rPr lang="en-US" altLang="zh-CN" sz="2400" dirty="0">
                <a:solidFill>
                  <a:srgbClr val="1E1CE3"/>
                </a:solidFill>
                <a:latin typeface="楷体" pitchFamily="49" charset="-122"/>
                <a:ea typeface="楷体" pitchFamily="49" charset="-122"/>
              </a:rPr>
              <a:t>4:y=6</a:t>
            </a:r>
          </a:p>
          <a:p>
            <a:pPr>
              <a:spcAft>
                <a:spcPts val="600"/>
              </a:spcAft>
            </a:pPr>
            <a:r>
              <a:rPr lang="en-US" altLang="zh-CN" sz="2400" dirty="0">
                <a:solidFill>
                  <a:srgbClr val="1E1CE3"/>
                </a:solidFill>
                <a:latin typeface="楷体" pitchFamily="49" charset="-122"/>
                <a:ea typeface="楷体" pitchFamily="49" charset="-122"/>
              </a:rPr>
              <a:t>5:x=7</a:t>
            </a:r>
          </a:p>
          <a:p>
            <a:pPr>
              <a:spcAft>
                <a:spcPts val="600"/>
              </a:spcAft>
            </a:pPr>
            <a:r>
              <a:rPr lang="en-US" altLang="zh-CN" sz="2400" dirty="0">
                <a:solidFill>
                  <a:srgbClr val="1E1CE3"/>
                </a:solidFill>
                <a:latin typeface="楷体" pitchFamily="49" charset="-122"/>
                <a:ea typeface="楷体" pitchFamily="49" charset="-122"/>
              </a:rPr>
              <a:t>6:z=8</a:t>
            </a:r>
          </a:p>
          <a:p>
            <a:pPr>
              <a:spcAft>
                <a:spcPts val="600"/>
              </a:spcAft>
            </a:pPr>
            <a:r>
              <a:rPr lang="en-US" altLang="zh-CN" sz="2400" dirty="0">
                <a:solidFill>
                  <a:srgbClr val="1E1CE3"/>
                </a:solidFill>
                <a:latin typeface="楷体" pitchFamily="49" charset="-122"/>
                <a:ea typeface="楷体" pitchFamily="49" charset="-122"/>
              </a:rPr>
              <a:t>7:a=y</a:t>
            </a:r>
            <a:endParaRPr lang="zh-CN" altLang="en-US" sz="2400" dirty="0">
              <a:solidFill>
                <a:srgbClr val="1E1CE3"/>
              </a:solidFill>
              <a:latin typeface="楷体" pitchFamily="49" charset="-122"/>
              <a:ea typeface="楷体" pitchFamily="49" charset="-122"/>
            </a:endParaRPr>
          </a:p>
        </p:txBody>
      </p:sp>
      <p:grpSp>
        <p:nvGrpSpPr>
          <p:cNvPr id="10" name="组合 9"/>
          <p:cNvGrpSpPr/>
          <p:nvPr/>
        </p:nvGrpSpPr>
        <p:grpSpPr>
          <a:xfrm>
            <a:off x="4526774" y="5368413"/>
            <a:ext cx="1652810" cy="634180"/>
            <a:chOff x="4910222" y="5368413"/>
            <a:chExt cx="1652810" cy="634180"/>
          </a:xfrm>
        </p:grpSpPr>
        <p:sp>
          <p:nvSpPr>
            <p:cNvPr id="8" name="下箭头 7"/>
            <p:cNvSpPr/>
            <p:nvPr/>
          </p:nvSpPr>
          <p:spPr>
            <a:xfrm>
              <a:off x="6223819" y="5486400"/>
              <a:ext cx="339213" cy="51619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10222" y="5368413"/>
              <a:ext cx="1392247" cy="559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800" dirty="0">
                  <a:solidFill>
                    <a:srgbClr val="FF0000"/>
                  </a:solidFill>
                  <a:latin typeface="华文行楷" pitchFamily="2" charset="-122"/>
                  <a:ea typeface="华文行楷" pitchFamily="2" charset="-122"/>
                </a:rPr>
                <a:t>请看</a:t>
              </a:r>
              <a:r>
                <a:rPr lang="en-US" altLang="zh-CN" sz="2800" dirty="0">
                  <a:solidFill>
                    <a:srgbClr val="FF0000"/>
                  </a:solidFill>
                  <a:latin typeface="华文行楷" pitchFamily="2" charset="-122"/>
                  <a:ea typeface="华文行楷" pitchFamily="2" charset="-122"/>
                </a:rPr>
                <a:t>...</a:t>
              </a:r>
              <a:endParaRPr lang="zh-CN" altLang="en-US" sz="2800" dirty="0">
                <a:solidFill>
                  <a:srgbClr val="FF0000"/>
                </a:solidFill>
                <a:latin typeface="华文行楷" pitchFamily="2" charset="-122"/>
                <a:ea typeface="华文行楷"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59921"/>
            <a:ext cx="7886700" cy="785249"/>
          </a:xfrm>
        </p:spPr>
        <p:txBody>
          <a:bodyPr/>
          <a:lstStyle/>
          <a:p>
            <a:r>
              <a:rPr lang="zh-CN" altLang="en-US" dirty="0"/>
              <a:t>数据流分析的一般形式</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88</a:t>
            </a:fld>
            <a:endParaRPr lang="zh-CN" altLang="en-US"/>
          </a:p>
        </p:txBody>
      </p:sp>
      <p:sp>
        <p:nvSpPr>
          <p:cNvPr id="6" name="矩形 5"/>
          <p:cNvSpPr/>
          <p:nvPr/>
        </p:nvSpPr>
        <p:spPr>
          <a:xfrm>
            <a:off x="3581400" y="3200400"/>
            <a:ext cx="1554480" cy="1661160"/>
          </a:xfrm>
          <a:prstGeom prst="rect">
            <a:avLst/>
          </a:prstGeom>
          <a:solidFill>
            <a:srgbClr val="FF993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31920" y="3489960"/>
            <a:ext cx="853440" cy="62484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rgbClr val="1E1CE3"/>
                </a:solidFill>
              </a:rPr>
              <a:t>gen(B)</a:t>
            </a:r>
            <a:endParaRPr lang="zh-CN" altLang="en-US" sz="2000" dirty="0">
              <a:solidFill>
                <a:srgbClr val="1E1CE3"/>
              </a:solidFill>
            </a:endParaRPr>
          </a:p>
        </p:txBody>
      </p:sp>
      <p:sp>
        <p:nvSpPr>
          <p:cNvPr id="9" name="下箭头 8"/>
          <p:cNvSpPr/>
          <p:nvPr/>
        </p:nvSpPr>
        <p:spPr>
          <a:xfrm>
            <a:off x="3718560" y="2286000"/>
            <a:ext cx="1295400" cy="899160"/>
          </a:xfrm>
          <a:prstGeom prst="down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E1CE3"/>
                </a:solidFill>
              </a:rPr>
              <a:t>in(B)</a:t>
            </a:r>
            <a:endParaRPr lang="zh-CN" altLang="en-US" sz="2000" dirty="0">
              <a:solidFill>
                <a:srgbClr val="1E1CE3"/>
              </a:solidFill>
            </a:endParaRPr>
          </a:p>
        </p:txBody>
      </p:sp>
      <p:sp>
        <p:nvSpPr>
          <p:cNvPr id="11" name="虚尾箭头 10"/>
          <p:cNvSpPr/>
          <p:nvPr/>
        </p:nvSpPr>
        <p:spPr>
          <a:xfrm>
            <a:off x="4983480" y="3840480"/>
            <a:ext cx="1264920" cy="960120"/>
          </a:xfrm>
          <a:prstGeom prst="striped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1E1CE3"/>
                </a:solidFill>
              </a:rPr>
              <a:t>kill(B)</a:t>
            </a:r>
            <a:endParaRPr lang="zh-CN" altLang="en-US" sz="2000" dirty="0">
              <a:solidFill>
                <a:srgbClr val="1E1CE3"/>
              </a:solidFill>
            </a:endParaRPr>
          </a:p>
        </p:txBody>
      </p:sp>
      <p:sp>
        <p:nvSpPr>
          <p:cNvPr id="12" name="椭圆形标注 11"/>
          <p:cNvSpPr/>
          <p:nvPr/>
        </p:nvSpPr>
        <p:spPr>
          <a:xfrm>
            <a:off x="5090160" y="1463040"/>
            <a:ext cx="2880360" cy="914400"/>
          </a:xfrm>
          <a:prstGeom prst="wedgeEllipseCallout">
            <a:avLst>
              <a:gd name="adj1" fmla="val -65404"/>
              <a:gd name="adj2" fmla="val 775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rgbClr val="1E1CE3"/>
                </a:solidFill>
                <a:latin typeface="楷体" pitchFamily="49" charset="-122"/>
                <a:ea typeface="楷体" pitchFamily="49" charset="-122"/>
              </a:rPr>
              <a:t>到达基本块入口处的相关数据流信息</a:t>
            </a:r>
          </a:p>
        </p:txBody>
      </p:sp>
      <p:sp>
        <p:nvSpPr>
          <p:cNvPr id="16" name="矩形 15"/>
          <p:cNvSpPr/>
          <p:nvPr/>
        </p:nvSpPr>
        <p:spPr>
          <a:xfrm>
            <a:off x="3505200" y="4160520"/>
            <a:ext cx="1615440"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E1CE3"/>
                </a:solidFill>
                <a:latin typeface="楷体" pitchFamily="49" charset="-122"/>
                <a:ea typeface="楷体" pitchFamily="49" charset="-122"/>
              </a:rPr>
              <a:t>基本块</a:t>
            </a:r>
          </a:p>
        </p:txBody>
      </p:sp>
      <p:grpSp>
        <p:nvGrpSpPr>
          <p:cNvPr id="22" name="组合 21"/>
          <p:cNvGrpSpPr/>
          <p:nvPr/>
        </p:nvGrpSpPr>
        <p:grpSpPr>
          <a:xfrm>
            <a:off x="6477000" y="2758440"/>
            <a:ext cx="2438400" cy="975360"/>
            <a:chOff x="6477000" y="2758440"/>
            <a:chExt cx="2438400" cy="975360"/>
          </a:xfrm>
        </p:grpSpPr>
        <p:sp>
          <p:nvSpPr>
            <p:cNvPr id="13" name="椭圆形标注 12"/>
            <p:cNvSpPr/>
            <p:nvPr/>
          </p:nvSpPr>
          <p:spPr>
            <a:xfrm>
              <a:off x="6477000" y="2758440"/>
              <a:ext cx="2407920" cy="975360"/>
            </a:xfrm>
            <a:prstGeom prst="wedgeEllipseCallout">
              <a:avLst>
                <a:gd name="adj1" fmla="val -69351"/>
                <a:gd name="adj2" fmla="val 891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12280" y="2910840"/>
              <a:ext cx="210312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1E1CE3"/>
                  </a:solidFill>
                  <a:latin typeface="楷体" pitchFamily="49" charset="-122"/>
                  <a:ea typeface="楷体" pitchFamily="49" charset="-122"/>
                </a:rPr>
                <a:t>基本块“注销”的数据流信息</a:t>
              </a:r>
            </a:p>
          </p:txBody>
        </p:sp>
      </p:grpSp>
      <p:grpSp>
        <p:nvGrpSpPr>
          <p:cNvPr id="21" name="组合 20"/>
          <p:cNvGrpSpPr/>
          <p:nvPr/>
        </p:nvGrpSpPr>
        <p:grpSpPr>
          <a:xfrm>
            <a:off x="685800" y="2499360"/>
            <a:ext cx="2667000" cy="914400"/>
            <a:chOff x="685800" y="2499360"/>
            <a:chExt cx="2667000" cy="914400"/>
          </a:xfrm>
        </p:grpSpPr>
        <p:sp>
          <p:nvSpPr>
            <p:cNvPr id="14" name="椭圆形标注 13"/>
            <p:cNvSpPr/>
            <p:nvPr/>
          </p:nvSpPr>
          <p:spPr>
            <a:xfrm>
              <a:off x="685800" y="2499360"/>
              <a:ext cx="2667000" cy="914400"/>
            </a:xfrm>
            <a:prstGeom prst="wedgeEllipseCallout">
              <a:avLst>
                <a:gd name="adj1" fmla="val 76882"/>
                <a:gd name="adj2" fmla="val 825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0600" y="2606040"/>
              <a:ext cx="210312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1E1CE3"/>
                  </a:solidFill>
                  <a:latin typeface="楷体" pitchFamily="49" charset="-122"/>
                  <a:ea typeface="楷体" pitchFamily="49" charset="-122"/>
                </a:rPr>
                <a:t>基本块“产生”的数据流信息</a:t>
              </a:r>
            </a:p>
          </p:txBody>
        </p:sp>
      </p:grpSp>
      <p:grpSp>
        <p:nvGrpSpPr>
          <p:cNvPr id="23" name="组合 22"/>
          <p:cNvGrpSpPr/>
          <p:nvPr/>
        </p:nvGrpSpPr>
        <p:grpSpPr>
          <a:xfrm>
            <a:off x="426720" y="3901440"/>
            <a:ext cx="4648200" cy="1859280"/>
            <a:chOff x="426720" y="3901440"/>
            <a:chExt cx="4648200" cy="1859280"/>
          </a:xfrm>
        </p:grpSpPr>
        <p:sp>
          <p:nvSpPr>
            <p:cNvPr id="10" name="下箭头 9"/>
            <p:cNvSpPr/>
            <p:nvPr/>
          </p:nvSpPr>
          <p:spPr>
            <a:xfrm>
              <a:off x="3672840" y="4861560"/>
              <a:ext cx="1402080" cy="899160"/>
            </a:xfrm>
            <a:prstGeom prst="down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rgbClr val="1E1CE3"/>
                  </a:solidFill>
                </a:rPr>
                <a:t>out(B)</a:t>
              </a:r>
              <a:endParaRPr lang="zh-CN" altLang="en-US" sz="2000" dirty="0">
                <a:solidFill>
                  <a:srgbClr val="1E1CE3"/>
                </a:solidFill>
              </a:endParaRPr>
            </a:p>
          </p:txBody>
        </p:sp>
        <p:sp>
          <p:nvSpPr>
            <p:cNvPr id="19" name="椭圆形标注 18"/>
            <p:cNvSpPr/>
            <p:nvPr/>
          </p:nvSpPr>
          <p:spPr>
            <a:xfrm>
              <a:off x="426720" y="3901440"/>
              <a:ext cx="2880360" cy="914400"/>
            </a:xfrm>
            <a:prstGeom prst="wedgeEllipseCallout">
              <a:avLst>
                <a:gd name="adj1" fmla="val 73220"/>
                <a:gd name="adj2" fmla="val 875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rgbClr val="1E1CE3"/>
                  </a:solidFill>
                  <a:latin typeface="楷体" pitchFamily="49" charset="-122"/>
                  <a:ea typeface="楷体" pitchFamily="49" charset="-122"/>
                </a:rPr>
                <a:t>到达基本块出口处的相关数据流信息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lide(from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6132"/>
            <a:ext cx="7886700" cy="741003"/>
          </a:xfrm>
        </p:spPr>
        <p:txBody>
          <a:bodyPr/>
          <a:lstStyle/>
          <a:p>
            <a:r>
              <a:rPr lang="zh-CN" altLang="en-US" dirty="0"/>
              <a:t>数据流分析的方向（向前）</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89</a:t>
            </a:fld>
            <a:endParaRPr lang="zh-CN" altLang="en-US"/>
          </a:p>
        </p:txBody>
      </p:sp>
      <p:grpSp>
        <p:nvGrpSpPr>
          <p:cNvPr id="27" name="组合 26"/>
          <p:cNvGrpSpPr/>
          <p:nvPr/>
        </p:nvGrpSpPr>
        <p:grpSpPr>
          <a:xfrm>
            <a:off x="604690" y="1859280"/>
            <a:ext cx="7528070" cy="3749040"/>
            <a:chOff x="929146" y="1859280"/>
            <a:chExt cx="7528070" cy="3749040"/>
          </a:xfrm>
        </p:grpSpPr>
        <p:grpSp>
          <p:nvGrpSpPr>
            <p:cNvPr id="24" name="组合 23"/>
            <p:cNvGrpSpPr/>
            <p:nvPr/>
          </p:nvGrpSpPr>
          <p:grpSpPr>
            <a:xfrm>
              <a:off x="1538256" y="1859280"/>
              <a:ext cx="6918960" cy="3749040"/>
              <a:chOff x="1508760" y="1859280"/>
              <a:chExt cx="6918960" cy="3749040"/>
            </a:xfrm>
          </p:grpSpPr>
          <p:sp>
            <p:nvSpPr>
              <p:cNvPr id="6" name="矩形 5"/>
              <p:cNvSpPr/>
              <p:nvPr/>
            </p:nvSpPr>
            <p:spPr>
              <a:xfrm>
                <a:off x="2499360" y="3413760"/>
                <a:ext cx="1554480" cy="1661160"/>
              </a:xfrm>
              <a:prstGeom prst="rect">
                <a:avLst/>
              </a:prstGeom>
              <a:solidFill>
                <a:srgbClr val="FF993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08760" y="1859280"/>
                <a:ext cx="1341120" cy="579120"/>
              </a:xfrm>
              <a:prstGeom prst="rect">
                <a:avLst/>
              </a:prstGeom>
              <a:solidFill>
                <a:srgbClr val="FF993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E1CE3"/>
                    </a:solidFill>
                    <a:latin typeface="楷体" pitchFamily="49" charset="-122"/>
                    <a:ea typeface="楷体" pitchFamily="49" charset="-122"/>
                  </a:rPr>
                  <a:t>前驱</a:t>
                </a:r>
                <a:r>
                  <a:rPr lang="en-US" altLang="zh-CN" sz="2400" dirty="0" err="1">
                    <a:solidFill>
                      <a:srgbClr val="1E1CE3"/>
                    </a:solidFill>
                    <a:latin typeface="楷体" pitchFamily="49" charset="-122"/>
                    <a:ea typeface="楷体" pitchFamily="49" charset="-122"/>
                  </a:rPr>
                  <a:t>i</a:t>
                </a:r>
                <a:endParaRPr lang="zh-CN" altLang="en-US" sz="2400" dirty="0">
                  <a:solidFill>
                    <a:srgbClr val="1E1CE3"/>
                  </a:solidFill>
                  <a:latin typeface="楷体" pitchFamily="49" charset="-122"/>
                  <a:ea typeface="楷体" pitchFamily="49" charset="-122"/>
                </a:endParaRPr>
              </a:p>
            </p:txBody>
          </p:sp>
          <p:sp>
            <p:nvSpPr>
              <p:cNvPr id="8" name="矩形 7"/>
              <p:cNvSpPr/>
              <p:nvPr/>
            </p:nvSpPr>
            <p:spPr>
              <a:xfrm>
                <a:off x="3642360" y="1859280"/>
                <a:ext cx="1341120" cy="579120"/>
              </a:xfrm>
              <a:prstGeom prst="rect">
                <a:avLst/>
              </a:prstGeom>
              <a:solidFill>
                <a:srgbClr val="FF993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E1CE3"/>
                    </a:solidFill>
                    <a:latin typeface="楷体" pitchFamily="49" charset="-122"/>
                    <a:ea typeface="楷体" pitchFamily="49" charset="-122"/>
                  </a:rPr>
                  <a:t>前驱</a:t>
                </a:r>
                <a:r>
                  <a:rPr lang="en-US" altLang="zh-CN" sz="2400" dirty="0">
                    <a:solidFill>
                      <a:srgbClr val="1E1CE3"/>
                    </a:solidFill>
                    <a:latin typeface="楷体" pitchFamily="49" charset="-122"/>
                    <a:ea typeface="楷体" pitchFamily="49" charset="-122"/>
                  </a:rPr>
                  <a:t>j</a:t>
                </a:r>
                <a:endParaRPr lang="zh-CN" altLang="en-US" sz="2400" dirty="0">
                  <a:solidFill>
                    <a:srgbClr val="1E1CE3"/>
                  </a:solidFill>
                  <a:latin typeface="楷体" pitchFamily="49" charset="-122"/>
                  <a:ea typeface="楷体" pitchFamily="49" charset="-122"/>
                </a:endParaRPr>
              </a:p>
            </p:txBody>
          </p:sp>
          <p:sp>
            <p:nvSpPr>
              <p:cNvPr id="9" name="下箭头 8"/>
              <p:cNvSpPr/>
              <p:nvPr/>
            </p:nvSpPr>
            <p:spPr>
              <a:xfrm>
                <a:off x="3139440" y="2895600"/>
                <a:ext cx="365760" cy="518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7" idx="2"/>
              </p:cNvCxnSpPr>
              <p:nvPr/>
            </p:nvCxnSpPr>
            <p:spPr>
              <a:xfrm>
                <a:off x="2179320" y="2438400"/>
                <a:ext cx="1024528" cy="42292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2"/>
              </p:cNvCxnSpPr>
              <p:nvPr/>
            </p:nvCxnSpPr>
            <p:spPr>
              <a:xfrm flipH="1">
                <a:off x="3459480" y="2438400"/>
                <a:ext cx="853440" cy="44196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下箭头 16"/>
              <p:cNvSpPr/>
              <p:nvPr/>
            </p:nvSpPr>
            <p:spPr>
              <a:xfrm>
                <a:off x="3124200" y="3962400"/>
                <a:ext cx="365760" cy="518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3093720" y="5090160"/>
                <a:ext cx="365760" cy="518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499360" y="3581400"/>
                <a:ext cx="579120" cy="1310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a:solidFill>
                      <a:srgbClr val="1E1CE3"/>
                    </a:solidFill>
                    <a:latin typeface="楷体" pitchFamily="49" charset="-122"/>
                    <a:ea typeface="楷体" pitchFamily="49" charset="-122"/>
                  </a:rPr>
                  <a:t>基本块</a:t>
                </a:r>
              </a:p>
            </p:txBody>
          </p:sp>
          <p:sp>
            <p:nvSpPr>
              <p:cNvPr id="20" name="矩形 19"/>
              <p:cNvSpPr/>
              <p:nvPr/>
            </p:nvSpPr>
            <p:spPr>
              <a:xfrm>
                <a:off x="4998720" y="3444240"/>
                <a:ext cx="3429000" cy="1661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274638">
                  <a:lnSpc>
                    <a:spcPct val="110000"/>
                  </a:lnSpc>
                  <a:spcBef>
                    <a:spcPts val="600"/>
                  </a:spcBef>
                  <a:spcAft>
                    <a:spcPts val="600"/>
                  </a:spcAft>
                  <a:buClr>
                    <a:srgbClr val="C00000"/>
                  </a:buClr>
                  <a:buSzPct val="70000"/>
                  <a:buFont typeface="Wingdings" pitchFamily="2" charset="2"/>
                  <a:buChar char="l"/>
                </a:pPr>
                <a:r>
                  <a:rPr lang="en-US" altLang="zh-CN" sz="2400" dirty="0">
                    <a:solidFill>
                      <a:srgbClr val="1E1CE3"/>
                    </a:solidFill>
                    <a:latin typeface="楷体" pitchFamily="49" charset="-122"/>
                    <a:ea typeface="楷体" pitchFamily="49" charset="-122"/>
                  </a:rPr>
                  <a:t>out(B)</a:t>
                </a:r>
                <a:r>
                  <a:rPr lang="zh-CN" altLang="en-US" sz="2400" dirty="0">
                    <a:solidFill>
                      <a:srgbClr val="1E1CE3"/>
                    </a:solidFill>
                    <a:latin typeface="楷体" pitchFamily="49" charset="-122"/>
                    <a:ea typeface="楷体" pitchFamily="49" charset="-122"/>
                  </a:rPr>
                  <a:t>由</a:t>
                </a:r>
                <a:r>
                  <a:rPr lang="en-US" altLang="zh-CN" sz="2400" dirty="0">
                    <a:solidFill>
                      <a:srgbClr val="1E1CE3"/>
                    </a:solidFill>
                    <a:latin typeface="楷体" pitchFamily="49" charset="-122"/>
                    <a:ea typeface="楷体" pitchFamily="49" charset="-122"/>
                  </a:rPr>
                  <a:t>in(B)</a:t>
                </a:r>
                <a:r>
                  <a:rPr lang="zh-CN" altLang="en-US" sz="2400" dirty="0">
                    <a:solidFill>
                      <a:srgbClr val="1E1CE3"/>
                    </a:solidFill>
                    <a:latin typeface="楷体" pitchFamily="49" charset="-122"/>
                    <a:ea typeface="楷体" pitchFamily="49" charset="-122"/>
                  </a:rPr>
                  <a:t>来计算</a:t>
                </a:r>
                <a:endParaRPr lang="en-US" altLang="zh-CN" sz="2400" dirty="0">
                  <a:solidFill>
                    <a:srgbClr val="1E1CE3"/>
                  </a:solidFill>
                  <a:latin typeface="楷体" pitchFamily="49" charset="-122"/>
                  <a:ea typeface="楷体" pitchFamily="49" charset="-122"/>
                </a:endParaRPr>
              </a:p>
              <a:p>
                <a:pPr marL="274638" indent="-274638">
                  <a:lnSpc>
                    <a:spcPct val="110000"/>
                  </a:lnSpc>
                  <a:spcBef>
                    <a:spcPts val="600"/>
                  </a:spcBef>
                  <a:spcAft>
                    <a:spcPts val="600"/>
                  </a:spcAft>
                  <a:buClr>
                    <a:srgbClr val="C00000"/>
                  </a:buClr>
                  <a:buSzPct val="70000"/>
                  <a:buFont typeface="Wingdings" pitchFamily="2" charset="2"/>
                  <a:buChar char="l"/>
                </a:pPr>
                <a:r>
                  <a:rPr lang="en-US" altLang="zh-CN" sz="2400" dirty="0">
                    <a:solidFill>
                      <a:srgbClr val="1E1CE3"/>
                    </a:solidFill>
                    <a:latin typeface="楷体" pitchFamily="49" charset="-122"/>
                    <a:ea typeface="楷体" pitchFamily="49" charset="-122"/>
                  </a:rPr>
                  <a:t>in(B)</a:t>
                </a:r>
                <a:r>
                  <a:rPr lang="zh-CN" altLang="en-US" sz="2400" dirty="0">
                    <a:solidFill>
                      <a:srgbClr val="1E1CE3"/>
                    </a:solidFill>
                    <a:latin typeface="楷体" pitchFamily="49" charset="-122"/>
                    <a:ea typeface="楷体" pitchFamily="49" charset="-122"/>
                  </a:rPr>
                  <a:t>由</a:t>
                </a:r>
                <a:r>
                  <a:rPr lang="en-US" altLang="zh-CN" sz="2400" dirty="0">
                    <a:solidFill>
                      <a:srgbClr val="1E1CE3"/>
                    </a:solidFill>
                    <a:latin typeface="楷体" pitchFamily="49" charset="-122"/>
                    <a:ea typeface="楷体" pitchFamily="49" charset="-122"/>
                  </a:rPr>
                  <a:t>B</a:t>
                </a:r>
                <a:r>
                  <a:rPr lang="zh-CN" altLang="en-US" sz="2400" dirty="0">
                    <a:solidFill>
                      <a:srgbClr val="1E1CE3"/>
                    </a:solidFill>
                    <a:latin typeface="楷体" pitchFamily="49" charset="-122"/>
                    <a:ea typeface="楷体" pitchFamily="49" charset="-122"/>
                  </a:rPr>
                  <a:t>的所有前驱结点的</a:t>
                </a:r>
                <a:r>
                  <a:rPr lang="en-US" altLang="zh-CN" sz="2400" dirty="0">
                    <a:solidFill>
                      <a:srgbClr val="1E1CE3"/>
                    </a:solidFill>
                    <a:latin typeface="楷体" pitchFamily="49" charset="-122"/>
                    <a:ea typeface="楷体" pitchFamily="49" charset="-122"/>
                  </a:rPr>
                  <a:t>out</a:t>
                </a:r>
                <a:r>
                  <a:rPr lang="zh-CN" altLang="en-US" sz="2400" dirty="0">
                    <a:solidFill>
                      <a:srgbClr val="1E1CE3"/>
                    </a:solidFill>
                    <a:latin typeface="楷体" pitchFamily="49" charset="-122"/>
                    <a:ea typeface="楷体" pitchFamily="49" charset="-122"/>
                  </a:rPr>
                  <a:t>来决定</a:t>
                </a:r>
              </a:p>
            </p:txBody>
          </p:sp>
        </p:grpSp>
        <p:sp>
          <p:nvSpPr>
            <p:cNvPr id="26" name="虚尾箭头 25"/>
            <p:cNvSpPr/>
            <p:nvPr/>
          </p:nvSpPr>
          <p:spPr>
            <a:xfrm rot="5400000">
              <a:off x="420325" y="3915697"/>
              <a:ext cx="1755059" cy="737417"/>
            </a:xfrm>
            <a:prstGeom prst="stripedRightArrow">
              <a:avLst/>
            </a:prstGeom>
            <a:solidFill>
              <a:srgbClr val="FF000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楷体" pitchFamily="49" charset="-122"/>
                  <a:ea typeface="楷体" pitchFamily="49" charset="-122"/>
                </a:rPr>
                <a:t>程序方向</a:t>
              </a:r>
            </a:p>
          </p:txBody>
        </p:sp>
      </p:grpSp>
      <p:sp>
        <p:nvSpPr>
          <p:cNvPr id="28" name="矩形 27"/>
          <p:cNvSpPr/>
          <p:nvPr/>
        </p:nvSpPr>
        <p:spPr>
          <a:xfrm>
            <a:off x="5014450" y="1769804"/>
            <a:ext cx="3937823" cy="1179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990000"/>
                </a:solidFill>
                <a:latin typeface="楷体" pitchFamily="49" charset="-122"/>
                <a:ea typeface="楷体" pitchFamily="49" charset="-122"/>
              </a:rPr>
              <a:t>Out(B)=Gen(B)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(In(B)-Kill(B))</a:t>
            </a:r>
          </a:p>
          <a:p>
            <a:pPr>
              <a:spcAft>
                <a:spcPts val="600"/>
              </a:spcAft>
            </a:pPr>
            <a:r>
              <a:rPr lang="en-US" altLang="zh-CN" sz="2000" dirty="0">
                <a:solidFill>
                  <a:srgbClr val="990000"/>
                </a:solidFill>
                <a:latin typeface="楷体" pitchFamily="49" charset="-122"/>
                <a:ea typeface="楷体" pitchFamily="49" charset="-122"/>
              </a:rPr>
              <a:t>In(B)=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Out(</a:t>
            </a:r>
            <a:r>
              <a:rPr lang="en-US" altLang="zh-CN" sz="2000" dirty="0" err="1">
                <a:solidFill>
                  <a:srgbClr val="990000"/>
                </a:solidFill>
                <a:latin typeface="楷体" pitchFamily="49" charset="-122"/>
                <a:ea typeface="楷体" pitchFamily="49" charset="-122"/>
              </a:rPr>
              <a:t>i</a:t>
            </a:r>
            <a:r>
              <a:rPr lang="en-US" altLang="zh-CN" sz="2000" dirty="0">
                <a:solidFill>
                  <a:srgbClr val="990000"/>
                </a:solidFill>
                <a:latin typeface="楷体" pitchFamily="49" charset="-122"/>
                <a:ea typeface="楷体" pitchFamily="49" charset="-122"/>
              </a:rPr>
              <a:t>)</a:t>
            </a:r>
            <a:r>
              <a:rPr lang="zh-CN" altLang="en-US" sz="2000" b="1" dirty="0">
                <a:solidFill>
                  <a:schemeClr val="tx1"/>
                </a:solidFill>
                <a:latin typeface="楷体" pitchFamily="49" charset="-122"/>
                <a:ea typeface="楷体" pitchFamily="49" charset="-122"/>
              </a:rPr>
              <a:t>或</a:t>
            </a:r>
            <a:r>
              <a:rPr lang="en-US" altLang="zh-CN" sz="2000" dirty="0">
                <a:solidFill>
                  <a:srgbClr val="990000"/>
                </a:solidFill>
                <a:latin typeface="楷体" pitchFamily="49" charset="-122"/>
                <a:ea typeface="楷体" pitchFamily="49" charset="-122"/>
              </a:rPr>
              <a:t>In(B)=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Out(</a:t>
            </a:r>
            <a:r>
              <a:rPr lang="en-US" altLang="zh-CN" sz="2000" dirty="0" err="1">
                <a:solidFill>
                  <a:srgbClr val="990000"/>
                </a:solidFill>
                <a:latin typeface="楷体" pitchFamily="49" charset="-122"/>
                <a:ea typeface="楷体" pitchFamily="49" charset="-122"/>
              </a:rPr>
              <a:t>i</a:t>
            </a:r>
            <a:r>
              <a:rPr lang="en-US" altLang="zh-CN" sz="2000" dirty="0">
                <a:solidFill>
                  <a:srgbClr val="990000"/>
                </a:solidFill>
                <a:latin typeface="楷体" pitchFamily="49" charset="-122"/>
                <a:ea typeface="楷体" pitchFamily="49" charset="-122"/>
              </a:rPr>
              <a:t>)</a:t>
            </a:r>
          </a:p>
          <a:p>
            <a:pPr>
              <a:spcAft>
                <a:spcPts val="600"/>
              </a:spcAft>
            </a:pPr>
            <a:r>
              <a:rPr lang="en-US" altLang="zh-CN" sz="2000" dirty="0" err="1">
                <a:solidFill>
                  <a:srgbClr val="990000"/>
                </a:solidFill>
                <a:latin typeface="楷体" pitchFamily="49" charset="-122"/>
                <a:ea typeface="楷体" pitchFamily="49" charset="-122"/>
              </a:rPr>
              <a:t>i</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Prec</a:t>
            </a:r>
            <a:r>
              <a:rPr lang="en-US" altLang="zh-CN" sz="2000" dirty="0">
                <a:solidFill>
                  <a:srgbClr val="990000"/>
                </a:solidFill>
                <a:latin typeface="楷体" pitchFamily="49" charset="-122"/>
                <a:ea typeface="楷体" pitchFamily="49" charset="-122"/>
              </a:rPr>
              <a:t>(B)</a:t>
            </a:r>
            <a:endParaRPr lang="zh-CN" altLang="en-US" sz="2000" dirty="0">
              <a:solidFill>
                <a:srgbClr val="99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 </a:t>
            </a:r>
            <a:endParaRPr lang="zh-CN" altLang="en-US" dirty="0"/>
          </a:p>
        </p:txBody>
      </p:sp>
      <p:sp>
        <p:nvSpPr>
          <p:cNvPr id="3" name="内容占位符 2"/>
          <p:cNvSpPr>
            <a:spLocks noGrp="1"/>
          </p:cNvSpPr>
          <p:nvPr>
            <p:ph idx="1"/>
          </p:nvPr>
        </p:nvSpPr>
        <p:spPr>
          <a:xfrm>
            <a:off x="540160" y="1899367"/>
            <a:ext cx="1657350" cy="2929255"/>
          </a:xfrm>
        </p:spPr>
        <p:txBody>
          <a:bodyPr/>
          <a:lstStyle/>
          <a:p>
            <a:pPr>
              <a:spcBef>
                <a:spcPts val="0"/>
              </a:spcBef>
              <a:buNone/>
            </a:pPr>
            <a:r>
              <a:rPr lang="en-US" altLang="zh-CN" dirty="0"/>
              <a:t>x=1;</a:t>
            </a:r>
          </a:p>
          <a:p>
            <a:pPr>
              <a:spcBef>
                <a:spcPts val="0"/>
              </a:spcBef>
              <a:buNone/>
            </a:pPr>
            <a:r>
              <a:rPr lang="en-US" altLang="zh-CN" dirty="0"/>
              <a:t>y=2;</a:t>
            </a:r>
          </a:p>
          <a:p>
            <a:pPr>
              <a:spcBef>
                <a:spcPts val="0"/>
              </a:spcBef>
              <a:buNone/>
            </a:pPr>
            <a:r>
              <a:rPr lang="en-US" altLang="zh-CN" dirty="0"/>
              <a:t>z=</a:t>
            </a:r>
            <a:r>
              <a:rPr lang="en-US" altLang="zh-CN" dirty="0" err="1"/>
              <a:t>x+y</a:t>
            </a:r>
            <a:endParaRPr lang="en-US" altLang="zh-CN" dirty="0"/>
          </a:p>
          <a:p>
            <a:pPr>
              <a:spcBef>
                <a:spcPts val="0"/>
              </a:spcBef>
              <a:buNone/>
            </a:pPr>
            <a:r>
              <a:rPr lang="en-US" altLang="zh-CN" dirty="0"/>
              <a:t>a=z+5</a:t>
            </a:r>
          </a:p>
          <a:p>
            <a:pPr>
              <a:spcBef>
                <a:spcPts val="0"/>
              </a:spcBef>
              <a:buNone/>
            </a:pPr>
            <a:r>
              <a:rPr lang="en-US" altLang="zh-CN" dirty="0"/>
              <a:t>print(a)</a:t>
            </a:r>
            <a:endParaRPr lang="zh-CN" altLang="en-US"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9</a:t>
            </a:fld>
            <a:endParaRPr lang="zh-CN" altLang="en-US"/>
          </a:p>
        </p:txBody>
      </p:sp>
      <p:sp>
        <p:nvSpPr>
          <p:cNvPr id="6" name="内容占位符 2"/>
          <p:cNvSpPr txBox="1">
            <a:spLocks/>
          </p:cNvSpPr>
          <p:nvPr/>
        </p:nvSpPr>
        <p:spPr bwMode="auto">
          <a:xfrm>
            <a:off x="6680404" y="3480619"/>
            <a:ext cx="1657350" cy="2680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x=1;</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y=2;</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z=3</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a=3+5</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print(a)</a:t>
            </a:r>
            <a:endParaRPr kumimoji="0" lang="zh-CN" altLang="en-US"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sp>
        <p:nvSpPr>
          <p:cNvPr id="7" name="内容占位符 2"/>
          <p:cNvSpPr txBox="1">
            <a:spLocks/>
          </p:cNvSpPr>
          <p:nvPr/>
        </p:nvSpPr>
        <p:spPr bwMode="auto">
          <a:xfrm>
            <a:off x="2661472" y="2421460"/>
            <a:ext cx="1657350" cy="2929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x=1;</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y=2;</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z=1+2</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a=z+5</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print(a)</a:t>
            </a:r>
            <a:endParaRPr kumimoji="0" lang="zh-CN" altLang="en-US"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sp>
        <p:nvSpPr>
          <p:cNvPr id="8" name="内容占位符 2"/>
          <p:cNvSpPr txBox="1">
            <a:spLocks/>
          </p:cNvSpPr>
          <p:nvPr/>
        </p:nvSpPr>
        <p:spPr bwMode="auto">
          <a:xfrm>
            <a:off x="4777856" y="2964426"/>
            <a:ext cx="1657350" cy="26802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x=1;</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y=2;</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z=3</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a=z+5</a:t>
            </a:r>
          </a:p>
          <a:p>
            <a:pPr marL="228600" marR="0" lvl="0" indent="-228600" algn="l" defTabSz="914400" rtl="0" eaLnBrk="0" fontAlgn="base" latinLnBrk="0" hangingPunct="0">
              <a:lnSpc>
                <a:spcPct val="100000"/>
              </a:lnSpc>
              <a:spcBef>
                <a:spcPts val="0"/>
              </a:spcBef>
              <a:spcAft>
                <a:spcPts val="600"/>
              </a:spcAft>
              <a:buClrTx/>
              <a:buSzPct val="50000"/>
              <a:buFont typeface="Wingdings" pitchFamily="2" charset="2"/>
              <a:buNone/>
              <a:tabLst/>
              <a:defRPr/>
            </a:pPr>
            <a:r>
              <a:rPr kumimoji="0" lang="en-US" altLang="zh-CN"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print(a)</a:t>
            </a:r>
            <a:endParaRPr kumimoji="0" lang="zh-CN" altLang="en-US" sz="2800" b="0" i="0" u="none" strike="noStrike" kern="1200" cap="none" spc="0" normalizeH="0" baseline="0" noProof="0" dirty="0">
              <a:ln>
                <a:noFill/>
              </a:ln>
              <a:solidFill>
                <a:srgbClr val="0000FF"/>
              </a:solidFill>
              <a:effectLst/>
              <a:uLnTx/>
              <a:uFillTx/>
              <a:latin typeface="楷体" pitchFamily="49" charset="-122"/>
              <a:ea typeface="楷体" pitchFamily="49" charset="-122"/>
              <a:cs typeface="+mn-cs"/>
            </a:endParaRPr>
          </a:p>
        </p:txBody>
      </p:sp>
      <p:sp>
        <p:nvSpPr>
          <p:cNvPr id="9" name="右箭头 8"/>
          <p:cNvSpPr/>
          <p:nvPr/>
        </p:nvSpPr>
        <p:spPr>
          <a:xfrm>
            <a:off x="1902543" y="3067665"/>
            <a:ext cx="604684" cy="3600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031227" y="3780504"/>
            <a:ext cx="604684" cy="3600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6051755" y="4326194"/>
            <a:ext cx="604684" cy="3600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64229" y="5073447"/>
            <a:ext cx="2322520" cy="4424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C00000"/>
                </a:solidFill>
                <a:latin typeface="楷体" pitchFamily="49" charset="-122"/>
                <a:ea typeface="楷体" pitchFamily="49" charset="-122"/>
              </a:rPr>
              <a:t>合并已知量（折叠）</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91416" y="233645"/>
            <a:ext cx="4561168" cy="585065"/>
          </a:xfrm>
        </p:spPr>
        <p:txBody>
          <a:bodyPr/>
          <a:lstStyle/>
          <a:p>
            <a:r>
              <a:rPr lang="zh-CN" altLang="en-US" dirty="0"/>
              <a:t>到达定值分析</a:t>
            </a:r>
            <a:r>
              <a:rPr lang="en-US" altLang="zh-CN" dirty="0"/>
              <a:t>-</a:t>
            </a:r>
            <a:r>
              <a:rPr lang="zh-CN" altLang="en-US" dirty="0"/>
              <a:t>例题</a:t>
            </a:r>
          </a:p>
        </p:txBody>
      </p:sp>
      <p:graphicFrame>
        <p:nvGraphicFramePr>
          <p:cNvPr id="26" name="内容占位符 25"/>
          <p:cNvGraphicFramePr>
            <a:graphicFrameLocks noGrp="1"/>
          </p:cNvGraphicFramePr>
          <p:nvPr>
            <p:ph idx="1"/>
          </p:nvPr>
        </p:nvGraphicFramePr>
        <p:xfrm>
          <a:off x="3419872" y="2608312"/>
          <a:ext cx="2553187" cy="1828800"/>
        </p:xfrm>
        <a:graphic>
          <a:graphicData uri="http://schemas.openxmlformats.org/drawingml/2006/table">
            <a:tbl>
              <a:tblPr/>
              <a:tblGrid>
                <a:gridCol w="440127">
                  <a:extLst>
                    <a:ext uri="{9D8B030D-6E8A-4147-A177-3AD203B41FA5}">
                      <a16:colId xmlns:a16="http://schemas.microsoft.com/office/drawing/2014/main" val="20000"/>
                    </a:ext>
                  </a:extLst>
                </a:gridCol>
                <a:gridCol w="1056530">
                  <a:extLst>
                    <a:ext uri="{9D8B030D-6E8A-4147-A177-3AD203B41FA5}">
                      <a16:colId xmlns:a16="http://schemas.microsoft.com/office/drawing/2014/main" val="20001"/>
                    </a:ext>
                  </a:extLst>
                </a:gridCol>
                <a:gridCol w="1056530">
                  <a:extLst>
                    <a:ext uri="{9D8B030D-6E8A-4147-A177-3AD203B41FA5}">
                      <a16:colId xmlns:a16="http://schemas.microsoft.com/office/drawing/2014/main" val="20002"/>
                    </a:ext>
                  </a:extLst>
                </a:gridCol>
              </a:tblGrid>
              <a:tr h="327681">
                <a:tc>
                  <a:txBody>
                    <a:bodyPr/>
                    <a:lstStyle/>
                    <a:p>
                      <a:pPr algn="ctr"/>
                      <a:endParaRPr lang="zh-CN" altLang="en-US" dirty="0">
                        <a:latin typeface="楷体" pitchFamily="49" charset="-122"/>
                        <a:ea typeface="楷体" pitchFamily="49" charset="-122"/>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latin typeface="楷体" pitchFamily="49" charset="-122"/>
                          <a:ea typeface="楷体" pitchFamily="49" charset="-122"/>
                        </a:rPr>
                        <a:t>In[B]</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latin typeface="楷体" pitchFamily="49" charset="-122"/>
                          <a:ea typeface="楷体" pitchFamily="49" charset="-122"/>
                        </a:rPr>
                        <a:t>Out[B]</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327682">
                <a:tc>
                  <a:txBody>
                    <a:bodyPr/>
                    <a:lstStyle/>
                    <a:p>
                      <a:pPr algn="ctr"/>
                      <a:r>
                        <a:rPr lang="en-US" altLang="zh-CN" dirty="0">
                          <a:latin typeface="楷体" pitchFamily="49" charset="-122"/>
                          <a:ea typeface="楷体" pitchFamily="49" charset="-122"/>
                        </a:rPr>
                        <a:t>B</a:t>
                      </a:r>
                      <a:r>
                        <a:rPr lang="en-US" altLang="zh-CN" baseline="-25000" dirty="0">
                          <a:latin typeface="楷体" pitchFamily="49" charset="-122"/>
                          <a:ea typeface="楷体" pitchFamily="49" charset="-122"/>
                        </a:rPr>
                        <a:t>1</a:t>
                      </a:r>
                      <a:endParaRPr lang="zh-CN" altLang="en-US"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latin typeface="楷体" pitchFamily="49" charset="-122"/>
                          <a:ea typeface="楷体" pitchFamily="49" charset="-122"/>
                        </a:rPr>
                        <a:t>0000000</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327681">
                <a:tc>
                  <a:txBody>
                    <a:bodyPr/>
                    <a:lstStyle/>
                    <a:p>
                      <a:pPr algn="ctr"/>
                      <a:r>
                        <a:rPr lang="en-US" altLang="zh-CN" dirty="0">
                          <a:latin typeface="楷体" pitchFamily="49" charset="-122"/>
                          <a:ea typeface="楷体" pitchFamily="49" charset="-122"/>
                        </a:rPr>
                        <a:t>B</a:t>
                      </a:r>
                      <a:r>
                        <a:rPr lang="en-US" altLang="zh-CN" baseline="-25000" dirty="0">
                          <a:latin typeface="楷体" pitchFamily="49" charset="-122"/>
                          <a:ea typeface="楷体" pitchFamily="49" charset="-122"/>
                        </a:rPr>
                        <a:t>2</a:t>
                      </a:r>
                      <a:endParaRPr lang="zh-CN" altLang="en-US"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latin typeface="楷体" pitchFamily="49" charset="-122"/>
                          <a:ea typeface="楷体" pitchFamily="49" charset="-122"/>
                        </a:rPr>
                        <a:t>0000000</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327682">
                <a:tc>
                  <a:txBody>
                    <a:bodyPr/>
                    <a:lstStyle/>
                    <a:p>
                      <a:pPr algn="ctr"/>
                      <a:r>
                        <a:rPr lang="en-US" altLang="zh-CN" dirty="0">
                          <a:latin typeface="楷体" pitchFamily="49" charset="-122"/>
                          <a:ea typeface="楷体" pitchFamily="49" charset="-122"/>
                        </a:rPr>
                        <a:t>B</a:t>
                      </a:r>
                      <a:r>
                        <a:rPr lang="en-US" altLang="zh-CN" baseline="-25000" dirty="0">
                          <a:latin typeface="楷体" pitchFamily="49" charset="-122"/>
                          <a:ea typeface="楷体" pitchFamily="49" charset="-122"/>
                        </a:rPr>
                        <a:t>3</a:t>
                      </a:r>
                      <a:endParaRPr lang="zh-CN" altLang="en-US"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latin typeface="楷体" pitchFamily="49" charset="-122"/>
                          <a:ea typeface="楷体" pitchFamily="49" charset="-122"/>
                        </a:rPr>
                        <a:t>0000000</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327681">
                <a:tc>
                  <a:txBody>
                    <a:bodyPr/>
                    <a:lstStyle/>
                    <a:p>
                      <a:pPr algn="ctr"/>
                      <a:r>
                        <a:rPr lang="en-US" altLang="zh-CN" dirty="0">
                          <a:latin typeface="楷体" pitchFamily="49" charset="-122"/>
                          <a:ea typeface="楷体" pitchFamily="49" charset="-122"/>
                        </a:rPr>
                        <a:t>B</a:t>
                      </a:r>
                      <a:r>
                        <a:rPr lang="en-US" altLang="zh-CN" baseline="-25000" dirty="0">
                          <a:latin typeface="楷体" pitchFamily="49" charset="-122"/>
                          <a:ea typeface="楷体" pitchFamily="49" charset="-122"/>
                        </a:rPr>
                        <a:t>4</a:t>
                      </a:r>
                      <a:endParaRPr lang="zh-CN" altLang="en-US" baseline="-25000"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6">
                        <a:lumMod val="20000"/>
                        <a:lumOff val="80000"/>
                      </a:schemeClr>
                    </a:solidFill>
                  </a:tcPr>
                </a:tc>
                <a:tc>
                  <a:txBody>
                    <a:bodyPr/>
                    <a:lstStyle/>
                    <a:p>
                      <a:pPr algn="ct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latin typeface="楷体" pitchFamily="49" charset="-122"/>
                          <a:ea typeface="楷体" pitchFamily="49" charset="-122"/>
                        </a:rPr>
                        <a:t>0000000</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
        <p:nvSpPr>
          <p:cNvPr id="4" name="灯片编号占位符 3"/>
          <p:cNvSpPr>
            <a:spLocks noGrp="1"/>
          </p:cNvSpPr>
          <p:nvPr>
            <p:ph type="sldNum" sz="quarter" idx="12"/>
          </p:nvPr>
        </p:nvSpPr>
        <p:spPr>
          <a:xfrm>
            <a:off x="8269633" y="6439250"/>
            <a:ext cx="577842"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4205AD1-632C-49BD-BCCB-65DC9780516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grpSp>
        <p:nvGrpSpPr>
          <p:cNvPr id="3" name="组合 23"/>
          <p:cNvGrpSpPr/>
          <p:nvPr/>
        </p:nvGrpSpPr>
        <p:grpSpPr>
          <a:xfrm>
            <a:off x="6456610" y="1693664"/>
            <a:ext cx="2291854" cy="4255616"/>
            <a:chOff x="5436096" y="1484784"/>
            <a:chExt cx="2291854" cy="4255616"/>
          </a:xfrm>
        </p:grpSpPr>
        <p:sp>
          <p:nvSpPr>
            <p:cNvPr id="6" name="矩形 5"/>
            <p:cNvSpPr/>
            <p:nvPr/>
          </p:nvSpPr>
          <p:spPr>
            <a:xfrm>
              <a:off x="5832070" y="1486516"/>
              <a:ext cx="1453724" cy="11521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d</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1</a:t>
              </a: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:i=m-1</a:t>
              </a: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d</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2</a:t>
              </a: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:j=n</a:t>
              </a: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d</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3</a:t>
              </a: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:a=u</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1</a:t>
              </a:r>
              <a:endParaRPr kumimoji="0" lang="zh-CN" altLang="en-US"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endParaRPr>
            </a:p>
          </p:txBody>
        </p:sp>
        <p:sp>
          <p:nvSpPr>
            <p:cNvPr id="7" name="矩形 6"/>
            <p:cNvSpPr/>
            <p:nvPr/>
          </p:nvSpPr>
          <p:spPr>
            <a:xfrm>
              <a:off x="5832139" y="3068960"/>
              <a:ext cx="1453563"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d</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4</a:t>
              </a: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:i=i+1</a:t>
              </a: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d</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5</a:t>
              </a: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:j=j-1</a:t>
              </a:r>
              <a:endParaRPr kumimoji="0" lang="zh-CN" altLang="en-US"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endParaRPr>
            </a:p>
          </p:txBody>
        </p:sp>
        <p:sp>
          <p:nvSpPr>
            <p:cNvPr id="10" name="矩形 9"/>
            <p:cNvSpPr/>
            <p:nvPr/>
          </p:nvSpPr>
          <p:spPr>
            <a:xfrm>
              <a:off x="5832140" y="4221088"/>
              <a:ext cx="1084854" cy="432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d</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6</a:t>
              </a: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:a=u</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2</a:t>
              </a:r>
              <a:endParaRPr kumimoji="0" lang="zh-CN" altLang="en-US"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endParaRPr>
            </a:p>
          </p:txBody>
        </p:sp>
        <p:sp>
          <p:nvSpPr>
            <p:cNvPr id="11" name="矩形 10"/>
            <p:cNvSpPr/>
            <p:nvPr/>
          </p:nvSpPr>
          <p:spPr>
            <a:xfrm>
              <a:off x="5832139" y="5085184"/>
              <a:ext cx="1453563"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d</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7</a:t>
              </a: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:i=u</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3</a:t>
              </a:r>
              <a:endParaRPr kumimoji="0" lang="zh-CN" altLang="en-US"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endParaRPr>
            </a:p>
          </p:txBody>
        </p:sp>
        <p:cxnSp>
          <p:nvCxnSpPr>
            <p:cNvPr id="13" name="直接箭头连接符 12"/>
            <p:cNvCxnSpPr>
              <a:stCxn id="6" idx="2"/>
              <a:endCxn id="7" idx="0"/>
            </p:cNvCxnSpPr>
            <p:nvPr/>
          </p:nvCxnSpPr>
          <p:spPr>
            <a:xfrm flipH="1">
              <a:off x="6558921" y="2638644"/>
              <a:ext cx="11" cy="4303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6372200" y="3790772"/>
              <a:ext cx="11" cy="4303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6372200" y="4654868"/>
              <a:ext cx="11" cy="4303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062788" y="3789040"/>
              <a:ext cx="0" cy="129731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6559550" y="2774950"/>
              <a:ext cx="1168400" cy="2965450"/>
            </a:xfrm>
            <a:custGeom>
              <a:avLst/>
              <a:gdLst>
                <a:gd name="connsiteX0" fmla="*/ 0 w 1168400"/>
                <a:gd name="connsiteY0" fmla="*/ 2743200 h 2965450"/>
                <a:gd name="connsiteX1" fmla="*/ 0 w 1168400"/>
                <a:gd name="connsiteY1" fmla="*/ 2965450 h 2965450"/>
                <a:gd name="connsiteX2" fmla="*/ 1168400 w 1168400"/>
                <a:gd name="connsiteY2" fmla="*/ 2965450 h 2965450"/>
                <a:gd name="connsiteX3" fmla="*/ 1168400 w 1168400"/>
                <a:gd name="connsiteY3" fmla="*/ 0 h 2965450"/>
                <a:gd name="connsiteX4" fmla="*/ 215900 w 1168400"/>
                <a:gd name="connsiteY4" fmla="*/ 0 h 2965450"/>
                <a:gd name="connsiteX5" fmla="*/ 215900 w 1168400"/>
                <a:gd name="connsiteY5" fmla="*/ 285750 h 296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8400" h="2965450">
                  <a:moveTo>
                    <a:pt x="0" y="2743200"/>
                  </a:moveTo>
                  <a:lnTo>
                    <a:pt x="0" y="2965450"/>
                  </a:lnTo>
                  <a:lnTo>
                    <a:pt x="1168400" y="2965450"/>
                  </a:lnTo>
                  <a:lnTo>
                    <a:pt x="1168400" y="0"/>
                  </a:lnTo>
                  <a:lnTo>
                    <a:pt x="215900" y="0"/>
                  </a:lnTo>
                  <a:lnTo>
                    <a:pt x="215900" y="285750"/>
                  </a:lnTo>
                </a:path>
              </a:pathLst>
            </a:custGeom>
            <a:no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0" name="矩形 19"/>
            <p:cNvSpPr/>
            <p:nvPr/>
          </p:nvSpPr>
          <p:spPr>
            <a:xfrm>
              <a:off x="5436096" y="1484784"/>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B</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1</a:t>
              </a:r>
              <a:endParaRPr kumimoji="0" lang="zh-CN" altLang="en-US"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endParaRPr>
            </a:p>
          </p:txBody>
        </p:sp>
        <p:sp>
          <p:nvSpPr>
            <p:cNvPr id="21" name="矩形 20"/>
            <p:cNvSpPr/>
            <p:nvPr/>
          </p:nvSpPr>
          <p:spPr>
            <a:xfrm>
              <a:off x="5436096" y="3068960"/>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B</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2</a:t>
              </a:r>
              <a:endParaRPr kumimoji="0" lang="zh-CN" altLang="en-US"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endParaRPr>
            </a:p>
          </p:txBody>
        </p:sp>
        <p:sp>
          <p:nvSpPr>
            <p:cNvPr id="22" name="矩形 21"/>
            <p:cNvSpPr/>
            <p:nvPr/>
          </p:nvSpPr>
          <p:spPr>
            <a:xfrm>
              <a:off x="5436096" y="4221088"/>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B</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3</a:t>
              </a:r>
              <a:endParaRPr kumimoji="0" lang="zh-CN" altLang="en-US"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endParaRPr>
            </a:p>
          </p:txBody>
        </p:sp>
        <p:sp>
          <p:nvSpPr>
            <p:cNvPr id="23" name="矩形 22"/>
            <p:cNvSpPr/>
            <p:nvPr/>
          </p:nvSpPr>
          <p:spPr>
            <a:xfrm>
              <a:off x="5436096" y="5085184"/>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B</a:t>
              </a:r>
              <a:r>
                <a:rPr kumimoji="0" lang="en-US" altLang="zh-CN"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rPr>
                <a:t>4</a:t>
              </a:r>
              <a:endParaRPr kumimoji="0" lang="zh-CN" altLang="en-US" sz="2000" b="0" i="0" u="none" strike="noStrike" kern="1200" cap="none" spc="0" normalizeH="0" baseline="-25000" noProof="0" dirty="0">
                <a:ln>
                  <a:noFill/>
                </a:ln>
                <a:solidFill>
                  <a:prstClr val="black"/>
                </a:solidFill>
                <a:effectLst/>
                <a:uLnTx/>
                <a:uFillTx/>
                <a:latin typeface="楷体" pitchFamily="49" charset="-122"/>
                <a:ea typeface="楷体" pitchFamily="49" charset="-122"/>
                <a:cs typeface="+mn-cs"/>
              </a:endParaRPr>
            </a:p>
          </p:txBody>
        </p:sp>
      </p:grpSp>
      <p:graphicFrame>
        <p:nvGraphicFramePr>
          <p:cNvPr id="27" name="内容占位符 25"/>
          <p:cNvGraphicFramePr>
            <a:graphicFrameLocks/>
          </p:cNvGraphicFramePr>
          <p:nvPr/>
        </p:nvGraphicFramePr>
        <p:xfrm>
          <a:off x="395536" y="1772816"/>
          <a:ext cx="2482133" cy="731520"/>
        </p:xfrm>
        <a:graphic>
          <a:graphicData uri="http://schemas.openxmlformats.org/drawingml/2006/table">
            <a:tbl>
              <a:tblPr/>
              <a:tblGrid>
                <a:gridCol w="2482133">
                  <a:extLst>
                    <a:ext uri="{9D8B030D-6E8A-4147-A177-3AD203B41FA5}">
                      <a16:colId xmlns:a16="http://schemas.microsoft.com/office/drawing/2014/main" val="20000"/>
                    </a:ext>
                  </a:extLst>
                </a:gridCol>
              </a:tblGrid>
              <a:tr h="327682">
                <a:tc>
                  <a:txBody>
                    <a:bodyPr/>
                    <a:lstStyle/>
                    <a:p>
                      <a:pPr algn="l"/>
                      <a:r>
                        <a:rPr lang="en-US" altLang="zh-CN" dirty="0">
                          <a:latin typeface="楷体" pitchFamily="49" charset="-122"/>
                          <a:ea typeface="楷体" pitchFamily="49" charset="-122"/>
                        </a:rPr>
                        <a:t>gen[B</a:t>
                      </a:r>
                      <a:r>
                        <a:rPr lang="en-US" altLang="zh-CN" baseline="-25000" dirty="0">
                          <a:latin typeface="楷体" pitchFamily="49" charset="-122"/>
                          <a:ea typeface="楷体" pitchFamily="49" charset="-122"/>
                        </a:rPr>
                        <a:t>1</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1</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2</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3</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327681">
                <a:tc>
                  <a:txBody>
                    <a:bodyPr/>
                    <a:lstStyle/>
                    <a:p>
                      <a:pPr algn="l"/>
                      <a:r>
                        <a:rPr lang="en-US" altLang="zh-CN" dirty="0">
                          <a:latin typeface="楷体" pitchFamily="49" charset="-122"/>
                          <a:ea typeface="楷体" pitchFamily="49" charset="-122"/>
                        </a:rPr>
                        <a:t>kill[B</a:t>
                      </a:r>
                      <a:r>
                        <a:rPr lang="en-US" altLang="zh-CN" baseline="-25000" dirty="0">
                          <a:latin typeface="楷体" pitchFamily="49" charset="-122"/>
                          <a:ea typeface="楷体" pitchFamily="49" charset="-122"/>
                        </a:rPr>
                        <a:t>1</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4</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5</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6</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7</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5">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28" name="内容占位符 25"/>
          <p:cNvGraphicFramePr>
            <a:graphicFrameLocks/>
          </p:cNvGraphicFramePr>
          <p:nvPr/>
        </p:nvGraphicFramePr>
        <p:xfrm>
          <a:off x="395536" y="2780928"/>
          <a:ext cx="2482133" cy="731520"/>
        </p:xfrm>
        <a:graphic>
          <a:graphicData uri="http://schemas.openxmlformats.org/drawingml/2006/table">
            <a:tbl>
              <a:tblPr/>
              <a:tblGrid>
                <a:gridCol w="2482133">
                  <a:extLst>
                    <a:ext uri="{9D8B030D-6E8A-4147-A177-3AD203B41FA5}">
                      <a16:colId xmlns:a16="http://schemas.microsoft.com/office/drawing/2014/main" val="20000"/>
                    </a:ext>
                  </a:extLst>
                </a:gridCol>
              </a:tblGrid>
              <a:tr h="327682">
                <a:tc>
                  <a:txBody>
                    <a:bodyPr/>
                    <a:lstStyle/>
                    <a:p>
                      <a:pPr algn="l"/>
                      <a:r>
                        <a:rPr lang="en-US" altLang="zh-CN" dirty="0">
                          <a:latin typeface="楷体" pitchFamily="49" charset="-122"/>
                          <a:ea typeface="楷体" pitchFamily="49" charset="-122"/>
                        </a:rPr>
                        <a:t>gen[B</a:t>
                      </a:r>
                      <a:r>
                        <a:rPr lang="en-US" altLang="zh-CN" baseline="-25000" dirty="0">
                          <a:latin typeface="楷体" pitchFamily="49" charset="-122"/>
                          <a:ea typeface="楷体" pitchFamily="49" charset="-122"/>
                        </a:rPr>
                        <a:t>2</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4</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5</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327681">
                <a:tc>
                  <a:txBody>
                    <a:bodyPr/>
                    <a:lstStyle/>
                    <a:p>
                      <a:pPr algn="l"/>
                      <a:r>
                        <a:rPr lang="en-US" altLang="zh-CN" dirty="0">
                          <a:latin typeface="楷体" pitchFamily="49" charset="-122"/>
                          <a:ea typeface="楷体" pitchFamily="49" charset="-122"/>
                        </a:rPr>
                        <a:t>kill[B</a:t>
                      </a:r>
                      <a:r>
                        <a:rPr lang="en-US" altLang="zh-CN" baseline="-25000" dirty="0">
                          <a:latin typeface="楷体" pitchFamily="49" charset="-122"/>
                          <a:ea typeface="楷体" pitchFamily="49" charset="-122"/>
                        </a:rPr>
                        <a:t>2</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1</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2</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7</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5">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29" name="内容占位符 25"/>
          <p:cNvGraphicFramePr>
            <a:graphicFrameLocks/>
          </p:cNvGraphicFramePr>
          <p:nvPr/>
        </p:nvGraphicFramePr>
        <p:xfrm>
          <a:off x="395536" y="3789040"/>
          <a:ext cx="2482133" cy="731520"/>
        </p:xfrm>
        <a:graphic>
          <a:graphicData uri="http://schemas.openxmlformats.org/drawingml/2006/table">
            <a:tbl>
              <a:tblPr/>
              <a:tblGrid>
                <a:gridCol w="2482133">
                  <a:extLst>
                    <a:ext uri="{9D8B030D-6E8A-4147-A177-3AD203B41FA5}">
                      <a16:colId xmlns:a16="http://schemas.microsoft.com/office/drawing/2014/main" val="20000"/>
                    </a:ext>
                  </a:extLst>
                </a:gridCol>
              </a:tblGrid>
              <a:tr h="327682">
                <a:tc>
                  <a:txBody>
                    <a:bodyPr/>
                    <a:lstStyle/>
                    <a:p>
                      <a:pPr algn="l"/>
                      <a:r>
                        <a:rPr lang="en-US" altLang="zh-CN" dirty="0">
                          <a:latin typeface="楷体" pitchFamily="49" charset="-122"/>
                          <a:ea typeface="楷体" pitchFamily="49" charset="-122"/>
                        </a:rPr>
                        <a:t>gen[B</a:t>
                      </a:r>
                      <a:r>
                        <a:rPr lang="en-US" altLang="zh-CN" baseline="-25000" dirty="0">
                          <a:latin typeface="楷体" pitchFamily="49" charset="-122"/>
                          <a:ea typeface="楷体" pitchFamily="49" charset="-122"/>
                        </a:rPr>
                        <a:t>3</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6</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327681">
                <a:tc>
                  <a:txBody>
                    <a:bodyPr/>
                    <a:lstStyle/>
                    <a:p>
                      <a:pPr algn="l"/>
                      <a:r>
                        <a:rPr lang="en-US" altLang="zh-CN" dirty="0">
                          <a:latin typeface="楷体" pitchFamily="49" charset="-122"/>
                          <a:ea typeface="楷体" pitchFamily="49" charset="-122"/>
                        </a:rPr>
                        <a:t>kill[B</a:t>
                      </a:r>
                      <a:r>
                        <a:rPr lang="en-US" altLang="zh-CN" baseline="-25000" dirty="0">
                          <a:latin typeface="楷体" pitchFamily="49" charset="-122"/>
                          <a:ea typeface="楷体" pitchFamily="49" charset="-122"/>
                        </a:rPr>
                        <a:t>3</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3</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5">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0" name="内容占位符 25"/>
          <p:cNvGraphicFramePr>
            <a:graphicFrameLocks/>
          </p:cNvGraphicFramePr>
          <p:nvPr/>
        </p:nvGraphicFramePr>
        <p:xfrm>
          <a:off x="395536" y="4797152"/>
          <a:ext cx="2482133" cy="731520"/>
        </p:xfrm>
        <a:graphic>
          <a:graphicData uri="http://schemas.openxmlformats.org/drawingml/2006/table">
            <a:tbl>
              <a:tblPr/>
              <a:tblGrid>
                <a:gridCol w="2482133">
                  <a:extLst>
                    <a:ext uri="{9D8B030D-6E8A-4147-A177-3AD203B41FA5}">
                      <a16:colId xmlns:a16="http://schemas.microsoft.com/office/drawing/2014/main" val="20000"/>
                    </a:ext>
                  </a:extLst>
                </a:gridCol>
              </a:tblGrid>
              <a:tr h="327682">
                <a:tc>
                  <a:txBody>
                    <a:bodyPr/>
                    <a:lstStyle/>
                    <a:p>
                      <a:pPr algn="l"/>
                      <a:r>
                        <a:rPr lang="en-US" altLang="zh-CN" dirty="0">
                          <a:latin typeface="楷体" pitchFamily="49" charset="-122"/>
                          <a:ea typeface="楷体" pitchFamily="49" charset="-122"/>
                        </a:rPr>
                        <a:t>gen[B</a:t>
                      </a:r>
                      <a:r>
                        <a:rPr lang="en-US" altLang="zh-CN" baseline="-25000" dirty="0">
                          <a:latin typeface="楷体" pitchFamily="49" charset="-122"/>
                          <a:ea typeface="楷体" pitchFamily="49" charset="-122"/>
                        </a:rPr>
                        <a:t>4</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7</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327681">
                <a:tc>
                  <a:txBody>
                    <a:bodyPr/>
                    <a:lstStyle/>
                    <a:p>
                      <a:pPr algn="l"/>
                      <a:r>
                        <a:rPr lang="en-US" altLang="zh-CN" dirty="0">
                          <a:latin typeface="楷体" pitchFamily="49" charset="-122"/>
                          <a:ea typeface="楷体" pitchFamily="49" charset="-122"/>
                        </a:rPr>
                        <a:t>kill[B</a:t>
                      </a:r>
                      <a:r>
                        <a:rPr lang="en-US" altLang="zh-CN" baseline="-25000" dirty="0">
                          <a:latin typeface="楷体" pitchFamily="49" charset="-122"/>
                          <a:ea typeface="楷体" pitchFamily="49" charset="-122"/>
                        </a:rPr>
                        <a:t>4</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1</a:t>
                      </a:r>
                      <a:r>
                        <a:rPr lang="en-US" altLang="zh-CN" dirty="0">
                          <a:latin typeface="楷体" pitchFamily="49" charset="-122"/>
                          <a:ea typeface="楷体" pitchFamily="49" charset="-122"/>
                        </a:rPr>
                        <a:t>,d</a:t>
                      </a:r>
                      <a:r>
                        <a:rPr lang="en-US" altLang="zh-CN" baseline="-25000" dirty="0">
                          <a:latin typeface="楷体" pitchFamily="49" charset="-122"/>
                          <a:ea typeface="楷体" pitchFamily="49" charset="-122"/>
                        </a:rPr>
                        <a:t>4</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5">
                        <a:lumMod val="20000"/>
                        <a:lumOff val="80000"/>
                      </a:schemeClr>
                    </a:solidFill>
                  </a:tcPr>
                </a:tc>
                <a:extLst>
                  <a:ext uri="{0D108BD9-81ED-4DB2-BD59-A6C34878D82A}">
                    <a16:rowId xmlns:a16="http://schemas.microsoft.com/office/drawing/2014/main" val="10001"/>
                  </a:ext>
                </a:extLst>
              </a:tr>
            </a:tbl>
          </a:graphicData>
        </a:graphic>
      </p:graphicFrame>
      <p:sp>
        <p:nvSpPr>
          <p:cNvPr id="31" name="矩形 30"/>
          <p:cNvSpPr/>
          <p:nvPr/>
        </p:nvSpPr>
        <p:spPr>
          <a:xfrm>
            <a:off x="3837172" y="4091820"/>
            <a:ext cx="108012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0011110</a:t>
            </a:r>
            <a:endParaRPr kumimoji="0" lang="zh-CN" altLang="en-US"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sp>
        <p:nvSpPr>
          <p:cNvPr id="32" name="矩形 31"/>
          <p:cNvSpPr/>
          <p:nvPr/>
        </p:nvSpPr>
        <p:spPr>
          <a:xfrm>
            <a:off x="3837172" y="3717032"/>
            <a:ext cx="108012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0011100</a:t>
            </a:r>
            <a:endParaRPr kumimoji="0" lang="zh-CN" altLang="en-US"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sp>
        <p:nvSpPr>
          <p:cNvPr id="33" name="矩形 32"/>
          <p:cNvSpPr/>
          <p:nvPr/>
        </p:nvSpPr>
        <p:spPr>
          <a:xfrm>
            <a:off x="3837172" y="3358724"/>
            <a:ext cx="108012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1110000</a:t>
            </a:r>
            <a:endParaRPr kumimoji="0" lang="zh-CN" altLang="en-US"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sp>
        <p:nvSpPr>
          <p:cNvPr id="34" name="矩形 33"/>
          <p:cNvSpPr/>
          <p:nvPr/>
        </p:nvSpPr>
        <p:spPr>
          <a:xfrm>
            <a:off x="3837172" y="2969188"/>
            <a:ext cx="108012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0000000</a:t>
            </a:r>
            <a:endParaRPr kumimoji="0" lang="zh-CN" altLang="en-US"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sp>
        <p:nvSpPr>
          <p:cNvPr id="37" name="矩形 36"/>
          <p:cNvSpPr/>
          <p:nvPr/>
        </p:nvSpPr>
        <p:spPr>
          <a:xfrm>
            <a:off x="4946844" y="4136064"/>
            <a:ext cx="972000" cy="2700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0010111</a:t>
            </a:r>
            <a:endParaRPr kumimoji="0" lang="zh-CN" altLang="en-US"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sp>
        <p:nvSpPr>
          <p:cNvPr id="39" name="矩形 38"/>
          <p:cNvSpPr/>
          <p:nvPr/>
        </p:nvSpPr>
        <p:spPr>
          <a:xfrm>
            <a:off x="4946844" y="3011700"/>
            <a:ext cx="972000" cy="2700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1110000</a:t>
            </a:r>
            <a:endParaRPr kumimoji="0" lang="zh-CN" altLang="en-US"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sp>
        <p:nvSpPr>
          <p:cNvPr id="40" name="矩形 39"/>
          <p:cNvSpPr/>
          <p:nvPr/>
        </p:nvSpPr>
        <p:spPr>
          <a:xfrm>
            <a:off x="4946844" y="3774292"/>
            <a:ext cx="972000" cy="2700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0001110</a:t>
            </a:r>
            <a:endParaRPr kumimoji="0" lang="zh-CN" altLang="en-US"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sp>
        <p:nvSpPr>
          <p:cNvPr id="41" name="矩形 40"/>
          <p:cNvSpPr/>
          <p:nvPr/>
        </p:nvSpPr>
        <p:spPr>
          <a:xfrm>
            <a:off x="4946844" y="3399504"/>
            <a:ext cx="972000" cy="270000"/>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rPr>
              <a:t>0011100</a:t>
            </a:r>
            <a:endParaRPr kumimoji="0" lang="zh-CN" altLang="en-US" sz="1800" b="0" i="0" u="none" strike="noStrike" kern="1200" cap="none" spc="0" normalizeH="0" baseline="0" noProof="0" dirty="0">
              <a:ln>
                <a:noFill/>
              </a:ln>
              <a:solidFill>
                <a:srgbClr val="FF0000"/>
              </a:solidFill>
              <a:effectLst/>
              <a:uLnTx/>
              <a:uFillTx/>
              <a:latin typeface="楷体" pitchFamily="49" charset="-122"/>
              <a:ea typeface="楷体" pitchFamily="49" charset="-122"/>
              <a:cs typeface="+mn-cs"/>
            </a:endParaRPr>
          </a:p>
        </p:txBody>
      </p:sp>
      <p:sp>
        <p:nvSpPr>
          <p:cNvPr id="42" name="矩形 41"/>
          <p:cNvSpPr/>
          <p:nvPr/>
        </p:nvSpPr>
        <p:spPr>
          <a:xfrm>
            <a:off x="2987824" y="4797152"/>
            <a:ext cx="3600400" cy="1179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Out(B)=Gen(B)</a:t>
            </a:r>
            <a:r>
              <a:rPr kumimoji="0" lang="zh-CN" altLang="en-US"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a:t>
            </a:r>
            <a:r>
              <a:rPr kumimoji="0" lang="en-US" altLang="zh-CN"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(In(B)-Kill(B))</a:t>
            </a: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In(B)=</a:t>
            </a:r>
            <a:r>
              <a:rPr kumimoji="0" lang="zh-CN" altLang="en-US"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a:t>
            </a:r>
            <a:r>
              <a:rPr kumimoji="0" lang="en-US" altLang="zh-CN"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Out(</a:t>
            </a:r>
            <a:r>
              <a:rPr kumimoji="0" lang="en-US" altLang="zh-CN" sz="1800" b="0" i="0" u="none" strike="noStrike" kern="1200" cap="none" spc="0" normalizeH="0" baseline="0" noProof="0" dirty="0" err="1">
                <a:ln>
                  <a:noFill/>
                </a:ln>
                <a:solidFill>
                  <a:srgbClr val="990000"/>
                </a:solidFill>
                <a:effectLst/>
                <a:uLnTx/>
                <a:uFillTx/>
                <a:latin typeface="楷体" pitchFamily="49" charset="-122"/>
                <a:ea typeface="楷体" pitchFamily="49" charset="-122"/>
                <a:cs typeface="+mn-cs"/>
              </a:rPr>
              <a:t>i</a:t>
            </a:r>
            <a:r>
              <a:rPr kumimoji="0" lang="en-US" altLang="zh-CN"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a:t>
            </a: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altLang="zh-CN" sz="1800" b="0" i="0" u="none" strike="noStrike" kern="1200" cap="none" spc="0" normalizeH="0" baseline="0" noProof="0" dirty="0" err="1">
                <a:ln>
                  <a:noFill/>
                </a:ln>
                <a:solidFill>
                  <a:srgbClr val="990000"/>
                </a:solidFill>
                <a:effectLst/>
                <a:uLnTx/>
                <a:uFillTx/>
                <a:latin typeface="楷体" pitchFamily="49" charset="-122"/>
                <a:ea typeface="楷体" pitchFamily="49" charset="-122"/>
                <a:cs typeface="+mn-cs"/>
              </a:rPr>
              <a:t>i</a:t>
            </a:r>
            <a:r>
              <a:rPr kumimoji="0" lang="zh-CN" altLang="en-US"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a:t>
            </a:r>
            <a:r>
              <a:rPr kumimoji="0" lang="en-US" altLang="zh-CN" sz="1800" b="0" i="0" u="none" strike="noStrike" kern="1200" cap="none" spc="0" normalizeH="0" baseline="0" noProof="0" dirty="0" err="1">
                <a:ln>
                  <a:noFill/>
                </a:ln>
                <a:solidFill>
                  <a:srgbClr val="990000"/>
                </a:solidFill>
                <a:effectLst/>
                <a:uLnTx/>
                <a:uFillTx/>
                <a:latin typeface="楷体" pitchFamily="49" charset="-122"/>
                <a:ea typeface="楷体" pitchFamily="49" charset="-122"/>
                <a:cs typeface="+mn-cs"/>
              </a:rPr>
              <a:t>Prec</a:t>
            </a:r>
            <a:r>
              <a:rPr kumimoji="0" lang="en-US" altLang="zh-CN" sz="1800" b="0" i="0" u="none" strike="noStrike" kern="1200" cap="none" spc="0" normalizeH="0" baseline="0" noProof="0" dirty="0">
                <a:ln>
                  <a:noFill/>
                </a:ln>
                <a:solidFill>
                  <a:srgbClr val="990000"/>
                </a:solidFill>
                <a:effectLst/>
                <a:uLnTx/>
                <a:uFillTx/>
                <a:latin typeface="楷体" pitchFamily="49" charset="-122"/>
                <a:ea typeface="楷体" pitchFamily="49" charset="-122"/>
                <a:cs typeface="+mn-cs"/>
              </a:rPr>
              <a:t>(B)</a:t>
            </a:r>
            <a:endParaRPr kumimoji="0" lang="zh-CN" altLang="en-US" sz="1800" b="0" i="0" u="none" strike="noStrike" kern="1200" cap="none" spc="0" normalizeH="0" baseline="0" noProof="0" dirty="0">
              <a:ln>
                <a:noFill/>
              </a:ln>
              <a:solidFill>
                <a:srgbClr val="990000"/>
              </a:solidFill>
              <a:effectLst/>
              <a:uLnTx/>
              <a:uFillTx/>
              <a:latin typeface="Calibri"/>
              <a:ea typeface="等线" panose="02010600030101010101" pitchFamily="2" charset="-122"/>
              <a:cs typeface="+mn-cs"/>
            </a:endParaRPr>
          </a:p>
        </p:txBody>
      </p:sp>
      <p:sp>
        <p:nvSpPr>
          <p:cNvPr id="43" name="矩形 42"/>
          <p:cNvSpPr/>
          <p:nvPr/>
        </p:nvSpPr>
        <p:spPr>
          <a:xfrm>
            <a:off x="4067944" y="1268760"/>
            <a:ext cx="1453563" cy="72008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base" latinLnBrk="0" hangingPunct="1">
              <a:lnSpc>
                <a:spcPct val="100000"/>
              </a:lnSpc>
              <a:spcBef>
                <a:spcPct val="0"/>
              </a:spcBef>
              <a:spcAft>
                <a:spcPts val="600"/>
              </a:spcAft>
              <a:buClrTx/>
              <a:buSzTx/>
              <a:buFontTx/>
              <a:buNone/>
              <a:tabLst/>
              <a:defRPr/>
            </a:pPr>
            <a:r>
              <a:rPr kumimoji="0" lang="zh-CN" altLang="en-US" sz="2000" b="0" i="0" u="none" strike="noStrike" kern="1200" cap="none" spc="0" normalizeH="0" baseline="0" noProof="0" dirty="0">
                <a:ln>
                  <a:noFill/>
                </a:ln>
                <a:solidFill>
                  <a:srgbClr val="002060"/>
                </a:solidFill>
                <a:effectLst/>
                <a:uLnTx/>
                <a:uFillTx/>
                <a:latin typeface="楷体" pitchFamily="49" charset="-122"/>
                <a:ea typeface="楷体" pitchFamily="49" charset="-122"/>
                <a:cs typeface="+mn-cs"/>
              </a:rPr>
              <a:t>不动点算法</a:t>
            </a:r>
            <a:endParaRPr kumimoji="0" lang="en-US" altLang="zh-CN" sz="2000" b="0" i="0" u="none" strike="noStrike" kern="1200" cap="none" spc="0" normalizeH="0" baseline="0" noProof="0" dirty="0">
              <a:ln>
                <a:noFill/>
              </a:ln>
              <a:solidFill>
                <a:srgbClr val="002060"/>
              </a:solidFill>
              <a:effectLst/>
              <a:uLnTx/>
              <a:uFillTx/>
              <a:latin typeface="楷体" pitchFamily="49" charset="-122"/>
              <a:ea typeface="楷体" pitchFamily="49" charset="-122"/>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zh-CN" altLang="en-US" sz="2000" b="0" i="0" u="none" strike="noStrike" kern="1200" cap="none" spc="0" normalizeH="0" baseline="0" noProof="0" dirty="0">
                <a:ln>
                  <a:noFill/>
                </a:ln>
                <a:solidFill>
                  <a:srgbClr val="002060"/>
                </a:solidFill>
                <a:effectLst/>
                <a:uLnTx/>
                <a:uFillTx/>
                <a:latin typeface="楷体" pitchFamily="49" charset="-122"/>
                <a:ea typeface="楷体" pitchFamily="49" charset="-122"/>
                <a:cs typeface="+mn-cs"/>
              </a:rPr>
              <a:t>第一次迭代</a:t>
            </a:r>
          </a:p>
        </p:txBody>
      </p:sp>
    </p:spTree>
    <p:extLst>
      <p:ext uri="{BB962C8B-B14F-4D97-AF65-F5344CB8AC3E}">
        <p14:creationId xmlns:p14="http://schemas.microsoft.com/office/powerpoint/2010/main" val="7203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linds(horizontal)">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blinds(horizont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linds(horizontal)">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blinds(horizontal)">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linds(horizontal)">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linds(horizontal)">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linds(horizont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blinds(horizontal)">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7" grpId="0" animBg="1"/>
      <p:bldP spid="39" grpId="0" animBg="1"/>
      <p:bldP spid="40" grpId="0" animBg="1"/>
      <p:bldP spid="41" grpId="0" animBg="1"/>
      <p:bldP spid="42" grpId="0"/>
      <p:bldP spid="4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640715"/>
          </a:xfrm>
        </p:spPr>
        <p:txBody>
          <a:bodyPr/>
          <a:lstStyle/>
          <a:p>
            <a:r>
              <a:rPr lang="zh-CN" altLang="en-US" dirty="0"/>
              <a:t>数据流分析的方向（向后）</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91</a:t>
            </a:fld>
            <a:endParaRPr lang="zh-CN" altLang="en-US"/>
          </a:p>
        </p:txBody>
      </p:sp>
      <p:grpSp>
        <p:nvGrpSpPr>
          <p:cNvPr id="20" name="组合 19"/>
          <p:cNvGrpSpPr/>
          <p:nvPr/>
        </p:nvGrpSpPr>
        <p:grpSpPr>
          <a:xfrm>
            <a:off x="707924" y="1584960"/>
            <a:ext cx="7328968" cy="4160520"/>
            <a:chOff x="1032380" y="1584960"/>
            <a:chExt cx="7328968" cy="4160520"/>
          </a:xfrm>
        </p:grpSpPr>
        <p:grpSp>
          <p:nvGrpSpPr>
            <p:cNvPr id="6" name="组合 5"/>
            <p:cNvGrpSpPr/>
            <p:nvPr/>
          </p:nvGrpSpPr>
          <p:grpSpPr>
            <a:xfrm>
              <a:off x="1442388" y="1584960"/>
              <a:ext cx="6918960" cy="4160520"/>
              <a:chOff x="1508760" y="2895600"/>
              <a:chExt cx="6918960" cy="4160520"/>
            </a:xfrm>
          </p:grpSpPr>
          <p:sp>
            <p:nvSpPr>
              <p:cNvPr id="7" name="矩形 6"/>
              <p:cNvSpPr/>
              <p:nvPr/>
            </p:nvSpPr>
            <p:spPr>
              <a:xfrm>
                <a:off x="2499360" y="3413760"/>
                <a:ext cx="1554480" cy="1661160"/>
              </a:xfrm>
              <a:prstGeom prst="rect">
                <a:avLst/>
              </a:prstGeom>
              <a:solidFill>
                <a:srgbClr val="FF993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08760" y="6477000"/>
                <a:ext cx="1341120" cy="579120"/>
              </a:xfrm>
              <a:prstGeom prst="rect">
                <a:avLst/>
              </a:prstGeom>
              <a:solidFill>
                <a:srgbClr val="FF993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E1CE3"/>
                    </a:solidFill>
                    <a:latin typeface="楷体" pitchFamily="49" charset="-122"/>
                    <a:ea typeface="楷体" pitchFamily="49" charset="-122"/>
                  </a:rPr>
                  <a:t>后继</a:t>
                </a:r>
                <a:r>
                  <a:rPr lang="en-US" altLang="zh-CN" sz="2400" dirty="0" err="1">
                    <a:solidFill>
                      <a:srgbClr val="1E1CE3"/>
                    </a:solidFill>
                    <a:latin typeface="楷体" pitchFamily="49" charset="-122"/>
                    <a:ea typeface="楷体" pitchFamily="49" charset="-122"/>
                  </a:rPr>
                  <a:t>i</a:t>
                </a:r>
                <a:endParaRPr lang="zh-CN" altLang="en-US" sz="2400" dirty="0">
                  <a:solidFill>
                    <a:srgbClr val="1E1CE3"/>
                  </a:solidFill>
                  <a:latin typeface="楷体" pitchFamily="49" charset="-122"/>
                  <a:ea typeface="楷体" pitchFamily="49" charset="-122"/>
                </a:endParaRPr>
              </a:p>
            </p:txBody>
          </p:sp>
          <p:sp>
            <p:nvSpPr>
              <p:cNvPr id="9" name="矩形 8"/>
              <p:cNvSpPr/>
              <p:nvPr/>
            </p:nvSpPr>
            <p:spPr>
              <a:xfrm>
                <a:off x="3642360" y="6477000"/>
                <a:ext cx="1341120" cy="579120"/>
              </a:xfrm>
              <a:prstGeom prst="rect">
                <a:avLst/>
              </a:prstGeom>
              <a:solidFill>
                <a:srgbClr val="FF993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1E1CE3"/>
                    </a:solidFill>
                    <a:latin typeface="楷体" pitchFamily="49" charset="-122"/>
                    <a:ea typeface="楷体" pitchFamily="49" charset="-122"/>
                  </a:rPr>
                  <a:t>后继</a:t>
                </a:r>
                <a:r>
                  <a:rPr lang="en-US" altLang="zh-CN" sz="2400" dirty="0">
                    <a:solidFill>
                      <a:srgbClr val="1E1CE3"/>
                    </a:solidFill>
                    <a:latin typeface="楷体" pitchFamily="49" charset="-122"/>
                    <a:ea typeface="楷体" pitchFamily="49" charset="-122"/>
                  </a:rPr>
                  <a:t>j</a:t>
                </a:r>
                <a:endParaRPr lang="zh-CN" altLang="en-US" sz="2400" dirty="0">
                  <a:solidFill>
                    <a:srgbClr val="1E1CE3"/>
                  </a:solidFill>
                  <a:latin typeface="楷体" pitchFamily="49" charset="-122"/>
                  <a:ea typeface="楷体" pitchFamily="49" charset="-122"/>
                </a:endParaRPr>
              </a:p>
            </p:txBody>
          </p:sp>
          <p:sp>
            <p:nvSpPr>
              <p:cNvPr id="10" name="下箭头 9"/>
              <p:cNvSpPr/>
              <p:nvPr/>
            </p:nvSpPr>
            <p:spPr>
              <a:xfrm flipV="1">
                <a:off x="3139440" y="2895600"/>
                <a:ext cx="365760" cy="518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2179320" y="5638800"/>
                <a:ext cx="975360" cy="83820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3429000" y="5669280"/>
                <a:ext cx="883920" cy="807720"/>
              </a:xfrm>
              <a:prstGeom prst="straightConnector1">
                <a:avLst/>
              </a:prstGeom>
              <a:ln w="19050">
                <a:solidFill>
                  <a:srgbClr val="CC009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flipV="1">
                <a:off x="3124200" y="3962400"/>
                <a:ext cx="365760" cy="518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flipV="1">
                <a:off x="3093720" y="5090160"/>
                <a:ext cx="365760" cy="518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99360" y="3581400"/>
                <a:ext cx="579120" cy="1310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a:solidFill>
                      <a:srgbClr val="1E1CE3"/>
                    </a:solidFill>
                    <a:latin typeface="楷体" pitchFamily="49" charset="-122"/>
                    <a:ea typeface="楷体" pitchFamily="49" charset="-122"/>
                  </a:rPr>
                  <a:t>基本块</a:t>
                </a:r>
              </a:p>
            </p:txBody>
          </p:sp>
          <p:sp>
            <p:nvSpPr>
              <p:cNvPr id="16" name="矩形 15"/>
              <p:cNvSpPr/>
              <p:nvPr/>
            </p:nvSpPr>
            <p:spPr>
              <a:xfrm>
                <a:off x="4998720" y="3444240"/>
                <a:ext cx="3429000" cy="1661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274638">
                  <a:lnSpc>
                    <a:spcPct val="110000"/>
                  </a:lnSpc>
                  <a:spcBef>
                    <a:spcPts val="600"/>
                  </a:spcBef>
                  <a:spcAft>
                    <a:spcPts val="600"/>
                  </a:spcAft>
                  <a:buClr>
                    <a:srgbClr val="C00000"/>
                  </a:buClr>
                  <a:buSzPct val="70000"/>
                  <a:buFont typeface="Wingdings" pitchFamily="2" charset="2"/>
                  <a:buChar char="l"/>
                </a:pPr>
                <a:r>
                  <a:rPr lang="en-US" altLang="zh-CN" sz="2400" dirty="0">
                    <a:solidFill>
                      <a:srgbClr val="1E1CE3"/>
                    </a:solidFill>
                    <a:latin typeface="楷体" pitchFamily="49" charset="-122"/>
                    <a:ea typeface="楷体" pitchFamily="49" charset="-122"/>
                  </a:rPr>
                  <a:t>in(B)</a:t>
                </a:r>
                <a:r>
                  <a:rPr lang="zh-CN" altLang="en-US" sz="2400" dirty="0">
                    <a:solidFill>
                      <a:srgbClr val="1E1CE3"/>
                    </a:solidFill>
                    <a:latin typeface="楷体" pitchFamily="49" charset="-122"/>
                    <a:ea typeface="楷体" pitchFamily="49" charset="-122"/>
                  </a:rPr>
                  <a:t>由</a:t>
                </a:r>
                <a:r>
                  <a:rPr lang="en-US" altLang="zh-CN" sz="2400" dirty="0">
                    <a:solidFill>
                      <a:srgbClr val="1E1CE3"/>
                    </a:solidFill>
                    <a:latin typeface="楷体" pitchFamily="49" charset="-122"/>
                    <a:ea typeface="楷体" pitchFamily="49" charset="-122"/>
                  </a:rPr>
                  <a:t>out(B)</a:t>
                </a:r>
                <a:r>
                  <a:rPr lang="zh-CN" altLang="en-US" sz="2400" dirty="0">
                    <a:solidFill>
                      <a:srgbClr val="1E1CE3"/>
                    </a:solidFill>
                    <a:latin typeface="楷体" pitchFamily="49" charset="-122"/>
                    <a:ea typeface="楷体" pitchFamily="49" charset="-122"/>
                  </a:rPr>
                  <a:t>来计算</a:t>
                </a:r>
                <a:endParaRPr lang="en-US" altLang="zh-CN" sz="2400" dirty="0">
                  <a:solidFill>
                    <a:srgbClr val="1E1CE3"/>
                  </a:solidFill>
                  <a:latin typeface="楷体" pitchFamily="49" charset="-122"/>
                  <a:ea typeface="楷体" pitchFamily="49" charset="-122"/>
                </a:endParaRPr>
              </a:p>
              <a:p>
                <a:pPr marL="274638" indent="-274638">
                  <a:lnSpc>
                    <a:spcPct val="110000"/>
                  </a:lnSpc>
                  <a:spcBef>
                    <a:spcPts val="600"/>
                  </a:spcBef>
                  <a:spcAft>
                    <a:spcPts val="600"/>
                  </a:spcAft>
                  <a:buClr>
                    <a:srgbClr val="C00000"/>
                  </a:buClr>
                  <a:buSzPct val="70000"/>
                  <a:buFont typeface="Wingdings" pitchFamily="2" charset="2"/>
                  <a:buChar char="l"/>
                </a:pPr>
                <a:r>
                  <a:rPr lang="en-US" altLang="zh-CN" sz="2400" dirty="0">
                    <a:solidFill>
                      <a:srgbClr val="1E1CE3"/>
                    </a:solidFill>
                    <a:latin typeface="楷体" pitchFamily="49" charset="-122"/>
                    <a:ea typeface="楷体" pitchFamily="49" charset="-122"/>
                  </a:rPr>
                  <a:t>out(B)</a:t>
                </a:r>
                <a:r>
                  <a:rPr lang="zh-CN" altLang="en-US" sz="2400" dirty="0">
                    <a:solidFill>
                      <a:srgbClr val="1E1CE3"/>
                    </a:solidFill>
                    <a:latin typeface="楷体" pitchFamily="49" charset="-122"/>
                    <a:ea typeface="楷体" pitchFamily="49" charset="-122"/>
                  </a:rPr>
                  <a:t>由</a:t>
                </a:r>
                <a:r>
                  <a:rPr lang="en-US" altLang="zh-CN" sz="2400" dirty="0">
                    <a:solidFill>
                      <a:srgbClr val="1E1CE3"/>
                    </a:solidFill>
                    <a:latin typeface="楷体" pitchFamily="49" charset="-122"/>
                    <a:ea typeface="楷体" pitchFamily="49" charset="-122"/>
                  </a:rPr>
                  <a:t>B</a:t>
                </a:r>
                <a:r>
                  <a:rPr lang="zh-CN" altLang="en-US" sz="2400" dirty="0">
                    <a:solidFill>
                      <a:srgbClr val="1E1CE3"/>
                    </a:solidFill>
                    <a:latin typeface="楷体" pitchFamily="49" charset="-122"/>
                    <a:ea typeface="楷体" pitchFamily="49" charset="-122"/>
                  </a:rPr>
                  <a:t>的所有前驱结点的</a:t>
                </a:r>
                <a:r>
                  <a:rPr lang="en-US" altLang="zh-CN" sz="2400" dirty="0">
                    <a:solidFill>
                      <a:srgbClr val="1E1CE3"/>
                    </a:solidFill>
                    <a:latin typeface="楷体" pitchFamily="49" charset="-122"/>
                    <a:ea typeface="楷体" pitchFamily="49" charset="-122"/>
                  </a:rPr>
                  <a:t>in</a:t>
                </a:r>
                <a:r>
                  <a:rPr lang="zh-CN" altLang="en-US" sz="2400" dirty="0">
                    <a:solidFill>
                      <a:srgbClr val="1E1CE3"/>
                    </a:solidFill>
                    <a:latin typeface="楷体" pitchFamily="49" charset="-122"/>
                    <a:ea typeface="楷体" pitchFamily="49" charset="-122"/>
                  </a:rPr>
                  <a:t>来决定</a:t>
                </a:r>
              </a:p>
            </p:txBody>
          </p:sp>
        </p:grpSp>
        <p:sp>
          <p:nvSpPr>
            <p:cNvPr id="19" name="虚尾箭头 18"/>
            <p:cNvSpPr/>
            <p:nvPr/>
          </p:nvSpPr>
          <p:spPr>
            <a:xfrm rot="5400000">
              <a:off x="523559" y="2544097"/>
              <a:ext cx="1755059" cy="737417"/>
            </a:xfrm>
            <a:prstGeom prst="stripedRightArrow">
              <a:avLst/>
            </a:prstGeom>
            <a:solidFill>
              <a:srgbClr val="FF000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楷体" pitchFamily="49" charset="-122"/>
                  <a:ea typeface="楷体" pitchFamily="49" charset="-122"/>
                </a:rPr>
                <a:t>程序方向</a:t>
              </a:r>
            </a:p>
          </p:txBody>
        </p:sp>
      </p:grpSp>
      <p:sp>
        <p:nvSpPr>
          <p:cNvPr id="21" name="矩形 20"/>
          <p:cNvSpPr/>
          <p:nvPr/>
        </p:nvSpPr>
        <p:spPr>
          <a:xfrm>
            <a:off x="4852222" y="4070564"/>
            <a:ext cx="3937823" cy="1179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990000"/>
                </a:solidFill>
                <a:latin typeface="楷体" pitchFamily="49" charset="-122"/>
                <a:ea typeface="楷体" pitchFamily="49" charset="-122"/>
              </a:rPr>
              <a:t>In(B)=Gen(B)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(Out(B)-Kill(B))</a:t>
            </a:r>
          </a:p>
          <a:p>
            <a:pPr>
              <a:spcAft>
                <a:spcPts val="600"/>
              </a:spcAft>
            </a:pPr>
            <a:r>
              <a:rPr lang="en-US" altLang="zh-CN" sz="2000" dirty="0">
                <a:solidFill>
                  <a:srgbClr val="990000"/>
                </a:solidFill>
                <a:latin typeface="楷体" pitchFamily="49" charset="-122"/>
                <a:ea typeface="楷体" pitchFamily="49" charset="-122"/>
              </a:rPr>
              <a:t>Out(B)=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In(</a:t>
            </a:r>
            <a:r>
              <a:rPr lang="en-US" altLang="zh-CN" sz="2000" dirty="0" err="1">
                <a:solidFill>
                  <a:srgbClr val="990000"/>
                </a:solidFill>
                <a:latin typeface="楷体" pitchFamily="49" charset="-122"/>
                <a:ea typeface="楷体" pitchFamily="49" charset="-122"/>
              </a:rPr>
              <a:t>i</a:t>
            </a:r>
            <a:r>
              <a:rPr lang="en-US" altLang="zh-CN" sz="2000" dirty="0">
                <a:solidFill>
                  <a:srgbClr val="990000"/>
                </a:solidFill>
                <a:latin typeface="楷体" pitchFamily="49" charset="-122"/>
                <a:ea typeface="楷体" pitchFamily="49" charset="-122"/>
              </a:rPr>
              <a:t>)</a:t>
            </a:r>
            <a:r>
              <a:rPr lang="zh-CN" altLang="en-US" sz="2000" b="1" dirty="0">
                <a:solidFill>
                  <a:schemeClr val="tx1"/>
                </a:solidFill>
                <a:latin typeface="楷体" pitchFamily="49" charset="-122"/>
                <a:ea typeface="楷体" pitchFamily="49" charset="-122"/>
              </a:rPr>
              <a:t>或</a:t>
            </a:r>
            <a:r>
              <a:rPr lang="en-US" altLang="zh-CN" sz="2000" dirty="0">
                <a:solidFill>
                  <a:srgbClr val="990000"/>
                </a:solidFill>
                <a:latin typeface="楷体" pitchFamily="49" charset="-122"/>
                <a:ea typeface="楷体" pitchFamily="49" charset="-122"/>
              </a:rPr>
              <a:t>Out(B)=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In(</a:t>
            </a:r>
            <a:r>
              <a:rPr lang="en-US" altLang="zh-CN" sz="2000" dirty="0" err="1">
                <a:solidFill>
                  <a:srgbClr val="990000"/>
                </a:solidFill>
                <a:latin typeface="楷体" pitchFamily="49" charset="-122"/>
                <a:ea typeface="楷体" pitchFamily="49" charset="-122"/>
              </a:rPr>
              <a:t>i</a:t>
            </a:r>
            <a:r>
              <a:rPr lang="en-US" altLang="zh-CN" sz="2000" dirty="0">
                <a:solidFill>
                  <a:srgbClr val="990000"/>
                </a:solidFill>
                <a:latin typeface="楷体" pitchFamily="49" charset="-122"/>
                <a:ea typeface="楷体" pitchFamily="49" charset="-122"/>
              </a:rPr>
              <a:t>)</a:t>
            </a:r>
          </a:p>
          <a:p>
            <a:pPr>
              <a:spcAft>
                <a:spcPts val="600"/>
              </a:spcAft>
            </a:pPr>
            <a:r>
              <a:rPr lang="en-US" altLang="zh-CN" sz="2000" dirty="0" err="1">
                <a:solidFill>
                  <a:srgbClr val="990000"/>
                </a:solidFill>
                <a:latin typeface="楷体" pitchFamily="49" charset="-122"/>
                <a:ea typeface="楷体" pitchFamily="49" charset="-122"/>
              </a:rPr>
              <a:t>i</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Succ</a:t>
            </a:r>
            <a:r>
              <a:rPr lang="en-US" altLang="zh-CN" sz="2000" dirty="0">
                <a:solidFill>
                  <a:srgbClr val="990000"/>
                </a:solidFill>
                <a:latin typeface="楷体" pitchFamily="49" charset="-122"/>
                <a:ea typeface="楷体" pitchFamily="49" charset="-122"/>
              </a:rPr>
              <a:t>(B)</a:t>
            </a:r>
            <a:endParaRPr lang="zh-CN" altLang="en-US" sz="2000" dirty="0">
              <a:solidFill>
                <a:srgbClr val="99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3905" y="233645"/>
            <a:ext cx="3296190" cy="678610"/>
          </a:xfrm>
        </p:spPr>
        <p:txBody>
          <a:bodyPr/>
          <a:lstStyle/>
          <a:p>
            <a:r>
              <a:rPr lang="zh-CN" altLang="en-US" dirty="0"/>
              <a:t>活性分析</a:t>
            </a:r>
            <a:r>
              <a:rPr lang="en-US" altLang="zh-CN" dirty="0"/>
              <a:t>-</a:t>
            </a:r>
            <a:r>
              <a:rPr lang="zh-CN" altLang="en-US" dirty="0"/>
              <a:t>例题</a:t>
            </a:r>
          </a:p>
        </p:txBody>
      </p:sp>
      <p:sp>
        <p:nvSpPr>
          <p:cNvPr id="3" name="内容占位符 2"/>
          <p:cNvSpPr>
            <a:spLocks noGrp="1"/>
          </p:cNvSpPr>
          <p:nvPr>
            <p:ph idx="1"/>
          </p:nvPr>
        </p:nvSpPr>
        <p:spPr>
          <a:xfrm>
            <a:off x="431540" y="1043735"/>
            <a:ext cx="5085565" cy="585065"/>
          </a:xfrm>
        </p:spPr>
        <p:txBody>
          <a:bodyPr/>
          <a:lstStyle/>
          <a:p>
            <a:r>
              <a:rPr lang="zh-CN" altLang="en-US" sz="2400" dirty="0"/>
              <a:t>不动点算法（正序遍历</a:t>
            </a:r>
            <a:r>
              <a:rPr lang="en-US" altLang="zh-CN" sz="2400" dirty="0"/>
              <a:t>123456</a:t>
            </a:r>
            <a:r>
              <a:rPr lang="zh-CN" altLang="en-US" sz="2400" dirty="0"/>
              <a:t>）</a:t>
            </a:r>
          </a:p>
        </p:txBody>
      </p:sp>
      <p:sp>
        <p:nvSpPr>
          <p:cNvPr id="4" name="灯片编号占位符 3"/>
          <p:cNvSpPr>
            <a:spLocks noGrp="1"/>
          </p:cNvSpPr>
          <p:nvPr>
            <p:ph type="sldNum" sz="quarter" idx="12"/>
          </p:nvPr>
        </p:nvSpPr>
        <p:spPr>
          <a:xfrm>
            <a:off x="8261259" y="6361970"/>
            <a:ext cx="612980" cy="365125"/>
          </a:xfrm>
        </p:spPr>
        <p:txBody>
          <a:bodyPr/>
          <a:lstStyle/>
          <a:p>
            <a:pPr>
              <a:defRPr/>
            </a:pPr>
            <a:fld id="{EFC3A549-9C13-4399-83C7-A4E2E0BD550C}" type="slidenum">
              <a:rPr lang="zh-CN" altLang="en-US" smtClean="0"/>
              <a:pPr>
                <a:defRPr/>
              </a:pPr>
              <a:t>92</a:t>
            </a:fld>
            <a:endParaRPr lang="zh-CN" altLang="en-US"/>
          </a:p>
        </p:txBody>
      </p:sp>
      <p:graphicFrame>
        <p:nvGraphicFramePr>
          <p:cNvPr id="29" name="表格 28"/>
          <p:cNvGraphicFramePr>
            <a:graphicFrameLocks noGrp="1"/>
          </p:cNvGraphicFramePr>
          <p:nvPr/>
        </p:nvGraphicFramePr>
        <p:xfrm>
          <a:off x="476545" y="4329100"/>
          <a:ext cx="5400601" cy="1022400"/>
        </p:xfrm>
        <a:graphic>
          <a:graphicData uri="http://schemas.openxmlformats.org/drawingml/2006/table">
            <a:tbl>
              <a:tblPr/>
              <a:tblGrid>
                <a:gridCol w="771514">
                  <a:extLst>
                    <a:ext uri="{9D8B030D-6E8A-4147-A177-3AD203B41FA5}">
                      <a16:colId xmlns:a16="http://schemas.microsoft.com/office/drawing/2014/main" val="20000"/>
                    </a:ext>
                  </a:extLst>
                </a:gridCol>
                <a:gridCol w="771515">
                  <a:extLst>
                    <a:ext uri="{9D8B030D-6E8A-4147-A177-3AD203B41FA5}">
                      <a16:colId xmlns:a16="http://schemas.microsoft.com/office/drawing/2014/main" val="20001"/>
                    </a:ext>
                  </a:extLst>
                </a:gridCol>
                <a:gridCol w="771514">
                  <a:extLst>
                    <a:ext uri="{9D8B030D-6E8A-4147-A177-3AD203B41FA5}">
                      <a16:colId xmlns:a16="http://schemas.microsoft.com/office/drawing/2014/main" val="20002"/>
                    </a:ext>
                  </a:extLst>
                </a:gridCol>
                <a:gridCol w="771515">
                  <a:extLst>
                    <a:ext uri="{9D8B030D-6E8A-4147-A177-3AD203B41FA5}">
                      <a16:colId xmlns:a16="http://schemas.microsoft.com/office/drawing/2014/main" val="20003"/>
                    </a:ext>
                  </a:extLst>
                </a:gridCol>
                <a:gridCol w="771514">
                  <a:extLst>
                    <a:ext uri="{9D8B030D-6E8A-4147-A177-3AD203B41FA5}">
                      <a16:colId xmlns:a16="http://schemas.microsoft.com/office/drawing/2014/main" val="20004"/>
                    </a:ext>
                  </a:extLst>
                </a:gridCol>
                <a:gridCol w="771515">
                  <a:extLst>
                    <a:ext uri="{9D8B030D-6E8A-4147-A177-3AD203B41FA5}">
                      <a16:colId xmlns:a16="http://schemas.microsoft.com/office/drawing/2014/main" val="20005"/>
                    </a:ext>
                  </a:extLst>
                </a:gridCol>
                <a:gridCol w="771514">
                  <a:extLst>
                    <a:ext uri="{9D8B030D-6E8A-4147-A177-3AD203B41FA5}">
                      <a16:colId xmlns:a16="http://schemas.microsoft.com/office/drawing/2014/main" val="20006"/>
                    </a:ext>
                  </a:extLst>
                </a:gridCol>
              </a:tblGrid>
              <a:tr h="294017">
                <a:tc>
                  <a:txBody>
                    <a:bodyPr/>
                    <a:lstStyle/>
                    <a:p>
                      <a:pPr algn="ctr"/>
                      <a:r>
                        <a:rPr lang="en-US" altLang="zh-CN" sz="2000" dirty="0">
                          <a:latin typeface="楷体" pitchFamily="49" charset="-122"/>
                          <a:ea typeface="楷体" pitchFamily="49" charset="-122"/>
                        </a:rPr>
                        <a:t>Block</a:t>
                      </a:r>
                      <a:endParaRPr lang="zh-CN" altLang="en-US" sz="2000" dirty="0">
                        <a:latin typeface="楷体" pitchFamily="49" charset="-122"/>
                        <a:ea typeface="楷体" pitchFamily="49" charset="-122"/>
                      </a:endParaRPr>
                    </a:p>
                  </a:txBody>
                  <a:tcPr marL="36000" marR="36000" marT="18000" marB="180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4017">
                <a:tc>
                  <a:txBody>
                    <a:bodyPr/>
                    <a:lstStyle/>
                    <a:p>
                      <a:r>
                        <a:rPr lang="en-US" altLang="zh-CN" sz="2000" dirty="0">
                          <a:latin typeface="楷体" pitchFamily="49" charset="-122"/>
                          <a:ea typeface="楷体" pitchFamily="49" charset="-122"/>
                        </a:rPr>
                        <a:t>Gen</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 }</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4017">
                <a:tc>
                  <a:txBody>
                    <a:bodyPr/>
                    <a:lstStyle/>
                    <a:p>
                      <a:r>
                        <a:rPr lang="en-US" altLang="zh-CN" sz="2000" dirty="0">
                          <a:latin typeface="楷体" pitchFamily="49" charset="-122"/>
                          <a:ea typeface="楷体" pitchFamily="49" charset="-122"/>
                        </a:rPr>
                        <a:t>Kill</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baseline="0" dirty="0">
                          <a:latin typeface="楷体" pitchFamily="49" charset="-122"/>
                          <a:ea typeface="楷体" pitchFamily="49" charset="-122"/>
                        </a:rPr>
                        <a:t> </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a:t>
                      </a:r>
                      <a:r>
                        <a:rPr lang="en-US" altLang="zh-CN" sz="2000" baseline="0" dirty="0">
                          <a:latin typeface="楷体" pitchFamily="49" charset="-122"/>
                          <a:ea typeface="楷体" pitchFamily="49" charset="-122"/>
                        </a:rPr>
                        <a:t> </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0" name="表格 29"/>
          <p:cNvGraphicFramePr>
            <a:graphicFrameLocks noGrp="1"/>
          </p:cNvGraphicFramePr>
          <p:nvPr/>
        </p:nvGraphicFramePr>
        <p:xfrm>
          <a:off x="476544" y="1763815"/>
          <a:ext cx="5400601" cy="2385600"/>
        </p:xfrm>
        <a:graphic>
          <a:graphicData uri="http://schemas.openxmlformats.org/drawingml/2006/table">
            <a:tbl>
              <a:tblPr/>
              <a:tblGrid>
                <a:gridCol w="514344">
                  <a:extLst>
                    <a:ext uri="{9D8B030D-6E8A-4147-A177-3AD203B41FA5}">
                      <a16:colId xmlns:a16="http://schemas.microsoft.com/office/drawing/2014/main" val="20000"/>
                    </a:ext>
                  </a:extLst>
                </a:gridCol>
                <a:gridCol w="625248">
                  <a:extLst>
                    <a:ext uri="{9D8B030D-6E8A-4147-A177-3AD203B41FA5}">
                      <a16:colId xmlns:a16="http://schemas.microsoft.com/office/drawing/2014/main" val="20001"/>
                    </a:ext>
                  </a:extLst>
                </a:gridCol>
                <a:gridCol w="625248">
                  <a:extLst>
                    <a:ext uri="{9D8B030D-6E8A-4147-A177-3AD203B41FA5}">
                      <a16:colId xmlns:a16="http://schemas.microsoft.com/office/drawing/2014/main" val="20002"/>
                    </a:ext>
                  </a:extLst>
                </a:gridCol>
                <a:gridCol w="625248">
                  <a:extLst>
                    <a:ext uri="{9D8B030D-6E8A-4147-A177-3AD203B41FA5}">
                      <a16:colId xmlns:a16="http://schemas.microsoft.com/office/drawing/2014/main" val="20003"/>
                    </a:ext>
                  </a:extLst>
                </a:gridCol>
                <a:gridCol w="625248">
                  <a:extLst>
                    <a:ext uri="{9D8B030D-6E8A-4147-A177-3AD203B41FA5}">
                      <a16:colId xmlns:a16="http://schemas.microsoft.com/office/drawing/2014/main" val="20004"/>
                    </a:ext>
                  </a:extLst>
                </a:gridCol>
                <a:gridCol w="945105">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720080">
                  <a:extLst>
                    <a:ext uri="{9D8B030D-6E8A-4147-A177-3AD203B41FA5}">
                      <a16:colId xmlns:a16="http://schemas.microsoft.com/office/drawing/2014/main" val="20007"/>
                    </a:ext>
                  </a:extLst>
                </a:gridCol>
              </a:tblGrid>
              <a:tr h="310823">
                <a:tc>
                  <a:txBody>
                    <a:bodyPr/>
                    <a:lstStyle/>
                    <a:p>
                      <a:pPr algn="ctr"/>
                      <a:endParaRPr lang="zh-CN" altLang="en-US" sz="2000" dirty="0">
                        <a:latin typeface="楷体" pitchFamily="49" charset="-122"/>
                        <a:ea typeface="楷体" pitchFamily="49" charset="-122"/>
                      </a:endParaRPr>
                    </a:p>
                  </a:txBody>
                  <a:tcPr marL="36000" marR="36000" marT="18000" marB="180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4">
                        <a:lumMod val="20000"/>
                        <a:lumOff val="80000"/>
                      </a:schemeClr>
                    </a:solidFill>
                  </a:tcPr>
                </a:tc>
                <a:tc gridSpan="2">
                  <a:txBody>
                    <a:bodyPr/>
                    <a:lstStyle/>
                    <a:p>
                      <a:pPr algn="ct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楷体" pitchFamily="49" charset="-122"/>
                          <a:ea typeface="楷体" pitchFamily="49" charset="-122"/>
                        </a:rPr>
                        <a:t>In/Out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0"/>
                  </a:ext>
                </a:extLst>
              </a:tr>
              <a:tr h="310823">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0823">
                <a:tc>
                  <a:txBody>
                    <a:bodyPr/>
                    <a:lstStyle/>
                    <a:p>
                      <a:pPr algn="ctr"/>
                      <a:r>
                        <a:rPr lang="en-US" altLang="zh-CN" sz="2000" dirty="0">
                          <a:latin typeface="楷体" pitchFamily="49" charset="-122"/>
                          <a:ea typeface="楷体" pitchFamily="49" charset="-122"/>
                        </a:rPr>
                        <a:t>2</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10823">
                <a:tc>
                  <a:txBody>
                    <a:bodyPr/>
                    <a:lstStyle/>
                    <a:p>
                      <a:pPr algn="ctr"/>
                      <a:r>
                        <a:rPr lang="en-US" altLang="zh-CN" sz="2000" dirty="0">
                          <a:latin typeface="楷体" pitchFamily="49" charset="-122"/>
                          <a:ea typeface="楷体" pitchFamily="49" charset="-122"/>
                        </a:rPr>
                        <a:t>3</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0823">
                <a:tc>
                  <a:txBody>
                    <a:bodyPr/>
                    <a:lstStyle/>
                    <a:p>
                      <a:pPr algn="ctr"/>
                      <a:r>
                        <a:rPr lang="en-US" altLang="zh-CN" sz="2000" dirty="0">
                          <a:latin typeface="楷体" pitchFamily="49" charset="-122"/>
                          <a:ea typeface="楷体" pitchFamily="49" charset="-122"/>
                        </a:rPr>
                        <a:t>4</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b,c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10823">
                <a:tc>
                  <a:txBody>
                    <a:bodyPr/>
                    <a:lstStyle/>
                    <a:p>
                      <a:pPr algn="ctr"/>
                      <a:r>
                        <a:rPr lang="en-US" altLang="zh-CN" sz="2000" dirty="0">
                          <a:latin typeface="楷体" pitchFamily="49" charset="-122"/>
                          <a:ea typeface="楷体" pitchFamily="49" charset="-122"/>
                        </a:rPr>
                        <a:t>5</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a:t>
                      </a:r>
                      <a:r>
                        <a:rPr lang="en-US" altLang="zh-CN" sz="2000" dirty="0" err="1">
                          <a:latin typeface="楷体" pitchFamily="49" charset="-122"/>
                          <a:ea typeface="楷体" pitchFamily="49" charset="-122"/>
                        </a:rPr>
                        <a:t>a,c</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0823">
                <a:tc>
                  <a:txBody>
                    <a:bodyPr/>
                    <a:lstStyle/>
                    <a:p>
                      <a:pPr algn="ctr"/>
                      <a:r>
                        <a:rPr lang="en-US" altLang="zh-CN" sz="2000" dirty="0">
                          <a:latin typeface="楷体" pitchFamily="49" charset="-122"/>
                          <a:ea typeface="楷体" pitchFamily="49" charset="-122"/>
                        </a:rPr>
                        <a:t>6</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{c}</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
        <p:nvSpPr>
          <p:cNvPr id="31" name="矩形 30"/>
          <p:cNvSpPr/>
          <p:nvPr/>
        </p:nvSpPr>
        <p:spPr>
          <a:xfrm>
            <a:off x="1241630" y="5544235"/>
            <a:ext cx="3937823" cy="81474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sz="2000" dirty="0">
                <a:solidFill>
                  <a:srgbClr val="990000"/>
                </a:solidFill>
                <a:latin typeface="楷体" pitchFamily="49" charset="-122"/>
                <a:ea typeface="楷体" pitchFamily="49" charset="-122"/>
              </a:rPr>
              <a:t>Out(B)=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In(</a:t>
            </a:r>
            <a:r>
              <a:rPr lang="en-US" altLang="zh-CN" sz="2000" dirty="0" err="1">
                <a:solidFill>
                  <a:srgbClr val="990000"/>
                </a:solidFill>
                <a:latin typeface="楷体" pitchFamily="49" charset="-122"/>
                <a:ea typeface="楷体" pitchFamily="49" charset="-122"/>
              </a:rPr>
              <a:t>i</a:t>
            </a:r>
            <a:r>
              <a:rPr lang="en-US" altLang="zh-CN" sz="2000" dirty="0">
                <a:solidFill>
                  <a:srgbClr val="990000"/>
                </a:solidFill>
                <a:latin typeface="楷体" pitchFamily="49" charset="-122"/>
                <a:ea typeface="楷体" pitchFamily="49" charset="-122"/>
              </a:rPr>
              <a:t>)</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i</a:t>
            </a:r>
            <a:r>
              <a:rPr lang="zh-CN" altLang="en-US" sz="2000" dirty="0">
                <a:solidFill>
                  <a:srgbClr val="990000"/>
                </a:solidFill>
                <a:latin typeface="楷体" pitchFamily="49" charset="-122"/>
                <a:ea typeface="楷体" pitchFamily="49" charset="-122"/>
              </a:rPr>
              <a:t>∈</a:t>
            </a:r>
            <a:r>
              <a:rPr lang="en-US" altLang="zh-CN" sz="2000" dirty="0" err="1">
                <a:solidFill>
                  <a:srgbClr val="990000"/>
                </a:solidFill>
                <a:latin typeface="楷体" pitchFamily="49" charset="-122"/>
                <a:ea typeface="楷体" pitchFamily="49" charset="-122"/>
              </a:rPr>
              <a:t>Succ</a:t>
            </a:r>
            <a:r>
              <a:rPr lang="en-US" altLang="zh-CN" sz="2000" dirty="0">
                <a:solidFill>
                  <a:srgbClr val="990000"/>
                </a:solidFill>
                <a:latin typeface="楷体" pitchFamily="49" charset="-122"/>
                <a:ea typeface="楷体" pitchFamily="49" charset="-122"/>
              </a:rPr>
              <a:t>(B)</a:t>
            </a:r>
          </a:p>
          <a:p>
            <a:pPr>
              <a:spcAft>
                <a:spcPts val="600"/>
              </a:spcAft>
            </a:pPr>
            <a:r>
              <a:rPr lang="en-US" altLang="zh-CN" sz="2000" dirty="0">
                <a:solidFill>
                  <a:srgbClr val="990000"/>
                </a:solidFill>
                <a:latin typeface="楷体" pitchFamily="49" charset="-122"/>
                <a:ea typeface="楷体" pitchFamily="49" charset="-122"/>
              </a:rPr>
              <a:t>In(B)=Gen(B)</a:t>
            </a:r>
            <a:r>
              <a:rPr lang="zh-CN" altLang="en-US" sz="2000" dirty="0">
                <a:solidFill>
                  <a:srgbClr val="990000"/>
                </a:solidFill>
                <a:latin typeface="楷体" pitchFamily="49" charset="-122"/>
                <a:ea typeface="楷体" pitchFamily="49" charset="-122"/>
              </a:rPr>
              <a:t>∪</a:t>
            </a:r>
            <a:r>
              <a:rPr lang="en-US" altLang="zh-CN" sz="2000" dirty="0">
                <a:solidFill>
                  <a:srgbClr val="990000"/>
                </a:solidFill>
                <a:latin typeface="楷体" pitchFamily="49" charset="-122"/>
                <a:ea typeface="楷体" pitchFamily="49" charset="-122"/>
              </a:rPr>
              <a:t>(Out(B)-Kill(B))</a:t>
            </a:r>
            <a:endParaRPr lang="zh-CN" altLang="en-US" sz="2000" dirty="0">
              <a:solidFill>
                <a:srgbClr val="990000"/>
              </a:solidFill>
            </a:endParaRPr>
          </a:p>
        </p:txBody>
      </p:sp>
      <p:grpSp>
        <p:nvGrpSpPr>
          <p:cNvPr id="64" name="组合 63">
            <a:extLst>
              <a:ext uri="{FF2B5EF4-FFF2-40B4-BE49-F238E27FC236}">
                <a16:creationId xmlns:a16="http://schemas.microsoft.com/office/drawing/2014/main" id="{40DFE35D-D35B-4FD1-901F-3E08FFD5E27D}"/>
              </a:ext>
            </a:extLst>
          </p:cNvPr>
          <p:cNvGrpSpPr/>
          <p:nvPr/>
        </p:nvGrpSpPr>
        <p:grpSpPr>
          <a:xfrm>
            <a:off x="6554641" y="1840918"/>
            <a:ext cx="1770289" cy="3762927"/>
            <a:chOff x="6640452" y="1558421"/>
            <a:chExt cx="1770289" cy="3762927"/>
          </a:xfrm>
        </p:grpSpPr>
        <p:sp>
          <p:nvSpPr>
            <p:cNvPr id="65" name="矩形 64">
              <a:extLst>
                <a:ext uri="{FF2B5EF4-FFF2-40B4-BE49-F238E27FC236}">
                  <a16:creationId xmlns:a16="http://schemas.microsoft.com/office/drawing/2014/main" id="{74A85D2D-3FEE-492A-94D9-5028BAC7DB45}"/>
                </a:ext>
              </a:extLst>
            </p:cNvPr>
            <p:cNvSpPr/>
            <p:nvPr/>
          </p:nvSpPr>
          <p:spPr>
            <a:xfrm>
              <a:off x="6640452" y="1558421"/>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66" name="矩形 65">
              <a:extLst>
                <a:ext uri="{FF2B5EF4-FFF2-40B4-BE49-F238E27FC236}">
                  <a16:creationId xmlns:a16="http://schemas.microsoft.com/office/drawing/2014/main" id="{6131D63E-03A9-4440-8873-4B6948A989C2}"/>
                </a:ext>
              </a:extLst>
            </p:cNvPr>
            <p:cNvSpPr/>
            <p:nvPr/>
          </p:nvSpPr>
          <p:spPr>
            <a:xfrm>
              <a:off x="6640452" y="4003489"/>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67" name="矩形 66">
              <a:extLst>
                <a:ext uri="{FF2B5EF4-FFF2-40B4-BE49-F238E27FC236}">
                  <a16:creationId xmlns:a16="http://schemas.microsoft.com/office/drawing/2014/main" id="{E9D26982-3DA9-4E9E-AF22-6C60C35A76C9}"/>
                </a:ext>
              </a:extLst>
            </p:cNvPr>
            <p:cNvSpPr/>
            <p:nvPr/>
          </p:nvSpPr>
          <p:spPr>
            <a:xfrm>
              <a:off x="7780669" y="5044910"/>
              <a:ext cx="630072" cy="2716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0000"/>
                  </a:solidFill>
                  <a:latin typeface="楷体" pitchFamily="49" charset="-122"/>
                  <a:ea typeface="楷体" pitchFamily="49" charset="-122"/>
                </a:rPr>
                <a:t>a</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68" name="矩形 67">
              <a:extLst>
                <a:ext uri="{FF2B5EF4-FFF2-40B4-BE49-F238E27FC236}">
                  <a16:creationId xmlns:a16="http://schemas.microsoft.com/office/drawing/2014/main" id="{5E443B21-7C6C-4EA6-B4A2-6E377EF2AF4F}"/>
                </a:ext>
              </a:extLst>
            </p:cNvPr>
            <p:cNvSpPr/>
            <p:nvPr/>
          </p:nvSpPr>
          <p:spPr>
            <a:xfrm>
              <a:off x="6640452" y="3216097"/>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C000"/>
                  </a:solidFill>
                  <a:latin typeface="楷体" pitchFamily="49" charset="-122"/>
                  <a:ea typeface="楷体" pitchFamily="49" charset="-122"/>
                </a:rPr>
                <a:t>b</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69" name="矩形 68">
              <a:extLst>
                <a:ext uri="{FF2B5EF4-FFF2-40B4-BE49-F238E27FC236}">
                  <a16:creationId xmlns:a16="http://schemas.microsoft.com/office/drawing/2014/main" id="{C98117E5-256D-4AFA-9181-8EEE9DBF4F5A}"/>
                </a:ext>
              </a:extLst>
            </p:cNvPr>
            <p:cNvSpPr/>
            <p:nvPr/>
          </p:nvSpPr>
          <p:spPr>
            <a:xfrm>
              <a:off x="6640452" y="2393837"/>
              <a:ext cx="900099"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err="1">
                  <a:solidFill>
                    <a:srgbClr val="FFC000"/>
                  </a:solidFill>
                  <a:latin typeface="楷体" pitchFamily="49" charset="-122"/>
                  <a:ea typeface="楷体" pitchFamily="49" charset="-122"/>
                </a:rPr>
                <a:t>b</a:t>
              </a:r>
              <a:r>
                <a:rPr lang="en-US" altLang="zh-CN" sz="2000" dirty="0" err="1">
                  <a:solidFill>
                    <a:schemeClr val="tx1"/>
                  </a:solidFill>
                  <a:latin typeface="楷体" pitchFamily="49" charset="-122"/>
                  <a:ea typeface="楷体" pitchFamily="49" charset="-122"/>
                </a:rPr>
                <a:t>,</a:t>
              </a:r>
              <a:r>
                <a:rPr lang="en-US" altLang="zh-CN" sz="2000" dirty="0" err="1">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sp>
          <p:nvSpPr>
            <p:cNvPr id="70" name="矩形 69">
              <a:extLst>
                <a:ext uri="{FF2B5EF4-FFF2-40B4-BE49-F238E27FC236}">
                  <a16:creationId xmlns:a16="http://schemas.microsoft.com/office/drawing/2014/main" id="{F7954100-DBA8-414E-A51F-1D06A7B5EA01}"/>
                </a:ext>
              </a:extLst>
            </p:cNvPr>
            <p:cNvSpPr/>
            <p:nvPr/>
          </p:nvSpPr>
          <p:spPr>
            <a:xfrm>
              <a:off x="6962280" y="5045126"/>
              <a:ext cx="503656" cy="27622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600"/>
                </a:spcAft>
              </a:pPr>
              <a:r>
                <a:rPr lang="en-US" altLang="zh-CN" sz="2000" dirty="0">
                  <a:solidFill>
                    <a:schemeClr val="tx1"/>
                  </a:solidFill>
                  <a:latin typeface="楷体" pitchFamily="49" charset="-122"/>
                  <a:ea typeface="楷体" pitchFamily="49" charset="-122"/>
                </a:rPr>
                <a:t>{</a:t>
              </a:r>
              <a:r>
                <a:rPr lang="en-US" altLang="zh-CN" sz="2000" dirty="0">
                  <a:solidFill>
                    <a:srgbClr val="00B050"/>
                  </a:solidFill>
                  <a:latin typeface="楷体" pitchFamily="49" charset="-122"/>
                  <a:ea typeface="楷体" pitchFamily="49" charset="-122"/>
                </a:rPr>
                <a:t>c</a:t>
              </a:r>
              <a:r>
                <a:rPr lang="en-US" altLang="zh-CN" sz="2000" dirty="0">
                  <a:solidFill>
                    <a:schemeClr val="tx1"/>
                  </a:solidFill>
                  <a:latin typeface="楷体" pitchFamily="49" charset="-122"/>
                  <a:ea typeface="楷体" pitchFamily="49" charset="-122"/>
                </a:rPr>
                <a:t>}</a:t>
              </a:r>
              <a:endParaRPr lang="zh-CN" altLang="en-US" sz="2000" baseline="-25000" dirty="0">
                <a:solidFill>
                  <a:schemeClr val="tx1"/>
                </a:solidFill>
                <a:latin typeface="楷体" pitchFamily="49" charset="-122"/>
                <a:ea typeface="楷体" pitchFamily="49" charset="-122"/>
              </a:endParaRPr>
            </a:p>
          </p:txBody>
        </p:sp>
      </p:grpSp>
      <p:grpSp>
        <p:nvGrpSpPr>
          <p:cNvPr id="71" name="组合 70">
            <a:extLst>
              <a:ext uri="{FF2B5EF4-FFF2-40B4-BE49-F238E27FC236}">
                <a16:creationId xmlns:a16="http://schemas.microsoft.com/office/drawing/2014/main" id="{20ADF55C-0FF7-40E1-A226-3B0C1A317909}"/>
              </a:ext>
            </a:extLst>
          </p:cNvPr>
          <p:cNvGrpSpPr/>
          <p:nvPr/>
        </p:nvGrpSpPr>
        <p:grpSpPr>
          <a:xfrm>
            <a:off x="6241384" y="1371237"/>
            <a:ext cx="2013723" cy="4770530"/>
            <a:chOff x="6327195" y="1088740"/>
            <a:chExt cx="2013723" cy="4770530"/>
          </a:xfrm>
        </p:grpSpPr>
        <p:grpSp>
          <p:nvGrpSpPr>
            <p:cNvPr id="72" name="组合 6">
              <a:extLst>
                <a:ext uri="{FF2B5EF4-FFF2-40B4-BE49-F238E27FC236}">
                  <a16:creationId xmlns:a16="http://schemas.microsoft.com/office/drawing/2014/main" id="{178ED344-2F02-42B2-834D-661D44DF34A9}"/>
                </a:ext>
              </a:extLst>
            </p:cNvPr>
            <p:cNvGrpSpPr/>
            <p:nvPr/>
          </p:nvGrpSpPr>
          <p:grpSpPr>
            <a:xfrm>
              <a:off x="6327195" y="1088740"/>
              <a:ext cx="1782198" cy="4770530"/>
              <a:chOff x="4635007" y="1673805"/>
              <a:chExt cx="1782198" cy="4770530"/>
            </a:xfrm>
          </p:grpSpPr>
          <p:sp>
            <p:nvSpPr>
              <p:cNvPr id="74" name="矩形 73">
                <a:extLst>
                  <a:ext uri="{FF2B5EF4-FFF2-40B4-BE49-F238E27FC236}">
                    <a16:creationId xmlns:a16="http://schemas.microsoft.com/office/drawing/2014/main" id="{FC7C9BDA-3CA7-4415-ADE7-B28EC0B7542D}"/>
                  </a:ext>
                </a:extLst>
              </p:cNvPr>
              <p:cNvSpPr/>
              <p:nvPr/>
            </p:nvSpPr>
            <p:spPr>
              <a:xfrm>
                <a:off x="5132005" y="1697128"/>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a=0</a:t>
                </a:r>
                <a:endParaRPr lang="zh-CN" altLang="en-US" sz="2000" dirty="0">
                  <a:solidFill>
                    <a:schemeClr val="tx1"/>
                  </a:solidFill>
                  <a:latin typeface="楷体" pitchFamily="49" charset="-122"/>
                  <a:ea typeface="楷体" pitchFamily="49" charset="-122"/>
                </a:endParaRPr>
              </a:p>
            </p:txBody>
          </p:sp>
          <p:sp>
            <p:nvSpPr>
              <p:cNvPr id="75" name="矩形 74">
                <a:extLst>
                  <a:ext uri="{FF2B5EF4-FFF2-40B4-BE49-F238E27FC236}">
                    <a16:creationId xmlns:a16="http://schemas.microsoft.com/office/drawing/2014/main" id="{2F6327EB-53CA-4F1F-916E-272958E472AD}"/>
                  </a:ext>
                </a:extLst>
              </p:cNvPr>
              <p:cNvSpPr/>
              <p:nvPr/>
            </p:nvSpPr>
            <p:spPr>
              <a:xfrm>
                <a:off x="5132005" y="257390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b=a+1</a:t>
                </a:r>
                <a:endParaRPr lang="zh-CN" altLang="en-US" sz="2000" dirty="0">
                  <a:solidFill>
                    <a:schemeClr val="tx1"/>
                  </a:solidFill>
                  <a:latin typeface="楷体" pitchFamily="49" charset="-122"/>
                  <a:ea typeface="楷体" pitchFamily="49" charset="-122"/>
                </a:endParaRPr>
              </a:p>
            </p:txBody>
          </p:sp>
          <p:sp>
            <p:nvSpPr>
              <p:cNvPr id="76" name="矩形 9">
                <a:extLst>
                  <a:ext uri="{FF2B5EF4-FFF2-40B4-BE49-F238E27FC236}">
                    <a16:creationId xmlns:a16="http://schemas.microsoft.com/office/drawing/2014/main" id="{F78C6B1A-0371-4691-9259-EFC2F4FD9FD7}"/>
                  </a:ext>
                </a:extLst>
              </p:cNvPr>
              <p:cNvSpPr/>
              <p:nvPr/>
            </p:nvSpPr>
            <p:spPr>
              <a:xfrm>
                <a:off x="5132005" y="338661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c=</a:t>
                </a:r>
                <a:r>
                  <a:rPr lang="en-US" altLang="zh-CN" sz="2000" dirty="0" err="1">
                    <a:solidFill>
                      <a:schemeClr val="tx1"/>
                    </a:solidFill>
                    <a:latin typeface="楷体" pitchFamily="49" charset="-122"/>
                    <a:ea typeface="楷体" pitchFamily="49" charset="-122"/>
                  </a:rPr>
                  <a:t>c+b</a:t>
                </a:r>
                <a:endParaRPr lang="zh-CN" altLang="en-US" sz="2000" dirty="0">
                  <a:solidFill>
                    <a:schemeClr val="tx1"/>
                  </a:solidFill>
                  <a:latin typeface="楷体" pitchFamily="49" charset="-122"/>
                  <a:ea typeface="楷体" pitchFamily="49" charset="-122"/>
                </a:endParaRPr>
              </a:p>
            </p:txBody>
          </p:sp>
          <p:sp>
            <p:nvSpPr>
              <p:cNvPr id="77" name="矩形 76">
                <a:extLst>
                  <a:ext uri="{FF2B5EF4-FFF2-40B4-BE49-F238E27FC236}">
                    <a16:creationId xmlns:a16="http://schemas.microsoft.com/office/drawing/2014/main" id="{F5B93267-B63C-4A7B-8926-62895365AED5}"/>
                  </a:ext>
                </a:extLst>
              </p:cNvPr>
              <p:cNvSpPr/>
              <p:nvPr/>
            </p:nvSpPr>
            <p:spPr>
              <a:xfrm>
                <a:off x="5132005" y="4204915"/>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a=b*2</a:t>
                </a:r>
                <a:endParaRPr lang="zh-CN" altLang="en-US" sz="2000" dirty="0">
                  <a:solidFill>
                    <a:schemeClr val="tx1"/>
                  </a:solidFill>
                  <a:latin typeface="楷体" pitchFamily="49" charset="-122"/>
                  <a:ea typeface="楷体" pitchFamily="49" charset="-122"/>
                </a:endParaRPr>
              </a:p>
            </p:txBody>
          </p:sp>
          <p:cxnSp>
            <p:nvCxnSpPr>
              <p:cNvPr id="78" name="直接箭头连接符 77">
                <a:extLst>
                  <a:ext uri="{FF2B5EF4-FFF2-40B4-BE49-F238E27FC236}">
                    <a16:creationId xmlns:a16="http://schemas.microsoft.com/office/drawing/2014/main" id="{26A00254-277D-4CBC-BEFC-5D7C0966B32D}"/>
                  </a:ext>
                </a:extLst>
              </p:cNvPr>
              <p:cNvCxnSpPr/>
              <p:nvPr/>
            </p:nvCxnSpPr>
            <p:spPr>
              <a:xfrm>
                <a:off x="5774605" y="2127444"/>
                <a:ext cx="0" cy="439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8F1FA8FC-C4FB-4006-80BB-E747E16985B1}"/>
                  </a:ext>
                </a:extLst>
              </p:cNvPr>
              <p:cNvCxnSpPr/>
              <p:nvPr/>
            </p:nvCxnSpPr>
            <p:spPr>
              <a:xfrm flipH="1">
                <a:off x="5773747" y="3005905"/>
                <a:ext cx="142"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B612618D-C92C-4EF7-ACE4-7D54C95A494A}"/>
                  </a:ext>
                </a:extLst>
              </p:cNvPr>
              <p:cNvCxnSpPr/>
              <p:nvPr/>
            </p:nvCxnSpPr>
            <p:spPr>
              <a:xfrm flipH="1">
                <a:off x="5774600" y="5454225"/>
                <a:ext cx="11" cy="55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4E8DC2A8-958D-4B05-AE60-85FACA1FD832}"/>
                  </a:ext>
                </a:extLst>
              </p:cNvPr>
              <p:cNvSpPr/>
              <p:nvPr/>
            </p:nvSpPr>
            <p:spPr>
              <a:xfrm>
                <a:off x="4635007" y="1673805"/>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1</a:t>
                </a:r>
                <a:endParaRPr lang="zh-CN" altLang="en-US" sz="2000" baseline="-25000" dirty="0">
                  <a:solidFill>
                    <a:schemeClr val="tx1"/>
                  </a:solidFill>
                  <a:latin typeface="楷体" pitchFamily="49" charset="-122"/>
                  <a:ea typeface="楷体" pitchFamily="49" charset="-122"/>
                </a:endParaRPr>
              </a:p>
            </p:txBody>
          </p:sp>
          <p:sp>
            <p:nvSpPr>
              <p:cNvPr id="82" name="矩形 81">
                <a:extLst>
                  <a:ext uri="{FF2B5EF4-FFF2-40B4-BE49-F238E27FC236}">
                    <a16:creationId xmlns:a16="http://schemas.microsoft.com/office/drawing/2014/main" id="{229DA1C4-BAEA-4C09-8F3D-528DA17584A2}"/>
                  </a:ext>
                </a:extLst>
              </p:cNvPr>
              <p:cNvSpPr/>
              <p:nvPr/>
            </p:nvSpPr>
            <p:spPr>
              <a:xfrm>
                <a:off x="4635007" y="2528900"/>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2</a:t>
                </a:r>
                <a:endParaRPr lang="zh-CN" altLang="en-US" sz="2000" baseline="-25000" dirty="0">
                  <a:solidFill>
                    <a:schemeClr val="tx1"/>
                  </a:solidFill>
                  <a:latin typeface="楷体" pitchFamily="49" charset="-122"/>
                  <a:ea typeface="楷体" pitchFamily="49" charset="-122"/>
                </a:endParaRPr>
              </a:p>
            </p:txBody>
          </p:sp>
          <p:sp>
            <p:nvSpPr>
              <p:cNvPr id="83" name="矩形 82">
                <a:extLst>
                  <a:ext uri="{FF2B5EF4-FFF2-40B4-BE49-F238E27FC236}">
                    <a16:creationId xmlns:a16="http://schemas.microsoft.com/office/drawing/2014/main" id="{9F6048C3-1CE1-4AC5-9794-3C9A02E00495}"/>
                  </a:ext>
                </a:extLst>
              </p:cNvPr>
              <p:cNvSpPr/>
              <p:nvPr/>
            </p:nvSpPr>
            <p:spPr>
              <a:xfrm>
                <a:off x="4635007" y="340199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3</a:t>
                </a:r>
                <a:endParaRPr lang="zh-CN" altLang="en-US" sz="2000" baseline="-25000" dirty="0">
                  <a:solidFill>
                    <a:schemeClr val="tx1"/>
                  </a:solidFill>
                  <a:latin typeface="楷体" pitchFamily="49" charset="-122"/>
                  <a:ea typeface="楷体" pitchFamily="49" charset="-122"/>
                </a:endParaRPr>
              </a:p>
            </p:txBody>
          </p:sp>
          <p:sp>
            <p:nvSpPr>
              <p:cNvPr id="84" name="矩形 83">
                <a:extLst>
                  <a:ext uri="{FF2B5EF4-FFF2-40B4-BE49-F238E27FC236}">
                    <a16:creationId xmlns:a16="http://schemas.microsoft.com/office/drawing/2014/main" id="{F2650BE5-E888-459D-AB94-CD5A0E088C86}"/>
                  </a:ext>
                </a:extLst>
              </p:cNvPr>
              <p:cNvSpPr/>
              <p:nvPr/>
            </p:nvSpPr>
            <p:spPr>
              <a:xfrm>
                <a:off x="4635007" y="421208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4</a:t>
                </a:r>
                <a:endParaRPr lang="zh-CN" altLang="en-US" sz="2000" baseline="-25000" dirty="0">
                  <a:solidFill>
                    <a:schemeClr val="tx1"/>
                  </a:solidFill>
                  <a:latin typeface="楷体" pitchFamily="49" charset="-122"/>
                  <a:ea typeface="楷体" pitchFamily="49" charset="-122"/>
                </a:endParaRPr>
              </a:p>
            </p:txBody>
          </p:sp>
          <p:sp>
            <p:nvSpPr>
              <p:cNvPr id="85" name="矩形 84">
                <a:extLst>
                  <a:ext uri="{FF2B5EF4-FFF2-40B4-BE49-F238E27FC236}">
                    <a16:creationId xmlns:a16="http://schemas.microsoft.com/office/drawing/2014/main" id="{1599A92B-5870-44F5-AE85-05C750685AAA}"/>
                  </a:ext>
                </a:extLst>
              </p:cNvPr>
              <p:cNvSpPr/>
              <p:nvPr/>
            </p:nvSpPr>
            <p:spPr>
              <a:xfrm>
                <a:off x="5132005" y="5020602"/>
                <a:ext cx="128520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a</a:t>
                </a:r>
                <a:r>
                  <a:rPr lang="zh-CN" altLang="en-US" sz="2000" dirty="0">
                    <a:solidFill>
                      <a:schemeClr val="tx1"/>
                    </a:solidFill>
                    <a:latin typeface="楷体" pitchFamily="49" charset="-122"/>
                    <a:ea typeface="楷体" pitchFamily="49" charset="-122"/>
                    <a:sym typeface="Symbol" pitchFamily="18" charset="2"/>
                  </a:rPr>
                  <a:t>＜</a:t>
                </a:r>
                <a:r>
                  <a:rPr lang="en-US" altLang="zh-CN" sz="2000" dirty="0">
                    <a:solidFill>
                      <a:schemeClr val="tx1"/>
                    </a:solidFill>
                    <a:latin typeface="楷体" pitchFamily="49" charset="-122"/>
                    <a:ea typeface="楷体" pitchFamily="49" charset="-122"/>
                  </a:rPr>
                  <a:t>n</a:t>
                </a:r>
                <a:endParaRPr lang="zh-CN" altLang="en-US" sz="2000" dirty="0">
                  <a:solidFill>
                    <a:schemeClr val="tx1"/>
                  </a:solidFill>
                  <a:latin typeface="楷体" pitchFamily="49" charset="-122"/>
                  <a:ea typeface="楷体" pitchFamily="49" charset="-122"/>
                </a:endParaRPr>
              </a:p>
            </p:txBody>
          </p:sp>
          <p:sp>
            <p:nvSpPr>
              <p:cNvPr id="86" name="矩形 85">
                <a:extLst>
                  <a:ext uri="{FF2B5EF4-FFF2-40B4-BE49-F238E27FC236}">
                    <a16:creationId xmlns:a16="http://schemas.microsoft.com/office/drawing/2014/main" id="{4DC53B68-F1D7-4768-AD7B-F5EC8FBF2193}"/>
                  </a:ext>
                </a:extLst>
              </p:cNvPr>
              <p:cNvSpPr/>
              <p:nvPr/>
            </p:nvSpPr>
            <p:spPr>
              <a:xfrm>
                <a:off x="5132304" y="6012335"/>
                <a:ext cx="1284602"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return c</a:t>
                </a:r>
                <a:endParaRPr lang="zh-CN" altLang="en-US" sz="2000" dirty="0">
                  <a:solidFill>
                    <a:schemeClr val="tx1"/>
                  </a:solidFill>
                  <a:latin typeface="楷体" pitchFamily="49" charset="-122"/>
                  <a:ea typeface="楷体" pitchFamily="49" charset="-122"/>
                </a:endParaRPr>
              </a:p>
            </p:txBody>
          </p:sp>
          <p:cxnSp>
            <p:nvCxnSpPr>
              <p:cNvPr id="87" name="直接箭头连接符 86">
                <a:extLst>
                  <a:ext uri="{FF2B5EF4-FFF2-40B4-BE49-F238E27FC236}">
                    <a16:creationId xmlns:a16="http://schemas.microsoft.com/office/drawing/2014/main" id="{12D658E5-553D-49FF-B3A1-E3A6BB9EAB85}"/>
                  </a:ext>
                </a:extLst>
              </p:cNvPr>
              <p:cNvCxnSpPr/>
              <p:nvPr/>
            </p:nvCxnSpPr>
            <p:spPr>
              <a:xfrm>
                <a:off x="5773889" y="3823990"/>
                <a:ext cx="1433"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3EA51F5C-0BE2-4FC9-9669-1708575A6221}"/>
                  </a:ext>
                </a:extLst>
              </p:cNvPr>
              <p:cNvCxnSpPr/>
              <p:nvPr/>
            </p:nvCxnSpPr>
            <p:spPr>
              <a:xfrm>
                <a:off x="5773889" y="4636915"/>
                <a:ext cx="1433" cy="37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矩形 88">
                <a:extLst>
                  <a:ext uri="{FF2B5EF4-FFF2-40B4-BE49-F238E27FC236}">
                    <a16:creationId xmlns:a16="http://schemas.microsoft.com/office/drawing/2014/main" id="{AC0E496A-60FA-4629-836C-5CB3A1E13DBE}"/>
                  </a:ext>
                </a:extLst>
              </p:cNvPr>
              <p:cNvSpPr/>
              <p:nvPr/>
            </p:nvSpPr>
            <p:spPr>
              <a:xfrm>
                <a:off x="4635007" y="5022177"/>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5</a:t>
                </a:r>
                <a:endParaRPr lang="zh-CN" altLang="en-US" sz="2000" baseline="-25000" dirty="0">
                  <a:solidFill>
                    <a:schemeClr val="tx1"/>
                  </a:solidFill>
                  <a:latin typeface="楷体" pitchFamily="49" charset="-122"/>
                  <a:ea typeface="楷体" pitchFamily="49" charset="-122"/>
                </a:endParaRPr>
              </a:p>
            </p:txBody>
          </p:sp>
          <p:sp>
            <p:nvSpPr>
              <p:cNvPr id="90" name="矩形 89">
                <a:extLst>
                  <a:ext uri="{FF2B5EF4-FFF2-40B4-BE49-F238E27FC236}">
                    <a16:creationId xmlns:a16="http://schemas.microsoft.com/office/drawing/2014/main" id="{3B328054-6412-4599-962B-90B68ABD6C58}"/>
                  </a:ext>
                </a:extLst>
              </p:cNvPr>
              <p:cNvSpPr/>
              <p:nvPr/>
            </p:nvSpPr>
            <p:spPr>
              <a:xfrm>
                <a:off x="4635007" y="5877272"/>
                <a:ext cx="432048" cy="4320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zh-CN" sz="2000" dirty="0">
                    <a:solidFill>
                      <a:schemeClr val="tx1"/>
                    </a:solidFill>
                    <a:latin typeface="楷体" pitchFamily="49" charset="-122"/>
                    <a:ea typeface="楷体" pitchFamily="49" charset="-122"/>
                  </a:rPr>
                  <a:t>B</a:t>
                </a:r>
                <a:r>
                  <a:rPr lang="en-US" altLang="zh-CN" sz="2000" baseline="-25000" dirty="0">
                    <a:solidFill>
                      <a:schemeClr val="tx1"/>
                    </a:solidFill>
                    <a:latin typeface="楷体" pitchFamily="49" charset="-122"/>
                    <a:ea typeface="楷体" pitchFamily="49" charset="-122"/>
                  </a:rPr>
                  <a:t>6</a:t>
                </a:r>
                <a:endParaRPr lang="zh-CN" altLang="en-US" sz="2000" baseline="-25000" dirty="0">
                  <a:solidFill>
                    <a:schemeClr val="tx1"/>
                  </a:solidFill>
                  <a:latin typeface="楷体" pitchFamily="49" charset="-122"/>
                  <a:ea typeface="楷体" pitchFamily="49" charset="-122"/>
                </a:endParaRPr>
              </a:p>
            </p:txBody>
          </p:sp>
        </p:grpSp>
        <p:sp>
          <p:nvSpPr>
            <p:cNvPr id="73" name="任意多边形 40">
              <a:extLst>
                <a:ext uri="{FF2B5EF4-FFF2-40B4-BE49-F238E27FC236}">
                  <a16:creationId xmlns:a16="http://schemas.microsoft.com/office/drawing/2014/main" id="{FC5641D4-7DC9-4B8B-ADE6-6341B8BF9C72}"/>
                </a:ext>
              </a:extLst>
            </p:cNvPr>
            <p:cNvSpPr/>
            <p:nvPr/>
          </p:nvSpPr>
          <p:spPr>
            <a:xfrm>
              <a:off x="7816132" y="1848118"/>
              <a:ext cx="524786" cy="3164619"/>
            </a:xfrm>
            <a:custGeom>
              <a:avLst/>
              <a:gdLst>
                <a:gd name="connsiteX0" fmla="*/ 0 w 524786"/>
                <a:gd name="connsiteY0" fmla="*/ 3013545 h 3156668"/>
                <a:gd name="connsiteX1" fmla="*/ 0 w 524786"/>
                <a:gd name="connsiteY1" fmla="*/ 3156668 h 3156668"/>
                <a:gd name="connsiteX2" fmla="*/ 524786 w 524786"/>
                <a:gd name="connsiteY2" fmla="*/ 3156668 h 3156668"/>
                <a:gd name="connsiteX3" fmla="*/ 524786 w 524786"/>
                <a:gd name="connsiteY3" fmla="*/ 0 h 3156668"/>
                <a:gd name="connsiteX4" fmla="*/ 0 w 524786"/>
                <a:gd name="connsiteY4" fmla="*/ 0 h 3156668"/>
                <a:gd name="connsiteX5" fmla="*/ 0 w 524786"/>
                <a:gd name="connsiteY5" fmla="*/ 143124 h 3156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786" h="3156668">
                  <a:moveTo>
                    <a:pt x="0" y="3013545"/>
                  </a:moveTo>
                  <a:lnTo>
                    <a:pt x="0" y="3156668"/>
                  </a:lnTo>
                  <a:lnTo>
                    <a:pt x="524786" y="3156668"/>
                  </a:lnTo>
                  <a:lnTo>
                    <a:pt x="524786" y="0"/>
                  </a:lnTo>
                  <a:lnTo>
                    <a:pt x="0" y="0"/>
                  </a:lnTo>
                  <a:lnTo>
                    <a:pt x="0" y="143124"/>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91" name="直接箭头连接符 90">
            <a:extLst>
              <a:ext uri="{FF2B5EF4-FFF2-40B4-BE49-F238E27FC236}">
                <a16:creationId xmlns:a16="http://schemas.microsoft.com/office/drawing/2014/main" id="{D6945461-9B5F-49A0-B69D-8CC8002CFAC2}"/>
              </a:ext>
            </a:extLst>
          </p:cNvPr>
          <p:cNvCxnSpPr/>
          <p:nvPr/>
        </p:nvCxnSpPr>
        <p:spPr>
          <a:xfrm>
            <a:off x="7292541" y="1787402"/>
            <a:ext cx="0" cy="6120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任意多边形 59">
            <a:extLst>
              <a:ext uri="{FF2B5EF4-FFF2-40B4-BE49-F238E27FC236}">
                <a16:creationId xmlns:a16="http://schemas.microsoft.com/office/drawing/2014/main" id="{F5864250-A598-4738-A3FD-8D7B338F33B9}"/>
              </a:ext>
            </a:extLst>
          </p:cNvPr>
          <p:cNvSpPr/>
          <p:nvPr/>
        </p:nvSpPr>
        <p:spPr>
          <a:xfrm>
            <a:off x="7534189" y="1902750"/>
            <a:ext cx="882316" cy="3769894"/>
          </a:xfrm>
          <a:custGeom>
            <a:avLst/>
            <a:gdLst>
              <a:gd name="connsiteX0" fmla="*/ 0 w 882316"/>
              <a:gd name="connsiteY0" fmla="*/ 3272590 h 3801979"/>
              <a:gd name="connsiteX1" fmla="*/ 0 w 882316"/>
              <a:gd name="connsiteY1" fmla="*/ 3801979 h 3801979"/>
              <a:gd name="connsiteX2" fmla="*/ 882316 w 882316"/>
              <a:gd name="connsiteY2" fmla="*/ 3801979 h 3801979"/>
              <a:gd name="connsiteX3" fmla="*/ 882316 w 882316"/>
              <a:gd name="connsiteY3" fmla="*/ 0 h 3801979"/>
              <a:gd name="connsiteX4" fmla="*/ 96253 w 882316"/>
              <a:gd name="connsiteY4" fmla="*/ 0 h 3801979"/>
              <a:gd name="connsiteX5" fmla="*/ 96253 w 882316"/>
              <a:gd name="connsiteY5" fmla="*/ 385011 h 380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316" h="3801979">
                <a:moveTo>
                  <a:pt x="0" y="3272590"/>
                </a:moveTo>
                <a:lnTo>
                  <a:pt x="0" y="3801979"/>
                </a:lnTo>
                <a:lnTo>
                  <a:pt x="882316" y="3801979"/>
                </a:lnTo>
                <a:lnTo>
                  <a:pt x="882316" y="0"/>
                </a:lnTo>
                <a:lnTo>
                  <a:pt x="96253" y="0"/>
                </a:lnTo>
                <a:lnTo>
                  <a:pt x="96253" y="385011"/>
                </a:lnTo>
              </a:path>
            </a:pathLst>
          </a:cu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3" name="直接箭头连接符 92">
            <a:extLst>
              <a:ext uri="{FF2B5EF4-FFF2-40B4-BE49-F238E27FC236}">
                <a16:creationId xmlns:a16="http://schemas.microsoft.com/office/drawing/2014/main" id="{F7350D62-96E8-4573-8AB0-596E5F5315A3}"/>
              </a:ext>
            </a:extLst>
          </p:cNvPr>
          <p:cNvCxnSpPr>
            <a:cxnSpLocks/>
          </p:cNvCxnSpPr>
          <p:nvPr/>
        </p:nvCxnSpPr>
        <p:spPr>
          <a:xfrm>
            <a:off x="7755721" y="2703336"/>
            <a:ext cx="0" cy="1260000"/>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E8A62A0E-F204-4F74-8BCB-093A280695DF}"/>
              </a:ext>
            </a:extLst>
          </p:cNvPr>
          <p:cNvCxnSpPr/>
          <p:nvPr/>
        </p:nvCxnSpPr>
        <p:spPr>
          <a:xfrm>
            <a:off x="6646429" y="1776282"/>
            <a:ext cx="0" cy="4203467"/>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任意多边形 62">
            <a:extLst>
              <a:ext uri="{FF2B5EF4-FFF2-40B4-BE49-F238E27FC236}">
                <a16:creationId xmlns:a16="http://schemas.microsoft.com/office/drawing/2014/main" id="{1EC98CC9-1DD9-4323-8814-738564C4AA6B}"/>
              </a:ext>
            </a:extLst>
          </p:cNvPr>
          <p:cNvSpPr/>
          <p:nvPr/>
        </p:nvSpPr>
        <p:spPr>
          <a:xfrm>
            <a:off x="7470021" y="2015044"/>
            <a:ext cx="1203157" cy="3818021"/>
          </a:xfrm>
          <a:custGeom>
            <a:avLst/>
            <a:gdLst>
              <a:gd name="connsiteX0" fmla="*/ 160421 w 1203157"/>
              <a:gd name="connsiteY0" fmla="*/ 3128211 h 3818021"/>
              <a:gd name="connsiteX1" fmla="*/ 160421 w 1203157"/>
              <a:gd name="connsiteY1" fmla="*/ 3818021 h 3818021"/>
              <a:gd name="connsiteX2" fmla="*/ 1203157 w 1203157"/>
              <a:gd name="connsiteY2" fmla="*/ 3818021 h 3818021"/>
              <a:gd name="connsiteX3" fmla="*/ 1203157 w 1203157"/>
              <a:gd name="connsiteY3" fmla="*/ 0 h 3818021"/>
              <a:gd name="connsiteX4" fmla="*/ 0 w 1203157"/>
              <a:gd name="connsiteY4" fmla="*/ 0 h 3818021"/>
              <a:gd name="connsiteX5" fmla="*/ 0 w 1203157"/>
              <a:gd name="connsiteY5" fmla="*/ 288758 h 38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3157" h="3818021">
                <a:moveTo>
                  <a:pt x="160421" y="3128211"/>
                </a:moveTo>
                <a:lnTo>
                  <a:pt x="160421" y="3818021"/>
                </a:lnTo>
                <a:lnTo>
                  <a:pt x="1203157" y="3818021"/>
                </a:lnTo>
                <a:lnTo>
                  <a:pt x="1203157" y="0"/>
                </a:lnTo>
                <a:lnTo>
                  <a:pt x="0" y="0"/>
                </a:lnTo>
                <a:lnTo>
                  <a:pt x="0" y="288758"/>
                </a:ln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6" name="直接箭头连接符 95">
            <a:extLst>
              <a:ext uri="{FF2B5EF4-FFF2-40B4-BE49-F238E27FC236}">
                <a16:creationId xmlns:a16="http://schemas.microsoft.com/office/drawing/2014/main" id="{81D34861-61B2-4672-9DED-7F0C23AF0F31}"/>
              </a:ext>
            </a:extLst>
          </p:cNvPr>
          <p:cNvCxnSpPr/>
          <p:nvPr/>
        </p:nvCxnSpPr>
        <p:spPr>
          <a:xfrm>
            <a:off x="7527491" y="4282307"/>
            <a:ext cx="0" cy="4320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55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linds(horizont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blinds(horizontal)">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blinds(horizontal)">
                                      <p:cBhvr>
                                        <p:cTn id="22" dur="500"/>
                                        <p:tgtEl>
                                          <p:spTgt spid="92"/>
                                        </p:tgtEl>
                                      </p:cBhvr>
                                    </p:animEffect>
                                  </p:childTnLst>
                                </p:cTn>
                              </p:par>
                              <p:par>
                                <p:cTn id="23" presetID="3" presetClass="entr" presetSubtype="1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blinds(horizontal)">
                                      <p:cBhvr>
                                        <p:cTn id="25" dur="500"/>
                                        <p:tgtEl>
                                          <p:spTgt spid="9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blinds(horizontal)">
                                      <p:cBhvr>
                                        <p:cTn id="30" dur="5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blinds(horizontal)">
                                      <p:cBhvr>
                                        <p:cTn id="35" dur="500"/>
                                        <p:tgtEl>
                                          <p:spTgt spid="9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blinds(horizontal)">
                                      <p:cBhvr>
                                        <p:cTn id="3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92" grpId="0" animBg="1"/>
      <p:bldP spid="9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83112"/>
            <a:ext cx="7886700" cy="917985"/>
          </a:xfrm>
        </p:spPr>
        <p:txBody>
          <a:bodyPr/>
          <a:lstStyle/>
          <a:p>
            <a:r>
              <a:rPr lang="zh-CN" altLang="en-US" sz="3200" dirty="0">
                <a:solidFill>
                  <a:srgbClr val="FF0000"/>
                </a:solidFill>
              </a:rPr>
              <a:t>表</a:t>
            </a:r>
            <a:r>
              <a:rPr lang="en-US" altLang="zh-CN" sz="3200" dirty="0">
                <a:solidFill>
                  <a:srgbClr val="FF0000"/>
                </a:solidFill>
              </a:rPr>
              <a:t>10.1 </a:t>
            </a:r>
            <a:r>
              <a:rPr lang="zh-CN" altLang="en-US" sz="3200" dirty="0"/>
              <a:t>在数据流分析中使用的方程</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93</a:t>
            </a:fld>
            <a:endParaRPr lang="zh-CN" altLang="en-US"/>
          </a:p>
        </p:txBody>
      </p:sp>
      <p:graphicFrame>
        <p:nvGraphicFramePr>
          <p:cNvPr id="5" name="表格 4"/>
          <p:cNvGraphicFramePr>
            <a:graphicFrameLocks noGrp="1"/>
          </p:cNvGraphicFramePr>
          <p:nvPr/>
        </p:nvGraphicFramePr>
        <p:xfrm>
          <a:off x="235980" y="1902543"/>
          <a:ext cx="8731044" cy="3476465"/>
        </p:xfrm>
        <a:graphic>
          <a:graphicData uri="http://schemas.openxmlformats.org/drawingml/2006/table">
            <a:tbl>
              <a:tblPr/>
              <a:tblGrid>
                <a:gridCol w="1299717">
                  <a:extLst>
                    <a:ext uri="{9D8B030D-6E8A-4147-A177-3AD203B41FA5}">
                      <a16:colId xmlns:a16="http://schemas.microsoft.com/office/drawing/2014/main" val="20000"/>
                    </a:ext>
                  </a:extLst>
                </a:gridCol>
                <a:gridCol w="3747643">
                  <a:extLst>
                    <a:ext uri="{9D8B030D-6E8A-4147-A177-3AD203B41FA5}">
                      <a16:colId xmlns:a16="http://schemas.microsoft.com/office/drawing/2014/main" val="20001"/>
                    </a:ext>
                  </a:extLst>
                </a:gridCol>
                <a:gridCol w="3683684">
                  <a:extLst>
                    <a:ext uri="{9D8B030D-6E8A-4147-A177-3AD203B41FA5}">
                      <a16:colId xmlns:a16="http://schemas.microsoft.com/office/drawing/2014/main" val="20002"/>
                    </a:ext>
                  </a:extLst>
                </a:gridCol>
              </a:tblGrid>
              <a:tr h="604685">
                <a:tc>
                  <a:txBody>
                    <a:bodyPr/>
                    <a:lstStyle/>
                    <a:p>
                      <a:pPr algn="ctr"/>
                      <a:r>
                        <a:rPr lang="zh-CN" altLang="en-US" sz="2000" dirty="0">
                          <a:latin typeface="楷体" pitchFamily="49" charset="-122"/>
                          <a:ea typeface="楷体" pitchFamily="49" charset="-122"/>
                        </a:rPr>
                        <a:t>路径</a:t>
                      </a:r>
                    </a:p>
                  </a:txBody>
                  <a:tcPr marL="90000" marR="90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solidFill>
                            <a:srgbClr val="C00000"/>
                          </a:solidFill>
                          <a:latin typeface="楷体" pitchFamily="49" charset="-122"/>
                          <a:ea typeface="楷体" pitchFamily="49" charset="-122"/>
                        </a:rPr>
                        <a:t>向前流</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solidFill>
                            <a:srgbClr val="C00000"/>
                          </a:solidFill>
                          <a:latin typeface="楷体" pitchFamily="49" charset="-122"/>
                          <a:ea typeface="楷体" pitchFamily="49" charset="-122"/>
                        </a:rPr>
                        <a:t>向后流</a:t>
                      </a:r>
                    </a:p>
                  </a:txBody>
                  <a:tcPr marL="90000" marR="90000" marT="46800" marB="4680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35890">
                <a:tc>
                  <a:txBody>
                    <a:bodyPr/>
                    <a:lstStyle/>
                    <a:p>
                      <a:pPr algn="ctr"/>
                      <a:r>
                        <a:rPr lang="zh-CN" altLang="en-US" sz="2000" dirty="0">
                          <a:solidFill>
                            <a:srgbClr val="C00000"/>
                          </a:solidFill>
                          <a:latin typeface="楷体" pitchFamily="49" charset="-122"/>
                          <a:ea typeface="楷体" pitchFamily="49" charset="-122"/>
                        </a:rPr>
                        <a:t>任意路径</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spcAft>
                          <a:spcPts val="600"/>
                        </a:spcAft>
                      </a:pPr>
                      <a:r>
                        <a:rPr lang="en-US" altLang="zh-CN" sz="2000" dirty="0">
                          <a:latin typeface="楷体" pitchFamily="49" charset="-122"/>
                          <a:ea typeface="楷体" pitchFamily="49" charset="-122"/>
                        </a:rPr>
                        <a:t>Out(B)=Gen(B)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In(B)-Kill(B)</a:t>
                      </a:r>
                    </a:p>
                    <a:p>
                      <a:pPr algn="l">
                        <a:spcAft>
                          <a:spcPts val="600"/>
                        </a:spcAft>
                      </a:pPr>
                      <a:r>
                        <a:rPr lang="en-US" altLang="zh-CN" sz="2000" dirty="0">
                          <a:latin typeface="楷体" pitchFamily="49" charset="-122"/>
                          <a:ea typeface="楷体" pitchFamily="49" charset="-122"/>
                        </a:rPr>
                        <a:t>In(B)=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Out(</a:t>
                      </a:r>
                      <a:r>
                        <a:rPr lang="en-US" altLang="zh-CN" sz="2000" dirty="0" err="1">
                          <a:latin typeface="楷体" pitchFamily="49" charset="-122"/>
                          <a:ea typeface="楷体" pitchFamily="49" charset="-122"/>
                        </a:rPr>
                        <a:t>i</a:t>
                      </a:r>
                      <a:r>
                        <a:rPr lang="en-US" altLang="zh-CN" sz="2000" dirty="0">
                          <a:latin typeface="楷体" pitchFamily="49" charset="-122"/>
                          <a:ea typeface="楷体" pitchFamily="49" charset="-122"/>
                        </a:rPr>
                        <a:t>)</a:t>
                      </a:r>
                    </a:p>
                    <a:p>
                      <a:pPr algn="l">
                        <a:spcAft>
                          <a:spcPts val="600"/>
                        </a:spcAft>
                      </a:pPr>
                      <a:r>
                        <a:rPr lang="en-US" altLang="zh-CN" sz="2000" dirty="0" err="1">
                          <a:latin typeface="楷体" pitchFamily="49" charset="-122"/>
                          <a:ea typeface="楷体" pitchFamily="49" charset="-122"/>
                        </a:rPr>
                        <a:t>i</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Prec</a:t>
                      </a: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spcAft>
                          <a:spcPts val="600"/>
                        </a:spcAft>
                      </a:pPr>
                      <a:r>
                        <a:rPr lang="en-US" altLang="zh-CN" sz="2000" dirty="0">
                          <a:latin typeface="楷体" pitchFamily="49" charset="-122"/>
                          <a:ea typeface="楷体" pitchFamily="49" charset="-122"/>
                        </a:rPr>
                        <a:t>In(B)=Gen(B)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Out(B)-Kill(B)</a:t>
                      </a:r>
                    </a:p>
                    <a:p>
                      <a:pPr algn="l">
                        <a:spcAft>
                          <a:spcPts val="600"/>
                        </a:spcAft>
                      </a:pPr>
                      <a:r>
                        <a:rPr lang="en-US" altLang="zh-CN" sz="2000" dirty="0">
                          <a:latin typeface="楷体" pitchFamily="49" charset="-122"/>
                          <a:ea typeface="楷体" pitchFamily="49" charset="-122"/>
                        </a:rPr>
                        <a:t>Out(B)=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In(</a:t>
                      </a:r>
                      <a:r>
                        <a:rPr lang="en-US" altLang="zh-CN" sz="2000" dirty="0" err="1">
                          <a:latin typeface="楷体" pitchFamily="49" charset="-122"/>
                          <a:ea typeface="楷体" pitchFamily="49" charset="-122"/>
                        </a:rPr>
                        <a:t>i</a:t>
                      </a:r>
                      <a:r>
                        <a:rPr lang="en-US" altLang="zh-CN" sz="2000" dirty="0">
                          <a:latin typeface="楷体" pitchFamily="49" charset="-122"/>
                          <a:ea typeface="楷体" pitchFamily="49" charset="-122"/>
                        </a:rPr>
                        <a:t>)</a:t>
                      </a:r>
                    </a:p>
                    <a:p>
                      <a:pPr algn="l">
                        <a:spcAft>
                          <a:spcPts val="600"/>
                        </a:spcAft>
                      </a:pPr>
                      <a:r>
                        <a:rPr lang="en-US" altLang="zh-CN" sz="2000" dirty="0" err="1">
                          <a:latin typeface="楷体" pitchFamily="49" charset="-122"/>
                          <a:ea typeface="楷体" pitchFamily="49" charset="-122"/>
                        </a:rPr>
                        <a:t>i</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Succ</a:t>
                      </a: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1435890">
                <a:tc>
                  <a:txBody>
                    <a:bodyPr/>
                    <a:lstStyle/>
                    <a:p>
                      <a:pPr algn="ctr"/>
                      <a:r>
                        <a:rPr lang="zh-CN" altLang="en-US" sz="2000" dirty="0">
                          <a:solidFill>
                            <a:srgbClr val="C00000"/>
                          </a:solidFill>
                          <a:latin typeface="楷体" pitchFamily="49" charset="-122"/>
                          <a:ea typeface="楷体" pitchFamily="49" charset="-122"/>
                        </a:rPr>
                        <a:t>全路径</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600"/>
                        </a:spcAft>
                      </a:pPr>
                      <a:r>
                        <a:rPr lang="en-US" altLang="zh-CN" sz="2000" dirty="0">
                          <a:latin typeface="楷体" pitchFamily="49" charset="-122"/>
                          <a:ea typeface="楷体" pitchFamily="49" charset="-122"/>
                        </a:rPr>
                        <a:t>Out(B)=Gen(B)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In(B)-Kill(B)</a:t>
                      </a:r>
                    </a:p>
                    <a:p>
                      <a:pPr algn="l">
                        <a:spcAft>
                          <a:spcPts val="600"/>
                        </a:spcAft>
                      </a:pPr>
                      <a:r>
                        <a:rPr lang="en-US" altLang="zh-CN" sz="2000" dirty="0">
                          <a:latin typeface="楷体" pitchFamily="49" charset="-122"/>
                          <a:ea typeface="楷体" pitchFamily="49" charset="-122"/>
                        </a:rPr>
                        <a:t>In(B)=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Out(</a:t>
                      </a:r>
                      <a:r>
                        <a:rPr lang="en-US" altLang="zh-CN" sz="2000" dirty="0" err="1">
                          <a:latin typeface="楷体" pitchFamily="49" charset="-122"/>
                          <a:ea typeface="楷体" pitchFamily="49" charset="-122"/>
                        </a:rPr>
                        <a:t>i</a:t>
                      </a:r>
                      <a:r>
                        <a:rPr lang="en-US" altLang="zh-CN" sz="2000" dirty="0">
                          <a:latin typeface="楷体" pitchFamily="49" charset="-122"/>
                          <a:ea typeface="楷体" pitchFamily="49" charset="-122"/>
                        </a:rPr>
                        <a:t>)</a:t>
                      </a:r>
                    </a:p>
                    <a:p>
                      <a:pPr algn="l">
                        <a:spcAft>
                          <a:spcPts val="600"/>
                        </a:spcAft>
                      </a:pPr>
                      <a:r>
                        <a:rPr lang="en-US" altLang="zh-CN" sz="2000" dirty="0" err="1">
                          <a:latin typeface="楷体" pitchFamily="49" charset="-122"/>
                          <a:ea typeface="楷体" pitchFamily="49" charset="-122"/>
                        </a:rPr>
                        <a:t>i</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Prec</a:t>
                      </a: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600"/>
                        </a:spcAft>
                      </a:pPr>
                      <a:r>
                        <a:rPr lang="en-US" altLang="zh-CN" sz="2000" dirty="0">
                          <a:latin typeface="楷体" pitchFamily="49" charset="-122"/>
                          <a:ea typeface="楷体" pitchFamily="49" charset="-122"/>
                        </a:rPr>
                        <a:t>In(B)=Gen(B)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Out(B)-Kill(B)</a:t>
                      </a:r>
                    </a:p>
                    <a:p>
                      <a:pPr algn="l">
                        <a:spcAft>
                          <a:spcPts val="600"/>
                        </a:spcAft>
                      </a:pPr>
                      <a:r>
                        <a:rPr lang="en-US" altLang="zh-CN" sz="2000" dirty="0">
                          <a:latin typeface="楷体" pitchFamily="49" charset="-122"/>
                          <a:ea typeface="楷体" pitchFamily="49" charset="-122"/>
                        </a:rPr>
                        <a:t>Out(B)=</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In(</a:t>
                      </a:r>
                      <a:r>
                        <a:rPr lang="en-US" altLang="zh-CN" sz="2000" dirty="0" err="1">
                          <a:latin typeface="楷体" pitchFamily="49" charset="-122"/>
                          <a:ea typeface="楷体" pitchFamily="49" charset="-122"/>
                        </a:rPr>
                        <a:t>i</a:t>
                      </a:r>
                      <a:r>
                        <a:rPr lang="en-US" altLang="zh-CN" sz="2000" dirty="0">
                          <a:latin typeface="楷体" pitchFamily="49" charset="-122"/>
                          <a:ea typeface="楷体" pitchFamily="49" charset="-122"/>
                        </a:rPr>
                        <a:t>)</a:t>
                      </a:r>
                    </a:p>
                    <a:p>
                      <a:pPr algn="l">
                        <a:spcAft>
                          <a:spcPts val="600"/>
                        </a:spcAft>
                      </a:pPr>
                      <a:r>
                        <a:rPr lang="en-US" altLang="zh-CN" sz="2000" dirty="0" err="1">
                          <a:latin typeface="楷体" pitchFamily="49" charset="-122"/>
                          <a:ea typeface="楷体" pitchFamily="49" charset="-122"/>
                        </a:rPr>
                        <a:t>i</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Succ</a:t>
                      </a:r>
                      <a:r>
                        <a:rPr lang="en-US" altLang="zh-CN" sz="2000" dirty="0">
                          <a:latin typeface="楷体" pitchFamily="49" charset="-122"/>
                          <a:ea typeface="楷体" pitchFamily="49" charset="-122"/>
                        </a:rPr>
                        <a:t>(B)</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917985"/>
          </a:xfrm>
        </p:spPr>
        <p:txBody>
          <a:bodyPr/>
          <a:lstStyle/>
          <a:p>
            <a:r>
              <a:rPr lang="zh-CN" altLang="en-US" sz="3200" dirty="0"/>
              <a:t>表</a:t>
            </a:r>
            <a:r>
              <a:rPr lang="en-US" altLang="zh-CN" sz="3200" dirty="0"/>
              <a:t>10.2 </a:t>
            </a:r>
            <a:r>
              <a:rPr lang="zh-CN" altLang="en-US" sz="3200" dirty="0"/>
              <a:t>全局优化和相应的数据流分析</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94</a:t>
            </a:fld>
            <a:endParaRPr lang="zh-CN" altLang="en-US"/>
          </a:p>
        </p:txBody>
      </p:sp>
      <p:graphicFrame>
        <p:nvGraphicFramePr>
          <p:cNvPr id="5" name="表格 4"/>
          <p:cNvGraphicFramePr>
            <a:graphicFrameLocks noGrp="1"/>
          </p:cNvGraphicFramePr>
          <p:nvPr/>
        </p:nvGraphicFramePr>
        <p:xfrm>
          <a:off x="575187" y="1946787"/>
          <a:ext cx="8023123" cy="3255707"/>
        </p:xfrm>
        <a:graphic>
          <a:graphicData uri="http://schemas.openxmlformats.org/drawingml/2006/table">
            <a:tbl>
              <a:tblPr/>
              <a:tblGrid>
                <a:gridCol w="1318202">
                  <a:extLst>
                    <a:ext uri="{9D8B030D-6E8A-4147-A177-3AD203B41FA5}">
                      <a16:colId xmlns:a16="http://schemas.microsoft.com/office/drawing/2014/main" val="20000"/>
                    </a:ext>
                  </a:extLst>
                </a:gridCol>
                <a:gridCol w="1891047">
                  <a:extLst>
                    <a:ext uri="{9D8B030D-6E8A-4147-A177-3AD203B41FA5}">
                      <a16:colId xmlns:a16="http://schemas.microsoft.com/office/drawing/2014/main" val="20001"/>
                    </a:ext>
                  </a:extLst>
                </a:gridCol>
                <a:gridCol w="1604625">
                  <a:extLst>
                    <a:ext uri="{9D8B030D-6E8A-4147-A177-3AD203B41FA5}">
                      <a16:colId xmlns:a16="http://schemas.microsoft.com/office/drawing/2014/main" val="20002"/>
                    </a:ext>
                  </a:extLst>
                </a:gridCol>
                <a:gridCol w="1793403">
                  <a:extLst>
                    <a:ext uri="{9D8B030D-6E8A-4147-A177-3AD203B41FA5}">
                      <a16:colId xmlns:a16="http://schemas.microsoft.com/office/drawing/2014/main" val="20003"/>
                    </a:ext>
                  </a:extLst>
                </a:gridCol>
                <a:gridCol w="1415846">
                  <a:extLst>
                    <a:ext uri="{9D8B030D-6E8A-4147-A177-3AD203B41FA5}">
                      <a16:colId xmlns:a16="http://schemas.microsoft.com/office/drawing/2014/main" val="20004"/>
                    </a:ext>
                  </a:extLst>
                </a:gridCol>
              </a:tblGrid>
              <a:tr h="462731">
                <a:tc rowSpan="2">
                  <a:txBody>
                    <a:bodyPr/>
                    <a:lstStyle/>
                    <a:p>
                      <a:pPr algn="ctr"/>
                      <a:r>
                        <a:rPr lang="zh-CN" altLang="en-US" sz="2000" dirty="0">
                          <a:latin typeface="楷体" pitchFamily="49" charset="-122"/>
                          <a:ea typeface="楷体" pitchFamily="49" charset="-122"/>
                        </a:rPr>
                        <a:t>路径</a:t>
                      </a:r>
                    </a:p>
                  </a:txBody>
                  <a:tcPr marL="90000" marR="90000" marT="46800" marB="4680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gridSpan="2">
                  <a:txBody>
                    <a:bodyPr/>
                    <a:lstStyle/>
                    <a:p>
                      <a:pPr algn="ctr"/>
                      <a:r>
                        <a:rPr lang="zh-CN" altLang="en-US" sz="2000" dirty="0">
                          <a:solidFill>
                            <a:srgbClr val="C00000"/>
                          </a:solidFill>
                          <a:latin typeface="楷体" pitchFamily="49" charset="-122"/>
                          <a:ea typeface="楷体" pitchFamily="49" charset="-122"/>
                        </a:rPr>
                        <a:t>向前流</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dirty="0">
                          <a:solidFill>
                            <a:srgbClr val="C00000"/>
                          </a:solidFill>
                          <a:latin typeface="楷体" pitchFamily="49" charset="-122"/>
                          <a:ea typeface="楷体" pitchFamily="49" charset="-122"/>
                        </a:rPr>
                        <a:t>向后流</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2731">
                <a:tc vMerge="1">
                  <a:txBody>
                    <a:bodyPr/>
                    <a:lstStyle/>
                    <a:p>
                      <a:endParaRPr lang="zh-CN" altLang="en-US"/>
                    </a:p>
                  </a:txBody>
                  <a:tcPr/>
                </a:tc>
                <a:tc>
                  <a:txBody>
                    <a:bodyPr/>
                    <a:lstStyle/>
                    <a:p>
                      <a:pPr algn="ctr"/>
                      <a:r>
                        <a:rPr lang="zh-CN" altLang="en-US" sz="2000" dirty="0">
                          <a:latin typeface="楷体" pitchFamily="49" charset="-122"/>
                          <a:ea typeface="楷体" pitchFamily="49" charset="-122"/>
                        </a:rPr>
                        <a:t>问题</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rPr>
                        <a:t>初始值</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rPr>
                        <a:t>问题</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rPr>
                        <a:t>初始值</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55854">
                <a:tc rowSpan="2">
                  <a:txBody>
                    <a:bodyPr/>
                    <a:lstStyle/>
                    <a:p>
                      <a:pPr algn="ctr"/>
                      <a:r>
                        <a:rPr lang="zh-CN" altLang="en-US" sz="2000" dirty="0">
                          <a:solidFill>
                            <a:srgbClr val="C00000"/>
                          </a:solidFill>
                          <a:latin typeface="楷体" pitchFamily="49" charset="-122"/>
                          <a:ea typeface="楷体" pitchFamily="49" charset="-122"/>
                        </a:rPr>
                        <a:t>任意路径</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zh-CN" altLang="en-US" sz="2000" dirty="0">
                          <a:latin typeface="楷体" pitchFamily="49" charset="-122"/>
                          <a:ea typeface="楷体" pitchFamily="49" charset="-122"/>
                        </a:rPr>
                        <a:t>到达定值</a:t>
                      </a:r>
                      <a:endParaRPr lang="en-US" altLang="zh-CN" sz="2000" dirty="0">
                        <a:latin typeface="楷体" pitchFamily="49" charset="-122"/>
                        <a:ea typeface="楷体" pitchFamily="49" charset="-122"/>
                      </a:endParaRPr>
                    </a:p>
                    <a:p>
                      <a:pPr algn="ct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ud</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链）</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ea typeface="Arial Unicode MS" pitchFamily="34" charset="-122"/>
                          <a:cs typeface="Arial Unicode MS" pitchFamily="34" charset="-122"/>
                          <a:sym typeface="Symbol" pitchFamily="18" charset="2"/>
                        </a:rPr>
                        <a:t>∅</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zh-CN" altLang="en-US" sz="2000" dirty="0">
                          <a:latin typeface="楷体" pitchFamily="49" charset="-122"/>
                          <a:ea typeface="楷体" pitchFamily="49" charset="-122"/>
                        </a:rPr>
                        <a:t>活跃变量</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ea typeface="Arial Unicode MS" pitchFamily="34" charset="-122"/>
                          <a:cs typeface="Arial Unicode MS" pitchFamily="34" charset="-122"/>
                          <a:sym typeface="Symbol" pitchFamily="18" charset="2"/>
                        </a:rPr>
                        <a:t>∅</a:t>
                      </a:r>
                      <a:endParaRPr lang="zh-CN" altLang="en-US" sz="2000" dirty="0">
                        <a:latin typeface="楷体" pitchFamily="49" charset="-122"/>
                        <a:ea typeface="楷体" pitchFamily="49" charset="-122"/>
                      </a:endParaRPr>
                    </a:p>
                    <a:p>
                      <a:pPr algn="ct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2"/>
                  </a:ext>
                </a:extLst>
              </a:tr>
              <a:tr h="648929">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rPr>
                        <a:t>未初始化变量</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ea typeface="Arial Unicode MS" pitchFamily="34" charset="-122"/>
                          <a:cs typeface="Arial Unicode MS" pitchFamily="34" charset="-122"/>
                          <a:sym typeface="Symbol" pitchFamily="18" charset="2"/>
                        </a:rPr>
                        <a:t>∅</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2000" dirty="0">
                          <a:latin typeface="楷体" pitchFamily="49" charset="-122"/>
                          <a:ea typeface="楷体" pitchFamily="49" charset="-122"/>
                        </a:rPr>
                        <a:t>du-</a:t>
                      </a:r>
                      <a:r>
                        <a:rPr lang="zh-CN" altLang="en-US" sz="2000" dirty="0">
                          <a:latin typeface="楷体" pitchFamily="49" charset="-122"/>
                          <a:ea typeface="楷体" pitchFamily="49" charset="-122"/>
                        </a:rPr>
                        <a:t>链</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ea typeface="Arial Unicode MS" pitchFamily="34" charset="-122"/>
                          <a:cs typeface="Arial Unicode MS" pitchFamily="34" charset="-122"/>
                          <a:sym typeface="Symbol" pitchFamily="18" charset="2"/>
                        </a:rPr>
                        <a:t>∅</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462731">
                <a:tc rowSpan="2">
                  <a:txBody>
                    <a:bodyPr/>
                    <a:lstStyle/>
                    <a:p>
                      <a:pPr algn="ctr"/>
                      <a:r>
                        <a:rPr lang="zh-CN" altLang="en-US" sz="2000" dirty="0">
                          <a:solidFill>
                            <a:srgbClr val="C00000"/>
                          </a:solidFill>
                          <a:latin typeface="楷体" pitchFamily="49" charset="-122"/>
                          <a:ea typeface="楷体" pitchFamily="49" charset="-122"/>
                        </a:rPr>
                        <a:t>全路径</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zh-CN" altLang="en-US" sz="2000" dirty="0">
                          <a:latin typeface="楷体" pitchFamily="49" charset="-122"/>
                          <a:ea typeface="楷体" pitchFamily="49" charset="-122"/>
                        </a:rPr>
                        <a:t>有效表达式</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ea typeface="Arial Unicode MS" pitchFamily="34" charset="-122"/>
                          <a:cs typeface="Arial Unicode MS" pitchFamily="34" charset="-122"/>
                          <a:sym typeface="Symbol" pitchFamily="18" charset="2"/>
                        </a:rPr>
                        <a:t>∅</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2000" dirty="0">
                          <a:latin typeface="楷体" pitchFamily="49" charset="-122"/>
                          <a:ea typeface="楷体" pitchFamily="49" charset="-122"/>
                        </a:rPr>
                        <a:t>非常忙表达式</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ea typeface="Arial Unicode MS" pitchFamily="34" charset="-122"/>
                          <a:cs typeface="Arial Unicode MS" pitchFamily="34" charset="-122"/>
                          <a:sym typeface="Symbol" pitchFamily="18" charset="2"/>
                        </a:rPr>
                        <a:t>∅</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2731">
                <a:tc vMerge="1">
                  <a:txBody>
                    <a:bodyPr/>
                    <a:lstStyle/>
                    <a:p>
                      <a:endParaRPr lang="zh-CN" altLang="en-US"/>
                    </a:p>
                  </a:txBody>
                  <a:tcPr/>
                </a:tc>
                <a:tc>
                  <a:txBody>
                    <a:bodyPr/>
                    <a:lstStyle/>
                    <a:p>
                      <a:pPr algn="ctr"/>
                      <a:r>
                        <a:rPr lang="zh-CN" altLang="en-US" sz="2000" dirty="0">
                          <a:latin typeface="楷体" pitchFamily="49" charset="-122"/>
                          <a:ea typeface="楷体" pitchFamily="49" charset="-122"/>
                        </a:rPr>
                        <a:t>复写传播</a:t>
                      </a: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ea typeface="Arial Unicode MS" pitchFamily="34" charset="-122"/>
                          <a:cs typeface="Arial Unicode MS" pitchFamily="34" charset="-122"/>
                          <a:sym typeface="Symbol" pitchFamily="18" charset="2"/>
                        </a:rPr>
                        <a:t>∅</a:t>
                      </a:r>
                      <a:endParaRPr lang="zh-CN" altLang="en-US" sz="2000" dirty="0">
                        <a:latin typeface="楷体" pitchFamily="49" charset="-122"/>
                        <a:ea typeface="楷体" pitchFamily="49" charset="-122"/>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73401"/>
            <a:ext cx="7886700" cy="770501"/>
          </a:xfrm>
        </p:spPr>
        <p:txBody>
          <a:bodyPr/>
          <a:lstStyle/>
          <a:p>
            <a:r>
              <a:rPr lang="zh-CN" altLang="en-US" dirty="0"/>
              <a:t>重新叙述：可用表达式分析</a:t>
            </a:r>
          </a:p>
        </p:txBody>
      </p:sp>
      <p:sp>
        <p:nvSpPr>
          <p:cNvPr id="3" name="内容占位符 2"/>
          <p:cNvSpPr>
            <a:spLocks noGrp="1"/>
          </p:cNvSpPr>
          <p:nvPr>
            <p:ph idx="1"/>
          </p:nvPr>
        </p:nvSpPr>
        <p:spPr>
          <a:xfrm>
            <a:off x="427703" y="1120878"/>
            <a:ext cx="8288594" cy="5056086"/>
          </a:xfrm>
        </p:spPr>
        <p:txBody>
          <a:bodyPr/>
          <a:lstStyle/>
          <a:p>
            <a:pPr>
              <a:lnSpc>
                <a:spcPct val="110000"/>
              </a:lnSpc>
            </a:pPr>
            <a:r>
              <a:rPr lang="zh-CN" altLang="en-US" sz="2400" dirty="0"/>
              <a:t>如果从初始结点到</a:t>
            </a:r>
            <a:r>
              <a:rPr lang="en-US" altLang="zh-CN" sz="2400" dirty="0"/>
              <a:t>p</a:t>
            </a:r>
            <a:r>
              <a:rPr lang="zh-CN" altLang="en-US" sz="2400" dirty="0"/>
              <a:t>的每一条路径都要计算</a:t>
            </a:r>
            <a:r>
              <a:rPr lang="en-US" altLang="zh-CN" sz="2400" dirty="0"/>
              <a:t>x op y</a:t>
            </a:r>
            <a:r>
              <a:rPr lang="zh-CN" altLang="en-US" sz="2400" dirty="0"/>
              <a:t>，而且在</a:t>
            </a:r>
            <a:r>
              <a:rPr lang="zh-CN" altLang="en-US" sz="2400" u="sng" dirty="0"/>
              <a:t>到达</a:t>
            </a:r>
            <a:r>
              <a:rPr lang="en-US" altLang="zh-CN" sz="2400" u="sng" dirty="0"/>
              <a:t>p</a:t>
            </a:r>
            <a:r>
              <a:rPr lang="zh-CN" altLang="en-US" sz="2400" u="sng" dirty="0"/>
              <a:t>的这些路径上没有对</a:t>
            </a:r>
            <a:r>
              <a:rPr lang="en-US" altLang="zh-CN" sz="2400" u="sng" dirty="0"/>
              <a:t>x</a:t>
            </a:r>
            <a:r>
              <a:rPr lang="zh-CN" altLang="en-US" sz="2400" u="sng" dirty="0"/>
              <a:t>或</a:t>
            </a:r>
            <a:r>
              <a:rPr lang="en-US" altLang="zh-CN" sz="2400" u="sng" dirty="0"/>
              <a:t>y</a:t>
            </a:r>
            <a:r>
              <a:rPr lang="zh-CN" altLang="en-US" sz="2400" u="sng" dirty="0"/>
              <a:t>的赋值</a:t>
            </a:r>
            <a:r>
              <a:rPr lang="zh-CN" altLang="en-US" sz="2400" dirty="0"/>
              <a:t>，则称表达式</a:t>
            </a:r>
            <a:r>
              <a:rPr lang="en-US" altLang="zh-CN" sz="2400" dirty="0"/>
              <a:t>x op y</a:t>
            </a:r>
            <a:r>
              <a:rPr lang="zh-CN" altLang="en-US" sz="2400" dirty="0"/>
              <a:t>在</a:t>
            </a:r>
            <a:r>
              <a:rPr lang="en-US" altLang="zh-CN" sz="2400" dirty="0"/>
              <a:t>p</a:t>
            </a:r>
            <a:r>
              <a:rPr lang="zh-CN" altLang="en-US" sz="2400" dirty="0"/>
              <a:t>点是可用的；</a:t>
            </a:r>
            <a:endParaRPr lang="en-US" altLang="zh-CN" sz="2400" dirty="0"/>
          </a:p>
          <a:p>
            <a:pPr>
              <a:lnSpc>
                <a:spcPct val="110000"/>
              </a:lnSpc>
            </a:pPr>
            <a:r>
              <a:rPr lang="zh-CN" altLang="en-US" sz="2400" dirty="0"/>
              <a:t>对表达式的注销：</a:t>
            </a:r>
            <a:endParaRPr lang="en-US" altLang="zh-CN" sz="2400" dirty="0"/>
          </a:p>
          <a:p>
            <a:pPr marL="468000" lvl="1">
              <a:lnSpc>
                <a:spcPct val="110000"/>
              </a:lnSpc>
              <a:buFont typeface="Wingdings" pitchFamily="2" charset="2"/>
              <a:buChar char="Ø"/>
            </a:pPr>
            <a:r>
              <a:rPr lang="zh-CN" altLang="en-US" sz="2200" dirty="0"/>
              <a:t>如果</a:t>
            </a:r>
            <a:r>
              <a:rPr lang="zh-CN" altLang="en-US" sz="2200" dirty="0">
                <a:solidFill>
                  <a:srgbClr val="FF0000"/>
                </a:solidFill>
              </a:rPr>
              <a:t>基本块</a:t>
            </a:r>
            <a:r>
              <a:rPr lang="en-US" altLang="zh-CN" sz="2200" dirty="0">
                <a:solidFill>
                  <a:srgbClr val="FF0000"/>
                </a:solidFill>
              </a:rPr>
              <a:t>B</a:t>
            </a:r>
            <a:r>
              <a:rPr lang="zh-CN" altLang="en-US" sz="2200" dirty="0"/>
              <a:t>中含有对</a:t>
            </a:r>
            <a:r>
              <a:rPr lang="en-US" altLang="zh-CN" sz="2200" dirty="0">
                <a:solidFill>
                  <a:srgbClr val="FF0000"/>
                </a:solidFill>
              </a:rPr>
              <a:t>x</a:t>
            </a:r>
            <a:r>
              <a:rPr lang="zh-CN" altLang="en-US" sz="2200" dirty="0">
                <a:solidFill>
                  <a:srgbClr val="FF0000"/>
                </a:solidFill>
              </a:rPr>
              <a:t>或</a:t>
            </a:r>
            <a:r>
              <a:rPr lang="en-US" altLang="zh-CN" sz="2200" dirty="0">
                <a:solidFill>
                  <a:srgbClr val="FF0000"/>
                </a:solidFill>
              </a:rPr>
              <a:t>y</a:t>
            </a:r>
            <a:r>
              <a:rPr lang="zh-CN" altLang="en-US" sz="2200" dirty="0"/>
              <a:t>的赋值，且后无重新计算</a:t>
            </a:r>
            <a:r>
              <a:rPr lang="en-US" altLang="zh-CN" sz="2200" dirty="0"/>
              <a:t>x op y</a:t>
            </a:r>
            <a:r>
              <a:rPr lang="zh-CN" altLang="en-US" sz="2200" dirty="0"/>
              <a:t>，则称</a:t>
            </a:r>
            <a:r>
              <a:rPr lang="en-US" altLang="zh-CN" sz="2200" u="sng" dirty="0"/>
              <a:t>B</a:t>
            </a:r>
            <a:r>
              <a:rPr lang="zh-CN" altLang="en-US" sz="2200" u="sng" dirty="0"/>
              <a:t>注销了</a:t>
            </a:r>
            <a:r>
              <a:rPr lang="zh-CN" altLang="en-US" sz="2200" dirty="0"/>
              <a:t>表达式</a:t>
            </a:r>
            <a:r>
              <a:rPr lang="en-US" altLang="zh-CN" sz="2200" dirty="0"/>
              <a:t>x op y</a:t>
            </a:r>
            <a:r>
              <a:rPr lang="zh-CN" altLang="en-US" sz="2200" dirty="0"/>
              <a:t>；</a:t>
            </a:r>
            <a:endParaRPr lang="en-US" altLang="zh-CN" sz="2200" dirty="0"/>
          </a:p>
          <a:p>
            <a:pPr>
              <a:lnSpc>
                <a:spcPct val="110000"/>
              </a:lnSpc>
            </a:pPr>
            <a:r>
              <a:rPr lang="zh-CN" altLang="en-US" sz="2400" dirty="0"/>
              <a:t>表达式的生成：</a:t>
            </a:r>
            <a:endParaRPr lang="en-US" altLang="zh-CN" sz="2400" dirty="0"/>
          </a:p>
          <a:p>
            <a:pPr marL="468000" lvl="1">
              <a:lnSpc>
                <a:spcPct val="110000"/>
              </a:lnSpc>
              <a:buFont typeface="Wingdings" pitchFamily="2" charset="2"/>
              <a:buChar char="Ø"/>
            </a:pPr>
            <a:r>
              <a:rPr lang="zh-CN" altLang="en-US" sz="2200" dirty="0"/>
              <a:t>如果</a:t>
            </a:r>
            <a:r>
              <a:rPr lang="zh-CN" altLang="en-US" sz="2200" dirty="0">
                <a:solidFill>
                  <a:srgbClr val="FF0000"/>
                </a:solidFill>
              </a:rPr>
              <a:t>基本块</a:t>
            </a:r>
            <a:r>
              <a:rPr lang="en-US" altLang="zh-CN" sz="2200" dirty="0">
                <a:solidFill>
                  <a:srgbClr val="FF0000"/>
                </a:solidFill>
              </a:rPr>
              <a:t>B</a:t>
            </a:r>
            <a:r>
              <a:rPr lang="zh-CN" altLang="en-US" sz="2200" dirty="0"/>
              <a:t>明确地计算了</a:t>
            </a:r>
            <a:r>
              <a:rPr lang="en-US" altLang="zh-CN" sz="2200" dirty="0"/>
              <a:t>x op y</a:t>
            </a:r>
            <a:r>
              <a:rPr lang="zh-CN" altLang="en-US" sz="2200" dirty="0"/>
              <a:t>，且后无重新定义</a:t>
            </a:r>
            <a:r>
              <a:rPr lang="en-US" altLang="zh-CN" sz="2200" dirty="0"/>
              <a:t>x</a:t>
            </a:r>
            <a:r>
              <a:rPr lang="zh-CN" altLang="en-US" sz="2200" dirty="0"/>
              <a:t>或</a:t>
            </a:r>
            <a:r>
              <a:rPr lang="en-US" altLang="zh-CN" sz="2200" dirty="0"/>
              <a:t>y</a:t>
            </a:r>
            <a:r>
              <a:rPr lang="zh-CN" altLang="en-US" sz="2200" dirty="0"/>
              <a:t>，则称</a:t>
            </a:r>
            <a:r>
              <a:rPr lang="en-US" altLang="zh-CN" sz="2200" u="sng" dirty="0"/>
              <a:t>B</a:t>
            </a:r>
            <a:r>
              <a:rPr lang="zh-CN" altLang="en-US" sz="2200" u="sng" dirty="0"/>
              <a:t>生成了</a:t>
            </a:r>
            <a:r>
              <a:rPr lang="zh-CN" altLang="en-US" sz="2200" dirty="0"/>
              <a:t>表达式</a:t>
            </a:r>
            <a:r>
              <a:rPr lang="en-US" altLang="zh-CN" sz="2200" dirty="0"/>
              <a:t>x op y</a:t>
            </a:r>
            <a:r>
              <a:rPr lang="zh-CN" altLang="en-US" sz="2200" dirty="0"/>
              <a:t>；</a:t>
            </a:r>
            <a:endParaRPr lang="en-US" altLang="zh-CN" sz="2200" dirty="0"/>
          </a:p>
          <a:p>
            <a:pPr>
              <a:lnSpc>
                <a:spcPct val="110000"/>
              </a:lnSpc>
            </a:pPr>
            <a:r>
              <a:rPr lang="zh-CN" altLang="en-US" sz="2400" dirty="0"/>
              <a:t>可用表达式信息的主要用途是</a:t>
            </a:r>
            <a:r>
              <a:rPr lang="zh-CN" altLang="en-US" sz="2400" dirty="0">
                <a:solidFill>
                  <a:srgbClr val="FF0000"/>
                </a:solidFill>
              </a:rPr>
              <a:t>检测公共子表达式</a:t>
            </a:r>
            <a:r>
              <a:rPr lang="zh-CN" altLang="en-US" sz="2400" dirty="0"/>
              <a:t>。</a:t>
            </a:r>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95</a:t>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6157"/>
            <a:ext cx="7886700" cy="653497"/>
          </a:xfrm>
        </p:spPr>
        <p:txBody>
          <a:bodyPr/>
          <a:lstStyle/>
          <a:p>
            <a:r>
              <a:rPr lang="zh-CN" altLang="en-US" dirty="0"/>
              <a:t>优化的一些问题</a:t>
            </a:r>
          </a:p>
        </p:txBody>
      </p:sp>
      <p:sp>
        <p:nvSpPr>
          <p:cNvPr id="3" name="内容占位符 2"/>
          <p:cNvSpPr>
            <a:spLocks noGrp="1"/>
          </p:cNvSpPr>
          <p:nvPr>
            <p:ph idx="1"/>
          </p:nvPr>
        </p:nvSpPr>
        <p:spPr>
          <a:xfrm>
            <a:off x="628650" y="1179871"/>
            <a:ext cx="7886700" cy="5144729"/>
          </a:xfrm>
        </p:spPr>
        <p:txBody>
          <a:bodyPr/>
          <a:lstStyle/>
          <a:p>
            <a:pPr>
              <a:spcAft>
                <a:spcPts val="1200"/>
              </a:spcAft>
            </a:pPr>
            <a:r>
              <a:rPr lang="zh-CN" altLang="en-US" dirty="0">
                <a:solidFill>
                  <a:srgbClr val="FF0000"/>
                </a:solidFill>
              </a:rPr>
              <a:t>不存在“完全优化”</a:t>
            </a:r>
            <a:r>
              <a:rPr lang="zh-CN" altLang="en-US" dirty="0"/>
              <a:t>；</a:t>
            </a:r>
            <a:endParaRPr lang="en-US" altLang="zh-CN" dirty="0"/>
          </a:p>
          <a:p>
            <a:pPr>
              <a:spcAft>
                <a:spcPts val="1200"/>
              </a:spcAft>
            </a:pPr>
            <a:r>
              <a:rPr lang="zh-CN" altLang="en-US" dirty="0"/>
              <a:t>不能保证优化总是产生好的结果；</a:t>
            </a:r>
            <a:endParaRPr lang="en-US" altLang="zh-CN" dirty="0"/>
          </a:p>
          <a:p>
            <a:pPr>
              <a:spcAft>
                <a:spcPts val="1200"/>
              </a:spcAft>
            </a:pPr>
            <a:r>
              <a:rPr lang="zh-CN" altLang="en-US" dirty="0"/>
              <a:t>优化的顺序和组合是关键；</a:t>
            </a:r>
            <a:endParaRPr lang="en-US" altLang="zh-CN" dirty="0"/>
          </a:p>
          <a:p>
            <a:pPr>
              <a:spcAft>
                <a:spcPts val="1200"/>
              </a:spcAft>
            </a:pPr>
            <a:r>
              <a:rPr lang="zh-CN" altLang="en-US" dirty="0"/>
              <a:t>很多优化是非确定的；</a:t>
            </a:r>
            <a:endParaRPr lang="en-US" altLang="zh-CN" dirty="0"/>
          </a:p>
          <a:p>
            <a:pPr>
              <a:spcAft>
                <a:spcPts val="1200"/>
              </a:spcAft>
            </a:pPr>
            <a:r>
              <a:rPr lang="zh-CN" altLang="en-US" dirty="0"/>
              <a:t>目前还不存在靠得住的优化的正确性证明；</a:t>
            </a:r>
            <a:endParaRPr lang="en-US" altLang="zh-CN" dirty="0"/>
          </a:p>
          <a:p>
            <a:pPr>
              <a:spcAft>
                <a:spcPts val="1200"/>
              </a:spcAft>
            </a:pPr>
            <a:r>
              <a:rPr lang="zh-CN" altLang="en-US" dirty="0"/>
              <a:t>不要期待“完美编译器”；</a:t>
            </a:r>
            <a:endParaRPr lang="en-US" altLang="zh-CN" dirty="0"/>
          </a:p>
          <a:p>
            <a:pPr>
              <a:spcAft>
                <a:spcPts val="1200"/>
              </a:spcAft>
            </a:pPr>
            <a:r>
              <a:rPr lang="zh-CN" altLang="en-US" dirty="0"/>
              <a:t>避免因为优化而引入</a:t>
            </a:r>
            <a:r>
              <a:rPr lang="en-US" altLang="zh-CN" dirty="0"/>
              <a:t>bug</a:t>
            </a:r>
            <a:r>
              <a:rPr lang="zh-CN" altLang="en-US" dirty="0"/>
              <a:t>。</a:t>
            </a:r>
            <a:endParaRPr lang="en-US" altLang="zh-CN" dirty="0"/>
          </a:p>
          <a:p>
            <a:pPr>
              <a:spcAft>
                <a:spcPts val="1200"/>
              </a:spcAft>
            </a:pP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EFC3A549-9C13-4399-83C7-A4E2E0BD550C}" type="slidenum">
              <a:rPr lang="zh-CN" altLang="en-US" smtClean="0"/>
              <a:pPr>
                <a:defRPr/>
              </a:pPr>
              <a:t>96</a:t>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60960" y="4069080"/>
            <a:ext cx="9000000" cy="2377440"/>
          </a:xfrm>
          <a:prstGeom prst="rect">
            <a:avLst/>
          </a:prstGeom>
          <a:solidFill>
            <a:schemeClr val="accent4">
              <a:lumMod val="40000"/>
              <a:lumOff val="6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60960" y="716280"/>
            <a:ext cx="9000000" cy="2377440"/>
          </a:xfrm>
          <a:prstGeom prst="rect">
            <a:avLst/>
          </a:prstGeom>
          <a:solidFill>
            <a:schemeClr val="accent2">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99621" y="147414"/>
            <a:ext cx="7886700" cy="534759"/>
          </a:xfrm>
        </p:spPr>
        <p:txBody>
          <a:bodyPr/>
          <a:lstStyle/>
          <a:p>
            <a:r>
              <a:rPr lang="zh-CN" altLang="en-US" dirty="0"/>
              <a:t>广义优化</a:t>
            </a:r>
          </a:p>
        </p:txBody>
      </p:sp>
      <p:sp>
        <p:nvSpPr>
          <p:cNvPr id="15" name="流程图: 过程 14"/>
          <p:cNvSpPr/>
          <p:nvPr/>
        </p:nvSpPr>
        <p:spPr>
          <a:xfrm>
            <a:off x="451847" y="3310518"/>
            <a:ext cx="5354593"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638" indent="-274638">
              <a:buClr>
                <a:srgbClr val="FF0000"/>
              </a:buClr>
              <a:buSzPct val="60000"/>
              <a:buFont typeface="Wingdings" pitchFamily="2" charset="2"/>
              <a:buChar char="u"/>
            </a:pPr>
            <a:r>
              <a:rPr lang="zh-CN" altLang="en-US" sz="2400" dirty="0">
                <a:solidFill>
                  <a:srgbClr val="0000FF"/>
                </a:solidFill>
                <a:latin typeface="楷体" pitchFamily="49" charset="-122"/>
                <a:ea typeface="楷体" pitchFamily="49" charset="-122"/>
              </a:rPr>
              <a:t>程序员和编译器可能改善程序的位置</a:t>
            </a:r>
          </a:p>
        </p:txBody>
      </p:sp>
      <p:grpSp>
        <p:nvGrpSpPr>
          <p:cNvPr id="37" name="组合 36"/>
          <p:cNvGrpSpPr/>
          <p:nvPr/>
        </p:nvGrpSpPr>
        <p:grpSpPr>
          <a:xfrm>
            <a:off x="-67375" y="814531"/>
            <a:ext cx="9285575" cy="2036892"/>
            <a:chOff x="-231515" y="1236389"/>
            <a:chExt cx="9285575" cy="2036892"/>
          </a:xfrm>
        </p:grpSpPr>
        <p:sp>
          <p:nvSpPr>
            <p:cNvPr id="6" name="流程图: 过程 5"/>
            <p:cNvSpPr/>
            <p:nvPr/>
          </p:nvSpPr>
          <p:spPr>
            <a:xfrm>
              <a:off x="759261" y="1504554"/>
              <a:ext cx="1219438" cy="393790"/>
            </a:xfrm>
            <a:prstGeom prst="flowChartProcess">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编译前端</a:t>
              </a:r>
            </a:p>
          </p:txBody>
        </p:sp>
        <p:sp>
          <p:nvSpPr>
            <p:cNvPr id="8" name="流程图: 过程 7"/>
            <p:cNvSpPr/>
            <p:nvPr/>
          </p:nvSpPr>
          <p:spPr>
            <a:xfrm>
              <a:off x="-231515" y="1236389"/>
              <a:ext cx="1115934"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源程序</a:t>
              </a:r>
            </a:p>
          </p:txBody>
        </p:sp>
        <p:sp>
          <p:nvSpPr>
            <p:cNvPr id="9" name="流程图: 过程 8"/>
            <p:cNvSpPr/>
            <p:nvPr/>
          </p:nvSpPr>
          <p:spPr>
            <a:xfrm>
              <a:off x="3126671" y="1500688"/>
              <a:ext cx="1738857" cy="401523"/>
            </a:xfrm>
            <a:prstGeom prst="flowChartProcess">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中间代码生成</a:t>
              </a:r>
            </a:p>
          </p:txBody>
        </p:sp>
        <p:sp>
          <p:nvSpPr>
            <p:cNvPr id="11" name="流程图: 过程 10"/>
            <p:cNvSpPr/>
            <p:nvPr/>
          </p:nvSpPr>
          <p:spPr>
            <a:xfrm>
              <a:off x="3126699" y="2870081"/>
              <a:ext cx="1738800" cy="403200"/>
            </a:xfrm>
            <a:prstGeom prst="flowChartProcess">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中间代码优化</a:t>
              </a:r>
            </a:p>
          </p:txBody>
        </p:sp>
        <p:sp>
          <p:nvSpPr>
            <p:cNvPr id="12" name="流程图: 过程 11"/>
            <p:cNvSpPr/>
            <p:nvPr/>
          </p:nvSpPr>
          <p:spPr>
            <a:xfrm>
              <a:off x="6022299" y="1499849"/>
              <a:ext cx="1738800" cy="403200"/>
            </a:xfrm>
            <a:prstGeom prst="flowChartProcess">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目标代码生成</a:t>
              </a:r>
            </a:p>
          </p:txBody>
        </p:sp>
        <p:sp>
          <p:nvSpPr>
            <p:cNvPr id="13" name="流程图: 过程 12"/>
            <p:cNvSpPr/>
            <p:nvPr/>
          </p:nvSpPr>
          <p:spPr>
            <a:xfrm>
              <a:off x="6022299" y="2870081"/>
              <a:ext cx="1738800" cy="403200"/>
            </a:xfrm>
            <a:prstGeom prst="flowChartProcess">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目标代码优化</a:t>
              </a:r>
            </a:p>
          </p:txBody>
        </p:sp>
        <p:sp>
          <p:nvSpPr>
            <p:cNvPr id="16" name="流程图: 过程 15"/>
            <p:cNvSpPr/>
            <p:nvPr/>
          </p:nvSpPr>
          <p:spPr>
            <a:xfrm>
              <a:off x="7631660" y="1236389"/>
              <a:ext cx="1422400"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目标程序</a:t>
              </a:r>
            </a:p>
          </p:txBody>
        </p:sp>
        <p:sp>
          <p:nvSpPr>
            <p:cNvPr id="17" name="流程图: 过程 16"/>
            <p:cNvSpPr/>
            <p:nvPr/>
          </p:nvSpPr>
          <p:spPr>
            <a:xfrm>
              <a:off x="2794313" y="2209800"/>
              <a:ext cx="1291912" cy="374360"/>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中间代码</a:t>
              </a:r>
            </a:p>
          </p:txBody>
        </p:sp>
        <p:sp>
          <p:nvSpPr>
            <p:cNvPr id="18" name="流程图: 过程 17"/>
            <p:cNvSpPr/>
            <p:nvPr/>
          </p:nvSpPr>
          <p:spPr>
            <a:xfrm>
              <a:off x="1939564" y="1236389"/>
              <a:ext cx="1208373"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中间代码</a:t>
              </a:r>
            </a:p>
          </p:txBody>
        </p:sp>
        <p:sp>
          <p:nvSpPr>
            <p:cNvPr id="19" name="流程图: 过程 18"/>
            <p:cNvSpPr/>
            <p:nvPr/>
          </p:nvSpPr>
          <p:spPr>
            <a:xfrm>
              <a:off x="4745225" y="1236389"/>
              <a:ext cx="1422400"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中间代码</a:t>
              </a:r>
            </a:p>
          </p:txBody>
        </p:sp>
        <p:cxnSp>
          <p:nvCxnSpPr>
            <p:cNvPr id="21" name="直接箭头连接符 20"/>
            <p:cNvCxnSpPr/>
            <p:nvPr/>
          </p:nvCxnSpPr>
          <p:spPr>
            <a:xfrm>
              <a:off x="-56636" y="1700144"/>
              <a:ext cx="821134"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762875" y="1706223"/>
              <a:ext cx="1080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867275" y="1706223"/>
              <a:ext cx="1159835"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981200" y="1706224"/>
              <a:ext cx="1152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2" idx="2"/>
              <a:endCxn id="13" idx="0"/>
            </p:cNvCxnSpPr>
            <p:nvPr/>
          </p:nvCxnSpPr>
          <p:spPr>
            <a:xfrm>
              <a:off x="6891699" y="1903049"/>
              <a:ext cx="0" cy="96703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4448175" y="1952625"/>
              <a:ext cx="933450" cy="91440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flipH="1">
              <a:off x="3996099" y="1902211"/>
              <a:ext cx="1" cy="96787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7381875" y="1943100"/>
              <a:ext cx="714375" cy="92392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37145" y="3996650"/>
            <a:ext cx="9285575" cy="2554052"/>
            <a:chOff x="-6665" y="3996650"/>
            <a:chExt cx="9285575" cy="2554052"/>
          </a:xfrm>
        </p:grpSpPr>
        <p:sp>
          <p:nvSpPr>
            <p:cNvPr id="14" name="流程图: 过程 13"/>
            <p:cNvSpPr/>
            <p:nvPr/>
          </p:nvSpPr>
          <p:spPr>
            <a:xfrm>
              <a:off x="59960" y="5486400"/>
              <a:ext cx="1873770" cy="854439"/>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00FF"/>
                  </a:solidFill>
                  <a:latin typeface="楷体" pitchFamily="49" charset="-122"/>
                  <a:ea typeface="楷体" pitchFamily="49" charset="-122"/>
                </a:rPr>
                <a:t>程序员可以改进算法，优化循环等</a:t>
              </a:r>
            </a:p>
          </p:txBody>
        </p:sp>
        <p:grpSp>
          <p:nvGrpSpPr>
            <p:cNvPr id="38" name="组合 37"/>
            <p:cNvGrpSpPr/>
            <p:nvPr/>
          </p:nvGrpSpPr>
          <p:grpSpPr>
            <a:xfrm>
              <a:off x="-6665" y="3996650"/>
              <a:ext cx="9285575" cy="1530660"/>
              <a:chOff x="-231515" y="1236389"/>
              <a:chExt cx="9285575" cy="1530660"/>
            </a:xfrm>
          </p:grpSpPr>
          <p:sp>
            <p:nvSpPr>
              <p:cNvPr id="39" name="流程图: 过程 38"/>
              <p:cNvSpPr/>
              <p:nvPr/>
            </p:nvSpPr>
            <p:spPr>
              <a:xfrm>
                <a:off x="759261" y="1504554"/>
                <a:ext cx="1219438" cy="393790"/>
              </a:xfrm>
              <a:prstGeom prst="flowChartProcess">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编译前端</a:t>
                </a:r>
              </a:p>
            </p:txBody>
          </p:sp>
          <p:sp>
            <p:nvSpPr>
              <p:cNvPr id="40" name="流程图: 过程 39"/>
              <p:cNvSpPr/>
              <p:nvPr/>
            </p:nvSpPr>
            <p:spPr>
              <a:xfrm>
                <a:off x="-231515" y="1236389"/>
                <a:ext cx="1115934"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源程序</a:t>
                </a:r>
              </a:p>
            </p:txBody>
          </p:sp>
          <p:sp>
            <p:nvSpPr>
              <p:cNvPr id="41" name="流程图: 过程 40"/>
              <p:cNvSpPr/>
              <p:nvPr/>
            </p:nvSpPr>
            <p:spPr>
              <a:xfrm>
                <a:off x="3126671" y="1500688"/>
                <a:ext cx="1738857" cy="401523"/>
              </a:xfrm>
              <a:prstGeom prst="flowChartProcess">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中间代码生成</a:t>
                </a:r>
              </a:p>
            </p:txBody>
          </p:sp>
          <p:sp>
            <p:nvSpPr>
              <p:cNvPr id="43" name="流程图: 过程 42"/>
              <p:cNvSpPr/>
              <p:nvPr/>
            </p:nvSpPr>
            <p:spPr>
              <a:xfrm>
                <a:off x="6022299" y="1499849"/>
                <a:ext cx="1738800" cy="403200"/>
              </a:xfrm>
              <a:prstGeom prst="flowChartProcess">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目标代码生成</a:t>
                </a:r>
              </a:p>
            </p:txBody>
          </p:sp>
          <p:sp>
            <p:nvSpPr>
              <p:cNvPr id="45" name="流程图: 过程 44"/>
              <p:cNvSpPr/>
              <p:nvPr/>
            </p:nvSpPr>
            <p:spPr>
              <a:xfrm>
                <a:off x="7631660" y="1236389"/>
                <a:ext cx="1422400"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目标程序</a:t>
                </a:r>
              </a:p>
            </p:txBody>
          </p:sp>
          <p:sp>
            <p:nvSpPr>
              <p:cNvPr id="47" name="流程图: 过程 46"/>
              <p:cNvSpPr/>
              <p:nvPr/>
            </p:nvSpPr>
            <p:spPr>
              <a:xfrm>
                <a:off x="1939564" y="1236389"/>
                <a:ext cx="1208373"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中间代码</a:t>
                </a:r>
              </a:p>
            </p:txBody>
          </p:sp>
          <p:sp>
            <p:nvSpPr>
              <p:cNvPr id="48" name="流程图: 过程 47"/>
              <p:cNvSpPr/>
              <p:nvPr/>
            </p:nvSpPr>
            <p:spPr>
              <a:xfrm>
                <a:off x="4745225" y="1236389"/>
                <a:ext cx="1422400" cy="493486"/>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latin typeface="楷体" pitchFamily="49" charset="-122"/>
                    <a:ea typeface="楷体" pitchFamily="49" charset="-122"/>
                  </a:rPr>
                  <a:t>中间代码</a:t>
                </a:r>
              </a:p>
            </p:txBody>
          </p:sp>
          <p:cxnSp>
            <p:nvCxnSpPr>
              <p:cNvPr id="49" name="直接箭头连接符 48"/>
              <p:cNvCxnSpPr/>
              <p:nvPr/>
            </p:nvCxnSpPr>
            <p:spPr>
              <a:xfrm>
                <a:off x="0" y="1696693"/>
                <a:ext cx="764498"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7762875" y="1701460"/>
                <a:ext cx="1008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4867275" y="1715749"/>
                <a:ext cx="1152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1981200" y="1706224"/>
                <a:ext cx="115200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3" idx="2"/>
              </p:cNvCxnSpPr>
              <p:nvPr/>
            </p:nvCxnSpPr>
            <p:spPr>
              <a:xfrm>
                <a:off x="6891699" y="1903049"/>
                <a:ext cx="0" cy="86400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流程图: 过程 56"/>
            <p:cNvSpPr/>
            <p:nvPr/>
          </p:nvSpPr>
          <p:spPr>
            <a:xfrm>
              <a:off x="3046394" y="5366479"/>
              <a:ext cx="2323475" cy="1184223"/>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00FF"/>
                  </a:solidFill>
                  <a:latin typeface="楷体" pitchFamily="49" charset="-122"/>
                  <a:ea typeface="楷体" pitchFamily="49" charset="-122"/>
                </a:rPr>
                <a:t>编译器可以改进过程调用、循环和地址计算</a:t>
              </a:r>
            </a:p>
          </p:txBody>
        </p:sp>
        <p:sp>
          <p:nvSpPr>
            <p:cNvPr id="58" name="流程图: 过程 57"/>
            <p:cNvSpPr/>
            <p:nvPr/>
          </p:nvSpPr>
          <p:spPr>
            <a:xfrm>
              <a:off x="6051449" y="5491397"/>
              <a:ext cx="2148589" cy="984354"/>
            </a:xfrm>
            <a:prstGeom prst="flowChartProcess">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00FF"/>
                  </a:solidFill>
                  <a:latin typeface="楷体" pitchFamily="49" charset="-122"/>
                  <a:ea typeface="楷体" pitchFamily="49" charset="-122"/>
                </a:rPr>
                <a:t>编译器可以利用寄存器、选择指令和窥孔优化</a:t>
              </a:r>
            </a:p>
          </p:txBody>
        </p:sp>
        <p:cxnSp>
          <p:nvCxnSpPr>
            <p:cNvPr id="59" name="直接箭头连接符 58"/>
            <p:cNvCxnSpPr/>
            <p:nvPr/>
          </p:nvCxnSpPr>
          <p:spPr>
            <a:xfrm>
              <a:off x="4209987" y="4650818"/>
              <a:ext cx="0" cy="86400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585834" y="4461249"/>
              <a:ext cx="0" cy="100800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blinds(horizontal)">
                                      <p:cBhvr>
                                        <p:cTn id="1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a:xfrm>
            <a:off x="1482213" y="2766219"/>
            <a:ext cx="6179574" cy="1325562"/>
          </a:xfrm>
        </p:spPr>
        <p:txBody>
          <a:bodyPr/>
          <a:lstStyle/>
          <a:p>
            <a:r>
              <a:rPr lang="en-US" altLang="zh-CN" dirty="0">
                <a:latin typeface="Comic Sans MS" pitchFamily="66" charset="0"/>
                <a:ea typeface="Yu Gothic UI Semibold" pitchFamily="34" charset="-128"/>
              </a:rPr>
              <a:t>Pause</a:t>
            </a:r>
            <a:endParaRPr lang="zh-CN" altLang="en-US" dirty="0">
              <a:latin typeface="Comic Sans MS" pitchFamily="66" charset="0"/>
              <a:ea typeface="Yu Gothic UI Semibold" pitchFamily="34" charset="-128"/>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2E734-EBE4-4989-953F-EFF6FD433C06}"/>
              </a:ext>
            </a:extLst>
          </p:cNvPr>
          <p:cNvSpPr>
            <a:spLocks noGrp="1"/>
          </p:cNvSpPr>
          <p:nvPr>
            <p:ph type="title"/>
          </p:nvPr>
        </p:nvSpPr>
        <p:spPr>
          <a:xfrm>
            <a:off x="2771800" y="365126"/>
            <a:ext cx="3600400" cy="768620"/>
          </a:xfrm>
        </p:spPr>
        <p:txBody>
          <a:bodyPr/>
          <a:lstStyle/>
          <a:p>
            <a:r>
              <a:rPr lang="zh-CN" altLang="en-US"/>
              <a:t>感悟优化</a:t>
            </a:r>
          </a:p>
        </p:txBody>
      </p:sp>
      <p:sp>
        <p:nvSpPr>
          <p:cNvPr id="3" name="内容占位符 2">
            <a:extLst>
              <a:ext uri="{FF2B5EF4-FFF2-40B4-BE49-F238E27FC236}">
                <a16:creationId xmlns:a16="http://schemas.microsoft.com/office/drawing/2014/main" id="{F6E5D16D-06BF-4730-8937-58B720C364E3}"/>
              </a:ext>
            </a:extLst>
          </p:cNvPr>
          <p:cNvSpPr>
            <a:spLocks noGrp="1"/>
          </p:cNvSpPr>
          <p:nvPr>
            <p:ph idx="1"/>
          </p:nvPr>
        </p:nvSpPr>
        <p:spPr>
          <a:xfrm>
            <a:off x="1408038" y="2483895"/>
            <a:ext cx="3195355" cy="2413465"/>
          </a:xfrm>
        </p:spPr>
        <p:txBody>
          <a:bodyPr/>
          <a:lstStyle/>
          <a:p>
            <a:pPr marL="0" indent="0">
              <a:buNone/>
            </a:pPr>
            <a:r>
              <a:rPr lang="zh-CN" altLang="en-US"/>
              <a:t>活性定值皆可达，</a:t>
            </a:r>
          </a:p>
          <a:p>
            <a:pPr marL="0" indent="0">
              <a:buNone/>
            </a:pPr>
            <a:r>
              <a:rPr lang="zh-CN" altLang="en-US"/>
              <a:t>必经循环集优化；</a:t>
            </a:r>
            <a:endParaRPr lang="en-US" altLang="zh-CN"/>
          </a:p>
          <a:p>
            <a:pPr marL="0" indent="0">
              <a:buNone/>
            </a:pPr>
            <a:r>
              <a:rPr lang="zh-CN" altLang="en-US"/>
              <a:t>春去夏来徐班课，</a:t>
            </a:r>
          </a:p>
          <a:p>
            <a:pPr marL="0" indent="0">
              <a:buNone/>
            </a:pPr>
            <a:r>
              <a:rPr lang="zh-CN" altLang="en-US"/>
              <a:t>皈依编译自风雅。</a:t>
            </a:r>
          </a:p>
        </p:txBody>
      </p:sp>
      <p:sp>
        <p:nvSpPr>
          <p:cNvPr id="4" name="灯片编号占位符 3">
            <a:extLst>
              <a:ext uri="{FF2B5EF4-FFF2-40B4-BE49-F238E27FC236}">
                <a16:creationId xmlns:a16="http://schemas.microsoft.com/office/drawing/2014/main" id="{88093F06-9B61-4A6C-AC05-801BFA004EAE}"/>
              </a:ext>
            </a:extLst>
          </p:cNvPr>
          <p:cNvSpPr>
            <a:spLocks noGrp="1"/>
          </p:cNvSpPr>
          <p:nvPr>
            <p:ph type="sldNum" sz="quarter" idx="12"/>
          </p:nvPr>
        </p:nvSpPr>
        <p:spPr/>
        <p:txBody>
          <a:bodyPr/>
          <a:lstStyle/>
          <a:p>
            <a:pPr>
              <a:defRPr/>
            </a:pPr>
            <a:fld id="{EFC3A549-9C13-4399-83C7-A4E2E0BD550C}" type="slidenum">
              <a:rPr lang="zh-CN" altLang="en-US" smtClean="0"/>
              <a:pPr>
                <a:defRPr/>
              </a:pPr>
              <a:t>99</a:t>
            </a:fld>
            <a:endParaRPr lang="zh-CN" altLang="en-US"/>
          </a:p>
        </p:txBody>
      </p:sp>
      <p:pic>
        <p:nvPicPr>
          <p:cNvPr id="7" name="图片 6">
            <a:extLst>
              <a:ext uri="{FF2B5EF4-FFF2-40B4-BE49-F238E27FC236}">
                <a16:creationId xmlns:a16="http://schemas.microsoft.com/office/drawing/2014/main" id="{85681A01-E05B-4C1B-81AC-A55F8CB8F55E}"/>
              </a:ext>
            </a:extLst>
          </p:cNvPr>
          <p:cNvPicPr>
            <a:picLocks noChangeAspect="1"/>
          </p:cNvPicPr>
          <p:nvPr/>
        </p:nvPicPr>
        <p:blipFill>
          <a:blip r:embed="rId2"/>
          <a:stretch>
            <a:fillRect/>
          </a:stretch>
        </p:blipFill>
        <p:spPr>
          <a:xfrm>
            <a:off x="5429250" y="1394209"/>
            <a:ext cx="2057400" cy="4069582"/>
          </a:xfrm>
          <a:prstGeom prst="rect">
            <a:avLst/>
          </a:prstGeom>
        </p:spPr>
      </p:pic>
    </p:spTree>
    <p:extLst>
      <p:ext uri="{BB962C8B-B14F-4D97-AF65-F5344CB8AC3E}">
        <p14:creationId xmlns:p14="http://schemas.microsoft.com/office/powerpoint/2010/main" val="423363204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36549</TotalTime>
  <Words>12949</Words>
  <Application>Microsoft Office PowerPoint</Application>
  <PresentationFormat>全屏显示(4:3)</PresentationFormat>
  <Paragraphs>2281</Paragraphs>
  <Slides>113</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113</vt:i4>
      </vt:variant>
    </vt:vector>
  </HeadingPairs>
  <TitlesOfParts>
    <vt:vector size="131" baseType="lpstr">
      <vt:lpstr>Arial Unicode MS</vt:lpstr>
      <vt:lpstr>华文楷体</vt:lpstr>
      <vt:lpstr>华文新魏</vt:lpstr>
      <vt:lpstr>华文行楷</vt:lpstr>
      <vt:lpstr>楷体</vt:lpstr>
      <vt:lpstr>隶书</vt:lpstr>
      <vt:lpstr>Arial</vt:lpstr>
      <vt:lpstr>Calibri</vt:lpstr>
      <vt:lpstr>Calibri Light</vt:lpstr>
      <vt:lpstr>Comic Sans MS</vt:lpstr>
      <vt:lpstr>Constantia</vt:lpstr>
      <vt:lpstr>Franklin Gothic Book</vt:lpstr>
      <vt:lpstr>Franklin Gothic Medium</vt:lpstr>
      <vt:lpstr>Wingdings</vt:lpstr>
      <vt:lpstr>Wingdings 2</vt:lpstr>
      <vt:lpstr>Office 主题​​</vt:lpstr>
      <vt:lpstr>流畅</vt:lpstr>
      <vt:lpstr>暗香扑面</vt:lpstr>
      <vt:lpstr>编译原理</vt:lpstr>
      <vt:lpstr>目录</vt:lpstr>
      <vt:lpstr>10.1、概述</vt:lpstr>
      <vt:lpstr>代码优化的地位</vt:lpstr>
      <vt:lpstr>简介</vt:lpstr>
      <vt:lpstr>常见的优化方式（续）</vt:lpstr>
      <vt:lpstr>优化的一般模式</vt:lpstr>
      <vt:lpstr>常量传播</vt:lpstr>
      <vt:lpstr>示例 </vt:lpstr>
      <vt:lpstr>优化分类</vt:lpstr>
      <vt:lpstr>快速排序</vt:lpstr>
      <vt:lpstr>教科书的例子（图10.5）</vt:lpstr>
      <vt:lpstr>公共子表达式删除</vt:lpstr>
      <vt:lpstr>复写传播</vt:lpstr>
      <vt:lpstr>删除无用赋值</vt:lpstr>
      <vt:lpstr>阶段性结果</vt:lpstr>
      <vt:lpstr>PowerPoint 演示文稿</vt:lpstr>
      <vt:lpstr>10.2、局部优化</vt:lpstr>
      <vt:lpstr>概述</vt:lpstr>
      <vt:lpstr>求基本块算法</vt:lpstr>
      <vt:lpstr>例</vt:lpstr>
      <vt:lpstr>例（续）</vt:lpstr>
      <vt:lpstr>程序流图</vt:lpstr>
      <vt:lpstr>为什么需要控制流图？</vt:lpstr>
      <vt:lpstr>转化为控制流图</vt:lpstr>
      <vt:lpstr>控制流图的基本操作</vt:lpstr>
      <vt:lpstr>算法例：控制流图用于优化</vt:lpstr>
      <vt:lpstr>基本块的DAG表示</vt:lpstr>
      <vt:lpstr>例-DAG的构造</vt:lpstr>
      <vt:lpstr>例-DAG的构造（续）</vt:lpstr>
      <vt:lpstr>优化前后对照</vt:lpstr>
      <vt:lpstr>DAG在基本块中的作用</vt:lpstr>
      <vt:lpstr>DAG在基本块中的作用（续1）</vt:lpstr>
      <vt:lpstr>DAG在基本块中的作用（续4）</vt:lpstr>
      <vt:lpstr>10.3、循环优化</vt:lpstr>
      <vt:lpstr>循环优化</vt:lpstr>
      <vt:lpstr>程序流图</vt:lpstr>
      <vt:lpstr>代码外提</vt:lpstr>
      <vt:lpstr>查找循环中的不变运算</vt:lpstr>
      <vt:lpstr>代码外提算法</vt:lpstr>
      <vt:lpstr>代码外提算法（续）</vt:lpstr>
      <vt:lpstr>代码外提算法（简单版）</vt:lpstr>
      <vt:lpstr>代码外提算法条件-解释</vt:lpstr>
      <vt:lpstr>再谈代码外提</vt:lpstr>
      <vt:lpstr>再谈代码外提（续1）</vt:lpstr>
      <vt:lpstr>再谈代码外提（续2）</vt:lpstr>
      <vt:lpstr>再谈代码外提（续3）</vt:lpstr>
      <vt:lpstr>强度削弱</vt:lpstr>
      <vt:lpstr>PowerPoint 演示文稿</vt:lpstr>
      <vt:lpstr>删除归纳变量</vt:lpstr>
      <vt:lpstr>强度削弱和删除归纳变量算法</vt:lpstr>
      <vt:lpstr>强度削弱和删除归纳变量算法（续）</vt:lpstr>
      <vt:lpstr>PowerPoint 演示文稿</vt:lpstr>
      <vt:lpstr>再解决两个问题</vt:lpstr>
      <vt:lpstr>1、必经结点集</vt:lpstr>
      <vt:lpstr>例-必经结点集</vt:lpstr>
      <vt:lpstr>2、查找循环算法</vt:lpstr>
      <vt:lpstr>求回边的方法</vt:lpstr>
      <vt:lpstr>利用回边找循环</vt:lpstr>
      <vt:lpstr>例-查找循环</vt:lpstr>
      <vt:lpstr>查找循环算法伪代码</vt:lpstr>
      <vt:lpstr>定理</vt:lpstr>
      <vt:lpstr>前两节所学要点</vt:lpstr>
      <vt:lpstr>全局优化概述</vt:lpstr>
      <vt:lpstr>10.4、数据流分析</vt:lpstr>
      <vt:lpstr>10.4.1 回顾和概述</vt:lpstr>
      <vt:lpstr>回顾：代码优化程序的结构</vt:lpstr>
      <vt:lpstr>三个数据流问题</vt:lpstr>
      <vt:lpstr>10.4.2 略微详细的讨论</vt:lpstr>
      <vt:lpstr>数据流分析的种类</vt:lpstr>
      <vt:lpstr>1、到达定值分析</vt:lpstr>
      <vt:lpstr>定值、使用</vt:lpstr>
      <vt:lpstr>关于常量传播优化等问题</vt:lpstr>
      <vt:lpstr>数据流方程</vt:lpstr>
      <vt:lpstr>计算例</vt:lpstr>
      <vt:lpstr>示例</vt:lpstr>
      <vt:lpstr>应用例</vt:lpstr>
      <vt:lpstr>2、活跃变量分析</vt:lpstr>
      <vt:lpstr>示例</vt:lpstr>
      <vt:lpstr>数据流方程</vt:lpstr>
      <vt:lpstr>示例（续）</vt:lpstr>
      <vt:lpstr>示例2</vt:lpstr>
      <vt:lpstr>优化-重写代码</vt:lpstr>
      <vt:lpstr>再说几句</vt:lpstr>
      <vt:lpstr>数据流方程的两种形式</vt:lpstr>
      <vt:lpstr>3、可用表达式分析</vt:lpstr>
      <vt:lpstr>数据流方程</vt:lpstr>
      <vt:lpstr>数据流分析的一般形式</vt:lpstr>
      <vt:lpstr>数据流分析的方向（向前）</vt:lpstr>
      <vt:lpstr>到达定值分析-例题</vt:lpstr>
      <vt:lpstr>数据流分析的方向（向后）</vt:lpstr>
      <vt:lpstr>活性分析-例题</vt:lpstr>
      <vt:lpstr>表10.1 在数据流分析中使用的方程</vt:lpstr>
      <vt:lpstr>表10.2 全局优化和相应的数据流分析</vt:lpstr>
      <vt:lpstr>重新叙述：可用表达式分析</vt:lpstr>
      <vt:lpstr>优化的一些问题</vt:lpstr>
      <vt:lpstr>广义优化</vt:lpstr>
      <vt:lpstr>Pause</vt:lpstr>
      <vt:lpstr>感悟优化</vt:lpstr>
      <vt:lpstr>布劳威尔定理（不动点定理）</vt:lpstr>
      <vt:lpstr>不动点定理示意图</vt:lpstr>
      <vt:lpstr>不动点定理示意图</vt:lpstr>
      <vt:lpstr>不动点定理示意图</vt:lpstr>
      <vt:lpstr>不动点算法示意图</vt:lpstr>
      <vt:lpstr>停机问题（Halting problem）</vt:lpstr>
      <vt:lpstr>不存在“完全优化”</vt:lpstr>
      <vt:lpstr>数学作为保证</vt:lpstr>
      <vt:lpstr>数据流分析的框架</vt:lpstr>
      <vt:lpstr>半格</vt:lpstr>
      <vt:lpstr>End of Chapter Ten</vt:lpstr>
      <vt:lpstr>活性分析-例题</vt:lpstr>
      <vt:lpstr>活性分析-例题（续1）</vt:lpstr>
      <vt:lpstr>活性分析-例题（续2）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徐德智</dc:creator>
  <cp:lastModifiedBy>Xu Dezhi</cp:lastModifiedBy>
  <cp:revision>728</cp:revision>
  <dcterms:created xsi:type="dcterms:W3CDTF">2016-08-02T12:41:14Z</dcterms:created>
  <dcterms:modified xsi:type="dcterms:W3CDTF">2023-03-05T05:45:46Z</dcterms:modified>
</cp:coreProperties>
</file>