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52"/>
  </p:notesMasterIdLst>
  <p:sldIdLst>
    <p:sldId id="405" r:id="rId3"/>
    <p:sldId id="607" r:id="rId4"/>
    <p:sldId id="581" r:id="rId5"/>
    <p:sldId id="586" r:id="rId6"/>
    <p:sldId id="612" r:id="rId7"/>
    <p:sldId id="610" r:id="rId8"/>
    <p:sldId id="629" r:id="rId9"/>
    <p:sldId id="630" r:id="rId10"/>
    <p:sldId id="611" r:id="rId11"/>
    <p:sldId id="674" r:id="rId12"/>
    <p:sldId id="675" r:id="rId13"/>
    <p:sldId id="677" r:id="rId14"/>
    <p:sldId id="678" r:id="rId15"/>
    <p:sldId id="680" r:id="rId16"/>
    <p:sldId id="681" r:id="rId17"/>
    <p:sldId id="682" r:id="rId18"/>
    <p:sldId id="690" r:id="rId19"/>
    <p:sldId id="727" r:id="rId20"/>
    <p:sldId id="728" r:id="rId21"/>
    <p:sldId id="739" r:id="rId22"/>
    <p:sldId id="691" r:id="rId23"/>
    <p:sldId id="692" r:id="rId24"/>
    <p:sldId id="731" r:id="rId25"/>
    <p:sldId id="730" r:id="rId26"/>
    <p:sldId id="698" r:id="rId27"/>
    <p:sldId id="699" r:id="rId28"/>
    <p:sldId id="700" r:id="rId29"/>
    <p:sldId id="702" r:id="rId30"/>
    <p:sldId id="707" r:id="rId31"/>
    <p:sldId id="708" r:id="rId32"/>
    <p:sldId id="712" r:id="rId33"/>
    <p:sldId id="713" r:id="rId34"/>
    <p:sldId id="737" r:id="rId35"/>
    <p:sldId id="716" r:id="rId36"/>
    <p:sldId id="732" r:id="rId37"/>
    <p:sldId id="734" r:id="rId38"/>
    <p:sldId id="735" r:id="rId39"/>
    <p:sldId id="733" r:id="rId40"/>
    <p:sldId id="714" r:id="rId41"/>
    <p:sldId id="605" r:id="rId42"/>
    <p:sldId id="721" r:id="rId43"/>
    <p:sldId id="722" r:id="rId44"/>
    <p:sldId id="725" r:id="rId45"/>
    <p:sldId id="738" r:id="rId46"/>
    <p:sldId id="718" r:id="rId47"/>
    <p:sldId id="717" r:id="rId48"/>
    <p:sldId id="720" r:id="rId49"/>
    <p:sldId id="736" r:id="rId50"/>
    <p:sldId id="723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E3"/>
    <a:srgbClr val="FFFFFF"/>
    <a:srgbClr val="99FFCC"/>
    <a:srgbClr val="66FFFF"/>
    <a:srgbClr val="00CCFF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8E765-C575-499B-848D-FCEB98EACA8B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CC88-45F8-4291-8830-3CEA7B91F1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EE2C0-C93C-4393-AF05-52385EE3F55B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6AD6F-B893-45EA-AF0E-F6C1A2B1525F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AEB8E-A226-4683-9F05-CF3069DAA8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810E-D8F5-4C51-80C5-0278A445BDE6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D032E-6209-47DB-AC79-81D9105F9E5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B7C55-7F04-4A91-982B-B8FB7FF02746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077F-5FE0-4750-872D-EDAFD89393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CB6F2-1C7A-4238-98F3-5A3152DA71AE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2DDB-9FFF-49C5-8E5B-1441D271EC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29C56-D694-4335-94E6-7A709A0C6AEC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9C08-A333-4D5D-8E68-4F27749FAC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3C1F5-C6E7-4F84-B063-C9CCD6F54559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4860-B628-4A71-886B-B6A4873641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FA6EC-0D99-4A7F-82E3-940FE1B56E59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BF4C1D6-8E40-4212-84D6-C1888DB905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2BB2C-1FC1-4C6E-8B23-BD995F7F621C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D153-1308-4827-9C19-41E75C4D5EA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2023/5/29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2838192" y="1977798"/>
            <a:ext cx="3732730" cy="925739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第十一章 目标代码生成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83400" y="4907410"/>
            <a:ext cx="1534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925082" y="6262914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967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948" y="1194619"/>
            <a:ext cx="8288594" cy="3967316"/>
          </a:xfrm>
        </p:spPr>
        <p:txBody>
          <a:bodyPr/>
          <a:lstStyle/>
          <a:p>
            <a:r>
              <a:rPr lang="zh-CN" altLang="en-US" dirty="0"/>
              <a:t>不考虑代码的执行效率，目标代码生成是不难的；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Aft>
                <a:spcPts val="1800"/>
              </a:spcAft>
            </a:pPr>
            <a:r>
              <a:rPr lang="en-US" altLang="zh-CN" dirty="0"/>
              <a:t>A:=(B+C)*D+E</a:t>
            </a:r>
          </a:p>
          <a:p>
            <a:r>
              <a:rPr lang="zh-CN" altLang="en-US" dirty="0"/>
              <a:t>翻译为四元式：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:=B+C</a:t>
            </a:r>
          </a:p>
          <a:p>
            <a:pPr lvl="1">
              <a:buNone/>
            </a:pP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:=T</a:t>
            </a:r>
            <a:r>
              <a:rPr lang="en-US" altLang="zh-CN" baseline="-25000" dirty="0"/>
              <a:t>1</a:t>
            </a:r>
            <a:r>
              <a:rPr lang="en-US" altLang="zh-CN" dirty="0"/>
              <a:t>*D</a:t>
            </a:r>
          </a:p>
          <a:p>
            <a:pPr lvl="1">
              <a:buNone/>
            </a:pPr>
            <a:r>
              <a:rPr lang="en-US" altLang="zh-CN" dirty="0"/>
              <a:t>A:=T</a:t>
            </a:r>
            <a:r>
              <a:rPr lang="en-US" altLang="zh-CN" baseline="-25000" dirty="0"/>
              <a:t>2</a:t>
            </a:r>
            <a:r>
              <a:rPr lang="en-US" altLang="zh-CN" dirty="0"/>
              <a:t>+E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Picture 2" descr="https://timgsa.baidu.com/timg?image&amp;quality=80&amp;size=b9999_10000&amp;sec=1567339393186&amp;di=48b0b019e5a24890f72973d88ceaecec&amp;imgtype=0&amp;src=http%3A%2F%2Fimg1.ph.126.net%2FFDL0pqfOdPasjfDgNl_n_w%3D%3D%2F2262777337877001340.png">
            <a:extLst>
              <a:ext uri="{FF2B5EF4-FFF2-40B4-BE49-F238E27FC236}">
                <a16:creationId xmlns:a16="http://schemas.microsoft.com/office/drawing/2014/main" id="{7BD403F7-6B22-4DE0-9ECD-C61623AB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893" y="3689498"/>
            <a:ext cx="1094259" cy="1496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7965"/>
            <a:ext cx="7886700" cy="6967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例子（续）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3440" y="1047627"/>
            <a:ext cx="4206240" cy="142125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400" dirty="0"/>
              <a:t>假设只有一个寄存器可用；</a:t>
            </a:r>
            <a:endParaRPr lang="en-US" altLang="zh-CN" sz="2400" dirty="0"/>
          </a:p>
          <a:p>
            <a:r>
              <a:rPr lang="zh-CN" altLang="en-US" sz="2400" dirty="0"/>
              <a:t>假设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在基本块之后不再引用。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2226" y="1509743"/>
          <a:ext cx="3771654" cy="4574160"/>
        </p:xfrm>
        <a:graphic>
          <a:graphicData uri="http://schemas.openxmlformats.org/drawingml/2006/table">
            <a:tbl>
              <a:tblPr/>
              <a:tblGrid>
                <a:gridCol w="188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3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:=B+C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30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ADD R,C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30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ST R,T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3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:=T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R,T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531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MUL R,D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530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ST R,T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5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A:=T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R,T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531"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ADD R,E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530"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ST R,A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99760" y="2895600"/>
          <a:ext cx="1828800" cy="29793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7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ADD R,C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MUL R,D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ADD R,E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ST R,A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6134"/>
            <a:ext cx="7886700" cy="799998"/>
          </a:xfrm>
        </p:spPr>
        <p:txBody>
          <a:bodyPr/>
          <a:lstStyle/>
          <a:p>
            <a:r>
              <a:rPr lang="zh-CN" altLang="en-US" dirty="0"/>
              <a:t>待用信息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691" y="1386348"/>
            <a:ext cx="8111612" cy="479061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zh-CN" altLang="en-US" dirty="0"/>
              <a:t>在一基本块内，四元式</a:t>
            </a:r>
            <a:r>
              <a:rPr lang="en-US" altLang="zh-CN" dirty="0" err="1"/>
              <a:t>i</a:t>
            </a:r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定值，四元式</a:t>
            </a:r>
            <a:r>
              <a:rPr lang="en-US" altLang="zh-CN" dirty="0"/>
              <a:t>j</a:t>
            </a:r>
            <a:r>
              <a:rPr lang="zh-CN" altLang="en-US" dirty="0"/>
              <a:t>引用</a:t>
            </a:r>
            <a:r>
              <a:rPr lang="en-US" altLang="zh-CN" dirty="0"/>
              <a:t>A</a:t>
            </a:r>
            <a:r>
              <a:rPr lang="zh-CN" altLang="en-US" dirty="0"/>
              <a:t>值，且从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之间没有</a:t>
            </a:r>
            <a:r>
              <a:rPr lang="en-US" altLang="zh-CN" dirty="0"/>
              <a:t>A</a:t>
            </a:r>
            <a:r>
              <a:rPr lang="zh-CN" altLang="en-US" dirty="0"/>
              <a:t>的其他定值，则称</a:t>
            </a:r>
            <a:r>
              <a:rPr lang="en-US" altLang="zh-CN" dirty="0"/>
              <a:t>j</a:t>
            </a:r>
            <a:r>
              <a:rPr lang="zh-CN" altLang="en-US" dirty="0"/>
              <a:t>是四元式</a:t>
            </a:r>
            <a:r>
              <a:rPr lang="en-US" altLang="zh-CN" dirty="0" err="1"/>
              <a:t>i</a:t>
            </a:r>
            <a:r>
              <a:rPr lang="zh-CN" altLang="en-US" dirty="0"/>
              <a:t>的变量</a:t>
            </a:r>
            <a:r>
              <a:rPr lang="en-US" altLang="zh-CN" dirty="0"/>
              <a:t>A</a:t>
            </a:r>
            <a:r>
              <a:rPr lang="zh-CN" altLang="en-US" dirty="0"/>
              <a:t>的待用信息，即下一个引用点。</a:t>
            </a:r>
            <a:endParaRPr lang="en-US" altLang="zh-CN" dirty="0"/>
          </a:p>
          <a:p>
            <a:pPr lvl="2">
              <a:lnSpc>
                <a:spcPct val="110000"/>
              </a:lnSpc>
              <a:buNone/>
            </a:pPr>
            <a:r>
              <a:rPr lang="en-US" altLang="zh-CN" sz="2400" dirty="0" err="1"/>
              <a:t>i</a:t>
            </a:r>
            <a:r>
              <a:rPr lang="zh-CN" altLang="en-US" sz="2400" dirty="0"/>
              <a:t>：</a:t>
            </a:r>
            <a:r>
              <a:rPr lang="en-US" altLang="zh-CN" sz="2400" dirty="0"/>
              <a:t>A:=B op C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400" dirty="0"/>
              <a:t>...</a:t>
            </a:r>
          </a:p>
          <a:p>
            <a:pPr lvl="2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altLang="zh-CN" sz="2400" dirty="0"/>
              <a:t>j</a:t>
            </a:r>
            <a:r>
              <a:rPr lang="zh-CN" altLang="en-US" sz="2400" dirty="0"/>
              <a:t>：</a:t>
            </a:r>
            <a:r>
              <a:rPr lang="en-US" altLang="zh-CN" sz="2400" dirty="0"/>
              <a:t>D:=A op E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在变量的</a:t>
            </a:r>
            <a:r>
              <a:rPr lang="zh-CN" altLang="en-US" dirty="0">
                <a:solidFill>
                  <a:srgbClr val="FF0000"/>
                </a:solidFill>
              </a:rPr>
              <a:t>符号表</a:t>
            </a:r>
            <a:r>
              <a:rPr lang="zh-CN" altLang="en-US" dirty="0"/>
              <a:t>登记项中可含有记录</a:t>
            </a:r>
            <a:r>
              <a:rPr lang="zh-CN" altLang="en-US" dirty="0">
                <a:solidFill>
                  <a:srgbClr val="FF0000"/>
                </a:solidFill>
              </a:rPr>
              <a:t>待用信息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活跃信息</a:t>
            </a:r>
            <a:r>
              <a:rPr lang="zh-CN" altLang="en-US" dirty="0"/>
              <a:t>的栏。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50"/>
            <a:ext cx="7886700" cy="652513"/>
          </a:xfrm>
        </p:spPr>
        <p:txBody>
          <a:bodyPr/>
          <a:lstStyle/>
          <a:p>
            <a:r>
              <a:rPr lang="zh-CN" altLang="en-US" sz="3200" dirty="0"/>
              <a:t>待用信息和活跃信息的表示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55" y="929159"/>
            <a:ext cx="8303341" cy="2698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600" dirty="0"/>
              <a:t>用二元组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x,x</a:t>
            </a:r>
            <a:r>
              <a:rPr lang="en-US" altLang="zh-CN" sz="2600" dirty="0"/>
              <a:t>)</a:t>
            </a:r>
            <a:r>
              <a:rPr lang="zh-CN" altLang="en-US" sz="2600" dirty="0"/>
              <a:t>表示变量的待用信息和活跃信息：</a:t>
            </a:r>
            <a:endParaRPr lang="en-US" altLang="zh-CN" sz="26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第一元：</a:t>
            </a:r>
            <a:r>
              <a:rPr lang="en-US" altLang="zh-CN" dirty="0" err="1"/>
              <a:t>i</a:t>
            </a:r>
            <a:r>
              <a:rPr lang="zh-CN" altLang="en-US" dirty="0"/>
              <a:t>表示待用；</a:t>
            </a:r>
            <a:r>
              <a:rPr lang="en-US" altLang="zh-CN" dirty="0"/>
              <a:t>^</a:t>
            </a:r>
            <a:r>
              <a:rPr lang="zh-CN" altLang="en-US" dirty="0"/>
              <a:t>表示非待用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第二元：</a:t>
            </a:r>
            <a:r>
              <a:rPr lang="en-US" altLang="zh-CN" dirty="0"/>
              <a:t>y</a:t>
            </a:r>
            <a:r>
              <a:rPr lang="zh-CN" altLang="en-US" dirty="0"/>
              <a:t>表示活跃；</a:t>
            </a:r>
            <a:r>
              <a:rPr lang="en-US" altLang="zh-CN" dirty="0"/>
              <a:t>^</a:t>
            </a:r>
            <a:r>
              <a:rPr lang="zh-CN" altLang="en-US" dirty="0"/>
              <a:t>表示非活跃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符号表</a:t>
            </a:r>
            <a:r>
              <a:rPr lang="zh-CN" altLang="en-US" sz="2600" dirty="0"/>
              <a:t>中，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x,x</a:t>
            </a:r>
            <a:r>
              <a:rPr lang="en-US" altLang="zh-CN" sz="2600" dirty="0">
                <a:solidFill>
                  <a:schemeClr val="tx1"/>
                </a:solidFill>
              </a:rPr>
              <a:t>)</a:t>
            </a:r>
            <a:r>
              <a:rPr lang="zh-CN" altLang="en-US" sz="2600" dirty="0">
                <a:latin typeface="Comic Sans MS" pitchFamily="66" charset="0"/>
              </a:rPr>
              <a:t>→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dirty="0" err="1">
                <a:solidFill>
                  <a:srgbClr val="FF0000"/>
                </a:solidFill>
              </a:rPr>
              <a:t>x,x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  <a:r>
              <a:rPr lang="zh-CN" altLang="en-US" sz="2600" dirty="0"/>
              <a:t>表示前面的二元组（</a:t>
            </a:r>
            <a:r>
              <a:rPr lang="zh-CN" altLang="en-US" sz="2600" dirty="0">
                <a:solidFill>
                  <a:schemeClr val="tx1"/>
                </a:solidFill>
              </a:rPr>
              <a:t>黑色</a:t>
            </a:r>
            <a:r>
              <a:rPr lang="zh-CN" altLang="en-US" sz="2600" dirty="0"/>
              <a:t>）被后面的二元组（</a:t>
            </a:r>
            <a:r>
              <a:rPr lang="zh-CN" altLang="en-US" sz="2600" dirty="0">
                <a:solidFill>
                  <a:srgbClr val="FF0000"/>
                </a:solidFill>
              </a:rPr>
              <a:t>红色</a:t>
            </a:r>
            <a:r>
              <a:rPr lang="zh-CN" altLang="en-US" sz="2600" dirty="0"/>
              <a:t>）替换。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73838" y="6385846"/>
            <a:ext cx="492227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3922601"/>
            <a:ext cx="7560000" cy="258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1"/>
            <a:ext cx="7886700" cy="72625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405" y="840658"/>
            <a:ext cx="7886700" cy="2908382"/>
          </a:xfrm>
        </p:spPr>
        <p:txBody>
          <a:bodyPr/>
          <a:lstStyle/>
          <a:p>
            <a:r>
              <a:rPr lang="zh-CN" altLang="en-US" sz="2400" dirty="0"/>
              <a:t>基本块</a:t>
            </a:r>
            <a:endParaRPr lang="en-US" altLang="zh-CN" sz="2400" dirty="0"/>
          </a:p>
          <a:p>
            <a:pPr lvl="1"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T:=A-B</a:t>
            </a:r>
          </a:p>
          <a:p>
            <a:pPr lvl="1"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U:=A-C</a:t>
            </a:r>
          </a:p>
          <a:p>
            <a:pPr lvl="1"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V:=T+U</a:t>
            </a:r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W:=V+U</a:t>
            </a:r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W</a:t>
            </a:r>
            <a:r>
              <a:rPr lang="zh-CN" altLang="en-US" sz="2400" dirty="0"/>
              <a:t>是基本块出口之后的活跃变量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12480" y="6431280"/>
            <a:ext cx="468630" cy="36639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3105" y="3964366"/>
          <a:ext cx="7506930" cy="2286000"/>
        </p:xfrm>
        <a:graphic>
          <a:graphicData uri="http://schemas.openxmlformats.org/drawingml/2006/table">
            <a:tbl>
              <a:tblPr/>
              <a:tblGrid>
                <a:gridCol w="150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560142" y="1474839"/>
            <a:ext cx="2787445" cy="943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如何计算待用信息和活跃信息？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211961" y="2492477"/>
            <a:ext cx="1371600" cy="1327355"/>
          </a:xfrm>
          <a:prstGeom prst="straightConnector1">
            <a:avLst/>
          </a:prstGeom>
          <a:ln w="1905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 rot="10800000">
            <a:off x="8686800" y="4026310"/>
            <a:ext cx="147484" cy="21975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890" y="197486"/>
            <a:ext cx="7886700" cy="799998"/>
          </a:xfrm>
        </p:spPr>
        <p:txBody>
          <a:bodyPr/>
          <a:lstStyle/>
          <a:p>
            <a:r>
              <a:rPr lang="zh-CN" altLang="en-US" dirty="0"/>
              <a:t>计算待用信息、活用信息的算法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3827"/>
            <a:ext cx="7886700" cy="166509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开始时，把基本块中各变量的</a:t>
            </a:r>
            <a:r>
              <a:rPr lang="zh-CN" altLang="en-US" sz="2400" dirty="0">
                <a:solidFill>
                  <a:srgbClr val="CC0099"/>
                </a:solidFill>
              </a:rPr>
              <a:t>符号表</a:t>
            </a:r>
            <a:r>
              <a:rPr lang="zh-CN" altLang="en-US" sz="2400" dirty="0"/>
              <a:t>登记项中的待用信息栏填为“</a:t>
            </a:r>
            <a:r>
              <a:rPr lang="zh-CN" altLang="en-US" sz="2400" dirty="0">
                <a:solidFill>
                  <a:srgbClr val="FF0000"/>
                </a:solidFill>
              </a:rPr>
              <a:t>非待用</a:t>
            </a:r>
            <a:r>
              <a:rPr lang="zh-CN" altLang="en-US" sz="2400" dirty="0"/>
              <a:t>”，并根据该变量在</a:t>
            </a:r>
            <a:r>
              <a:rPr lang="zh-CN" altLang="en-US" sz="2400" dirty="0">
                <a:solidFill>
                  <a:srgbClr val="FF0000"/>
                </a:solidFill>
              </a:rPr>
              <a:t>基本块出口之后</a:t>
            </a:r>
            <a:r>
              <a:rPr lang="zh-CN" altLang="en-US" sz="2400" dirty="0"/>
              <a:t>是否活跃的，把其中的活跃信息栏填为“活跃”或“非活跃”；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36520" y="2849880"/>
          <a:ext cx="4221480" cy="3674880"/>
        </p:xfrm>
        <a:graphic>
          <a:graphicData uri="http://schemas.openxmlformats.org/drawingml/2006/table">
            <a:tbl>
              <a:tblPr/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变量名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待用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活跃信息栏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81316" y="3731342"/>
            <a:ext cx="693174" cy="181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kern="1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符 号 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457" y="110965"/>
            <a:ext cx="8421329" cy="623017"/>
          </a:xfrm>
        </p:spPr>
        <p:txBody>
          <a:bodyPr/>
          <a:lstStyle/>
          <a:p>
            <a:r>
              <a:rPr lang="zh-CN" altLang="en-US" sz="3200" dirty="0"/>
              <a:t>计算待用信息、活用信息的算法（续）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514" y="816344"/>
            <a:ext cx="8762509" cy="3254211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zh-CN" altLang="en-US" sz="2400" dirty="0"/>
              <a:t>从基本块出口到入口</a:t>
            </a:r>
            <a:r>
              <a:rPr lang="zh-CN" altLang="en-US" sz="2400" dirty="0">
                <a:solidFill>
                  <a:srgbClr val="FF0000"/>
                </a:solidFill>
              </a:rPr>
              <a:t>由后向前</a:t>
            </a:r>
            <a:r>
              <a:rPr lang="zh-CN" altLang="en-US" sz="2400" dirty="0"/>
              <a:t>依次处理各个四元式，对每一个四元式</a:t>
            </a:r>
            <a:r>
              <a:rPr lang="en-US" altLang="zh-CN" sz="2400" dirty="0"/>
              <a:t>i:A:=B op C</a:t>
            </a:r>
            <a:r>
              <a:rPr lang="zh-CN" altLang="en-US" sz="2400" dirty="0"/>
              <a:t>，依次执行：</a:t>
            </a:r>
            <a:endParaRPr lang="en-US" altLang="zh-CN" sz="2400" dirty="0"/>
          </a:p>
          <a:p>
            <a:pPr marL="664200" lvl="1" indent="-457200">
              <a:buSzPct val="100000"/>
              <a:buFont typeface="+mj-ea"/>
              <a:buAutoNum type="circleNumDbPlain"/>
            </a:pPr>
            <a:r>
              <a:rPr lang="zh-CN" altLang="en-US" sz="2200" dirty="0"/>
              <a:t>把符号表中变量</a:t>
            </a:r>
            <a:r>
              <a:rPr lang="en-US" altLang="zh-CN" sz="2200" dirty="0"/>
              <a:t>A</a:t>
            </a:r>
            <a:r>
              <a:rPr lang="zh-CN" altLang="en-US" sz="2200" dirty="0"/>
              <a:t>的待用信息和活跃信息附加到四元式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上；</a:t>
            </a:r>
            <a:endParaRPr lang="en-US" altLang="zh-CN" sz="2200" dirty="0"/>
          </a:p>
          <a:p>
            <a:pPr marL="664200" lvl="1" indent="-457200">
              <a:buSzPct val="100000"/>
              <a:buFont typeface="+mj-ea"/>
              <a:buAutoNum type="circleNumDbPlain"/>
            </a:pPr>
            <a:r>
              <a:rPr lang="zh-CN" altLang="en-US" sz="2200" dirty="0"/>
              <a:t>把符号表中</a:t>
            </a:r>
            <a:r>
              <a:rPr lang="en-US" altLang="zh-CN" sz="2200" dirty="0"/>
              <a:t>A</a:t>
            </a:r>
            <a:r>
              <a:rPr lang="zh-CN" altLang="en-US" sz="2200" dirty="0"/>
              <a:t>的待用信息和活跃信息分别置为“非待用”和“非活跃”；</a:t>
            </a:r>
            <a:endParaRPr lang="en-US" altLang="zh-CN" sz="2200" dirty="0"/>
          </a:p>
          <a:p>
            <a:pPr marL="664200" lvl="1" indent="-457200">
              <a:buSzPct val="100000"/>
              <a:buFont typeface="+mj-ea"/>
              <a:buAutoNum type="circleNumDbPlain"/>
            </a:pPr>
            <a:r>
              <a:rPr lang="zh-CN" altLang="en-US" sz="2200" dirty="0"/>
              <a:t>把符号表中变量</a:t>
            </a:r>
            <a:r>
              <a:rPr lang="en-US" altLang="zh-CN" sz="2200" dirty="0"/>
              <a:t>B</a:t>
            </a:r>
            <a:r>
              <a:rPr lang="zh-CN" altLang="en-US" sz="2200" dirty="0"/>
              <a:t>和</a:t>
            </a:r>
            <a:r>
              <a:rPr lang="en-US" altLang="zh-CN" sz="2200" dirty="0"/>
              <a:t>C</a:t>
            </a:r>
            <a:r>
              <a:rPr lang="zh-CN" altLang="en-US" sz="2200" dirty="0"/>
              <a:t>的待用信息和活跃信息</a:t>
            </a:r>
            <a:r>
              <a:rPr lang="zh-CN" altLang="en-US" sz="2200" dirty="0">
                <a:solidFill>
                  <a:srgbClr val="FF0000"/>
                </a:solidFill>
              </a:rPr>
              <a:t>附加到四元式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zh-CN" altLang="en-US" sz="2200" dirty="0">
                <a:solidFill>
                  <a:srgbClr val="FF0000"/>
                </a:solidFill>
              </a:rPr>
              <a:t>上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664200" lvl="1" indent="-457200">
              <a:buSzPct val="100000"/>
              <a:buFont typeface="+mj-ea"/>
              <a:buAutoNum type="circleNumDbPlain"/>
            </a:pPr>
            <a:r>
              <a:rPr lang="zh-CN" altLang="en-US" sz="2200" dirty="0"/>
              <a:t>把</a:t>
            </a:r>
            <a:r>
              <a:rPr lang="zh-CN" altLang="en-US" sz="2200" dirty="0">
                <a:solidFill>
                  <a:srgbClr val="FF0000"/>
                </a:solidFill>
              </a:rPr>
              <a:t>符号表</a:t>
            </a:r>
            <a:r>
              <a:rPr lang="zh-CN" altLang="en-US" sz="2200" dirty="0"/>
              <a:t>中</a:t>
            </a:r>
            <a:r>
              <a:rPr lang="en-US" altLang="zh-CN" sz="2200" dirty="0"/>
              <a:t>B</a:t>
            </a:r>
            <a:r>
              <a:rPr lang="zh-CN" altLang="en-US" sz="2200" dirty="0"/>
              <a:t>和</a:t>
            </a:r>
            <a:r>
              <a:rPr lang="en-US" altLang="zh-CN" sz="2200" dirty="0"/>
              <a:t>C</a:t>
            </a:r>
            <a:r>
              <a:rPr lang="zh-CN" altLang="en-US" sz="2200" dirty="0"/>
              <a:t>的待用信息</a:t>
            </a:r>
            <a:r>
              <a:rPr lang="zh-CN" altLang="en-US" sz="2200" dirty="0">
                <a:solidFill>
                  <a:srgbClr val="FF0000"/>
                </a:solidFill>
              </a:rPr>
              <a:t>均置为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zh-CN" altLang="en-US" sz="2200" dirty="0"/>
              <a:t>，活跃信息置为“活跃”。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88586" y="6341602"/>
            <a:ext cx="492227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4099577"/>
            <a:ext cx="7560000" cy="258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228601"/>
            <a:ext cx="7757160" cy="640080"/>
          </a:xfrm>
        </p:spPr>
        <p:txBody>
          <a:bodyPr/>
          <a:lstStyle/>
          <a:p>
            <a:r>
              <a:rPr lang="zh-CN" altLang="en-US" sz="3200"/>
              <a:t>待</a:t>
            </a:r>
            <a:r>
              <a:rPr lang="zh-CN" altLang="en-US" sz="3200" dirty="0"/>
              <a:t>用信息、活用信息的算法</a:t>
            </a:r>
            <a:r>
              <a:rPr lang="en-US" altLang="zh-CN" sz="3200" dirty="0"/>
              <a:t>-</a:t>
            </a:r>
            <a:r>
              <a:rPr lang="zh-CN" altLang="en-US" sz="3200" dirty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9341"/>
              </p:ext>
            </p:extLst>
          </p:nvPr>
        </p:nvGraphicFramePr>
        <p:xfrm>
          <a:off x="1100230" y="1120877"/>
          <a:ext cx="7002535" cy="1981200"/>
        </p:xfrm>
        <a:graphic>
          <a:graphicData uri="http://schemas.openxmlformats.org/drawingml/2006/table">
            <a:tbl>
              <a:tblPr/>
              <a:tblGrid>
                <a:gridCol w="14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51279"/>
              </p:ext>
            </p:extLst>
          </p:nvPr>
        </p:nvGraphicFramePr>
        <p:xfrm>
          <a:off x="1097280" y="3288886"/>
          <a:ext cx="7002000" cy="3187200"/>
        </p:xfrm>
        <a:graphic>
          <a:graphicData uri="http://schemas.openxmlformats.org/drawingml/2006/table">
            <a:tbl>
              <a:tblPr/>
              <a:tblGrid>
                <a:gridCol w="2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变量名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待用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活跃信息栏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200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4616245" y="1745226"/>
            <a:ext cx="2492478" cy="3674807"/>
          </a:xfrm>
          <a:custGeom>
            <a:avLst/>
            <a:gdLst>
              <a:gd name="connsiteX0" fmla="*/ 0 w 2492478"/>
              <a:gd name="connsiteY0" fmla="*/ 3652684 h 3674807"/>
              <a:gd name="connsiteX1" fmla="*/ 943897 w 2492478"/>
              <a:gd name="connsiteY1" fmla="*/ 3460955 h 3674807"/>
              <a:gd name="connsiteX2" fmla="*/ 2168013 w 2492478"/>
              <a:gd name="connsiteY2" fmla="*/ 2369574 h 3674807"/>
              <a:gd name="connsiteX3" fmla="*/ 2286000 w 2492478"/>
              <a:gd name="connsiteY3" fmla="*/ 393290 h 3674807"/>
              <a:gd name="connsiteX4" fmla="*/ 2492478 w 2492478"/>
              <a:gd name="connsiteY4" fmla="*/ 9832 h 367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478" h="3674807">
                <a:moveTo>
                  <a:pt x="0" y="3652684"/>
                </a:moveTo>
                <a:cubicBezTo>
                  <a:pt x="291281" y="3663745"/>
                  <a:pt x="582562" y="3674807"/>
                  <a:pt x="943897" y="3460955"/>
                </a:cubicBezTo>
                <a:cubicBezTo>
                  <a:pt x="1305232" y="3247103"/>
                  <a:pt x="1944329" y="2880851"/>
                  <a:pt x="2168013" y="2369574"/>
                </a:cubicBezTo>
                <a:cubicBezTo>
                  <a:pt x="2391697" y="1858297"/>
                  <a:pt x="2231923" y="786580"/>
                  <a:pt x="2286000" y="393290"/>
                </a:cubicBezTo>
                <a:cubicBezTo>
                  <a:pt x="2340077" y="0"/>
                  <a:pt x="2416277" y="4916"/>
                  <a:pt x="2492478" y="9832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83074" y="5314600"/>
            <a:ext cx="19665" cy="1188000"/>
            <a:chOff x="4283074" y="5314600"/>
            <a:chExt cx="19665" cy="1188000"/>
          </a:xfrm>
        </p:grpSpPr>
        <p:cxnSp>
          <p:nvCxnSpPr>
            <p:cNvPr id="15" name="直接连接符 14"/>
            <p:cNvCxnSpPr/>
            <p:nvPr/>
          </p:nvCxnSpPr>
          <p:spPr>
            <a:xfrm rot="4080000">
              <a:off x="3689074" y="5908600"/>
              <a:ext cx="118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-4080000">
              <a:off x="3708739" y="5908600"/>
              <a:ext cx="118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任意多边形 11"/>
          <p:cNvSpPr/>
          <p:nvPr/>
        </p:nvSpPr>
        <p:spPr>
          <a:xfrm>
            <a:off x="3857625" y="1724025"/>
            <a:ext cx="1847850" cy="4191000"/>
          </a:xfrm>
          <a:custGeom>
            <a:avLst/>
            <a:gdLst>
              <a:gd name="connsiteX0" fmla="*/ 152400 w 1847850"/>
              <a:gd name="connsiteY0" fmla="*/ 4191000 h 4191000"/>
              <a:gd name="connsiteX1" fmla="*/ 0 w 1847850"/>
              <a:gd name="connsiteY1" fmla="*/ 4191000 h 4191000"/>
              <a:gd name="connsiteX2" fmla="*/ 0 w 1847850"/>
              <a:gd name="connsiteY2" fmla="*/ 1504950 h 4191000"/>
              <a:gd name="connsiteX3" fmla="*/ 1571625 w 1847850"/>
              <a:gd name="connsiteY3" fmla="*/ 1504950 h 4191000"/>
              <a:gd name="connsiteX4" fmla="*/ 1571625 w 1847850"/>
              <a:gd name="connsiteY4" fmla="*/ 0 h 4191000"/>
              <a:gd name="connsiteX5" fmla="*/ 1847850 w 1847850"/>
              <a:gd name="connsiteY5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7850" h="4191000">
                <a:moveTo>
                  <a:pt x="152400" y="4191000"/>
                </a:moveTo>
                <a:lnTo>
                  <a:pt x="0" y="4191000"/>
                </a:lnTo>
                <a:lnTo>
                  <a:pt x="0" y="1504950"/>
                </a:lnTo>
                <a:lnTo>
                  <a:pt x="1571625" y="1504950"/>
                </a:lnTo>
                <a:lnTo>
                  <a:pt x="1571625" y="0"/>
                </a:lnTo>
                <a:lnTo>
                  <a:pt x="1847850" y="0"/>
                </a:lnTo>
              </a:path>
            </a:pathLst>
          </a:cu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689499" y="1733107"/>
            <a:ext cx="584790" cy="4593265"/>
          </a:xfrm>
          <a:custGeom>
            <a:avLst/>
            <a:gdLst>
              <a:gd name="connsiteX0" fmla="*/ 297711 w 584790"/>
              <a:gd name="connsiteY0" fmla="*/ 4593265 h 4593265"/>
              <a:gd name="connsiteX1" fmla="*/ 0 w 584790"/>
              <a:gd name="connsiteY1" fmla="*/ 4593265 h 4593265"/>
              <a:gd name="connsiteX2" fmla="*/ 0 w 584790"/>
              <a:gd name="connsiteY2" fmla="*/ 0 h 4593265"/>
              <a:gd name="connsiteX3" fmla="*/ 584790 w 584790"/>
              <a:gd name="connsiteY3" fmla="*/ 0 h 459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790" h="4593265">
                <a:moveTo>
                  <a:pt x="297711" y="4593265"/>
                </a:moveTo>
                <a:lnTo>
                  <a:pt x="0" y="4593265"/>
                </a:lnTo>
                <a:lnTo>
                  <a:pt x="0" y="0"/>
                </a:lnTo>
                <a:lnTo>
                  <a:pt x="584790" y="0"/>
                </a:lnTo>
              </a:path>
            </a:pathLst>
          </a:cu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40DA66-B6C3-4F6B-A32F-EF268EE7EFF3}"/>
              </a:ext>
            </a:extLst>
          </p:cNvPr>
          <p:cNvSpPr/>
          <p:nvPr/>
        </p:nvSpPr>
        <p:spPr>
          <a:xfrm>
            <a:off x="4708523" y="6033749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7210B-C662-4095-AB57-A88E91727AE4}"/>
              </a:ext>
            </a:extLst>
          </p:cNvPr>
          <p:cNvSpPr/>
          <p:nvPr/>
        </p:nvSpPr>
        <p:spPr>
          <a:xfrm>
            <a:off x="4708523" y="5231547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646DFC-7B44-4ECB-9C35-5FB7CAFA65E6}"/>
              </a:ext>
            </a:extLst>
          </p:cNvPr>
          <p:cNvSpPr/>
          <p:nvPr/>
        </p:nvSpPr>
        <p:spPr>
          <a:xfrm>
            <a:off x="4708523" y="5645518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533C73-AFD0-4932-8096-626B7877208E}"/>
              </a:ext>
            </a:extLst>
          </p:cNvPr>
          <p:cNvSpPr/>
          <p:nvPr/>
        </p:nvSpPr>
        <p:spPr>
          <a:xfrm>
            <a:off x="4176893" y="1491544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8134703-307A-4F94-ADC6-C39A5B51EAB2}"/>
              </a:ext>
            </a:extLst>
          </p:cNvPr>
          <p:cNvSpPr/>
          <p:nvPr/>
        </p:nvSpPr>
        <p:spPr>
          <a:xfrm>
            <a:off x="5535000" y="1491544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EC9170-CF42-409B-B912-F4A441DAD24B}"/>
              </a:ext>
            </a:extLst>
          </p:cNvPr>
          <p:cNvSpPr/>
          <p:nvPr/>
        </p:nvSpPr>
        <p:spPr>
          <a:xfrm>
            <a:off x="6905807" y="1491544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113" y="228601"/>
            <a:ext cx="8254054" cy="640080"/>
          </a:xfrm>
        </p:spPr>
        <p:txBody>
          <a:bodyPr/>
          <a:lstStyle/>
          <a:p>
            <a:r>
              <a:rPr lang="zh-CN" altLang="en-US" sz="3200"/>
              <a:t>待</a:t>
            </a:r>
            <a:r>
              <a:rPr lang="zh-CN" altLang="en-US" sz="3200" dirty="0"/>
              <a:t>用信息、活用信息的算法</a:t>
            </a:r>
            <a:r>
              <a:rPr lang="en-US" altLang="zh-CN" sz="3200"/>
              <a:t>-</a:t>
            </a:r>
            <a:r>
              <a:rPr lang="zh-CN" altLang="en-US" sz="3200">
                <a:solidFill>
                  <a:srgbClr val="FF0000"/>
                </a:solidFill>
              </a:rPr>
              <a:t>示例（续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74913"/>
              </p:ext>
            </p:extLst>
          </p:nvPr>
        </p:nvGraphicFramePr>
        <p:xfrm>
          <a:off x="1100230" y="1120877"/>
          <a:ext cx="7002535" cy="1981200"/>
        </p:xfrm>
        <a:graphic>
          <a:graphicData uri="http://schemas.openxmlformats.org/drawingml/2006/table">
            <a:tbl>
              <a:tblPr/>
              <a:tblGrid>
                <a:gridCol w="14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0320"/>
              </p:ext>
            </p:extLst>
          </p:nvPr>
        </p:nvGraphicFramePr>
        <p:xfrm>
          <a:off x="1097280" y="3288886"/>
          <a:ext cx="7002000" cy="3187200"/>
        </p:xfrm>
        <a:graphic>
          <a:graphicData uri="http://schemas.openxmlformats.org/drawingml/2006/table">
            <a:tbl>
              <a:tblPr/>
              <a:tblGrid>
                <a:gridCol w="2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变量名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待用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活跃信息栏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</a:t>
                      </a:r>
                      <a:r>
                        <a:rPr lang="en-US" altLang="zh-CN" sz="20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</a:t>
                      </a:r>
                      <a:r>
                        <a:rPr lang="en-US" altLang="zh-CN" sz="20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r>
                        <a:rPr lang="zh-CN" altLang="en-US" sz="20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283074" y="5314600"/>
            <a:ext cx="19665" cy="1188000"/>
            <a:chOff x="4283074" y="5314600"/>
            <a:chExt cx="19665" cy="1188000"/>
          </a:xfrm>
        </p:grpSpPr>
        <p:cxnSp>
          <p:nvCxnSpPr>
            <p:cNvPr id="15" name="直接连接符 14"/>
            <p:cNvCxnSpPr/>
            <p:nvPr/>
          </p:nvCxnSpPr>
          <p:spPr>
            <a:xfrm rot="4080000">
              <a:off x="3689074" y="5908600"/>
              <a:ext cx="118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-4080000">
              <a:off x="3708739" y="5908600"/>
              <a:ext cx="118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020C09B-AAFC-49DD-A925-56159CF35C6C}"/>
              </a:ext>
            </a:extLst>
          </p:cNvPr>
          <p:cNvSpPr/>
          <p:nvPr/>
        </p:nvSpPr>
        <p:spPr>
          <a:xfrm>
            <a:off x="5598365" y="5641162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F955D6-F33C-4838-848A-793328B8D97A}"/>
              </a:ext>
            </a:extLst>
          </p:cNvPr>
          <p:cNvSpPr/>
          <p:nvPr/>
        </p:nvSpPr>
        <p:spPr>
          <a:xfrm>
            <a:off x="4716692" y="3641873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(3,y)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7ED92B-748E-427E-BECC-9609EAC33E10}"/>
              </a:ext>
            </a:extLst>
          </p:cNvPr>
          <p:cNvSpPr/>
          <p:nvPr/>
        </p:nvSpPr>
        <p:spPr>
          <a:xfrm>
            <a:off x="5609974" y="5242707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(3,y)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F67F6D7-6A12-41F4-980D-B14B49472ABD}"/>
              </a:ext>
            </a:extLst>
          </p:cNvPr>
          <p:cNvSpPr/>
          <p:nvPr/>
        </p:nvSpPr>
        <p:spPr>
          <a:xfrm>
            <a:off x="3742660" y="2105247"/>
            <a:ext cx="1424763" cy="3710762"/>
          </a:xfrm>
          <a:custGeom>
            <a:avLst/>
            <a:gdLst>
              <a:gd name="connsiteX0" fmla="*/ 1424763 w 1424763"/>
              <a:gd name="connsiteY0" fmla="*/ 3710762 h 3710762"/>
              <a:gd name="connsiteX1" fmla="*/ 1424763 w 1424763"/>
              <a:gd name="connsiteY1" fmla="*/ 3593804 h 3710762"/>
              <a:gd name="connsiteX2" fmla="*/ 0 w 1424763"/>
              <a:gd name="connsiteY2" fmla="*/ 3593804 h 3710762"/>
              <a:gd name="connsiteX3" fmla="*/ 0 w 1424763"/>
              <a:gd name="connsiteY3" fmla="*/ 0 h 3710762"/>
              <a:gd name="connsiteX4" fmla="*/ 510363 w 1424763"/>
              <a:gd name="connsiteY4" fmla="*/ 0 h 371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63" h="3710762">
                <a:moveTo>
                  <a:pt x="1424763" y="3710762"/>
                </a:moveTo>
                <a:lnTo>
                  <a:pt x="1424763" y="3593804"/>
                </a:lnTo>
                <a:lnTo>
                  <a:pt x="0" y="3593804"/>
                </a:lnTo>
                <a:lnTo>
                  <a:pt x="0" y="0"/>
                </a:lnTo>
                <a:lnTo>
                  <a:pt x="510363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5C382C4-E2A8-4B38-8A60-84AC0E355E63}"/>
              </a:ext>
            </a:extLst>
          </p:cNvPr>
          <p:cNvSpPr/>
          <p:nvPr/>
        </p:nvSpPr>
        <p:spPr>
          <a:xfrm>
            <a:off x="4292600" y="2127250"/>
            <a:ext cx="1371600" cy="1625600"/>
          </a:xfrm>
          <a:custGeom>
            <a:avLst/>
            <a:gdLst>
              <a:gd name="connsiteX0" fmla="*/ 0 w 1371600"/>
              <a:gd name="connsiteY0" fmla="*/ 1625600 h 1625600"/>
              <a:gd name="connsiteX1" fmla="*/ 0 w 1371600"/>
              <a:gd name="connsiteY1" fmla="*/ 1085850 h 1625600"/>
              <a:gd name="connsiteX2" fmla="*/ 1111250 w 1371600"/>
              <a:gd name="connsiteY2" fmla="*/ 1085850 h 1625600"/>
              <a:gd name="connsiteX3" fmla="*/ 1111250 w 1371600"/>
              <a:gd name="connsiteY3" fmla="*/ 0 h 1625600"/>
              <a:gd name="connsiteX4" fmla="*/ 1371600 w 13716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625600">
                <a:moveTo>
                  <a:pt x="0" y="1625600"/>
                </a:moveTo>
                <a:lnTo>
                  <a:pt x="0" y="1085850"/>
                </a:lnTo>
                <a:lnTo>
                  <a:pt x="1111250" y="1085850"/>
                </a:lnTo>
                <a:lnTo>
                  <a:pt x="1111250" y="0"/>
                </a:lnTo>
                <a:lnTo>
                  <a:pt x="1371600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7B41B62-04FA-41B9-A815-3C5E2BD7E25C}"/>
              </a:ext>
            </a:extLst>
          </p:cNvPr>
          <p:cNvSpPr/>
          <p:nvPr/>
        </p:nvSpPr>
        <p:spPr>
          <a:xfrm>
            <a:off x="5178056" y="2105247"/>
            <a:ext cx="1892595" cy="3317358"/>
          </a:xfrm>
          <a:custGeom>
            <a:avLst/>
            <a:gdLst>
              <a:gd name="connsiteX0" fmla="*/ 0 w 1892595"/>
              <a:gd name="connsiteY0" fmla="*/ 3317358 h 3317358"/>
              <a:gd name="connsiteX1" fmla="*/ 0 w 1892595"/>
              <a:gd name="connsiteY1" fmla="*/ 3211032 h 3317358"/>
              <a:gd name="connsiteX2" fmla="*/ 1679944 w 1892595"/>
              <a:gd name="connsiteY2" fmla="*/ 3211032 h 3317358"/>
              <a:gd name="connsiteX3" fmla="*/ 1679944 w 1892595"/>
              <a:gd name="connsiteY3" fmla="*/ 0 h 3317358"/>
              <a:gd name="connsiteX4" fmla="*/ 1892595 w 1892595"/>
              <a:gd name="connsiteY4" fmla="*/ 0 h 33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595" h="3317358">
                <a:moveTo>
                  <a:pt x="0" y="3317358"/>
                </a:moveTo>
                <a:lnTo>
                  <a:pt x="0" y="3211032"/>
                </a:lnTo>
                <a:lnTo>
                  <a:pt x="1679944" y="3211032"/>
                </a:lnTo>
                <a:lnTo>
                  <a:pt x="1679944" y="0"/>
                </a:lnTo>
                <a:lnTo>
                  <a:pt x="1892595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8C81D7-32A8-4BE9-A051-B2168814D289}"/>
              </a:ext>
            </a:extLst>
          </p:cNvPr>
          <p:cNvGrpSpPr/>
          <p:nvPr/>
        </p:nvGrpSpPr>
        <p:grpSpPr>
          <a:xfrm>
            <a:off x="5186233" y="5340173"/>
            <a:ext cx="138242" cy="727252"/>
            <a:chOff x="5198204" y="5340173"/>
            <a:chExt cx="0" cy="727252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DA08FFD-9D0A-454C-81D2-2150ADF79A7A}"/>
                </a:ext>
              </a:extLst>
            </p:cNvPr>
            <p:cNvCxnSpPr>
              <a:cxnSpLocks/>
            </p:cNvCxnSpPr>
            <p:nvPr/>
          </p:nvCxnSpPr>
          <p:spPr>
            <a:xfrm rot="4080000">
              <a:off x="4834578" y="5703799"/>
              <a:ext cx="7272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3403A0C-285B-4A7A-AF33-63121A1F9A48}"/>
                </a:ext>
              </a:extLst>
            </p:cNvPr>
            <p:cNvCxnSpPr>
              <a:cxnSpLocks/>
            </p:cNvCxnSpPr>
            <p:nvPr/>
          </p:nvCxnSpPr>
          <p:spPr>
            <a:xfrm rot="17520000">
              <a:off x="4834578" y="5703799"/>
              <a:ext cx="72725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1D44370-474C-44D4-80DB-D35B1E9B95A7}"/>
              </a:ext>
            </a:extLst>
          </p:cNvPr>
          <p:cNvGrpSpPr/>
          <p:nvPr/>
        </p:nvGrpSpPr>
        <p:grpSpPr>
          <a:xfrm>
            <a:off x="4098925" y="3822700"/>
            <a:ext cx="393700" cy="169200"/>
            <a:chOff x="4114800" y="3822700"/>
            <a:chExt cx="393700" cy="16920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DE747C0-F9EA-4058-B1EE-6630CEF23C05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822700"/>
              <a:ext cx="393700" cy="168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5391D7D-7413-44F5-8135-49CD7D18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822700"/>
              <a:ext cx="392400" cy="169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D58165D6-DEEB-4684-9741-A5D176B84224}"/>
              </a:ext>
            </a:extLst>
          </p:cNvPr>
          <p:cNvSpPr/>
          <p:nvPr/>
        </p:nvSpPr>
        <p:spPr>
          <a:xfrm>
            <a:off x="5496885" y="1892455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63DB31-45B7-4100-8DDD-2D5770C28055}"/>
              </a:ext>
            </a:extLst>
          </p:cNvPr>
          <p:cNvSpPr/>
          <p:nvPr/>
        </p:nvSpPr>
        <p:spPr>
          <a:xfrm>
            <a:off x="4084969" y="1892455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F15C97F-5D3C-4C97-A57C-89BAF32F39C0}"/>
              </a:ext>
            </a:extLst>
          </p:cNvPr>
          <p:cNvSpPr/>
          <p:nvPr/>
        </p:nvSpPr>
        <p:spPr>
          <a:xfrm>
            <a:off x="6904369" y="1892455"/>
            <a:ext cx="999461" cy="44033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8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8" grpId="0" animBg="1"/>
      <p:bldP spid="9" grpId="0" animBg="1"/>
      <p:bldP spid="10" grpId="0" animBg="1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228601"/>
            <a:ext cx="7757160" cy="640080"/>
          </a:xfrm>
        </p:spPr>
        <p:txBody>
          <a:bodyPr/>
          <a:lstStyle/>
          <a:p>
            <a:r>
              <a:rPr lang="zh-CN" altLang="en-US" sz="3200"/>
              <a:t>待</a:t>
            </a:r>
            <a:r>
              <a:rPr lang="zh-CN" altLang="en-US" sz="3200" dirty="0"/>
              <a:t>用信息、活用信息的算法</a:t>
            </a:r>
            <a:r>
              <a:rPr lang="en-US" altLang="zh-CN" sz="3200"/>
              <a:t>-</a:t>
            </a:r>
            <a:r>
              <a:rPr lang="zh-CN" altLang="en-US" sz="3200">
                <a:solidFill>
                  <a:srgbClr val="FF0000"/>
                </a:solidFill>
              </a:rPr>
              <a:t>示例（续</a:t>
            </a:r>
            <a:r>
              <a:rPr lang="en-US" altLang="zh-CN" sz="3200">
                <a:solidFill>
                  <a:srgbClr val="FF0000"/>
                </a:solidFill>
              </a:rPr>
              <a:t>2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00230" y="1120877"/>
          <a:ext cx="7002535" cy="1981200"/>
        </p:xfrm>
        <a:graphic>
          <a:graphicData uri="http://schemas.openxmlformats.org/drawingml/2006/table">
            <a:tbl>
              <a:tblPr/>
              <a:tblGrid>
                <a:gridCol w="14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7280" y="3288886"/>
          <a:ext cx="7002000" cy="3187200"/>
        </p:xfrm>
        <a:graphic>
          <a:graphicData uri="http://schemas.openxmlformats.org/drawingml/2006/table">
            <a:tbl>
              <a:tblPr/>
              <a:tblGrid>
                <a:gridCol w="2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变量名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待用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活跃信息栏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kern="12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   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 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kern="12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   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200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40DA66-B6C3-4F6B-A32F-EF268EE7EFF3}"/>
              </a:ext>
            </a:extLst>
          </p:cNvPr>
          <p:cNvSpPr/>
          <p:nvPr/>
        </p:nvSpPr>
        <p:spPr>
          <a:xfrm>
            <a:off x="4708523" y="6033749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7210B-C662-4095-AB57-A88E91727AE4}"/>
              </a:ext>
            </a:extLst>
          </p:cNvPr>
          <p:cNvSpPr/>
          <p:nvPr/>
        </p:nvSpPr>
        <p:spPr>
          <a:xfrm>
            <a:off x="4708523" y="5231547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646DFC-7B44-4ECB-9C35-5FB7CAFA65E6}"/>
              </a:ext>
            </a:extLst>
          </p:cNvPr>
          <p:cNvSpPr/>
          <p:nvPr/>
        </p:nvSpPr>
        <p:spPr>
          <a:xfrm>
            <a:off x="4708523" y="5645518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17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63225"/>
            <a:ext cx="7886700" cy="1325563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11.1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、基本问题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58473"/>
            <a:ext cx="7757160" cy="640080"/>
          </a:xfrm>
        </p:spPr>
        <p:txBody>
          <a:bodyPr/>
          <a:lstStyle/>
          <a:p>
            <a:r>
              <a:rPr lang="zh-CN" altLang="en-US" sz="3200"/>
              <a:t>待</a:t>
            </a:r>
            <a:r>
              <a:rPr lang="zh-CN" altLang="en-US" sz="3200" dirty="0"/>
              <a:t>用信息、活用信息的算法</a:t>
            </a:r>
            <a:r>
              <a:rPr lang="en-US" altLang="zh-CN" sz="3200"/>
              <a:t>-</a:t>
            </a:r>
            <a:r>
              <a:rPr lang="zh-CN" altLang="en-US" sz="3200">
                <a:solidFill>
                  <a:srgbClr val="FF0000"/>
                </a:solidFill>
              </a:rPr>
              <a:t>示例（续</a:t>
            </a:r>
            <a:r>
              <a:rPr lang="en-US" altLang="zh-CN" sz="3200">
                <a:solidFill>
                  <a:srgbClr val="FF0000"/>
                </a:solidFill>
              </a:rPr>
              <a:t>2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45087" y="6406286"/>
            <a:ext cx="427950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78381"/>
              </p:ext>
            </p:extLst>
          </p:nvPr>
        </p:nvGraphicFramePr>
        <p:xfrm>
          <a:off x="1100230" y="812520"/>
          <a:ext cx="7002535" cy="1981200"/>
        </p:xfrm>
        <a:graphic>
          <a:graphicData uri="http://schemas.openxmlformats.org/drawingml/2006/table">
            <a:tbl>
              <a:tblPr/>
              <a:tblGrid>
                <a:gridCol w="14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66060"/>
              </p:ext>
            </p:extLst>
          </p:nvPr>
        </p:nvGraphicFramePr>
        <p:xfrm>
          <a:off x="1097280" y="2884832"/>
          <a:ext cx="7004729" cy="3187200"/>
        </p:xfrm>
        <a:graphic>
          <a:graphicData uri="http://schemas.openxmlformats.org/drawingml/2006/table">
            <a:tbl>
              <a:tblPr/>
              <a:tblGrid>
                <a:gridCol w="200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变量名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待用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活跃信息栏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kern="12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   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 </a:t>
                      </a:r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kern="120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   </a:t>
                      </a:r>
                      <a:r>
                        <a:rPr lang="zh-CN" altLang="en-US" sz="2000" kern="120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zh-CN" altLang="en-US" sz="200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40DA66-B6C3-4F6B-A32F-EF268EE7EFF3}"/>
              </a:ext>
            </a:extLst>
          </p:cNvPr>
          <p:cNvSpPr/>
          <p:nvPr/>
        </p:nvSpPr>
        <p:spPr>
          <a:xfrm>
            <a:off x="4347010" y="5629695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(^,^)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7210B-C662-4095-AB57-A88E91727AE4}"/>
              </a:ext>
            </a:extLst>
          </p:cNvPr>
          <p:cNvSpPr/>
          <p:nvPr/>
        </p:nvSpPr>
        <p:spPr>
          <a:xfrm>
            <a:off x="4368287" y="4827493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646DFC-7B44-4ECB-9C35-5FB7CAFA65E6}"/>
              </a:ext>
            </a:extLst>
          </p:cNvPr>
          <p:cNvSpPr/>
          <p:nvPr/>
        </p:nvSpPr>
        <p:spPr>
          <a:xfrm>
            <a:off x="4347024" y="5241464"/>
            <a:ext cx="956222" cy="475366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(4,y)</a:t>
            </a:r>
            <a:endParaRPr lang="zh-CN" altLang="en-US" sz="20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6D374C-C884-9A9E-E826-E6C3D6243888}"/>
              </a:ext>
            </a:extLst>
          </p:cNvPr>
          <p:cNvSpPr/>
          <p:nvPr/>
        </p:nvSpPr>
        <p:spPr>
          <a:xfrm>
            <a:off x="4548674" y="6100595"/>
            <a:ext cx="552894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A9852-F5C8-B21A-4273-A81D149FD4D9}"/>
              </a:ext>
            </a:extLst>
          </p:cNvPr>
          <p:cNvSpPr/>
          <p:nvPr/>
        </p:nvSpPr>
        <p:spPr>
          <a:xfrm>
            <a:off x="5469354" y="6100595"/>
            <a:ext cx="552894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AC85DC-F01B-CD50-5BFF-A62B3A0D83C8}"/>
              </a:ext>
            </a:extLst>
          </p:cNvPr>
          <p:cNvSpPr/>
          <p:nvPr/>
        </p:nvSpPr>
        <p:spPr>
          <a:xfrm>
            <a:off x="6457950" y="6100595"/>
            <a:ext cx="552894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A7CF2-BD1A-79C0-807E-562AAC7F6DCE}"/>
              </a:ext>
            </a:extLst>
          </p:cNvPr>
          <p:cNvSpPr/>
          <p:nvPr/>
        </p:nvSpPr>
        <p:spPr>
          <a:xfrm>
            <a:off x="7272675" y="6100595"/>
            <a:ext cx="552894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7656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38"/>
            <a:ext cx="7886700" cy="741004"/>
          </a:xfrm>
        </p:spPr>
        <p:txBody>
          <a:bodyPr/>
          <a:lstStyle/>
          <a:p>
            <a:r>
              <a:rPr lang="en-US" altLang="zh-CN" dirty="0"/>
              <a:t>11.3.2</a:t>
            </a:r>
            <a:r>
              <a:rPr lang="zh-CN" altLang="en-US" dirty="0"/>
              <a:t>、寄存器描述和变量地址描述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9368"/>
            <a:ext cx="7886700" cy="45208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寄存器描述数组</a:t>
            </a:r>
            <a:r>
              <a:rPr lang="en-US" altLang="zh-CN" dirty="0"/>
              <a:t>RVALUE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动态记录各寄存器的使用信息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zh-CN" dirty="0"/>
              <a:t>RVALUE[R]={A,B}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变量地址描述数组</a:t>
            </a:r>
            <a:r>
              <a:rPr lang="en-US" altLang="zh-CN" dirty="0"/>
              <a:t>AVALUE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动态记录各变量现行值的存放信息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AVALUE[A]={R</a:t>
            </a:r>
            <a:r>
              <a:rPr lang="en-US" altLang="zh-CN" baseline="-25000" dirty="0"/>
              <a:t>1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,A}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300" dirty="0"/>
              <a:t>即，</a:t>
            </a:r>
            <a:r>
              <a:rPr lang="zh-CN" altLang="en-US" sz="2300" dirty="0">
                <a:solidFill>
                  <a:srgbClr val="FF0000"/>
                </a:solidFill>
              </a:rPr>
              <a:t>变量</a:t>
            </a:r>
            <a:r>
              <a:rPr lang="en-US" altLang="zh-CN" sz="2300" dirty="0">
                <a:solidFill>
                  <a:srgbClr val="FF0000"/>
                </a:solidFill>
              </a:rPr>
              <a:t>A</a:t>
            </a:r>
            <a:r>
              <a:rPr lang="zh-CN" altLang="en-US" sz="2300" dirty="0">
                <a:solidFill>
                  <a:srgbClr val="FF0000"/>
                </a:solidFill>
              </a:rPr>
              <a:t>在寄存器</a:t>
            </a:r>
            <a:r>
              <a:rPr lang="en-US" altLang="zh-CN" sz="2300" dirty="0">
                <a:solidFill>
                  <a:srgbClr val="FF0000"/>
                </a:solidFill>
              </a:rPr>
              <a:t>R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300" dirty="0">
                <a:solidFill>
                  <a:srgbClr val="FF0000"/>
                </a:solidFill>
              </a:rPr>
              <a:t>和</a:t>
            </a:r>
            <a:r>
              <a:rPr lang="en-US" altLang="zh-CN" sz="2300" dirty="0">
                <a:solidFill>
                  <a:srgbClr val="FF0000"/>
                </a:solidFill>
              </a:rPr>
              <a:t>R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2</a:t>
            </a:r>
            <a:r>
              <a:rPr lang="zh-CN" altLang="en-US" sz="2300" dirty="0">
                <a:solidFill>
                  <a:srgbClr val="FF0000"/>
                </a:solidFill>
              </a:rPr>
              <a:t>中</a:t>
            </a:r>
            <a:r>
              <a:rPr lang="zh-CN" altLang="en-US" sz="2300" dirty="0"/>
              <a:t>，</a:t>
            </a:r>
            <a:r>
              <a:rPr lang="en-US" altLang="zh-CN" sz="2300" dirty="0"/>
              <a:t>AVALUE[A]</a:t>
            </a:r>
            <a:r>
              <a:rPr lang="zh-CN" altLang="en-US" sz="2300" dirty="0"/>
              <a:t>包含</a:t>
            </a:r>
            <a:r>
              <a:rPr lang="en-US" altLang="zh-CN" sz="2300" dirty="0"/>
              <a:t>A</a:t>
            </a:r>
            <a:r>
              <a:rPr lang="zh-CN" altLang="en-US" sz="2300" dirty="0"/>
              <a:t>，意思是变量</a:t>
            </a:r>
            <a:r>
              <a:rPr lang="en-US" altLang="zh-CN" sz="2300" dirty="0"/>
              <a:t>A</a:t>
            </a:r>
            <a:r>
              <a:rPr lang="zh-CN" altLang="en-US" sz="2300" dirty="0"/>
              <a:t>也在内存中。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5D6D33-4468-493B-A810-7E9E2FCA956F}"/>
              </a:ext>
            </a:extLst>
          </p:cNvPr>
          <p:cNvGrpSpPr/>
          <p:nvPr/>
        </p:nvGrpSpPr>
        <p:grpSpPr>
          <a:xfrm>
            <a:off x="3732028" y="2256247"/>
            <a:ext cx="5036177" cy="2241325"/>
            <a:chOff x="3732028" y="2256247"/>
            <a:chExt cx="5036177" cy="2241325"/>
          </a:xfrm>
        </p:grpSpPr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47E7F93F-2AF5-41A2-A9C7-6DA5A1C0B1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05094" y="2256247"/>
              <a:ext cx="2563111" cy="12135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7200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buNone/>
              </a:pPr>
              <a:r>
                <a:rPr lang="zh-CN" altLang="en-US" sz="2300">
                  <a:solidFill>
                    <a:schemeClr val="tx1"/>
                  </a:solidFill>
                </a:rPr>
                <a:t>这两个数组（符号表）是随着目标代码的生成而变化的</a:t>
              </a:r>
              <a:endParaRPr lang="zh-CN" altLang="en-US" sz="2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65D70EE-3C88-4517-A056-4AB8D8946644}"/>
                </a:ext>
              </a:extLst>
            </p:cNvPr>
            <p:cNvCxnSpPr/>
            <p:nvPr/>
          </p:nvCxnSpPr>
          <p:spPr>
            <a:xfrm>
              <a:off x="3732028" y="2636874"/>
              <a:ext cx="21052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596EF69-76F4-491C-B88C-004D3DB70072}"/>
                </a:ext>
              </a:extLst>
            </p:cNvPr>
            <p:cNvSpPr/>
            <p:nvPr/>
          </p:nvSpPr>
          <p:spPr>
            <a:xfrm>
              <a:off x="4306186" y="3700130"/>
              <a:ext cx="3168502" cy="797442"/>
            </a:xfrm>
            <a:custGeom>
              <a:avLst/>
              <a:gdLst>
                <a:gd name="connsiteX0" fmla="*/ 0 w 3168502"/>
                <a:gd name="connsiteY0" fmla="*/ 797442 h 797442"/>
                <a:gd name="connsiteX1" fmla="*/ 3168502 w 3168502"/>
                <a:gd name="connsiteY1" fmla="*/ 797442 h 797442"/>
                <a:gd name="connsiteX2" fmla="*/ 3168502 w 3168502"/>
                <a:gd name="connsiteY2" fmla="*/ 0 h 79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502" h="797442">
                  <a:moveTo>
                    <a:pt x="0" y="797442"/>
                  </a:moveTo>
                  <a:lnTo>
                    <a:pt x="3168502" y="797442"/>
                  </a:lnTo>
                  <a:lnTo>
                    <a:pt x="3168502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6"/>
          </a:xfrm>
        </p:spPr>
        <p:txBody>
          <a:bodyPr/>
          <a:lstStyle/>
          <a:p>
            <a:r>
              <a:rPr lang="zh-CN" altLang="en-US" dirty="0"/>
              <a:t>寄存器描述和变量地址描述（续）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386348"/>
            <a:ext cx="8423787" cy="4237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寄存器的分配局限于</a:t>
            </a:r>
            <a:r>
              <a:rPr lang="zh-CN" altLang="en-US" dirty="0">
                <a:solidFill>
                  <a:srgbClr val="FF0000"/>
                </a:solidFill>
              </a:rPr>
              <a:t>基本块</a:t>
            </a:r>
            <a:r>
              <a:rPr lang="zh-CN" altLang="en-US" dirty="0"/>
              <a:t>范围之内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zh-CN" altLang="en-US" dirty="0"/>
              <a:t>处理完基本块所有四元式，对现行值在寄存器中的每个变量，</a:t>
            </a:r>
            <a:r>
              <a:rPr lang="zh-CN" altLang="en-US" u="sng" dirty="0"/>
              <a:t>如它在基本块之后是活跃的，则把它在寄存器中的值存放到它的主存</a:t>
            </a:r>
            <a:r>
              <a:rPr lang="zh-CN" altLang="en-US" u="sng"/>
              <a:t>单元中（</a:t>
            </a:r>
            <a:r>
              <a:rPr lang="en-US" altLang="zh-CN" u="sng"/>
              <a:t>ST R,M</a:t>
            </a:r>
            <a:r>
              <a:rPr lang="zh-CN" altLang="en-US" u="sng"/>
              <a:t>）</a:t>
            </a:r>
            <a:r>
              <a:rPr lang="zh-CN" altLang="en-US"/>
              <a:t>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/>
              <a:t>例如，对于</a:t>
            </a:r>
            <a:r>
              <a:rPr lang="zh-CN" altLang="en-US" dirty="0"/>
              <a:t>四元式</a:t>
            </a:r>
            <a:r>
              <a:rPr lang="en-US" altLang="zh-CN" dirty="0"/>
              <a:t>A:=B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的现行值在某寄存器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中，则无须生成目标代码；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只须在</a:t>
            </a:r>
            <a:r>
              <a:rPr lang="en-US" altLang="zh-CN" dirty="0"/>
              <a:t>RVALUE(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中增加一个</a:t>
            </a:r>
            <a:r>
              <a:rPr lang="en-US" altLang="zh-CN" dirty="0"/>
              <a:t>A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把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同时分给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，并把</a:t>
            </a:r>
            <a:r>
              <a:rPr lang="en-US" altLang="zh-CN" dirty="0"/>
              <a:t>AVALUE(A)</a:t>
            </a:r>
            <a:r>
              <a:rPr lang="zh-CN" altLang="en-US" dirty="0"/>
              <a:t>改为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9084"/>
            <a:ext cx="7886700" cy="741004"/>
          </a:xfrm>
        </p:spPr>
        <p:txBody>
          <a:bodyPr/>
          <a:lstStyle/>
          <a:p>
            <a:r>
              <a:rPr lang="en-US" altLang="zh-CN"/>
              <a:t>11.3.3</a:t>
            </a:r>
            <a:r>
              <a:rPr lang="zh-CN" altLang="en-US"/>
              <a:t>、代码生成算法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18" y="1184154"/>
            <a:ext cx="8346266" cy="1016786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</a:rPr>
              <a:t>基本块的代码生成算法</a:t>
            </a:r>
            <a:r>
              <a:rPr lang="zh-CN" altLang="en-US" sz="2400"/>
              <a:t>，中间代码形式为</a:t>
            </a:r>
            <a:r>
              <a:rPr lang="en-US" altLang="zh-CN" sz="2400"/>
              <a:t>A:=B op C</a:t>
            </a:r>
          </a:p>
          <a:p>
            <a:pPr marL="180975" indent="0">
              <a:lnSpc>
                <a:spcPct val="110000"/>
              </a:lnSpc>
              <a:buNone/>
            </a:pPr>
            <a:r>
              <a:rPr lang="zh-CN" altLang="en-US" sz="2400"/>
              <a:t>对于每个中间代码</a:t>
            </a:r>
            <a:r>
              <a:rPr lang="en-US" altLang="zh-CN" sz="2400"/>
              <a:t>i</a:t>
            </a:r>
            <a:r>
              <a:rPr lang="zh-CN" altLang="en-US" sz="2400"/>
              <a:t>：</a:t>
            </a:r>
            <a:r>
              <a:rPr lang="en-US" altLang="zh-CN" sz="2400"/>
              <a:t>A:=B op C</a:t>
            </a:r>
            <a:r>
              <a:rPr lang="zh-CN" altLang="en-US" sz="2400"/>
              <a:t>，依次执行下述步骤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61508" y="6422067"/>
            <a:ext cx="636624" cy="352573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32F8DC-2E89-4A7A-9B7E-390B4E8F8007}"/>
              </a:ext>
            </a:extLst>
          </p:cNvPr>
          <p:cNvSpPr txBox="1">
            <a:spLocks/>
          </p:cNvSpPr>
          <p:nvPr/>
        </p:nvSpPr>
        <p:spPr bwMode="auto">
          <a:xfrm>
            <a:off x="540242" y="2376601"/>
            <a:ext cx="8175619" cy="40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400"/>
              <a:t>以中间代码</a:t>
            </a:r>
            <a:r>
              <a:rPr lang="en-US" altLang="zh-CN" sz="2400"/>
              <a:t>i</a:t>
            </a:r>
            <a:r>
              <a:rPr lang="zh-CN" altLang="en-US" sz="2400"/>
              <a:t>：</a:t>
            </a:r>
            <a:r>
              <a:rPr lang="en-US" altLang="zh-CN" sz="2400"/>
              <a:t>A:=B op C</a:t>
            </a:r>
            <a:r>
              <a:rPr lang="zh-CN" altLang="en-US" sz="2400"/>
              <a:t>为参数，调用</a:t>
            </a:r>
            <a:r>
              <a:rPr lang="zh-CN" altLang="en-US" sz="2400">
                <a:solidFill>
                  <a:srgbClr val="FF0000"/>
                </a:solidFill>
              </a:rPr>
              <a:t>函数</a:t>
            </a:r>
            <a:r>
              <a:rPr lang="en-US" altLang="zh-CN" sz="2400">
                <a:solidFill>
                  <a:srgbClr val="FF0000"/>
                </a:solidFill>
              </a:rPr>
              <a:t>GETREG(i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>
                <a:solidFill>
                  <a:srgbClr val="FF0000"/>
                </a:solidFill>
              </a:rPr>
              <a:t>A:=B op C)</a:t>
            </a:r>
            <a:r>
              <a:rPr lang="zh-CN" altLang="en-US" sz="2400"/>
              <a:t>，当从</a:t>
            </a:r>
            <a:r>
              <a:rPr lang="en-US" altLang="zh-CN" sz="2400"/>
              <a:t>GETREG</a:t>
            </a:r>
            <a:r>
              <a:rPr lang="zh-CN" altLang="en-US" sz="2400"/>
              <a:t>返回时，得到一个寄存器，它将用于存放</a:t>
            </a:r>
            <a:r>
              <a:rPr lang="en-US" altLang="zh-CN" sz="2400"/>
              <a:t>A</a:t>
            </a:r>
            <a:r>
              <a:rPr lang="zh-CN" altLang="en-US" sz="2400"/>
              <a:t>现行值的寄存器。</a:t>
            </a:r>
            <a:endParaRPr lang="en-US" altLang="zh-CN" sz="2400"/>
          </a:p>
          <a:p>
            <a:pPr marL="457200" indent="-457200" defTabSz="9144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400"/>
              <a:t>利用地址描述数组</a:t>
            </a:r>
            <a:r>
              <a:rPr lang="en-US" altLang="zh-CN" sz="2400"/>
              <a:t>AVALUE[B]</a:t>
            </a:r>
            <a:r>
              <a:rPr lang="zh-CN" altLang="en-US" sz="2400"/>
              <a:t>和</a:t>
            </a:r>
            <a:r>
              <a:rPr lang="en-US" altLang="zh-CN" sz="2400"/>
              <a:t>AVALUE[C]</a:t>
            </a:r>
            <a:r>
              <a:rPr lang="zh-CN" altLang="en-US" sz="2400"/>
              <a:t>，确定出变量</a:t>
            </a:r>
            <a:r>
              <a:rPr lang="en-US" altLang="zh-CN" sz="2400"/>
              <a:t>B</a:t>
            </a:r>
            <a:r>
              <a:rPr lang="zh-CN" altLang="en-US" sz="2400"/>
              <a:t>和</a:t>
            </a:r>
            <a:r>
              <a:rPr lang="en-US" altLang="zh-CN" sz="2400"/>
              <a:t>C</a:t>
            </a:r>
            <a:r>
              <a:rPr lang="zh-CN" altLang="en-US" sz="2400"/>
              <a:t>现行值的存放位置</a:t>
            </a:r>
            <a:r>
              <a:rPr lang="en-US" altLang="zh-CN" sz="2400"/>
              <a:t>B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和</a:t>
            </a:r>
            <a:r>
              <a:rPr lang="en-US" altLang="zh-CN" sz="2400"/>
              <a:t>C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，若其现行值在寄存器中，则把寄存器取做</a:t>
            </a:r>
            <a:r>
              <a:rPr lang="en-US" altLang="zh-CN" sz="2400"/>
              <a:t>B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和</a:t>
            </a:r>
            <a:r>
              <a:rPr lang="en-US" altLang="zh-CN" sz="2400"/>
              <a:t>C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。</a:t>
            </a:r>
            <a:endParaRPr lang="en-US" altLang="zh-CN" sz="2400"/>
          </a:p>
          <a:p>
            <a:pPr marL="457200" indent="-457200" defTabSz="9144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400"/>
              <a:t>如果</a:t>
            </a:r>
            <a:r>
              <a:rPr lang="en-US" altLang="zh-CN" sz="2400"/>
              <a:t>B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>
                <a:latin typeface="宋体" pitchFamily="2" charset="-122"/>
                <a:sym typeface="Symbol" pitchFamily="18" charset="2"/>
              </a:rPr>
              <a:t>≠</a:t>
            </a:r>
            <a:r>
              <a:rPr lang="en-US" altLang="zh-CN" sz="2400"/>
              <a:t>R</a:t>
            </a:r>
            <a:r>
              <a:rPr lang="zh-CN" altLang="en-US" sz="2400"/>
              <a:t>，则生成目标代码           ，否则生成目标代码</a:t>
            </a:r>
            <a:r>
              <a:rPr lang="en-US" altLang="zh-CN" sz="2400"/>
              <a:t>op R,C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；如果</a:t>
            </a:r>
            <a:r>
              <a:rPr lang="en-US" altLang="zh-CN" sz="2400"/>
              <a:t>B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或</a:t>
            </a:r>
            <a:r>
              <a:rPr lang="en-US" altLang="zh-CN" sz="2400"/>
              <a:t>C</a:t>
            </a:r>
            <a:r>
              <a:rPr lang="en-US" altLang="zh-CN" sz="2400">
                <a:latin typeface="+mn-lt"/>
              </a:rPr>
              <a:t>’</a:t>
            </a:r>
            <a:r>
              <a:rPr lang="zh-CN" altLang="en-US" sz="2400"/>
              <a:t>为</a:t>
            </a:r>
            <a:r>
              <a:rPr lang="en-US" altLang="zh-CN" sz="2400"/>
              <a:t>R</a:t>
            </a:r>
            <a:r>
              <a:rPr lang="zh-CN" altLang="en-US" sz="2400"/>
              <a:t>，则删除</a:t>
            </a:r>
            <a:r>
              <a:rPr lang="en-US" altLang="zh-CN" sz="2400"/>
              <a:t>AVALUE[B]</a:t>
            </a:r>
            <a:r>
              <a:rPr lang="zh-CN" altLang="en-US" sz="2400"/>
              <a:t>或</a:t>
            </a:r>
            <a:r>
              <a:rPr lang="en-US" altLang="zh-CN" sz="2400"/>
              <a:t>AVALUE[C]</a:t>
            </a:r>
            <a:r>
              <a:rPr lang="zh-CN" altLang="en-US" sz="2400"/>
              <a:t>中的</a:t>
            </a:r>
            <a:r>
              <a:rPr lang="en-US" altLang="zh-CN" sz="2400"/>
              <a:t>R</a:t>
            </a:r>
            <a:r>
              <a:rPr lang="zh-CN" altLang="en-US" sz="2400"/>
              <a:t>  </a:t>
            </a: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5554F7-1B34-441A-8B3C-FEA3F0773519}"/>
              </a:ext>
            </a:extLst>
          </p:cNvPr>
          <p:cNvSpPr txBox="1">
            <a:spLocks/>
          </p:cNvSpPr>
          <p:nvPr/>
        </p:nvSpPr>
        <p:spPr bwMode="auto">
          <a:xfrm>
            <a:off x="5125770" y="4607649"/>
            <a:ext cx="1189963" cy="880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/>
              <a:t>LD R,B</a:t>
            </a:r>
            <a:r>
              <a:rPr lang="en-US" altLang="zh-CN" sz="2400">
                <a:latin typeface="+mn-lt"/>
              </a:rPr>
              <a:t>’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/>
              <a:t>op R,C</a:t>
            </a:r>
            <a:r>
              <a:rPr lang="en-US" altLang="zh-CN" sz="2400">
                <a:latin typeface="+mn-lt"/>
              </a:rPr>
              <a:t>’</a:t>
            </a:r>
            <a:endParaRPr lang="zh-CN" altLang="en-US" sz="2400" dirty="0">
              <a:latin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5EF4351-D5B1-45FC-B4AB-CEE2B0D7BF8B}"/>
              </a:ext>
            </a:extLst>
          </p:cNvPr>
          <p:cNvGrpSpPr/>
          <p:nvPr/>
        </p:nvGrpSpPr>
        <p:grpSpPr>
          <a:xfrm>
            <a:off x="540242" y="310135"/>
            <a:ext cx="1745758" cy="899816"/>
            <a:chOff x="540242" y="310135"/>
            <a:chExt cx="1745758" cy="899816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4BDB4AF9-27A7-4D94-B4F9-A51C3C5ABF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242" y="310135"/>
              <a:ext cx="973775" cy="4217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算法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3BBCC08-F0E4-4397-B60E-C72536126069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1027130" y="731921"/>
              <a:ext cx="1258870" cy="4780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CA84C3-65B1-4ADA-A7D3-2B7E06B9EA26}"/>
              </a:ext>
            </a:extLst>
          </p:cNvPr>
          <p:cNvGrpSpPr/>
          <p:nvPr/>
        </p:nvGrpSpPr>
        <p:grpSpPr>
          <a:xfrm>
            <a:off x="7529377" y="335933"/>
            <a:ext cx="973775" cy="2040668"/>
            <a:chOff x="540242" y="310135"/>
            <a:chExt cx="973775" cy="2040668"/>
          </a:xfrm>
        </p:grpSpPr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E0BCD9C2-B68F-4EBE-A3FA-1C279197D5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242" y="310135"/>
              <a:ext cx="973775" cy="4217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算法</a:t>
              </a: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2E51739-A8F9-43A8-8EB7-A6067FD2384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751367" y="731921"/>
              <a:ext cx="275763" cy="16188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37F0C6-5C61-430A-AD46-83E776CCF2B1}"/>
              </a:ext>
            </a:extLst>
          </p:cNvPr>
          <p:cNvGrpSpPr/>
          <p:nvPr/>
        </p:nvGrpSpPr>
        <p:grpSpPr>
          <a:xfrm>
            <a:off x="2700670" y="2849526"/>
            <a:ext cx="4328239" cy="831497"/>
            <a:chOff x="2700670" y="2849526"/>
            <a:chExt cx="4328239" cy="831497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63A232AF-E461-4855-A3A9-75A3D4E1BF2E}"/>
                </a:ext>
              </a:extLst>
            </p:cNvPr>
            <p:cNvSpPr/>
            <p:nvPr/>
          </p:nvSpPr>
          <p:spPr>
            <a:xfrm rot="10800000">
              <a:off x="2700670" y="2849526"/>
              <a:ext cx="223283" cy="255181"/>
            </a:xfrm>
            <a:prstGeom prst="triangle">
              <a:avLst/>
            </a:prstGeom>
            <a:solidFill>
              <a:srgbClr val="00B050"/>
            </a:solidFill>
            <a:ln w="889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5917ADB-2D30-4B7B-ABF6-80B0293C1215}"/>
                </a:ext>
              </a:extLst>
            </p:cNvPr>
            <p:cNvGrpSpPr/>
            <p:nvPr/>
          </p:nvGrpSpPr>
          <p:grpSpPr>
            <a:xfrm>
              <a:off x="2838450" y="3159125"/>
              <a:ext cx="4190459" cy="521898"/>
              <a:chOff x="-2676442" y="178124"/>
              <a:chExt cx="4190459" cy="521898"/>
            </a:xfrm>
          </p:grpSpPr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CBEAA736-5632-4E3B-AEDA-8A44217C94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0242" y="278236"/>
                <a:ext cx="973775" cy="4217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0800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算法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A7D3AC6-64AB-477F-94EC-C8694A890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676442" y="178124"/>
                <a:ext cx="3219450" cy="14287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66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7185"/>
            <a:ext cx="7886700" cy="741004"/>
          </a:xfrm>
        </p:spPr>
        <p:txBody>
          <a:bodyPr/>
          <a:lstStyle/>
          <a:p>
            <a:r>
              <a:rPr lang="zh-CN" altLang="en-US"/>
              <a:t>基本块的代码生成算法（续）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32F8DC-2E89-4A7A-9B7E-390B4E8F8007}"/>
              </a:ext>
            </a:extLst>
          </p:cNvPr>
          <p:cNvSpPr txBox="1">
            <a:spLocks/>
          </p:cNvSpPr>
          <p:nvPr/>
        </p:nvSpPr>
        <p:spPr bwMode="auto">
          <a:xfrm>
            <a:off x="628650" y="1334975"/>
            <a:ext cx="8175619" cy="341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10000"/>
              </a:lnSpc>
              <a:buSzPct val="100000"/>
              <a:buFont typeface="+mj-ea"/>
              <a:buAutoNum type="circleNumDbPlain" startAt="4"/>
            </a:pPr>
            <a:r>
              <a:rPr lang="zh-CN" altLang="en-US" sz="2600"/>
              <a:t>令</a:t>
            </a:r>
            <a:r>
              <a:rPr lang="en-US" altLang="zh-CN" sz="2600"/>
              <a:t>AVALUE[A]={R}</a:t>
            </a:r>
            <a:r>
              <a:rPr lang="zh-CN" altLang="en-US" sz="2600"/>
              <a:t>，并令</a:t>
            </a:r>
            <a:r>
              <a:rPr lang="en-US" altLang="zh-CN" sz="2600"/>
              <a:t>RVALUE[R]=A</a:t>
            </a:r>
            <a:r>
              <a:rPr lang="zh-CN" altLang="en-US" sz="2600"/>
              <a:t>，以表示变量</a:t>
            </a:r>
            <a:r>
              <a:rPr lang="en-US" altLang="zh-CN" sz="2600"/>
              <a:t>A</a:t>
            </a:r>
            <a:r>
              <a:rPr lang="zh-CN" altLang="en-US" sz="2600"/>
              <a:t>的现行值只在</a:t>
            </a:r>
            <a:r>
              <a:rPr lang="en-US" altLang="zh-CN" sz="2600"/>
              <a:t>R</a:t>
            </a:r>
            <a:r>
              <a:rPr lang="zh-CN" altLang="en-US" sz="2600"/>
              <a:t>中，并且</a:t>
            </a:r>
            <a:r>
              <a:rPr lang="en-US" altLang="zh-CN" sz="2600"/>
              <a:t>R</a:t>
            </a:r>
            <a:r>
              <a:rPr lang="zh-CN" altLang="en-US" sz="2600"/>
              <a:t>中的值只代表</a:t>
            </a:r>
            <a:r>
              <a:rPr lang="en-US" altLang="zh-CN" sz="2600"/>
              <a:t>A</a:t>
            </a:r>
            <a:r>
              <a:rPr lang="zh-CN" altLang="en-US" sz="2600"/>
              <a:t>的现行值。</a:t>
            </a:r>
            <a:endParaRPr lang="en-US" altLang="zh-CN" sz="2600"/>
          </a:p>
          <a:p>
            <a:pPr marL="457200" indent="-457200" defTabSz="914400">
              <a:lnSpc>
                <a:spcPct val="110000"/>
              </a:lnSpc>
              <a:buSzPct val="100000"/>
              <a:buFont typeface="+mj-ea"/>
              <a:buAutoNum type="circleNumDbPlain" startAt="4"/>
            </a:pPr>
            <a:r>
              <a:rPr lang="zh-CN" altLang="en-US" sz="2600"/>
              <a:t>如果</a:t>
            </a:r>
            <a:r>
              <a:rPr lang="en-US" altLang="zh-CN" sz="2600"/>
              <a:t>B</a:t>
            </a:r>
            <a:r>
              <a:rPr lang="zh-CN" altLang="en-US" sz="2600"/>
              <a:t>和</a:t>
            </a:r>
            <a:r>
              <a:rPr lang="en-US" altLang="zh-CN" sz="2600"/>
              <a:t>C</a:t>
            </a:r>
            <a:r>
              <a:rPr lang="zh-CN" altLang="en-US" sz="2600"/>
              <a:t>的现行值在基本块中不再被引用，它们也不是基本块出口之后的活跃变量（</a:t>
            </a:r>
            <a:r>
              <a:rPr lang="zh-CN" altLang="en-US" sz="2600">
                <a:solidFill>
                  <a:srgbClr val="C00000"/>
                </a:solidFill>
              </a:rPr>
              <a:t>由该中间代码</a:t>
            </a:r>
            <a:r>
              <a:rPr lang="en-US" altLang="zh-CN" sz="2600">
                <a:solidFill>
                  <a:srgbClr val="C00000"/>
                </a:solidFill>
              </a:rPr>
              <a:t>i</a:t>
            </a:r>
            <a:r>
              <a:rPr lang="zh-CN" altLang="en-US" sz="2600">
                <a:solidFill>
                  <a:srgbClr val="C00000"/>
                </a:solidFill>
              </a:rPr>
              <a:t>上的附加信息知道</a:t>
            </a:r>
            <a:r>
              <a:rPr lang="zh-CN" altLang="en-US" sz="2600"/>
              <a:t>），且其现行值在某寄存器</a:t>
            </a:r>
            <a:r>
              <a:rPr lang="en-US" altLang="zh-CN" sz="2600"/>
              <a:t>R</a:t>
            </a:r>
            <a:r>
              <a:rPr lang="en-US" altLang="zh-CN" sz="2600" baseline="-25000"/>
              <a:t>k</a:t>
            </a:r>
            <a:r>
              <a:rPr lang="zh-CN" altLang="en-US" sz="2600"/>
              <a:t>中，则删除</a:t>
            </a:r>
            <a:r>
              <a:rPr lang="en-US" altLang="zh-CN" sz="2600"/>
              <a:t>RVALUE[R</a:t>
            </a:r>
            <a:r>
              <a:rPr lang="en-US" altLang="zh-CN" sz="2600" baseline="-25000"/>
              <a:t>k</a:t>
            </a:r>
            <a:r>
              <a:rPr lang="en-US" altLang="zh-CN" sz="2600"/>
              <a:t>]</a:t>
            </a:r>
            <a:r>
              <a:rPr lang="zh-CN" altLang="en-US" sz="2600"/>
              <a:t>中的</a:t>
            </a:r>
            <a:r>
              <a:rPr lang="en-US" altLang="zh-CN" sz="2600"/>
              <a:t>B</a:t>
            </a:r>
            <a:r>
              <a:rPr lang="zh-CN" altLang="en-US" sz="2600"/>
              <a:t>或</a:t>
            </a:r>
            <a:r>
              <a:rPr lang="en-US" altLang="zh-CN" sz="2600"/>
              <a:t>C</a:t>
            </a:r>
            <a:r>
              <a:rPr lang="zh-CN" altLang="en-US" sz="2600"/>
              <a:t>以及</a:t>
            </a:r>
            <a:r>
              <a:rPr lang="en-US" altLang="zh-CN" sz="2600"/>
              <a:t>AVALUE[B]</a:t>
            </a:r>
            <a:r>
              <a:rPr lang="zh-CN" altLang="en-US" sz="2600"/>
              <a:t>或</a:t>
            </a:r>
            <a:r>
              <a:rPr lang="en-US" altLang="zh-CN" sz="2600"/>
              <a:t>AVALUE[C]</a:t>
            </a:r>
            <a:r>
              <a:rPr lang="zh-CN" altLang="en-US" sz="2600"/>
              <a:t>中的</a:t>
            </a:r>
            <a:r>
              <a:rPr lang="en-US" altLang="zh-CN" sz="2600"/>
              <a:t>R</a:t>
            </a:r>
            <a:r>
              <a:rPr lang="en-US" altLang="zh-CN" sz="2600" baseline="-25000"/>
              <a:t>k</a:t>
            </a:r>
            <a:r>
              <a:rPr lang="zh-CN" altLang="en-US" sz="2600"/>
              <a:t>，使该寄存器不再为</a:t>
            </a:r>
            <a:r>
              <a:rPr lang="en-US" altLang="zh-CN" sz="2600"/>
              <a:t>B</a:t>
            </a:r>
            <a:r>
              <a:rPr lang="zh-CN" altLang="en-US" sz="2600"/>
              <a:t>或</a:t>
            </a:r>
            <a:r>
              <a:rPr lang="en-US" altLang="zh-CN" sz="2600"/>
              <a:t>C</a:t>
            </a:r>
            <a:r>
              <a:rPr lang="zh-CN" altLang="en-US" sz="2600"/>
              <a:t>所占用。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35250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136525"/>
            <a:ext cx="7886700" cy="623017"/>
          </a:xfrm>
        </p:spPr>
        <p:txBody>
          <a:bodyPr/>
          <a:lstStyle/>
          <a:p>
            <a:r>
              <a:rPr lang="zh-CN" altLang="en-US" dirty="0"/>
              <a:t>寄存器分配算法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193" y="842453"/>
            <a:ext cx="8111613" cy="55563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寄存器分配：</a:t>
            </a:r>
            <a:r>
              <a:rPr lang="en-US" altLang="zh-CN" sz="2400" dirty="0"/>
              <a:t>GETREG(i:A:=B op C)</a:t>
            </a:r>
            <a:r>
              <a:rPr lang="zh-CN" altLang="en-US" sz="2400" dirty="0"/>
              <a:t>返回一个用来存放</a:t>
            </a:r>
            <a:r>
              <a:rPr lang="en-US" altLang="zh-CN" sz="2400" dirty="0"/>
              <a:t>A</a:t>
            </a:r>
            <a:r>
              <a:rPr lang="zh-CN" altLang="en-US" sz="2400" dirty="0"/>
              <a:t>的值</a:t>
            </a:r>
            <a:r>
              <a:rPr lang="zh-CN" altLang="en-US" sz="2400"/>
              <a:t>的寄存器，选取寄存器的策略依次是：</a:t>
            </a:r>
            <a:endParaRPr lang="en-US" altLang="zh-CN" sz="2400" dirty="0"/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、尽可能用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独占的寄存器；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、尽可能用空闲寄存器；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、抢占非空闲</a:t>
            </a:r>
            <a:r>
              <a:rPr lang="zh-CN" altLang="en-US">
                <a:solidFill>
                  <a:srgbClr val="C00000"/>
                </a:solidFill>
              </a:rPr>
              <a:t>寄存器。</a:t>
            </a:r>
            <a:endParaRPr lang="en-US" altLang="zh-CN">
              <a:solidFill>
                <a:srgbClr val="C00000"/>
              </a:solidFill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>
                <a:solidFill>
                  <a:srgbClr val="1E1CE3"/>
                </a:solidFill>
              </a:rPr>
              <a:t>以上面三条为标准，下面是具体操作：</a:t>
            </a:r>
            <a:endParaRPr lang="en-US" altLang="zh-CN" dirty="0">
              <a:solidFill>
                <a:srgbClr val="1E1CE3"/>
              </a:solidFill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400" dirty="0"/>
              <a:t>如果</a:t>
            </a:r>
            <a:r>
              <a:rPr lang="en-US" altLang="zh-CN" sz="2400" dirty="0"/>
              <a:t>B</a:t>
            </a:r>
            <a:r>
              <a:rPr lang="zh-CN" altLang="en-US" sz="2400" dirty="0"/>
              <a:t>的现行值在某个寄存器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中</a:t>
            </a:r>
            <a:r>
              <a:rPr lang="zh-CN" altLang="en-US" sz="2400"/>
              <a:t>，</a:t>
            </a:r>
            <a:r>
              <a:rPr lang="en-US" altLang="zh-CN" sz="2400"/>
              <a:t>RVALUE[R</a:t>
            </a:r>
            <a:r>
              <a:rPr lang="en-US" altLang="zh-CN" sz="2400" baseline="-25000"/>
              <a:t>i</a:t>
            </a:r>
            <a:r>
              <a:rPr lang="en-US" altLang="zh-CN" sz="2400"/>
              <a:t>]</a:t>
            </a:r>
            <a:r>
              <a:rPr lang="zh-CN" altLang="en-US" sz="2400"/>
              <a:t>中</a:t>
            </a:r>
            <a:r>
              <a:rPr lang="zh-CN" altLang="en-US" sz="2400" dirty="0"/>
              <a:t>只包含</a:t>
            </a:r>
            <a:r>
              <a:rPr lang="en-US" altLang="zh-CN" sz="2400" dirty="0"/>
              <a:t>B</a:t>
            </a:r>
            <a:r>
              <a:rPr lang="zh-CN" altLang="en-US" sz="2400" dirty="0"/>
              <a:t>，此外，或者</a:t>
            </a:r>
            <a:r>
              <a:rPr lang="en-US" altLang="zh-CN" sz="2400" dirty="0"/>
              <a:t>B</a:t>
            </a:r>
            <a:r>
              <a:rPr lang="zh-CN" altLang="en-US" sz="2400" dirty="0"/>
              <a:t>与</a:t>
            </a:r>
            <a:r>
              <a:rPr lang="en-US" altLang="zh-CN" sz="2400" dirty="0"/>
              <a:t>A</a:t>
            </a:r>
            <a:r>
              <a:rPr lang="zh-CN" altLang="en-US" sz="2400" dirty="0"/>
              <a:t>是同一个标识符，或者</a:t>
            </a:r>
            <a:r>
              <a:rPr lang="en-US" altLang="zh-CN" sz="2400" dirty="0"/>
              <a:t>B</a:t>
            </a:r>
            <a:r>
              <a:rPr lang="zh-CN" altLang="en-US" sz="2400" dirty="0"/>
              <a:t>的现行值在执行四元式</a:t>
            </a:r>
            <a:r>
              <a:rPr lang="en-US" altLang="zh-CN" sz="2400" dirty="0"/>
              <a:t>A:=B op C</a:t>
            </a:r>
            <a:r>
              <a:rPr lang="zh-CN" altLang="en-US" sz="2400" dirty="0"/>
              <a:t>之后不会再引用，则选取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为所需要的寄存器</a:t>
            </a:r>
            <a:r>
              <a:rPr lang="en-US" altLang="zh-CN" sz="2400" dirty="0"/>
              <a:t>R</a:t>
            </a:r>
            <a:r>
              <a:rPr lang="zh-CN" altLang="en-US" sz="2400" dirty="0"/>
              <a:t>，并转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400" dirty="0"/>
              <a:t>如果有尚未分配的寄存器，则从中选取一个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为所需要的寄存器</a:t>
            </a:r>
            <a:r>
              <a:rPr lang="en-US" altLang="zh-CN" sz="2400" dirty="0"/>
              <a:t>R</a:t>
            </a:r>
            <a:r>
              <a:rPr lang="zh-CN" altLang="en-US" sz="2400" dirty="0"/>
              <a:t>，并转</a:t>
            </a:r>
            <a:r>
              <a:rPr lang="en-US" altLang="zh-CN" sz="2400" dirty="0"/>
              <a:t>4</a:t>
            </a:r>
            <a:r>
              <a:rPr lang="zh-CN" altLang="en-US" sz="2400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F409B7-E739-4DD2-95BF-8BB55FA11B30}"/>
              </a:ext>
            </a:extLst>
          </p:cNvPr>
          <p:cNvGrpSpPr/>
          <p:nvPr/>
        </p:nvGrpSpPr>
        <p:grpSpPr>
          <a:xfrm>
            <a:off x="6220045" y="335933"/>
            <a:ext cx="2251208" cy="421786"/>
            <a:chOff x="-737191" y="310135"/>
            <a:chExt cx="2251208" cy="421786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ADCA77C4-066B-4931-9CE7-B4193E6765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242" y="310135"/>
              <a:ext cx="973775" cy="4217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算法</a:t>
              </a:r>
              <a:r>
                <a:rPr lang="en-US" altLang="zh-CN" sz="240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D5A3A9C-F560-4070-9B0C-651902558C7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-737191" y="433398"/>
              <a:ext cx="1277433" cy="876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2"/>
          </a:xfrm>
        </p:spPr>
        <p:txBody>
          <a:bodyPr/>
          <a:lstStyle/>
          <a:p>
            <a:r>
              <a:rPr lang="zh-CN" altLang="en-US" dirty="0"/>
              <a:t>寄存器分配算法（续）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68360"/>
            <a:ext cx="8200103" cy="5087989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SzPct val="100000"/>
              <a:buFont typeface="+mj-ea"/>
              <a:buAutoNum type="circleNumDbPlain" startAt="3"/>
            </a:pPr>
            <a:r>
              <a:rPr lang="zh-CN" altLang="en-US" dirty="0"/>
              <a:t>从已分配的寄存器中选取一个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为所需要的寄存器</a:t>
            </a:r>
            <a:r>
              <a:rPr lang="en-US" altLang="zh-CN" dirty="0"/>
              <a:t>R</a:t>
            </a:r>
            <a:r>
              <a:rPr lang="zh-CN" altLang="en-US" dirty="0"/>
              <a:t>，最好使得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满足以下条件：</a:t>
            </a:r>
            <a:endParaRPr lang="en-US" altLang="zh-CN" dirty="0"/>
          </a:p>
          <a:p>
            <a:pPr marL="712788" lvl="1" indent="-320675">
              <a:lnSpc>
                <a:spcPct val="110000"/>
              </a:lnSpc>
            </a:pPr>
            <a:r>
              <a:rPr lang="zh-CN" altLang="en-US" dirty="0"/>
              <a:t>占用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的变量的值也同时存放在该变量的贮存单元中，或者在基本块中要在</a:t>
            </a:r>
            <a:r>
              <a:rPr lang="zh-CN" altLang="en-US" dirty="0">
                <a:solidFill>
                  <a:srgbClr val="C00000"/>
                </a:solidFill>
              </a:rPr>
              <a:t>最远的将来</a:t>
            </a:r>
            <a:r>
              <a:rPr lang="zh-CN" altLang="en-US" dirty="0"/>
              <a:t>才会引用到或不会</a:t>
            </a:r>
            <a:r>
              <a:rPr lang="zh-CN" altLang="en-US"/>
              <a:t>引用到（</a:t>
            </a:r>
            <a:r>
              <a:rPr lang="zh-CN" altLang="en-US" u="sng">
                <a:solidFill>
                  <a:srgbClr val="1E1CE3"/>
                </a:solidFill>
              </a:rPr>
              <a:t>由该中间代码</a:t>
            </a:r>
            <a:r>
              <a:rPr lang="en-US" altLang="zh-CN" u="sng">
                <a:solidFill>
                  <a:srgbClr val="1E1CE3"/>
                </a:solidFill>
              </a:rPr>
              <a:t>i</a:t>
            </a:r>
            <a:r>
              <a:rPr lang="zh-CN" altLang="en-US" u="sng">
                <a:solidFill>
                  <a:srgbClr val="1E1CE3"/>
                </a:solidFill>
              </a:rPr>
              <a:t>上的附加信息知道</a:t>
            </a:r>
            <a:r>
              <a:rPr lang="zh-CN" altLang="en-US"/>
              <a:t>）。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Aft>
                <a:spcPts val="1200"/>
              </a:spcAft>
              <a:buSzPct val="100000"/>
              <a:buFont typeface="+mj-ea"/>
              <a:buAutoNum type="circleNumDbPlain" startAt="3"/>
            </a:pPr>
            <a:r>
              <a:rPr lang="zh-CN" altLang="en-US" dirty="0"/>
              <a:t>给出</a:t>
            </a:r>
            <a:r>
              <a:rPr lang="en-US" altLang="zh-CN" dirty="0"/>
              <a:t>R</a:t>
            </a:r>
            <a:r>
              <a:rPr lang="zh-CN" altLang="en-US" dirty="0"/>
              <a:t>，返回。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/>
              <a:t>问题：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要不要为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中的变量生成存储</a:t>
            </a:r>
            <a:r>
              <a:rPr lang="zh-CN" altLang="en-US"/>
              <a:t>指令？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第三个算法</a:t>
            </a:r>
            <a:r>
              <a:rPr lang="zh-CN" altLang="en-US"/>
              <a:t>告诉你！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35629"/>
            <a:ext cx="7886700" cy="696759"/>
          </a:xfrm>
        </p:spPr>
        <p:txBody>
          <a:bodyPr/>
          <a:lstStyle/>
          <a:p>
            <a:r>
              <a:rPr lang="zh-CN" altLang="en-US" sz="3200"/>
              <a:t>生成</a:t>
            </a:r>
            <a:r>
              <a:rPr lang="zh-CN" altLang="en-US" sz="3200" dirty="0"/>
              <a:t>存</a:t>
            </a:r>
            <a:r>
              <a:rPr lang="zh-CN" altLang="en-US" sz="3200"/>
              <a:t>数指令算法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6189"/>
            <a:ext cx="7886700" cy="282402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对</a:t>
            </a:r>
            <a:r>
              <a:rPr lang="en-US" altLang="zh-CN" sz="2400" dirty="0"/>
              <a:t>RVALUE[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中每一变量</a:t>
            </a:r>
            <a:r>
              <a:rPr lang="en-US" altLang="zh-CN" sz="2400" dirty="0"/>
              <a:t>M</a:t>
            </a:r>
            <a:r>
              <a:rPr lang="zh-CN" altLang="en-US" sz="2400" dirty="0"/>
              <a:t>，如果</a:t>
            </a:r>
            <a:r>
              <a:rPr lang="en-US" altLang="zh-CN" sz="2400" dirty="0">
                <a:solidFill>
                  <a:srgbClr val="C00000"/>
                </a:solidFill>
              </a:rPr>
              <a:t>M</a:t>
            </a:r>
            <a:r>
              <a:rPr lang="zh-CN" altLang="en-US" sz="2400" dirty="0">
                <a:solidFill>
                  <a:srgbClr val="C00000"/>
                </a:solidFill>
              </a:rPr>
              <a:t>不是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/>
              <a:t>，或者如果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又是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，但不是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并且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也不在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RVALUE[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sz="2400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中</a:t>
            </a:r>
            <a:r>
              <a:rPr lang="zh-CN" altLang="en-US" sz="2400" dirty="0"/>
              <a:t>，则：</a:t>
            </a:r>
            <a:endParaRPr lang="en-US" altLang="zh-CN" sz="2400" dirty="0"/>
          </a:p>
          <a:p>
            <a:pPr marL="808038" lvl="1" indent="-350838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200"/>
              <a:t>如果</a:t>
            </a:r>
            <a:r>
              <a:rPr lang="en-US" altLang="zh-CN" sz="2200" dirty="0"/>
              <a:t>AVALUE[M]</a:t>
            </a:r>
            <a:r>
              <a:rPr lang="zh-CN" altLang="en-US" sz="2200" dirty="0"/>
              <a:t>不包含</a:t>
            </a:r>
            <a:r>
              <a:rPr lang="en-US" altLang="zh-CN" sz="2200" dirty="0"/>
              <a:t>M</a:t>
            </a:r>
            <a:r>
              <a:rPr lang="zh-CN" altLang="en-US" sz="2200" dirty="0"/>
              <a:t>，则生成目标代码</a:t>
            </a:r>
            <a:r>
              <a:rPr lang="en-US" altLang="zh-CN" sz="2200" dirty="0"/>
              <a:t>ST </a:t>
            </a:r>
            <a:r>
              <a:rPr lang="en-US" altLang="zh-CN" sz="2200" dirty="0" err="1"/>
              <a:t>R</a:t>
            </a:r>
            <a:r>
              <a:rPr lang="en-US" altLang="zh-CN" sz="2200" baseline="-25000" dirty="0" err="1"/>
              <a:t>i</a:t>
            </a:r>
            <a:r>
              <a:rPr lang="en-US" altLang="zh-CN" sz="2200" dirty="0" err="1"/>
              <a:t>,M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808038" lvl="1" indent="-350838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200">
                <a:solidFill>
                  <a:srgbClr val="FF0000"/>
                </a:solidFill>
              </a:rPr>
              <a:t>如果</a:t>
            </a:r>
            <a:r>
              <a:rPr lang="en-US" altLang="zh-CN" sz="2200" dirty="0">
                <a:solidFill>
                  <a:srgbClr val="FF0000"/>
                </a:solidFill>
              </a:rPr>
              <a:t>M</a:t>
            </a:r>
            <a:r>
              <a:rPr lang="zh-CN" altLang="en-US" sz="2200" dirty="0">
                <a:solidFill>
                  <a:srgbClr val="FF0000"/>
                </a:solidFill>
              </a:rPr>
              <a:t>是</a:t>
            </a:r>
            <a:r>
              <a:rPr lang="en-US" altLang="zh-CN" sz="2200" dirty="0">
                <a:solidFill>
                  <a:srgbClr val="FF0000"/>
                </a:solidFill>
              </a:rPr>
              <a:t>B</a:t>
            </a:r>
            <a:r>
              <a:rPr lang="zh-CN" altLang="en-US" sz="2200" dirty="0"/>
              <a:t>，或者</a:t>
            </a:r>
            <a:r>
              <a:rPr lang="en-US" altLang="zh-CN" sz="2200" dirty="0"/>
              <a:t>M</a:t>
            </a:r>
            <a:r>
              <a:rPr lang="zh-CN" altLang="en-US" sz="2200" dirty="0"/>
              <a:t>是</a:t>
            </a:r>
            <a:r>
              <a:rPr lang="en-US" altLang="zh-CN" sz="2200" dirty="0"/>
              <a:t>C</a:t>
            </a:r>
            <a:r>
              <a:rPr lang="zh-CN" altLang="en-US" sz="2200" dirty="0"/>
              <a:t>但同时</a:t>
            </a:r>
            <a:r>
              <a:rPr lang="en-US" altLang="zh-CN" sz="2200" dirty="0"/>
              <a:t>B</a:t>
            </a:r>
            <a:r>
              <a:rPr lang="zh-CN" altLang="en-US" sz="2200" dirty="0"/>
              <a:t>也在</a:t>
            </a:r>
            <a:r>
              <a:rPr lang="en-US" altLang="zh-CN" sz="2200" dirty="0"/>
              <a:t>RVALUE[</a:t>
            </a:r>
            <a:r>
              <a:rPr lang="en-US" altLang="zh-CN" sz="2200" dirty="0" err="1"/>
              <a:t>R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中，则令</a:t>
            </a:r>
            <a:r>
              <a:rPr lang="en-US" altLang="zh-CN" sz="2200" dirty="0"/>
              <a:t>AVALUE[M]={</a:t>
            </a:r>
            <a:r>
              <a:rPr lang="en-US" altLang="zh-CN" sz="2200" dirty="0" err="1"/>
              <a:t>M,R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}</a:t>
            </a:r>
            <a:r>
              <a:rPr lang="zh-CN" altLang="en-US" sz="2200" dirty="0"/>
              <a:t>，否则令</a:t>
            </a:r>
            <a:r>
              <a:rPr lang="en-US" altLang="zh-CN" sz="2200" dirty="0"/>
              <a:t>AVALUE[M]={M}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808038" lvl="1" indent="-350838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sz="2200"/>
              <a:t>删除</a:t>
            </a:r>
            <a:r>
              <a:rPr lang="en-US" altLang="zh-CN" sz="2200" dirty="0"/>
              <a:t>RVALUE[</a:t>
            </a:r>
            <a:r>
              <a:rPr lang="en-US" altLang="zh-CN" sz="2200" dirty="0" err="1"/>
              <a:t>R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中的</a:t>
            </a:r>
            <a:r>
              <a:rPr lang="en-US" altLang="zh-CN" sz="2200" dirty="0"/>
              <a:t>M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06316" y="6358270"/>
            <a:ext cx="509034" cy="36320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8839BA-ED2F-43FF-94D6-D8AA503D219D}"/>
              </a:ext>
            </a:extLst>
          </p:cNvPr>
          <p:cNvGrpSpPr/>
          <p:nvPr/>
        </p:nvGrpSpPr>
        <p:grpSpPr>
          <a:xfrm>
            <a:off x="350874" y="1084521"/>
            <a:ext cx="3913527" cy="4739360"/>
            <a:chOff x="350874" y="1084521"/>
            <a:chExt cx="3913527" cy="4739360"/>
          </a:xfrm>
        </p:grpSpPr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D34E3297-ECB4-4FBA-876B-206B02EEE0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52112" y="5402096"/>
              <a:ext cx="3312289" cy="4217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tx1"/>
                  </a:solidFill>
                </a:rPr>
                <a:t>i</a:t>
              </a:r>
              <a:r>
                <a:rPr lang="zh-CN" altLang="en-US" sz="2400">
                  <a:solidFill>
                    <a:schemeClr val="tx1"/>
                  </a:solidFill>
                </a:rPr>
                <a:t>是要被抢夺的寄存器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16758A5-A8F6-4B06-A0E2-819E50C930C6}"/>
                </a:ext>
              </a:extLst>
            </p:cNvPr>
            <p:cNvSpPr/>
            <p:nvPr/>
          </p:nvSpPr>
          <p:spPr>
            <a:xfrm>
              <a:off x="350874" y="1084521"/>
              <a:ext cx="2073349" cy="4540102"/>
            </a:xfrm>
            <a:custGeom>
              <a:avLst/>
              <a:gdLst>
                <a:gd name="connsiteX0" fmla="*/ 606056 w 2073349"/>
                <a:gd name="connsiteY0" fmla="*/ 4540102 h 4540102"/>
                <a:gd name="connsiteX1" fmla="*/ 0 w 2073349"/>
                <a:gd name="connsiteY1" fmla="*/ 4540102 h 4540102"/>
                <a:gd name="connsiteX2" fmla="*/ 0 w 2073349"/>
                <a:gd name="connsiteY2" fmla="*/ 0 h 4540102"/>
                <a:gd name="connsiteX3" fmla="*/ 2073349 w 2073349"/>
                <a:gd name="connsiteY3" fmla="*/ 0 h 4540102"/>
                <a:gd name="connsiteX4" fmla="*/ 2073349 w 2073349"/>
                <a:gd name="connsiteY4" fmla="*/ 308344 h 45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3349" h="4540102">
                  <a:moveTo>
                    <a:pt x="606056" y="4540102"/>
                  </a:moveTo>
                  <a:lnTo>
                    <a:pt x="0" y="4540102"/>
                  </a:lnTo>
                  <a:lnTo>
                    <a:pt x="0" y="0"/>
                  </a:lnTo>
                  <a:lnTo>
                    <a:pt x="2073349" y="0"/>
                  </a:lnTo>
                  <a:lnTo>
                    <a:pt x="2073349" y="308344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5971B5-AC8B-46D4-B686-E572CE4F5F00}"/>
              </a:ext>
            </a:extLst>
          </p:cNvPr>
          <p:cNvGrpSpPr/>
          <p:nvPr/>
        </p:nvGrpSpPr>
        <p:grpSpPr>
          <a:xfrm>
            <a:off x="1084521" y="1105786"/>
            <a:ext cx="7453423" cy="3576684"/>
            <a:chOff x="1084521" y="1105786"/>
            <a:chExt cx="7453423" cy="357668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9520EB-2B7A-4006-AA03-3E4E8277747B}"/>
                </a:ext>
              </a:extLst>
            </p:cNvPr>
            <p:cNvSpPr/>
            <p:nvPr/>
          </p:nvSpPr>
          <p:spPr>
            <a:xfrm>
              <a:off x="1084521" y="2796361"/>
              <a:ext cx="7006856" cy="90725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6CA350-4C85-432D-8D06-4D125A31E4A7}"/>
                </a:ext>
              </a:extLst>
            </p:cNvPr>
            <p:cNvSpPr/>
            <p:nvPr/>
          </p:nvSpPr>
          <p:spPr>
            <a:xfrm>
              <a:off x="5298555" y="1404056"/>
              <a:ext cx="949846" cy="36094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EF807E-CA7F-4407-9B24-97A32D0DBFAA}"/>
                </a:ext>
              </a:extLst>
            </p:cNvPr>
            <p:cNvSpPr/>
            <p:nvPr/>
          </p:nvSpPr>
          <p:spPr>
            <a:xfrm>
              <a:off x="5762847" y="1105786"/>
              <a:ext cx="2775097" cy="2147777"/>
            </a:xfrm>
            <a:custGeom>
              <a:avLst/>
              <a:gdLst>
                <a:gd name="connsiteX0" fmla="*/ 0 w 2775097"/>
                <a:gd name="connsiteY0" fmla="*/ 297712 h 2147777"/>
                <a:gd name="connsiteX1" fmla="*/ 0 w 2775097"/>
                <a:gd name="connsiteY1" fmla="*/ 0 h 2147777"/>
                <a:gd name="connsiteX2" fmla="*/ 2775097 w 2775097"/>
                <a:gd name="connsiteY2" fmla="*/ 0 h 2147777"/>
                <a:gd name="connsiteX3" fmla="*/ 2775097 w 2775097"/>
                <a:gd name="connsiteY3" fmla="*/ 2147777 h 2147777"/>
                <a:gd name="connsiteX4" fmla="*/ 2328530 w 2775097"/>
                <a:gd name="connsiteY4" fmla="*/ 2147777 h 21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097" h="2147777">
                  <a:moveTo>
                    <a:pt x="0" y="297712"/>
                  </a:moveTo>
                  <a:lnTo>
                    <a:pt x="0" y="0"/>
                  </a:lnTo>
                  <a:lnTo>
                    <a:pt x="2775097" y="0"/>
                  </a:lnTo>
                  <a:lnTo>
                    <a:pt x="2775097" y="2147777"/>
                  </a:lnTo>
                  <a:lnTo>
                    <a:pt x="2328530" y="2147777"/>
                  </a:ln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CBA8CC2C-3955-4979-A992-CAB5926365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41662" y="3862132"/>
              <a:ext cx="2838248" cy="8203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条件句②只在“</a:t>
              </a:r>
              <a:r>
                <a:rPr lang="en-US" altLang="zh-CN" sz="2400">
                  <a:solidFill>
                    <a:srgbClr val="FF0000"/>
                  </a:solidFill>
                </a:rPr>
                <a:t>M</a:t>
              </a:r>
              <a:r>
                <a:rPr lang="zh-CN" altLang="en-US" sz="2400">
                  <a:solidFill>
                    <a:srgbClr val="FF0000"/>
                  </a:solidFill>
                </a:rPr>
                <a:t>不是</a:t>
              </a: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</a:rPr>
                <a:t>”时有可能执行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51580C-033F-4B04-B727-A9522F7C2794}"/>
              </a:ext>
            </a:extLst>
          </p:cNvPr>
          <p:cNvGrpSpPr/>
          <p:nvPr/>
        </p:nvGrpSpPr>
        <p:grpSpPr>
          <a:xfrm>
            <a:off x="5358810" y="675861"/>
            <a:ext cx="3427381" cy="5155893"/>
            <a:chOff x="5358810" y="675861"/>
            <a:chExt cx="3427381" cy="5155893"/>
          </a:xfrm>
        </p:grpSpPr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8AF1DB54-C1E6-463F-AE64-99833F2F57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58810" y="5409968"/>
              <a:ext cx="973775" cy="4217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0800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算法</a:t>
              </a:r>
              <a:r>
                <a:rPr lang="en-US" altLang="zh-CN" sz="240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71BB9A5-2DD3-4CA9-9847-6D2F31C8D356}"/>
                </a:ext>
              </a:extLst>
            </p:cNvPr>
            <p:cNvSpPr/>
            <p:nvPr/>
          </p:nvSpPr>
          <p:spPr>
            <a:xfrm>
              <a:off x="6321287" y="675861"/>
              <a:ext cx="2464904" cy="4953663"/>
            </a:xfrm>
            <a:custGeom>
              <a:avLst/>
              <a:gdLst>
                <a:gd name="connsiteX0" fmla="*/ 0 w 2464904"/>
                <a:gd name="connsiteY0" fmla="*/ 4898003 h 4898003"/>
                <a:gd name="connsiteX1" fmla="*/ 2464904 w 2464904"/>
                <a:gd name="connsiteY1" fmla="*/ 4898003 h 4898003"/>
                <a:gd name="connsiteX2" fmla="*/ 2464904 w 2464904"/>
                <a:gd name="connsiteY2" fmla="*/ 0 h 4898003"/>
                <a:gd name="connsiteX3" fmla="*/ 31805 w 2464904"/>
                <a:gd name="connsiteY3" fmla="*/ 0 h 489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904" h="4898003">
                  <a:moveTo>
                    <a:pt x="0" y="4898003"/>
                  </a:moveTo>
                  <a:lnTo>
                    <a:pt x="2464904" y="4898003"/>
                  </a:lnTo>
                  <a:lnTo>
                    <a:pt x="2464904" y="0"/>
                  </a:lnTo>
                  <a:lnTo>
                    <a:pt x="31805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998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947" y="1486412"/>
            <a:ext cx="8170607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dirty="0"/>
              <a:t>基本块</a:t>
            </a:r>
            <a:endParaRPr lang="en-US" altLang="zh-CN" sz="2400" dirty="0"/>
          </a:p>
          <a:p>
            <a:pPr lvl="2"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T:=A-B</a:t>
            </a:r>
          </a:p>
          <a:p>
            <a:pPr lvl="2"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U:=A-C</a:t>
            </a:r>
          </a:p>
          <a:p>
            <a:pPr lvl="2"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V:=T+U</a:t>
            </a:r>
          </a:p>
          <a:p>
            <a:pPr lvl="2">
              <a:spcAft>
                <a:spcPts val="180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W:=V+U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W</a:t>
            </a:r>
            <a:r>
              <a:rPr lang="zh-CN" altLang="en-US" dirty="0"/>
              <a:t>是基本块出口之后的活跃变量，只有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是可用寄存器，生成的目标代码和相应的</a:t>
            </a:r>
            <a:r>
              <a:rPr lang="en-US" altLang="zh-CN" dirty="0"/>
              <a:t>RVALUE</a:t>
            </a:r>
            <a:r>
              <a:rPr lang="zh-CN" altLang="en-US" dirty="0"/>
              <a:t>和</a:t>
            </a:r>
            <a:r>
              <a:rPr lang="en-US" altLang="zh-CN" dirty="0"/>
              <a:t>AVALUE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1256" y="6305108"/>
            <a:ext cx="594094" cy="416368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55976"/>
              </p:ext>
            </p:extLst>
          </p:nvPr>
        </p:nvGraphicFramePr>
        <p:xfrm>
          <a:off x="1601186" y="1914885"/>
          <a:ext cx="6164828" cy="1512000"/>
        </p:xfrm>
        <a:graphic>
          <a:graphicData uri="http://schemas.openxmlformats.org/drawingml/2006/table">
            <a:tbl>
              <a:tblPr/>
              <a:tblGrid>
                <a:gridCol w="154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60603"/>
              </p:ext>
            </p:extLst>
          </p:nvPr>
        </p:nvGraphicFramePr>
        <p:xfrm>
          <a:off x="1600200" y="1914885"/>
          <a:ext cx="6166800" cy="1512000"/>
        </p:xfrm>
        <a:graphic>
          <a:graphicData uri="http://schemas.openxmlformats.org/drawingml/2006/table">
            <a:tbl>
              <a:tblPr/>
              <a:tblGrid>
                <a:gridCol w="15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0" y="247142"/>
            <a:ext cx="3048000" cy="814746"/>
          </a:xfrm>
        </p:spPr>
        <p:txBody>
          <a:bodyPr/>
          <a:lstStyle/>
          <a:p>
            <a:r>
              <a:rPr lang="zh-CN" altLang="en-US" dirty="0"/>
              <a:t>示例（续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95920" y="6370320"/>
            <a:ext cx="519430" cy="35115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F80A4DE2-963A-496C-A752-25E48F674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790223"/>
              </p:ext>
            </p:extLst>
          </p:nvPr>
        </p:nvGraphicFramePr>
        <p:xfrm>
          <a:off x="1416746" y="3800391"/>
          <a:ext cx="6533707" cy="1512000"/>
        </p:xfrm>
        <a:graphic>
          <a:graphicData uri="http://schemas.openxmlformats.org/drawingml/2006/table">
            <a:tbl>
              <a:tblPr/>
              <a:tblGrid>
                <a:gridCol w="1413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36000" marR="36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85725" indent="0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RVALUE[R</a:t>
                      </a:r>
                      <a:r>
                        <a:rPr lang="en-US" altLang="zh-CN" sz="2000" baseline="-250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]={T}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AVALUE[T]={R</a:t>
                      </a:r>
                      <a:r>
                        <a:rPr lang="en-US" altLang="zh-CN" sz="2000" baseline="-250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914397" y="3185641"/>
            <a:ext cx="7296759" cy="1327355"/>
            <a:chOff x="1076625" y="2787445"/>
            <a:chExt cx="7296759" cy="1327355"/>
          </a:xfrm>
        </p:grpSpPr>
        <p:sp>
          <p:nvSpPr>
            <p:cNvPr id="39" name="矩形 38"/>
            <p:cNvSpPr/>
            <p:nvPr/>
          </p:nvSpPr>
          <p:spPr>
            <a:xfrm>
              <a:off x="3687099" y="2787445"/>
              <a:ext cx="3023420" cy="132735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多文档 39"/>
            <p:cNvSpPr/>
            <p:nvPr/>
          </p:nvSpPr>
          <p:spPr>
            <a:xfrm>
              <a:off x="1076625" y="3038168"/>
              <a:ext cx="2286000" cy="855406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抽象语法树</a:t>
              </a:r>
            </a:p>
          </p:txBody>
        </p:sp>
        <p:sp>
          <p:nvSpPr>
            <p:cNvPr id="41" name="流程图: 多文档 40"/>
            <p:cNvSpPr/>
            <p:nvPr/>
          </p:nvSpPr>
          <p:spPr>
            <a:xfrm>
              <a:off x="7041113" y="3038168"/>
              <a:ext cx="1332271" cy="855406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汇编</a:t>
              </a:r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4100041" y="3008672"/>
              <a:ext cx="2197510" cy="899651"/>
            </a:xfrm>
            <a:prstGeom prst="flowChartProcess">
              <a:avLst/>
            </a:prstGeom>
            <a:solidFill>
              <a:srgbClr val="99FFCC">
                <a:alpha val="4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翻译</a:t>
              </a:r>
              <a:endPara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（代码生成）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3362625" y="3458498"/>
              <a:ext cx="7374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6301087" y="3458498"/>
              <a:ext cx="7374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897428" y="1558453"/>
            <a:ext cx="692196" cy="9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中间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代码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7"/>
            <a:ext cx="7886700" cy="770501"/>
          </a:xfrm>
        </p:spPr>
        <p:txBody>
          <a:bodyPr/>
          <a:lstStyle/>
          <a:p>
            <a:r>
              <a:rPr lang="zh-CN" altLang="en-US" dirty="0"/>
              <a:t>目标代码生成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88" y="1692437"/>
            <a:ext cx="1210356" cy="622607"/>
          </a:xfrm>
        </p:spPr>
        <p:txBody>
          <a:bodyPr/>
          <a:lstStyle/>
          <a:p>
            <a:pPr>
              <a:buNone/>
            </a:pPr>
            <a:r>
              <a:rPr lang="zh-CN" altLang="en-US" sz="2400" dirty="0"/>
              <a:t>源程序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084614" y="1772078"/>
            <a:ext cx="1421376" cy="6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目标程序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707357" y="1263477"/>
            <a:ext cx="5512947" cy="1402572"/>
            <a:chOff x="1707357" y="2723529"/>
            <a:chExt cx="5512947" cy="1402572"/>
          </a:xfrm>
        </p:grpSpPr>
        <p:sp>
          <p:nvSpPr>
            <p:cNvPr id="6" name="矩形 5"/>
            <p:cNvSpPr/>
            <p:nvPr/>
          </p:nvSpPr>
          <p:spPr>
            <a:xfrm>
              <a:off x="2418681" y="2723529"/>
              <a:ext cx="870154" cy="1356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前端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020874" y="2723529"/>
              <a:ext cx="870154" cy="1356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代码优化器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623061" y="2769249"/>
              <a:ext cx="870154" cy="1356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代码生成器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707357" y="3429984"/>
              <a:ext cx="712347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307557" y="3445224"/>
              <a:ext cx="712347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907757" y="3460464"/>
              <a:ext cx="712347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507957" y="3490944"/>
              <a:ext cx="712347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327708" y="1543213"/>
            <a:ext cx="936036" cy="9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中间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代码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712276" y="1061884"/>
            <a:ext cx="5512947" cy="5296157"/>
            <a:chOff x="1712276" y="1061884"/>
            <a:chExt cx="5512947" cy="5296157"/>
          </a:xfrm>
        </p:grpSpPr>
        <p:grpSp>
          <p:nvGrpSpPr>
            <p:cNvPr id="19" name="组合 18"/>
            <p:cNvGrpSpPr/>
            <p:nvPr/>
          </p:nvGrpSpPr>
          <p:grpSpPr>
            <a:xfrm>
              <a:off x="1712276" y="4955469"/>
              <a:ext cx="5512947" cy="1402572"/>
              <a:chOff x="1707357" y="2723529"/>
              <a:chExt cx="5512947" cy="140257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418681" y="2723529"/>
                <a:ext cx="870154" cy="13568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前端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020874" y="2723529"/>
                <a:ext cx="870154" cy="13568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接口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623061" y="2769249"/>
                <a:ext cx="870154" cy="13568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后端</a:t>
                </a: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1707357" y="3429984"/>
                <a:ext cx="712347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3307557" y="3445224"/>
                <a:ext cx="712347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4907757" y="3460464"/>
                <a:ext cx="712347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6507957" y="3490944"/>
                <a:ext cx="712347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/>
            <p:cNvSpPr/>
            <p:nvPr/>
          </p:nvSpPr>
          <p:spPr>
            <a:xfrm>
              <a:off x="3303640" y="1061884"/>
              <a:ext cx="2300748" cy="1725561"/>
            </a:xfrm>
            <a:prstGeom prst="ellipse">
              <a:avLst/>
            </a:prstGeom>
            <a:noFill/>
            <a:ln w="12700">
              <a:solidFill>
                <a:srgbClr val="CC0099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9639" y="1076632"/>
              <a:ext cx="973393" cy="1843549"/>
            </a:xfrm>
            <a:prstGeom prst="ellipse">
              <a:avLst/>
            </a:prstGeom>
            <a:noFill/>
            <a:ln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4439266" y="2787445"/>
              <a:ext cx="0" cy="2168024"/>
            </a:xfrm>
            <a:prstGeom prst="straightConnector1">
              <a:avLst/>
            </a:prstGeom>
            <a:ln w="12700">
              <a:solidFill>
                <a:srgbClr val="CC0099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6066503" y="2939842"/>
              <a:ext cx="0" cy="205920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813755" y="4395020"/>
            <a:ext cx="2138516" cy="139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  <a:buSzPct val="5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后端：</a:t>
            </a:r>
            <a:endParaRPr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spcAft>
                <a:spcPts val="300"/>
              </a:spcAft>
              <a:buSzPct val="50000"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与源程序无关的部分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6028" y="796413"/>
            <a:ext cx="5063611" cy="5860024"/>
            <a:chOff x="526028" y="796413"/>
            <a:chExt cx="5063611" cy="5860024"/>
          </a:xfrm>
        </p:grpSpPr>
        <p:sp>
          <p:nvSpPr>
            <p:cNvPr id="34" name="椭圆 33"/>
            <p:cNvSpPr/>
            <p:nvPr/>
          </p:nvSpPr>
          <p:spPr>
            <a:xfrm>
              <a:off x="2079523" y="796413"/>
              <a:ext cx="3510116" cy="230074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892710" y="4616244"/>
              <a:ext cx="3510116" cy="2040193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6028" y="4542505"/>
              <a:ext cx="870154" cy="948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6"/>
                  </a:solidFill>
                  <a:latin typeface="楷体" pitchFamily="49" charset="-122"/>
                  <a:ea typeface="楷体" pitchFamily="49" charset="-122"/>
                </a:rPr>
                <a:t>前端</a:t>
              </a:r>
            </a:p>
          </p:txBody>
        </p:sp>
        <p:cxnSp>
          <p:nvCxnSpPr>
            <p:cNvPr id="38" name="形状 37"/>
            <p:cNvCxnSpPr/>
            <p:nvPr/>
          </p:nvCxnSpPr>
          <p:spPr>
            <a:xfrm rot="5400000" flipH="1" flipV="1">
              <a:off x="827132" y="2973068"/>
              <a:ext cx="1995913" cy="1644395"/>
            </a:xfrm>
            <a:prstGeom prst="bentConnector3">
              <a:avLst>
                <a:gd name="adj1" fmla="val 10837"/>
              </a:avLst>
            </a:prstGeom>
            <a:ln w="19050">
              <a:solidFill>
                <a:schemeClr val="accent6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342104" y="5176684"/>
              <a:ext cx="640800" cy="162233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6" y="291383"/>
            <a:ext cx="7886700" cy="785249"/>
          </a:xfrm>
        </p:spPr>
        <p:txBody>
          <a:bodyPr/>
          <a:lstStyle/>
          <a:p>
            <a:r>
              <a:rPr lang="zh-CN" altLang="en-US" dirty="0"/>
              <a:t>示例（续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1563314" y="2359783"/>
          <a:ext cx="6166800" cy="2520000"/>
        </p:xfrm>
        <a:graphic>
          <a:graphicData uri="http://schemas.openxmlformats.org/drawingml/2006/table">
            <a:tbl>
              <a:tblPr/>
              <a:tblGrid>
                <a:gridCol w="15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731061"/>
              </p:ext>
            </p:extLst>
          </p:nvPr>
        </p:nvGraphicFramePr>
        <p:xfrm>
          <a:off x="1563314" y="2359783"/>
          <a:ext cx="6166800" cy="2520000"/>
        </p:xfrm>
        <a:graphic>
          <a:graphicData uri="http://schemas.openxmlformats.org/drawingml/2006/table">
            <a:tbl>
              <a:tblPr/>
              <a:tblGrid>
                <a:gridCol w="15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410" y="152400"/>
            <a:ext cx="6396990" cy="671687"/>
          </a:xfrm>
        </p:spPr>
        <p:txBody>
          <a:bodyPr/>
          <a:lstStyle/>
          <a:p>
            <a:r>
              <a:rPr lang="zh-CN" altLang="en-US" dirty="0"/>
              <a:t>示例（续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46720" y="6356351"/>
            <a:ext cx="468630" cy="31877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478"/>
              </p:ext>
            </p:extLst>
          </p:nvPr>
        </p:nvGraphicFramePr>
        <p:xfrm>
          <a:off x="735365" y="3429000"/>
          <a:ext cx="5145964" cy="2820768"/>
        </p:xfrm>
        <a:graphic>
          <a:graphicData uri="http://schemas.openxmlformats.org/drawingml/2006/table">
            <a:tbl>
              <a:tblPr/>
              <a:tblGrid>
                <a:gridCol w="128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02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2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ADD 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</a:p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55465"/>
              </p:ext>
            </p:extLst>
          </p:nvPr>
        </p:nvGraphicFramePr>
        <p:xfrm>
          <a:off x="1434977" y="1055561"/>
          <a:ext cx="6265390" cy="1981200"/>
        </p:xfrm>
        <a:graphic>
          <a:graphicData uri="http://schemas.openxmlformats.org/drawingml/2006/table">
            <a:tbl>
              <a:tblPr/>
              <a:tblGrid>
                <a:gridCol w="125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C3B0A11-672E-4A9B-8C75-0490F2B4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60" y="926575"/>
            <a:ext cx="6452663" cy="2306306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66EE78-A221-41E6-A9E1-B0F091CF2EC2}"/>
              </a:ext>
            </a:extLst>
          </p:cNvPr>
          <p:cNvSpPr/>
          <p:nvPr/>
        </p:nvSpPr>
        <p:spPr>
          <a:xfrm>
            <a:off x="5881329" y="3508161"/>
            <a:ext cx="3081918" cy="2052667"/>
          </a:xfrm>
          <a:prstGeom prst="rect">
            <a:avLst/>
          </a:prstGeom>
          <a:noFill/>
          <a:ln w="889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RVALUE[R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]={T}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，删除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AVALUE[T]={R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-25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698" y="156681"/>
            <a:ext cx="6894502" cy="742479"/>
          </a:xfrm>
        </p:spPr>
        <p:txBody>
          <a:bodyPr/>
          <a:lstStyle/>
          <a:p>
            <a:r>
              <a:rPr lang="zh-CN" altLang="en-US" dirty="0"/>
              <a:t>示例（续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29600" y="6402071"/>
            <a:ext cx="544830" cy="30353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1503346" y="3134022"/>
          <a:ext cx="6166800" cy="3485520"/>
        </p:xfrm>
        <a:graphic>
          <a:graphicData uri="http://schemas.openxmlformats.org/drawingml/2006/table">
            <a:tbl>
              <a:tblPr/>
              <a:tblGrid>
                <a:gridCol w="15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中间代码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RVALUE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AVALUE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LD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ADD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ADD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ST 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,W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含有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5479" y="1026984"/>
          <a:ext cx="7002535" cy="1981200"/>
        </p:xfrm>
        <a:graphic>
          <a:graphicData uri="http://schemas.openxmlformats.org/drawingml/2006/table">
            <a:tbl>
              <a:tblPr/>
              <a:tblGrid>
                <a:gridCol w="14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序号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左操作数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右操作数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W:=V+U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(^,y)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99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V:=T+U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(4,y)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U:=A-C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(1)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T:=A-B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(3,y)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(2,y)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(^,^)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4672D-7261-47F2-9BBB-71D1785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396"/>
          </a:xfrm>
        </p:spPr>
        <p:txBody>
          <a:bodyPr/>
          <a:lstStyle/>
          <a:p>
            <a:r>
              <a:rPr lang="zh-CN" altLang="en-US"/>
              <a:t>基本块内充分利用寄存器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AB6D5-5F77-4F47-BBAC-7A83717B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479"/>
            <a:ext cx="7886700" cy="4975484"/>
          </a:xfrm>
        </p:spPr>
        <p:txBody>
          <a:bodyPr/>
          <a:lstStyle/>
          <a:p>
            <a:r>
              <a:rPr lang="zh-CN" altLang="en-US"/>
              <a:t>三句经</a:t>
            </a:r>
            <a:endParaRPr lang="en-US" altLang="zh-CN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尽可能留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在生成计算某变量值的目标代码时，尽可能让该变量保留在寄存器中；</a:t>
            </a:r>
            <a:endParaRPr lang="en-US" altLang="zh-CN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尽可能用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后续的目标代码</a:t>
            </a:r>
            <a:r>
              <a:rPr lang="zh-CN" altLang="en-US" u="sng"/>
              <a:t>尽可能引用变量在寄存器中的值</a:t>
            </a:r>
            <a:r>
              <a:rPr lang="zh-CN" altLang="en-US"/>
              <a:t>，而不是访问内存；</a:t>
            </a:r>
            <a:endParaRPr lang="en-US" altLang="zh-CN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及时腾空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在离开基本块时，把存在寄存器中的现行的值放到主存中。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DC517-DE3B-46DA-A13E-87FE39E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8477"/>
            <a:ext cx="7886700" cy="1325563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11.4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、寄存器分配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858991"/>
          </a:xfrm>
        </p:spPr>
        <p:txBody>
          <a:bodyPr/>
          <a:lstStyle/>
          <a:p>
            <a:r>
              <a:rPr lang="zh-CN" altLang="en-US"/>
              <a:t>指令执行代价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97" y="1061883"/>
            <a:ext cx="8200103" cy="2785288"/>
          </a:xfrm>
        </p:spPr>
        <p:txBody>
          <a:bodyPr/>
          <a:lstStyle/>
          <a:p>
            <a:r>
              <a:rPr lang="zh-CN" altLang="en-US" sz="2400"/>
              <a:t>上一节讨论了如何精简对内存进行的存取次数（统称懒惰算法）；</a:t>
            </a:r>
            <a:endParaRPr lang="en-US" altLang="zh-CN" sz="2400"/>
          </a:p>
          <a:p>
            <a:r>
              <a:rPr lang="zh-CN" altLang="en-US" sz="2400"/>
              <a:t>本节研究如何有效使用寄存器；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基本思想：</a:t>
            </a:r>
            <a:r>
              <a:rPr lang="zh-CN" altLang="en-US" sz="2400"/>
              <a:t>对于使用最多的那些循环体中的变量固定分配若干寄存器，以保证变量值总是在寄存器中；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定义：</a:t>
            </a:r>
            <a:r>
              <a:rPr lang="zh-CN" altLang="en-US" sz="2400" u="sng"/>
              <a:t>指令执行代价</a:t>
            </a:r>
            <a:r>
              <a:rPr lang="zh-CN" altLang="en-US" sz="2400"/>
              <a:t>为其访问主存单元的次数</a:t>
            </a:r>
            <a:r>
              <a:rPr lang="en-US" altLang="zh-CN" sz="2400"/>
              <a:t>+1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C189087-DF71-4E48-886B-1E455B77D365}"/>
              </a:ext>
            </a:extLst>
          </p:cNvPr>
          <p:cNvGrpSpPr/>
          <p:nvPr/>
        </p:nvGrpSpPr>
        <p:grpSpPr>
          <a:xfrm>
            <a:off x="2733554" y="4025571"/>
            <a:ext cx="3676891" cy="2152379"/>
            <a:chOff x="2378224" y="4025571"/>
            <a:chExt cx="3676891" cy="2152379"/>
          </a:xfrm>
        </p:grpSpPr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1A70FDFF-F8AC-4989-894C-6A0259E1AE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8224" y="4025571"/>
              <a:ext cx="1613914" cy="215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/>
                <a:t>op R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,R</a:t>
              </a:r>
              <a:r>
                <a:rPr lang="en-US" altLang="zh-CN" sz="2400" baseline="-25000"/>
                <a:t>j</a:t>
              </a:r>
            </a:p>
            <a:p>
              <a:pPr marL="0" indent="0" defTabSz="914400">
                <a:buNone/>
              </a:pPr>
              <a:r>
                <a:rPr lang="en-US" altLang="zh-CN" sz="2400"/>
                <a:t>op R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,M</a:t>
              </a:r>
            </a:p>
            <a:p>
              <a:pPr marL="0" indent="0" defTabSz="914400">
                <a:buNone/>
              </a:pPr>
              <a:r>
                <a:rPr lang="en-US" altLang="zh-CN" sz="2400"/>
                <a:t>op R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,*R</a:t>
              </a:r>
              <a:r>
                <a:rPr lang="en-US" altLang="zh-CN" sz="2400" baseline="-25000"/>
                <a:t>j</a:t>
              </a:r>
            </a:p>
            <a:p>
              <a:pPr marL="0" indent="0" defTabSz="914400">
                <a:buNone/>
              </a:pPr>
              <a:r>
                <a:rPr lang="en-US" altLang="zh-CN" sz="2400"/>
                <a:t>op R</a:t>
              </a:r>
              <a:r>
                <a:rPr lang="en-US" altLang="zh-CN" sz="2400" baseline="-25000"/>
                <a:t>i</a:t>
              </a:r>
              <a:r>
                <a:rPr lang="en-US" altLang="zh-CN" sz="2400"/>
                <a:t>,*M</a:t>
              </a:r>
              <a:endParaRPr lang="zh-CN" altLang="en-US" sz="2400" dirty="0"/>
            </a:p>
          </p:txBody>
        </p:sp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010C8DB5-B166-4074-8218-6511549983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58704" y="4025571"/>
              <a:ext cx="1896411" cy="2152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zh-CN" altLang="en-US" sz="2400"/>
                <a:t>执行代价为</a:t>
              </a:r>
              <a:r>
                <a:rPr lang="en-US" altLang="zh-CN" sz="2400"/>
                <a:t>1</a:t>
              </a:r>
            </a:p>
            <a:p>
              <a:pPr marL="0" indent="0" defTabSz="914400">
                <a:buNone/>
              </a:pPr>
              <a:r>
                <a:rPr lang="zh-CN" altLang="en-US" sz="2400"/>
                <a:t>执行代价为</a:t>
              </a:r>
              <a:r>
                <a:rPr lang="en-US" altLang="zh-CN" sz="2400"/>
                <a:t>2</a:t>
              </a:r>
            </a:p>
            <a:p>
              <a:pPr marL="0" indent="0" defTabSz="914400">
                <a:buNone/>
              </a:pPr>
              <a:r>
                <a:rPr lang="zh-CN" altLang="en-US" sz="2400"/>
                <a:t>执行代价为</a:t>
              </a:r>
              <a:r>
                <a:rPr lang="en-US" altLang="zh-CN" sz="2400"/>
                <a:t>2</a:t>
              </a:r>
            </a:p>
            <a:p>
              <a:pPr marL="0" indent="0" defTabSz="914400">
                <a:buNone/>
              </a:pPr>
              <a:r>
                <a:rPr lang="zh-CN" altLang="en-US" sz="2400"/>
                <a:t>执行代价为</a:t>
              </a:r>
              <a:r>
                <a:rPr lang="en-US" altLang="zh-CN" sz="2400"/>
                <a:t>3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001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858991"/>
          </a:xfrm>
        </p:spPr>
        <p:txBody>
          <a:bodyPr/>
          <a:lstStyle/>
          <a:p>
            <a:r>
              <a:rPr lang="zh-CN" altLang="en-US"/>
              <a:t>近似计算节省的代价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97" y="944920"/>
            <a:ext cx="8200103" cy="968936"/>
          </a:xfrm>
        </p:spPr>
        <p:txBody>
          <a:bodyPr/>
          <a:lstStyle/>
          <a:p>
            <a:r>
              <a:rPr lang="zh-CN" altLang="en-US" sz="2400"/>
              <a:t>对于</a:t>
            </a:r>
            <a:r>
              <a:rPr lang="zh-CN" altLang="en-US" sz="2400">
                <a:solidFill>
                  <a:srgbClr val="C00000"/>
                </a:solidFill>
              </a:rPr>
              <a:t>循环</a:t>
            </a:r>
            <a:r>
              <a:rPr lang="en-US" altLang="zh-CN" sz="2400">
                <a:solidFill>
                  <a:srgbClr val="C00000"/>
                </a:solidFill>
              </a:rPr>
              <a:t>L</a:t>
            </a:r>
            <a:r>
              <a:rPr lang="zh-CN" altLang="en-US" sz="2400"/>
              <a:t>中的某变量，如果</a:t>
            </a:r>
            <a:r>
              <a:rPr lang="zh-CN" altLang="en-US" sz="2400" u="sng"/>
              <a:t>分配一个寄存器给它专用</a:t>
            </a:r>
            <a:r>
              <a:rPr lang="zh-CN" altLang="en-US" sz="2400"/>
              <a:t>，每执行循环一次，则节省的开销可有下列</a:t>
            </a:r>
            <a:r>
              <a:rPr lang="zh-CN" altLang="en-US" sz="2400">
                <a:solidFill>
                  <a:srgbClr val="C00000"/>
                </a:solidFill>
              </a:rPr>
              <a:t>近似公式</a:t>
            </a:r>
            <a:r>
              <a:rPr lang="zh-CN" altLang="en-US" sz="2400"/>
              <a:t>估算：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26344" y="6320201"/>
            <a:ext cx="441868" cy="352573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A70FDFF-F8AC-4989-894C-6A0259E1AEAC}"/>
              </a:ext>
            </a:extLst>
          </p:cNvPr>
          <p:cNvSpPr txBox="1">
            <a:spLocks/>
          </p:cNvSpPr>
          <p:nvPr/>
        </p:nvSpPr>
        <p:spPr bwMode="auto">
          <a:xfrm>
            <a:off x="717656" y="4891815"/>
            <a:ext cx="7355826" cy="150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CN" altLang="en-US" sz="2400">
                <a:solidFill>
                  <a:srgbClr val="C00000"/>
                </a:solidFill>
              </a:rPr>
              <a:t>近似公式</a:t>
            </a:r>
            <a:r>
              <a:rPr lang="zh-CN" altLang="en-US" sz="2400"/>
              <a:t>，是因为忽略的两个因素：</a:t>
            </a:r>
            <a:endParaRPr lang="en-US" altLang="zh-CN" sz="2400"/>
          </a:p>
          <a:p>
            <a:pPr marL="457200" indent="-457200" defTabSz="914400"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zh-CN" altLang="en-US" sz="2400"/>
              <a:t>基本块出口出活跃变量的</a:t>
            </a:r>
            <a:r>
              <a:rPr lang="en-US" altLang="zh-CN" sz="2400"/>
              <a:t>ST</a:t>
            </a:r>
            <a:r>
              <a:rPr lang="zh-CN" altLang="en-US" sz="2400"/>
              <a:t>指令；</a:t>
            </a:r>
            <a:endParaRPr lang="en-US" altLang="zh-CN" sz="2400"/>
          </a:p>
          <a:p>
            <a:pPr marL="457200" indent="-457200" defTabSz="914400">
              <a:buSzPct val="100000"/>
              <a:buFont typeface="+mj-ea"/>
              <a:buAutoNum type="circleNumDbPlain"/>
            </a:pPr>
            <a:r>
              <a:rPr lang="zh-CN" altLang="en-US" sz="2400"/>
              <a:t>循环体中基本块并非每次循环时均执行。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9EBF08F-FAEE-4CEF-A6A7-7826A5B87C05}"/>
              </a:ext>
            </a:extLst>
          </p:cNvPr>
          <p:cNvGrpSpPr/>
          <p:nvPr/>
        </p:nvGrpSpPr>
        <p:grpSpPr>
          <a:xfrm>
            <a:off x="2200971" y="1861751"/>
            <a:ext cx="4054863" cy="660996"/>
            <a:chOff x="2200971" y="1978714"/>
            <a:chExt cx="4054863" cy="6609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7930DA-AF5D-4ED6-9031-4C8CF7039F26}"/>
                </a:ext>
              </a:extLst>
            </p:cNvPr>
            <p:cNvSpPr/>
            <p:nvPr/>
          </p:nvSpPr>
          <p:spPr>
            <a:xfrm>
              <a:off x="2200971" y="227967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lang="zh-CN" altLang="en-US" sz="1400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∈</a:t>
              </a:r>
              <a:r>
                <a:rPr lang="en-US" altLang="zh-CN" sz="1400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L</a:t>
              </a:r>
              <a:endParaRPr lang="zh-CN" altLang="en-US" sz="140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AE527661-3059-46C7-A054-03A4EE7E645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6386" y="1978714"/>
              <a:ext cx="3899448" cy="556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zh-CN" altLang="en-US" sz="2400"/>
                <a:t>∑</a:t>
              </a:r>
              <a:r>
                <a:rPr lang="en-US" altLang="zh-CN" sz="2400"/>
                <a:t>[USE(M,B)+2*LIVE(M,B)]</a:t>
              </a:r>
              <a:endParaRPr lang="zh-CN" altLang="en-US" sz="24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BF68B5A-135C-449F-893D-B286928F09E7}"/>
              </a:ext>
            </a:extLst>
          </p:cNvPr>
          <p:cNvGrpSpPr/>
          <p:nvPr/>
        </p:nvGrpSpPr>
        <p:grpSpPr>
          <a:xfrm>
            <a:off x="717656" y="2479335"/>
            <a:ext cx="7355826" cy="2242034"/>
            <a:chOff x="717656" y="2596298"/>
            <a:chExt cx="7355826" cy="2242034"/>
          </a:xfrm>
        </p:grpSpPr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6D25DE20-4F80-418F-8E28-DDB3D1EED5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7656" y="2596298"/>
              <a:ext cx="6820084" cy="1634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zh-CN" altLang="en-US" sz="2400"/>
                <a:t>其中：</a:t>
              </a:r>
              <a:endParaRPr lang="en-US" altLang="zh-CN" sz="2400"/>
            </a:p>
            <a:p>
              <a:pPr marL="0" indent="0" defTabSz="914400">
                <a:spcAft>
                  <a:spcPts val="3600"/>
                </a:spcAft>
                <a:buNone/>
              </a:pPr>
              <a:r>
                <a:rPr lang="en-US" altLang="zh-CN" sz="2400"/>
                <a:t>USE(M,B)=</a:t>
              </a:r>
              <a:r>
                <a:rPr lang="zh-CN" altLang="en-US" sz="2400"/>
                <a:t>基本块</a:t>
              </a:r>
              <a:r>
                <a:rPr lang="en-US" altLang="zh-CN" sz="2400"/>
                <a:t>B</a:t>
              </a:r>
              <a:r>
                <a:rPr lang="zh-CN" altLang="en-US" sz="2400"/>
                <a:t>中对</a:t>
              </a:r>
              <a:r>
                <a:rPr lang="en-US" altLang="zh-CN" sz="2400"/>
                <a:t>M</a:t>
              </a:r>
              <a:r>
                <a:rPr lang="zh-CN" altLang="en-US" sz="2400"/>
                <a:t>定值前引用</a:t>
              </a:r>
              <a:r>
                <a:rPr lang="en-US" altLang="zh-CN" sz="2400"/>
                <a:t>M</a:t>
              </a:r>
              <a:r>
                <a:rPr lang="zh-CN" altLang="en-US" sz="2400"/>
                <a:t>的次数</a:t>
              </a:r>
              <a:endParaRPr lang="en-US" altLang="zh-CN" sz="2400"/>
            </a:p>
            <a:p>
              <a:pPr marL="0" indent="0" defTabSz="914400">
                <a:buNone/>
              </a:pPr>
              <a:r>
                <a:rPr lang="en-US" altLang="zh-CN" sz="2400"/>
                <a:t>LIVE(M,B)=</a:t>
              </a:r>
              <a:endParaRPr lang="zh-CN" altLang="en-US" sz="240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EFC1CA2-55FA-4DB6-B050-7D5E09BC4407}"/>
                </a:ext>
              </a:extLst>
            </p:cNvPr>
            <p:cNvGrpSpPr/>
            <p:nvPr/>
          </p:nvGrpSpPr>
          <p:grpSpPr>
            <a:xfrm>
              <a:off x="2455153" y="3601041"/>
              <a:ext cx="5618329" cy="1237291"/>
              <a:chOff x="2287883" y="3589890"/>
              <a:chExt cx="5618329" cy="1237291"/>
            </a:xfrm>
          </p:grpSpPr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1A95D02F-D402-4777-B802-7445DBF50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88842" y="3589890"/>
                <a:ext cx="5217370" cy="1237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6088" indent="-446088" defTabSz="914400">
                  <a:spcBef>
                    <a:spcPts val="0"/>
                  </a:spcBef>
                  <a:buNone/>
                </a:pPr>
                <a:r>
                  <a:rPr lang="en-US" altLang="zh-CN" sz="2400"/>
                  <a:t>1  </a:t>
                </a:r>
                <a:r>
                  <a:rPr lang="zh-CN" altLang="en-US" sz="2400"/>
                  <a:t>如果</a:t>
                </a:r>
                <a:r>
                  <a:rPr lang="en-US" altLang="zh-CN" sz="2400"/>
                  <a:t>M</a:t>
                </a:r>
                <a:r>
                  <a:rPr lang="zh-CN" altLang="en-US" sz="2400"/>
                  <a:t>在基本块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中被定值并且在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的出口之后是活跃的</a:t>
                </a:r>
                <a:endParaRPr lang="en-US" altLang="zh-CN" sz="2400"/>
              </a:p>
              <a:p>
                <a:pPr marL="0" indent="0" defTabSz="914400">
                  <a:spcBef>
                    <a:spcPts val="0"/>
                  </a:spcBef>
                  <a:buNone/>
                </a:pPr>
                <a:r>
                  <a:rPr lang="en-US" altLang="zh-CN" sz="2400"/>
                  <a:t>0  </a:t>
                </a:r>
                <a:r>
                  <a:rPr lang="zh-CN" altLang="en-US" sz="2400"/>
                  <a:t>其他情况</a:t>
                </a:r>
                <a:endParaRPr lang="zh-CN" altLang="en-US" sz="2400" dirty="0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ADF110FB-58FB-454B-BA85-49E8B93AA03E}"/>
                  </a:ext>
                </a:extLst>
              </p:cNvPr>
              <p:cNvSpPr/>
              <p:nvPr/>
            </p:nvSpPr>
            <p:spPr>
              <a:xfrm>
                <a:off x="2287883" y="3761094"/>
                <a:ext cx="401444" cy="979867"/>
              </a:xfrm>
              <a:prstGeom prst="leftBrace">
                <a:avLst>
                  <a:gd name="adj1" fmla="val 22569"/>
                  <a:gd name="adj2" fmla="val 50000"/>
                </a:avLst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037A442-D52F-4424-AFF1-095B7E6FEFAB}"/>
              </a:ext>
            </a:extLst>
          </p:cNvPr>
          <p:cNvSpPr txBox="1">
            <a:spLocks/>
          </p:cNvSpPr>
          <p:nvPr/>
        </p:nvSpPr>
        <p:spPr bwMode="auto">
          <a:xfrm>
            <a:off x="6499273" y="1890831"/>
            <a:ext cx="1172485" cy="4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CN" sz="2400"/>
              <a:t>(11.1)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13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079" y="158654"/>
            <a:ext cx="3997842" cy="709666"/>
          </a:xfrm>
        </p:spPr>
        <p:txBody>
          <a:bodyPr/>
          <a:lstStyle/>
          <a:p>
            <a:r>
              <a:rPr lang="zh-CN" altLang="en-US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720" y="1187729"/>
            <a:ext cx="3130718" cy="9735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/>
              <a:t>计算循环中各变量的执行代价节省数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8169" y="6254314"/>
            <a:ext cx="397262" cy="421036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59D5BA-4FF6-4250-BA62-DF24FA09BFD9}"/>
              </a:ext>
            </a:extLst>
          </p:cNvPr>
          <p:cNvGrpSpPr/>
          <p:nvPr/>
        </p:nvGrpSpPr>
        <p:grpSpPr>
          <a:xfrm>
            <a:off x="5466597" y="626087"/>
            <a:ext cx="2886747" cy="2012628"/>
            <a:chOff x="560336" y="133663"/>
            <a:chExt cx="2886747" cy="2012628"/>
          </a:xfrm>
        </p:grpSpPr>
        <p:sp>
          <p:nvSpPr>
            <p:cNvPr id="34" name="内容占位符 2">
              <a:extLst>
                <a:ext uri="{FF2B5EF4-FFF2-40B4-BE49-F238E27FC236}">
                  <a16:creationId xmlns:a16="http://schemas.microsoft.com/office/drawing/2014/main" id="{FCBE5475-4EBC-4E20-90E1-9673F432B36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0336" y="133663"/>
              <a:ext cx="2886747" cy="12012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3600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spcAft>
                  <a:spcPts val="0"/>
                </a:spcAft>
                <a:buNone/>
              </a:pPr>
              <a:r>
                <a:rPr lang="en-US" altLang="zh-CN" sz="2000"/>
                <a:t>USE(a,B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)=0</a:t>
              </a:r>
            </a:p>
            <a:p>
              <a:pPr marL="0" indent="0" defTabSz="914400">
                <a:spcAft>
                  <a:spcPts val="0"/>
                </a:spcAft>
                <a:buNone/>
              </a:pPr>
              <a:r>
                <a:rPr lang="en-US" altLang="zh-CN" sz="2000"/>
                <a:t>USE(a,B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)= USE(a,B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)=1 </a:t>
              </a:r>
            </a:p>
            <a:p>
              <a:pPr marL="0" indent="0" defTabSz="914400">
                <a:spcAft>
                  <a:spcPts val="0"/>
                </a:spcAft>
                <a:buNone/>
              </a:pPr>
              <a:r>
                <a:rPr lang="en-US" altLang="zh-CN" sz="2000"/>
                <a:t>USE(a,B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)=0</a:t>
              </a:r>
              <a:endParaRPr lang="zh-CN" altLang="en-US" sz="2000" dirty="0"/>
            </a:p>
          </p:txBody>
        </p:sp>
        <p:sp>
          <p:nvSpPr>
            <p:cNvPr id="35" name="内容占位符 2">
              <a:extLst>
                <a:ext uri="{FF2B5EF4-FFF2-40B4-BE49-F238E27FC236}">
                  <a16:creationId xmlns:a16="http://schemas.microsoft.com/office/drawing/2014/main" id="{0AD6FCDD-061A-4AD1-A293-829EE651255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0336" y="1312663"/>
              <a:ext cx="2886747" cy="833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spcAft>
                  <a:spcPts val="0"/>
                </a:spcAft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LIVE(a,B</a:t>
              </a:r>
              <a:r>
                <a:rPr lang="en-US" altLang="zh-CN" sz="2000" baseline="-25000">
                  <a:solidFill>
                    <a:schemeClr val="tx1"/>
                  </a:solidFill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</a:rPr>
                <a:t>)=1</a:t>
              </a:r>
            </a:p>
            <a:p>
              <a:pPr marL="0" indent="0" defTabSz="914400">
                <a:spcAft>
                  <a:spcPts val="0"/>
                </a:spcAft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LIVE(a,B</a:t>
              </a:r>
              <a:r>
                <a:rPr lang="en-US" altLang="zh-CN" sz="2000" baseline="-25000">
                  <a:solidFill>
                    <a:schemeClr val="tx1"/>
                  </a:solidFill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</a:rPr>
                <a:t>)=0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</a:rPr>
                <a:t>i=2,3,4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4F44FF1E-A106-4CF7-B871-6241C4AC65D1}"/>
              </a:ext>
            </a:extLst>
          </p:cNvPr>
          <p:cNvSpPr txBox="1">
            <a:spLocks/>
          </p:cNvSpPr>
          <p:nvPr/>
        </p:nvSpPr>
        <p:spPr bwMode="auto">
          <a:xfrm>
            <a:off x="6017637" y="2907189"/>
            <a:ext cx="2743271" cy="421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Aft>
                <a:spcPts val="0"/>
              </a:spcAft>
              <a:buNone/>
            </a:pPr>
            <a:r>
              <a:rPr lang="zh-CN" altLang="en-US" sz="2000"/>
              <a:t>公式</a:t>
            </a:r>
            <a:r>
              <a:rPr lang="en-US" altLang="zh-CN" sz="2000"/>
              <a:t>(11.1)=1+1+2*1=4</a:t>
            </a:r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C144C0C-156C-45DF-9DF3-DB719A9A63CC}"/>
              </a:ext>
            </a:extLst>
          </p:cNvPr>
          <p:cNvGrpSpPr/>
          <p:nvPr/>
        </p:nvGrpSpPr>
        <p:grpSpPr>
          <a:xfrm>
            <a:off x="717241" y="2799564"/>
            <a:ext cx="7352044" cy="3517872"/>
            <a:chOff x="717241" y="2799564"/>
            <a:chExt cx="7352044" cy="35178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036474-6174-44F7-BDF5-451BF6698F4F}"/>
                </a:ext>
              </a:extLst>
            </p:cNvPr>
            <p:cNvGrpSpPr/>
            <p:nvPr/>
          </p:nvGrpSpPr>
          <p:grpSpPr>
            <a:xfrm>
              <a:off x="717241" y="2799564"/>
              <a:ext cx="7352044" cy="3517872"/>
              <a:chOff x="806450" y="2108200"/>
              <a:chExt cx="7352044" cy="3517872"/>
            </a:xfrm>
          </p:grpSpPr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1A70FDFF-F8AC-4989-894C-6A0259E1AE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1023" y="2551218"/>
                <a:ext cx="557204" cy="459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n-US" altLang="zh-CN" sz="2400"/>
                  <a:t>B</a:t>
                </a:r>
                <a:r>
                  <a:rPr lang="en-US" altLang="zh-CN" sz="2400" baseline="-25000"/>
                  <a:t>1</a:t>
                </a:r>
                <a:endParaRPr lang="zh-CN" altLang="en-US" sz="2400" dirty="0"/>
              </a:p>
            </p:txBody>
          </p:sp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010C8DB5-B166-4074-8218-6511549983D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55696" y="2271597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bcdf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3A1D546-AE24-4A1F-8BC9-A1684E0A44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4464" y="2671781"/>
                <a:ext cx="2175072" cy="11157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a:=b+c</a:t>
                </a:r>
              </a:p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d:=d-b</a:t>
                </a:r>
              </a:p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e:=a+f</a:t>
                </a:r>
                <a:endParaRPr lang="zh-CN" altLang="en-US" sz="2400" dirty="0"/>
              </a:p>
            </p:txBody>
          </p:sp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E57CA4E-EF27-4A48-9337-CCA9A850208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4464" y="4742445"/>
                <a:ext cx="2175072" cy="4287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b:=d+c</a:t>
                </a:r>
                <a:endParaRPr lang="zh-CN" altLang="en-US" sz="2400" dirty="0"/>
              </a:p>
            </p:txBody>
          </p:sp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82677E3A-2CD5-4F3D-BF20-6FA0D44876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83422" y="3921290"/>
                <a:ext cx="2175072" cy="78378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b:=d+f</a:t>
                </a:r>
              </a:p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e:=a-c</a:t>
                </a:r>
                <a:endParaRPr lang="zh-CN" altLang="en-US" sz="2400" dirty="0"/>
              </a:p>
            </p:txBody>
          </p:sp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898E27AA-6F88-41DD-9A10-09E3A1101FB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51152" y="4063373"/>
                <a:ext cx="2175072" cy="4287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0" rIns="91440" bIns="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/>
                  <a:t>f:=a-d</a:t>
                </a:r>
                <a:endParaRPr lang="zh-CN" altLang="en-US" sz="2400" dirty="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35CD9962-817E-443B-BF5B-22E7FBFFA818}"/>
                  </a:ext>
                </a:extLst>
              </p:cNvPr>
              <p:cNvCxnSpPr/>
              <p:nvPr/>
            </p:nvCxnSpPr>
            <p:spPr>
              <a:xfrm>
                <a:off x="5102480" y="2216923"/>
                <a:ext cx="0" cy="4548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FBC11C7-4F75-4F79-8225-80BB2F50536D}"/>
                  </a:ext>
                </a:extLst>
              </p:cNvPr>
              <p:cNvCxnSpPr/>
              <p:nvPr/>
            </p:nvCxnSpPr>
            <p:spPr>
              <a:xfrm>
                <a:off x="4572000" y="5171214"/>
                <a:ext cx="0" cy="4548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8EB88B-A183-4259-A248-CFE673FD0E7B}"/>
                  </a:ext>
                </a:extLst>
              </p:cNvPr>
              <p:cNvCxnSpPr/>
              <p:nvPr/>
            </p:nvCxnSpPr>
            <p:spPr>
              <a:xfrm>
                <a:off x="7070958" y="4716356"/>
                <a:ext cx="0" cy="4548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11C1208-BD1F-47BE-842C-02F9FC8E7D7F}"/>
                  </a:ext>
                </a:extLst>
              </p:cNvPr>
              <p:cNvSpPr/>
              <p:nvPr/>
            </p:nvSpPr>
            <p:spPr>
              <a:xfrm>
                <a:off x="2196790" y="3245005"/>
                <a:ext cx="1282390" cy="802888"/>
              </a:xfrm>
              <a:custGeom>
                <a:avLst/>
                <a:gdLst>
                  <a:gd name="connsiteX0" fmla="*/ 1282390 w 1282390"/>
                  <a:gd name="connsiteY0" fmla="*/ 0 h 802888"/>
                  <a:gd name="connsiteX1" fmla="*/ 0 w 1282390"/>
                  <a:gd name="connsiteY1" fmla="*/ 0 h 802888"/>
                  <a:gd name="connsiteX2" fmla="*/ 0 w 1282390"/>
                  <a:gd name="connsiteY2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2390" h="802888">
                    <a:moveTo>
                      <a:pt x="1282390" y="0"/>
                    </a:moveTo>
                    <a:lnTo>
                      <a:pt x="0" y="0"/>
                    </a:lnTo>
                    <a:lnTo>
                      <a:pt x="0" y="8028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59C6319-AA8B-4AFE-8D55-9EE7ADFED749}"/>
                  </a:ext>
                </a:extLst>
              </p:cNvPr>
              <p:cNvSpPr/>
              <p:nvPr/>
            </p:nvSpPr>
            <p:spPr>
              <a:xfrm flipH="1">
                <a:off x="5659536" y="3245005"/>
                <a:ext cx="1411422" cy="676120"/>
              </a:xfrm>
              <a:custGeom>
                <a:avLst/>
                <a:gdLst>
                  <a:gd name="connsiteX0" fmla="*/ 1282390 w 1282390"/>
                  <a:gd name="connsiteY0" fmla="*/ 0 h 802888"/>
                  <a:gd name="connsiteX1" fmla="*/ 0 w 1282390"/>
                  <a:gd name="connsiteY1" fmla="*/ 0 h 802888"/>
                  <a:gd name="connsiteX2" fmla="*/ 0 w 1282390"/>
                  <a:gd name="connsiteY2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2390" h="802888">
                    <a:moveTo>
                      <a:pt x="1282390" y="0"/>
                    </a:moveTo>
                    <a:lnTo>
                      <a:pt x="0" y="0"/>
                    </a:lnTo>
                    <a:lnTo>
                      <a:pt x="0" y="8028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2615DAA3-9F0B-4076-815B-0E43AC9C7E6D}"/>
                  </a:ext>
                </a:extLst>
              </p:cNvPr>
              <p:cNvSpPr/>
              <p:nvPr/>
            </p:nvSpPr>
            <p:spPr>
              <a:xfrm>
                <a:off x="3232150" y="4248150"/>
                <a:ext cx="781050" cy="488950"/>
              </a:xfrm>
              <a:custGeom>
                <a:avLst/>
                <a:gdLst>
                  <a:gd name="connsiteX0" fmla="*/ 0 w 781050"/>
                  <a:gd name="connsiteY0" fmla="*/ 0 h 488950"/>
                  <a:gd name="connsiteX1" fmla="*/ 781050 w 781050"/>
                  <a:gd name="connsiteY1" fmla="*/ 0 h 488950"/>
                  <a:gd name="connsiteX2" fmla="*/ 781050 w 781050"/>
                  <a:gd name="connsiteY2" fmla="*/ 488950 h 48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4889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8895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06B12323-D919-49C3-B75B-4F1C14DBDFD6}"/>
                  </a:ext>
                </a:extLst>
              </p:cNvPr>
              <p:cNvSpPr/>
              <p:nvPr/>
            </p:nvSpPr>
            <p:spPr>
              <a:xfrm>
                <a:off x="806450" y="2108200"/>
                <a:ext cx="3238500" cy="3314700"/>
              </a:xfrm>
              <a:custGeom>
                <a:avLst/>
                <a:gdLst>
                  <a:gd name="connsiteX0" fmla="*/ 3187700 w 3238500"/>
                  <a:gd name="connsiteY0" fmla="*/ 3067050 h 3327400"/>
                  <a:gd name="connsiteX1" fmla="*/ 3187700 w 3238500"/>
                  <a:gd name="connsiteY1" fmla="*/ 3327400 h 3327400"/>
                  <a:gd name="connsiteX2" fmla="*/ 0 w 3238500"/>
                  <a:gd name="connsiteY2" fmla="*/ 3327400 h 3327400"/>
                  <a:gd name="connsiteX3" fmla="*/ 0 w 3238500"/>
                  <a:gd name="connsiteY3" fmla="*/ 3136900 h 3327400"/>
                  <a:gd name="connsiteX4" fmla="*/ 0 w 3238500"/>
                  <a:gd name="connsiteY4" fmla="*/ 0 h 3327400"/>
                  <a:gd name="connsiteX5" fmla="*/ 3238500 w 3238500"/>
                  <a:gd name="connsiteY5" fmla="*/ 0 h 3327400"/>
                  <a:gd name="connsiteX6" fmla="*/ 3238500 w 3238500"/>
                  <a:gd name="connsiteY6" fmla="*/ 571500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8500" h="3327400">
                    <a:moveTo>
                      <a:pt x="3187700" y="3067050"/>
                    </a:moveTo>
                    <a:lnTo>
                      <a:pt x="3187700" y="3327400"/>
                    </a:lnTo>
                    <a:lnTo>
                      <a:pt x="0" y="3327400"/>
                    </a:lnTo>
                    <a:lnTo>
                      <a:pt x="0" y="3136900"/>
                    </a:lnTo>
                    <a:lnTo>
                      <a:pt x="0" y="0"/>
                    </a:lnTo>
                    <a:lnTo>
                      <a:pt x="3238500" y="0"/>
                    </a:lnTo>
                    <a:lnTo>
                      <a:pt x="3238500" y="5715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31B93063-6FC8-46CF-816E-3CFADDDD67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3759" y="3729651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acdef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86EFF100-5CEC-4ED0-9160-EBE6FE994B5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00963" y="4737100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bdef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B74F323-388E-4E98-A950-ACFAB2ED20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20510" y="3635739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acde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92F8B2C4-11CE-4F51-8FF3-2D0B0F0871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01870" y="4447885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cdef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097F29A6-A273-4669-B7CB-0A5571A97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37086" y="4338009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cdef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830B2DFB-C310-4B32-9B89-9B9900118F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86168" y="3558501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acdf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9DC8DFED-180C-46DA-8BDD-157A00740B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7621" y="5118850"/>
                <a:ext cx="929727" cy="458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solidFill>
                      <a:srgbClr val="C00000"/>
                    </a:solidFill>
                  </a:rPr>
                  <a:t>bcdef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C18F6B25-DFFF-4140-BD84-3E6256F8B4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46016" y="3617671"/>
                <a:ext cx="557204" cy="459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n-US" altLang="zh-CN" sz="2400"/>
                  <a:t>B</a:t>
                </a:r>
                <a:r>
                  <a:rPr lang="en-US" altLang="zh-CN" sz="2400" baseline="-25000"/>
                  <a:t>2</a:t>
                </a:r>
                <a:endParaRPr lang="zh-CN" altLang="en-US" sz="2400" dirty="0"/>
              </a:p>
            </p:txBody>
          </p:sp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00A4761A-ECA6-4DEA-8239-B7EA1275D1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15516" y="3494754"/>
                <a:ext cx="557204" cy="459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n-US" altLang="zh-CN" sz="2400"/>
                  <a:t>B</a:t>
                </a:r>
                <a:r>
                  <a:rPr lang="en-US" altLang="zh-CN" sz="2400" baseline="-25000"/>
                  <a:t>3</a:t>
                </a:r>
                <a:endParaRPr lang="zh-CN" altLang="en-US" sz="2400" dirty="0"/>
              </a:p>
            </p:txBody>
          </p:sp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F42F3D87-2AFC-42D7-BAEB-6C9FDF16D7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1023" y="4685371"/>
                <a:ext cx="557204" cy="459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8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65000"/>
                  <a:buFont typeface="Wingdings" pitchFamily="2" charset="2"/>
                  <a:buChar char="Ø"/>
                  <a:defRPr sz="24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Pct val="50000"/>
                  <a:buFont typeface="Wingdings" pitchFamily="2" charset="2"/>
                  <a:buChar char="n"/>
                  <a:defRPr sz="2000" kern="1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n-US" altLang="zh-CN" sz="2400"/>
                  <a:t>B</a:t>
                </a:r>
                <a:r>
                  <a:rPr lang="en-US" altLang="zh-CN" sz="2400" baseline="-25000"/>
                  <a:t>4</a:t>
                </a:r>
                <a:endParaRPr lang="zh-CN" altLang="en-US" sz="2400" dirty="0"/>
              </a:p>
            </p:txBody>
          </p:sp>
        </p:grp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A072E61-452D-456B-9867-81CC1938954E}"/>
                </a:ext>
              </a:extLst>
            </p:cNvPr>
            <p:cNvSpPr/>
            <p:nvPr/>
          </p:nvSpPr>
          <p:spPr>
            <a:xfrm flipH="1">
              <a:off x="5141907" y="4939514"/>
              <a:ext cx="750591" cy="488950"/>
            </a:xfrm>
            <a:custGeom>
              <a:avLst/>
              <a:gdLst>
                <a:gd name="connsiteX0" fmla="*/ 0 w 781050"/>
                <a:gd name="connsiteY0" fmla="*/ 0 h 488950"/>
                <a:gd name="connsiteX1" fmla="*/ 781050 w 781050"/>
                <a:gd name="connsiteY1" fmla="*/ 0 h 488950"/>
                <a:gd name="connsiteX2" fmla="*/ 781050 w 78105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0" h="488950">
                  <a:moveTo>
                    <a:pt x="0" y="0"/>
                  </a:moveTo>
                  <a:lnTo>
                    <a:pt x="781050" y="0"/>
                  </a:lnTo>
                  <a:lnTo>
                    <a:pt x="781050" y="4889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8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8477"/>
            <a:ext cx="7886700" cy="1325563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附录</a:t>
            </a:r>
            <a:endParaRPr lang="zh-CN" altLang="en-US" sz="40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074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858991"/>
          </a:xfrm>
        </p:spPr>
        <p:txBody>
          <a:bodyPr/>
          <a:lstStyle/>
          <a:p>
            <a:r>
              <a:rPr lang="zh-CN" altLang="en-US" sz="3200" dirty="0"/>
              <a:t>第二种抽象的目标机器指令系统简例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97" y="1061884"/>
            <a:ext cx="8200103" cy="5338916"/>
          </a:xfrm>
        </p:spPr>
        <p:txBody>
          <a:bodyPr/>
          <a:lstStyle/>
          <a:p>
            <a:r>
              <a:rPr lang="zh-CN" altLang="en-US" dirty="0"/>
              <a:t>选择可作为几种微机代表的寄存器机器；</a:t>
            </a:r>
            <a:endParaRPr lang="en-US" altLang="zh-CN" dirty="0"/>
          </a:p>
          <a:p>
            <a:r>
              <a:rPr lang="zh-CN" altLang="en-US" dirty="0"/>
              <a:t>四个字节组成一个字，有</a:t>
            </a:r>
            <a:r>
              <a:rPr lang="en-US" altLang="zh-CN" dirty="0"/>
              <a:t>n</a:t>
            </a:r>
            <a:r>
              <a:rPr lang="zh-CN" altLang="en-US" dirty="0"/>
              <a:t>个通用寄存器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n-1</a:t>
            </a:r>
          </a:p>
          <a:p>
            <a:r>
              <a:rPr lang="zh-CN" altLang="en-US" dirty="0"/>
              <a:t>二地址指令：</a:t>
            </a:r>
            <a:r>
              <a:rPr lang="en-US" altLang="zh-CN" dirty="0"/>
              <a:t>op </a:t>
            </a:r>
            <a:r>
              <a:rPr lang="zh-CN" altLang="en-US" dirty="0"/>
              <a:t>源，目的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MOV {</a:t>
            </a:r>
            <a:r>
              <a:rPr lang="zh-CN" altLang="en-US" dirty="0"/>
              <a:t>源传到目的</a:t>
            </a:r>
            <a:r>
              <a:rPr lang="en-US" altLang="zh-CN" dirty="0"/>
              <a:t>}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ADD {</a:t>
            </a:r>
            <a:r>
              <a:rPr lang="zh-CN" altLang="en-US" dirty="0"/>
              <a:t>源加到目的</a:t>
            </a:r>
            <a:r>
              <a:rPr lang="en-US" altLang="zh-CN" dirty="0"/>
              <a:t>}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SUB {</a:t>
            </a:r>
            <a:r>
              <a:rPr lang="zh-CN" altLang="en-US" dirty="0"/>
              <a:t>目的减去源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a=</a:t>
            </a:r>
            <a:r>
              <a:rPr lang="en-US" altLang="zh-CN" dirty="0" err="1"/>
              <a:t>b+c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MOV R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ADD R</a:t>
            </a:r>
            <a:r>
              <a:rPr lang="en-US" altLang="zh-CN" baseline="-25000"/>
              <a:t>0</a:t>
            </a:r>
            <a:r>
              <a:rPr lang="en-US" altLang="zh-CN"/>
              <a:t>,c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MOV a,R</a:t>
            </a:r>
            <a:r>
              <a:rPr lang="en-US" altLang="zh-CN" baseline="-2500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085"/>
            <a:ext cx="7886700" cy="823595"/>
          </a:xfrm>
        </p:spPr>
        <p:txBody>
          <a:bodyPr/>
          <a:lstStyle/>
          <a:p>
            <a:r>
              <a:rPr lang="zh-CN" altLang="en-US" dirty="0"/>
              <a:t>指令的选择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127760"/>
            <a:ext cx="8382000" cy="5212080"/>
          </a:xfrm>
        </p:spPr>
        <p:txBody>
          <a:bodyPr/>
          <a:lstStyle/>
          <a:p>
            <a:r>
              <a:rPr lang="zh-CN" altLang="en-US" dirty="0"/>
              <a:t>目标机器指令系统的性质决定了指令选择的难易程度，</a:t>
            </a:r>
            <a:r>
              <a:rPr lang="zh-CN" altLang="en-US" u="sng" dirty="0"/>
              <a:t>指令系统的统一性和完备性</a:t>
            </a:r>
            <a:r>
              <a:rPr lang="zh-CN" altLang="en-US" dirty="0"/>
              <a:t>是重要的因素；</a:t>
            </a:r>
            <a:endParaRPr lang="en-US" altLang="zh-CN" dirty="0"/>
          </a:p>
          <a:p>
            <a:r>
              <a:rPr lang="zh-CN" altLang="en-US" dirty="0"/>
              <a:t>指令的速度和机器特点是另一重要因素。</a:t>
            </a:r>
            <a:endParaRPr lang="en-US" altLang="zh-CN" dirty="0"/>
          </a:p>
          <a:p>
            <a:r>
              <a:rPr lang="zh-CN" altLang="en-US" dirty="0"/>
              <a:t>若不考虑目标程序的效率，指令的选择是直截了当的。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三地址语句</a:t>
            </a:r>
            <a:r>
              <a:rPr lang="en-US" altLang="zh-CN" dirty="0"/>
              <a:t>x=</a:t>
            </a:r>
            <a:r>
              <a:rPr lang="en-US" altLang="zh-CN" dirty="0" err="1"/>
              <a:t>y+z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x,y,z</a:t>
            </a:r>
            <a:r>
              <a:rPr lang="zh-CN" altLang="en-US" dirty="0"/>
              <a:t>都是静态分配）</a:t>
            </a:r>
            <a:endParaRPr lang="en-US" altLang="zh-CN" dirty="0"/>
          </a:p>
          <a:p>
            <a:pPr lvl="2">
              <a:buNone/>
            </a:pPr>
            <a:r>
              <a:rPr lang="en-US" altLang="zh-CN" sz="2400" dirty="0"/>
              <a:t>MOV y,R</a:t>
            </a:r>
            <a:r>
              <a:rPr lang="en-US" altLang="zh-CN" sz="2400" baseline="-25000" dirty="0"/>
              <a:t>0</a:t>
            </a:r>
          </a:p>
          <a:p>
            <a:pPr lvl="2">
              <a:buNone/>
            </a:pPr>
            <a:r>
              <a:rPr lang="en-US" altLang="zh-CN" sz="2400" dirty="0"/>
              <a:t>ADD z,R</a:t>
            </a:r>
            <a:r>
              <a:rPr lang="en-US" altLang="zh-CN" sz="2400" baseline="-25000" dirty="0"/>
              <a:t>0</a:t>
            </a:r>
          </a:p>
          <a:p>
            <a:pPr lvl="2">
              <a:buNone/>
            </a:pPr>
            <a:r>
              <a:rPr lang="en-US" altLang="zh-CN" sz="2400" dirty="0"/>
              <a:t>MOV 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,x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8710"/>
            <a:ext cx="7886700" cy="811166"/>
          </a:xfrm>
        </p:spPr>
        <p:txBody>
          <a:bodyPr/>
          <a:lstStyle/>
          <a:p>
            <a:r>
              <a:rPr lang="zh-CN" altLang="en-US" sz="3200" dirty="0"/>
              <a:t>简例：另外一种机器目标代码生成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4107"/>
              </p:ext>
            </p:extLst>
          </p:nvPr>
        </p:nvGraphicFramePr>
        <p:xfrm>
          <a:off x="491306" y="1622325"/>
          <a:ext cx="8161389" cy="381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生成的代码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寄存器描述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名字地址描述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=a-b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MOV R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en-US" altLang="zh-CN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SUB R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=a-c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MOV R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,a</a:t>
                      </a:r>
                      <a:endParaRPr lang="en-US" altLang="zh-CN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SUB</a:t>
                      </a:r>
                      <a:r>
                        <a:rPr lang="en-US" altLang="zh-CN" sz="2200" baseline="0">
                          <a:latin typeface="楷体" pitchFamily="49" charset="-122"/>
                          <a:ea typeface="楷体" pitchFamily="49" charset="-122"/>
                        </a:rPr>
                        <a:t> R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 baseline="0">
                          <a:latin typeface="楷体" pitchFamily="49" charset="-122"/>
                          <a:ea typeface="楷体" pitchFamily="49" charset="-122"/>
                        </a:rPr>
                        <a:t>,c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=t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ADD 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,R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20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d=t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+t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ADD 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en-US" altLang="zh-CN" sz="2200" kern="1200" baseline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,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en-US" altLang="zh-CN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MOV d,R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含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200" kern="1200" baseline="-2500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endParaRPr lang="en-US" altLang="zh-CN" sz="22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和内存中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8477"/>
            <a:ext cx="7886700" cy="1325563"/>
          </a:xfrm>
        </p:spPr>
        <p:txBody>
          <a:bodyPr/>
          <a:lstStyle/>
          <a:p>
            <a:pPr algn="ctr"/>
            <a:r>
              <a:rPr lang="en-US" altLang="zh-CN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11.5</a:t>
            </a:r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4000">
                <a:solidFill>
                  <a:srgbClr val="0000FF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DAG</a:t>
            </a:r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的目标代码</a:t>
            </a:r>
            <a:endParaRPr lang="zh-CN" altLang="en-US" sz="40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20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592793"/>
          </a:xfrm>
        </p:spPr>
        <p:txBody>
          <a:bodyPr/>
          <a:lstStyle/>
          <a:p>
            <a:r>
              <a:rPr lang="zh-CN" altLang="en-US" sz="3200"/>
              <a:t>合理的代码次序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738" y="807216"/>
            <a:ext cx="4712623" cy="596795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例：</a:t>
            </a:r>
            <a:r>
              <a:rPr lang="zh-CN" altLang="en-US" sz="2400"/>
              <a:t>如图所示中间代码基本块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7CAE99-1571-4A8B-89B7-F0495C7295B5}"/>
              </a:ext>
            </a:extLst>
          </p:cNvPr>
          <p:cNvSpPr txBox="1">
            <a:spLocks/>
          </p:cNvSpPr>
          <p:nvPr/>
        </p:nvSpPr>
        <p:spPr bwMode="auto">
          <a:xfrm>
            <a:off x="5522286" y="1190160"/>
            <a:ext cx="1220400" cy="1644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:=A+B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:=C+D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3</a:t>
            </a:r>
            <a:r>
              <a:rPr lang="en-US" altLang="zh-CN" sz="2000"/>
              <a:t>:=E-T</a:t>
            </a:r>
            <a:r>
              <a:rPr lang="en-US" altLang="zh-CN" sz="2000" baseline="-25000"/>
              <a:t>2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4</a:t>
            </a:r>
            <a:r>
              <a:rPr lang="en-US" altLang="zh-CN" sz="2000"/>
              <a:t>:=T</a:t>
            </a:r>
            <a:r>
              <a:rPr lang="en-US" altLang="zh-CN" sz="2000" baseline="-25000"/>
              <a:t>1</a:t>
            </a:r>
            <a:r>
              <a:rPr lang="en-US" altLang="zh-CN" sz="2000"/>
              <a:t>-T</a:t>
            </a:r>
            <a:r>
              <a:rPr lang="en-US" altLang="zh-CN" sz="2000" baseline="-25000"/>
              <a:t>3</a:t>
            </a:r>
            <a:endParaRPr lang="zh-CN" altLang="en-US" sz="2000" baseline="-25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1BC92A-56D7-41D1-BB5A-C28834BA82B9}"/>
              </a:ext>
            </a:extLst>
          </p:cNvPr>
          <p:cNvSpPr txBox="1">
            <a:spLocks/>
          </p:cNvSpPr>
          <p:nvPr/>
        </p:nvSpPr>
        <p:spPr bwMode="auto">
          <a:xfrm>
            <a:off x="7216407" y="1190160"/>
            <a:ext cx="1321538" cy="39028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0</a:t>
            </a:r>
            <a:r>
              <a:rPr lang="en-US" altLang="zh-CN" sz="2000"/>
              <a:t>,A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ADD R</a:t>
            </a:r>
            <a:r>
              <a:rPr lang="en-US" altLang="zh-CN" sz="2000" baseline="-25000"/>
              <a:t>0</a:t>
            </a:r>
            <a:r>
              <a:rPr lang="en-US" altLang="zh-CN" sz="2000"/>
              <a:t>,B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1</a:t>
            </a:r>
            <a:r>
              <a:rPr lang="en-US" altLang="zh-CN" sz="2000"/>
              <a:t>,C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ADD R</a:t>
            </a:r>
            <a:r>
              <a:rPr lang="en-US" altLang="zh-CN" sz="2000" baseline="-25000"/>
              <a:t>1</a:t>
            </a:r>
            <a:r>
              <a:rPr lang="en-US" altLang="zh-CN" sz="2000"/>
              <a:t>,D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ST R</a:t>
            </a:r>
            <a:r>
              <a:rPr lang="en-US" altLang="zh-CN" sz="2000" baseline="-25000"/>
              <a:t>0</a:t>
            </a:r>
            <a:r>
              <a:rPr lang="en-US" altLang="zh-CN" sz="2000"/>
              <a:t>,T</a:t>
            </a:r>
            <a:r>
              <a:rPr lang="en-US" altLang="zh-CN" sz="2000" baseline="-25000"/>
              <a:t>1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0</a:t>
            </a:r>
            <a:r>
              <a:rPr lang="en-US" altLang="zh-CN" sz="2000"/>
              <a:t>,E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SUB R</a:t>
            </a:r>
            <a:r>
              <a:rPr lang="en-US" altLang="zh-CN" sz="2000" baseline="-25000"/>
              <a:t>0</a:t>
            </a:r>
            <a:r>
              <a:rPr lang="en-US" altLang="zh-CN" sz="2000"/>
              <a:t>,R</a:t>
            </a:r>
            <a:r>
              <a:rPr lang="en-US" altLang="zh-CN" sz="2000" baseline="-25000"/>
              <a:t>1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1</a:t>
            </a:r>
            <a:r>
              <a:rPr lang="en-US" altLang="zh-CN" sz="2000"/>
              <a:t>,T</a:t>
            </a:r>
            <a:r>
              <a:rPr lang="en-US" altLang="zh-CN" sz="2000" baseline="-25000"/>
              <a:t>1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SUB R</a:t>
            </a:r>
            <a:r>
              <a:rPr lang="en-US" altLang="zh-CN" sz="2000" baseline="-25000"/>
              <a:t>1</a:t>
            </a:r>
            <a:r>
              <a:rPr lang="en-US" altLang="zh-CN" sz="2000"/>
              <a:t>,R</a:t>
            </a:r>
            <a:r>
              <a:rPr lang="en-US" altLang="zh-CN" sz="2000" baseline="-25000"/>
              <a:t>0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ST R</a:t>
            </a:r>
            <a:r>
              <a:rPr lang="en-US" altLang="zh-CN" sz="2000" baseline="-25000"/>
              <a:t>1</a:t>
            </a:r>
            <a:r>
              <a:rPr lang="en-US" altLang="zh-CN" sz="2000"/>
              <a:t>,T</a:t>
            </a:r>
            <a:r>
              <a:rPr lang="en-US" altLang="zh-CN" sz="2000" baseline="-25000"/>
              <a:t>4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37B088C-C867-4A0B-8B92-D7F20D60AC78}"/>
              </a:ext>
            </a:extLst>
          </p:cNvPr>
          <p:cNvGrpSpPr/>
          <p:nvPr/>
        </p:nvGrpSpPr>
        <p:grpSpPr>
          <a:xfrm>
            <a:off x="897027" y="1503610"/>
            <a:ext cx="3569943" cy="2990643"/>
            <a:chOff x="1338360" y="1623008"/>
            <a:chExt cx="3569943" cy="29906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009EDC6-FF86-4C0E-AA74-F34985490C34}"/>
                </a:ext>
              </a:extLst>
            </p:cNvPr>
            <p:cNvSpPr/>
            <p:nvPr/>
          </p:nvSpPr>
          <p:spPr>
            <a:xfrm>
              <a:off x="3475662" y="2417273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2A18AF-CB09-4328-B842-F89CC5B0088A}"/>
                </a:ext>
              </a:extLst>
            </p:cNvPr>
            <p:cNvSpPr/>
            <p:nvPr/>
          </p:nvSpPr>
          <p:spPr>
            <a:xfrm>
              <a:off x="2625168" y="1626718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AE2F3FD-293D-4348-B4CD-1696F0A729D0}"/>
                </a:ext>
              </a:extLst>
            </p:cNvPr>
            <p:cNvSpPr/>
            <p:nvPr/>
          </p:nvSpPr>
          <p:spPr>
            <a:xfrm>
              <a:off x="2984813" y="322926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B03FF4-99D3-4802-890F-0D0455476849}"/>
                </a:ext>
              </a:extLst>
            </p:cNvPr>
            <p:cNvSpPr/>
            <p:nvPr/>
          </p:nvSpPr>
          <p:spPr>
            <a:xfrm>
              <a:off x="4476303" y="4181651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94AA7FC-0CF9-4F8C-BE29-68009746162A}"/>
                </a:ext>
              </a:extLst>
            </p:cNvPr>
            <p:cNvSpPr/>
            <p:nvPr/>
          </p:nvSpPr>
          <p:spPr>
            <a:xfrm>
              <a:off x="3983853" y="322926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C9DBE46-60E8-4353-91A6-B6A263B581C8}"/>
                </a:ext>
              </a:extLst>
            </p:cNvPr>
            <p:cNvSpPr/>
            <p:nvPr/>
          </p:nvSpPr>
          <p:spPr>
            <a:xfrm>
              <a:off x="3492821" y="4181651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3FFF6E0-78EB-4E8F-B466-5DEE0F0FF6DC}"/>
                </a:ext>
              </a:extLst>
            </p:cNvPr>
            <p:cNvSpPr/>
            <p:nvPr/>
          </p:nvSpPr>
          <p:spPr>
            <a:xfrm>
              <a:off x="1338360" y="322926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6286F9-6B54-4A40-82A3-B2C6A51D0608}"/>
                </a:ext>
              </a:extLst>
            </p:cNvPr>
            <p:cNvSpPr/>
            <p:nvPr/>
          </p:nvSpPr>
          <p:spPr>
            <a:xfrm>
              <a:off x="2238289" y="322926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22F09B-19B1-4985-A134-5AF36C5FCFAD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2993903" y="1995453"/>
              <a:ext cx="697759" cy="42182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AC122EA-1C68-443B-A166-9D580F90A23C}"/>
                </a:ext>
              </a:extLst>
            </p:cNvPr>
            <p:cNvCxnSpPr>
              <a:cxnSpLocks/>
              <a:stCxn id="9" idx="3"/>
              <a:endCxn id="41" idx="0"/>
            </p:cNvCxnSpPr>
            <p:nvPr/>
          </p:nvCxnSpPr>
          <p:spPr>
            <a:xfrm flipH="1">
              <a:off x="2005827" y="1995453"/>
              <a:ext cx="682606" cy="42182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3879F32-CA91-4D64-B061-F0B593E7AEDF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4352588" y="3598001"/>
              <a:ext cx="339715" cy="583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C749B2D-9B04-4D38-95B2-C40EF6AB5BE4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3844397" y="2786008"/>
              <a:ext cx="355456" cy="44325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1E2AB8-40C8-4500-A08B-20DB9C455D3A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3708821" y="3598001"/>
              <a:ext cx="338297" cy="58365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007820A-A7C7-4048-828C-CE14EF9387C7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3200813" y="2786008"/>
              <a:ext cx="338114" cy="44325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5803CEB-3EFE-4B3C-8892-9E49F163E6CB}"/>
                </a:ext>
              </a:extLst>
            </p:cNvPr>
            <p:cNvCxnSpPr>
              <a:cxnSpLocks/>
              <a:stCxn id="41" idx="5"/>
              <a:endCxn id="15" idx="0"/>
            </p:cNvCxnSpPr>
            <p:nvPr/>
          </p:nvCxnSpPr>
          <p:spPr>
            <a:xfrm>
              <a:off x="2158562" y="2786008"/>
              <a:ext cx="295727" cy="44325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A45738-F50C-454A-9437-5CF424693DB8}"/>
                </a:ext>
              </a:extLst>
            </p:cNvPr>
            <p:cNvCxnSpPr>
              <a:cxnSpLocks/>
              <a:stCxn id="41" idx="3"/>
              <a:endCxn id="14" idx="0"/>
            </p:cNvCxnSpPr>
            <p:nvPr/>
          </p:nvCxnSpPr>
          <p:spPr>
            <a:xfrm flipH="1">
              <a:off x="1554360" y="2786008"/>
              <a:ext cx="298732" cy="44325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291221-CDB4-423B-8227-1DE5632F2A2A}"/>
                </a:ext>
              </a:extLst>
            </p:cNvPr>
            <p:cNvSpPr/>
            <p:nvPr/>
          </p:nvSpPr>
          <p:spPr>
            <a:xfrm>
              <a:off x="3870032" y="2323932"/>
              <a:ext cx="432000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AB826F4-5228-4535-B7F6-F81333892AD4}"/>
                </a:ext>
              </a:extLst>
            </p:cNvPr>
            <p:cNvSpPr/>
            <p:nvPr/>
          </p:nvSpPr>
          <p:spPr>
            <a:xfrm>
              <a:off x="3057168" y="1623008"/>
              <a:ext cx="411288" cy="363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3593BE-DF07-47B3-A3BA-20774DD63225}"/>
                </a:ext>
              </a:extLst>
            </p:cNvPr>
            <p:cNvSpPr/>
            <p:nvPr/>
          </p:nvSpPr>
          <p:spPr>
            <a:xfrm>
              <a:off x="4405422" y="3126670"/>
              <a:ext cx="403038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05DFBD1-FEC3-4CE5-93BB-6B94019D467C}"/>
                </a:ext>
              </a:extLst>
            </p:cNvPr>
            <p:cNvSpPr/>
            <p:nvPr/>
          </p:nvSpPr>
          <p:spPr>
            <a:xfrm>
              <a:off x="4031243" y="3661266"/>
              <a:ext cx="403592" cy="295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3D2E87-4CD2-4632-8F9E-95165D933D3F}"/>
                </a:ext>
              </a:extLst>
            </p:cNvPr>
            <p:cNvSpPr/>
            <p:nvPr/>
          </p:nvSpPr>
          <p:spPr>
            <a:xfrm>
              <a:off x="2685549" y="2058718"/>
              <a:ext cx="400415" cy="2478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7EFA9B-02A0-409B-A198-201BBE92EDB9}"/>
                </a:ext>
              </a:extLst>
            </p:cNvPr>
            <p:cNvSpPr/>
            <p:nvPr/>
          </p:nvSpPr>
          <p:spPr>
            <a:xfrm>
              <a:off x="2189604" y="2323932"/>
              <a:ext cx="432000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1AE7E19-8E9E-4710-8023-D7F840B73F3D}"/>
                </a:ext>
              </a:extLst>
            </p:cNvPr>
            <p:cNvSpPr/>
            <p:nvPr/>
          </p:nvSpPr>
          <p:spPr>
            <a:xfrm>
              <a:off x="3492821" y="2852983"/>
              <a:ext cx="428128" cy="273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A5D7D2-A539-47DA-B707-B886EBF848D2}"/>
                </a:ext>
              </a:extLst>
            </p:cNvPr>
            <p:cNvSpPr/>
            <p:nvPr/>
          </p:nvSpPr>
          <p:spPr>
            <a:xfrm>
              <a:off x="1806871" y="2864793"/>
              <a:ext cx="456912" cy="261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1A12BF3-3032-46CD-B65E-1EA9EF0C649B}"/>
                </a:ext>
              </a:extLst>
            </p:cNvPr>
            <p:cNvSpPr/>
            <p:nvPr/>
          </p:nvSpPr>
          <p:spPr>
            <a:xfrm>
              <a:off x="1789827" y="2417273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7C513102-79D8-4A8E-B2B8-2C0DB54C6360}"/>
              </a:ext>
            </a:extLst>
          </p:cNvPr>
          <p:cNvSpPr txBox="1">
            <a:spLocks/>
          </p:cNvSpPr>
          <p:nvPr/>
        </p:nvSpPr>
        <p:spPr bwMode="auto">
          <a:xfrm>
            <a:off x="869974" y="4202380"/>
            <a:ext cx="1220038" cy="163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3600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:=C+D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3</a:t>
            </a:r>
            <a:r>
              <a:rPr lang="en-US" altLang="zh-CN" sz="2000"/>
              <a:t>:=E-T</a:t>
            </a:r>
            <a:r>
              <a:rPr lang="en-US" altLang="zh-CN" sz="2000" baseline="-25000"/>
              <a:t>2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:=A+B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4</a:t>
            </a:r>
            <a:r>
              <a:rPr lang="en-US" altLang="zh-CN" sz="2000"/>
              <a:t>:=T</a:t>
            </a:r>
            <a:r>
              <a:rPr lang="en-US" altLang="zh-CN" sz="2000" baseline="-25000"/>
              <a:t>1</a:t>
            </a:r>
            <a:r>
              <a:rPr lang="en-US" altLang="zh-CN" sz="2000"/>
              <a:t>-T</a:t>
            </a:r>
            <a:r>
              <a:rPr lang="en-US" altLang="zh-CN" sz="2000" baseline="-25000"/>
              <a:t>3</a:t>
            </a:r>
            <a:endParaRPr lang="zh-CN" altLang="en-US" sz="2000" baseline="-25000" dirty="0"/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D27B7A50-1CBF-4E0F-8050-C3D15C757E8A}"/>
              </a:ext>
            </a:extLst>
          </p:cNvPr>
          <p:cNvSpPr txBox="1">
            <a:spLocks/>
          </p:cNvSpPr>
          <p:nvPr/>
        </p:nvSpPr>
        <p:spPr bwMode="auto">
          <a:xfrm>
            <a:off x="4978393" y="3378383"/>
            <a:ext cx="1321200" cy="3088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0</a:t>
            </a:r>
            <a:r>
              <a:rPr lang="en-US" altLang="zh-CN" sz="2000"/>
              <a:t>,C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ADD R</a:t>
            </a:r>
            <a:r>
              <a:rPr lang="en-US" altLang="zh-CN" sz="2000" baseline="-25000"/>
              <a:t>0</a:t>
            </a:r>
            <a:r>
              <a:rPr lang="en-US" altLang="zh-CN" sz="2000"/>
              <a:t>,D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1</a:t>
            </a:r>
            <a:r>
              <a:rPr lang="en-US" altLang="zh-CN" sz="2000"/>
              <a:t>,E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SUB R</a:t>
            </a:r>
            <a:r>
              <a:rPr lang="en-US" altLang="zh-CN" sz="2000" baseline="-25000"/>
              <a:t>1</a:t>
            </a:r>
            <a:r>
              <a:rPr lang="en-US" altLang="zh-CN" sz="2000"/>
              <a:t>,R</a:t>
            </a:r>
            <a:r>
              <a:rPr lang="en-US" altLang="zh-CN" sz="2000" baseline="-25000"/>
              <a:t>0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LD R</a:t>
            </a:r>
            <a:r>
              <a:rPr lang="en-US" altLang="zh-CN" sz="2000" baseline="-25000"/>
              <a:t>0</a:t>
            </a:r>
            <a:r>
              <a:rPr lang="en-US" altLang="zh-CN" sz="2000"/>
              <a:t>,A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ADD R</a:t>
            </a:r>
            <a:r>
              <a:rPr lang="en-US" altLang="zh-CN" sz="2000" baseline="-25000"/>
              <a:t>0</a:t>
            </a:r>
            <a:r>
              <a:rPr lang="en-US" altLang="zh-CN" sz="2000"/>
              <a:t>,B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SUB R</a:t>
            </a:r>
            <a:r>
              <a:rPr lang="en-US" altLang="zh-CN" sz="2000" baseline="-25000"/>
              <a:t>0</a:t>
            </a:r>
            <a:r>
              <a:rPr lang="en-US" altLang="zh-CN" sz="2000"/>
              <a:t>,R</a:t>
            </a:r>
            <a:r>
              <a:rPr lang="en-US" altLang="zh-CN" sz="2000" baseline="-25000"/>
              <a:t>1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ST R</a:t>
            </a:r>
            <a:r>
              <a:rPr lang="en-US" altLang="zh-CN" sz="2000" baseline="-25000"/>
              <a:t>0</a:t>
            </a:r>
            <a:r>
              <a:rPr lang="en-US" altLang="zh-CN" sz="2000"/>
              <a:t>,T</a:t>
            </a:r>
            <a:r>
              <a:rPr lang="en-US" altLang="zh-CN" sz="2000" baseline="-25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90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  <p:bldP spid="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592793"/>
          </a:xfrm>
        </p:spPr>
        <p:txBody>
          <a:bodyPr/>
          <a:lstStyle/>
          <a:p>
            <a:r>
              <a:rPr lang="zh-CN" altLang="en-US" sz="3200"/>
              <a:t>合理的代码次序算法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738" y="807216"/>
            <a:ext cx="4712623" cy="596795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例：</a:t>
            </a:r>
            <a:r>
              <a:rPr lang="zh-CN" altLang="en-US" sz="2400"/>
              <a:t>如图所示中间代码基本块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74418" y="6356350"/>
            <a:ext cx="540931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7CAE99-1571-4A8B-89B7-F0495C7295B5}"/>
              </a:ext>
            </a:extLst>
          </p:cNvPr>
          <p:cNvSpPr txBox="1">
            <a:spLocks/>
          </p:cNvSpPr>
          <p:nvPr/>
        </p:nvSpPr>
        <p:spPr bwMode="auto">
          <a:xfrm>
            <a:off x="5909773" y="1321437"/>
            <a:ext cx="1212797" cy="3114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:=A+B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:=A-B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F:=T</a:t>
            </a:r>
            <a:r>
              <a:rPr lang="en-US" altLang="zh-CN" sz="2000" baseline="-25000"/>
              <a:t>1</a:t>
            </a:r>
            <a:r>
              <a:rPr lang="en-US" altLang="zh-CN" sz="2000"/>
              <a:t>*T</a:t>
            </a:r>
            <a:r>
              <a:rPr lang="en-US" altLang="zh-CN" sz="2000" baseline="-25000"/>
              <a:t>2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:=A-B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:=A-C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3</a:t>
            </a:r>
            <a:r>
              <a:rPr lang="en-US" altLang="zh-CN" sz="2000"/>
              <a:t>:=B-C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:=T</a:t>
            </a:r>
            <a:r>
              <a:rPr lang="en-US" altLang="zh-CN" sz="2000" baseline="-25000"/>
              <a:t>1</a:t>
            </a:r>
            <a:r>
              <a:rPr lang="en-US" altLang="zh-CN" sz="2000"/>
              <a:t>*T</a:t>
            </a:r>
            <a:r>
              <a:rPr lang="en-US" altLang="zh-CN" sz="2000" baseline="-25000"/>
              <a:t>2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G:=T</a:t>
            </a:r>
            <a:r>
              <a:rPr lang="en-US" altLang="zh-CN" sz="2000" baseline="-25000"/>
              <a:t>1</a:t>
            </a:r>
            <a:r>
              <a:rPr lang="en-US" altLang="zh-CN" sz="2000"/>
              <a:t>*T</a:t>
            </a:r>
            <a:r>
              <a:rPr lang="en-US" altLang="zh-CN" sz="2000" baseline="-25000"/>
              <a:t>3</a:t>
            </a:r>
            <a:endParaRPr lang="zh-CN" altLang="en-US" sz="2000" baseline="-25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09EDC6-FF86-4C0E-AA74-F34985490C34}"/>
              </a:ext>
            </a:extLst>
          </p:cNvPr>
          <p:cNvSpPr/>
          <p:nvPr/>
        </p:nvSpPr>
        <p:spPr>
          <a:xfrm>
            <a:off x="4387165" y="2408660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-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2A18AF-CB09-4328-B842-F89CC5B0088A}"/>
              </a:ext>
            </a:extLst>
          </p:cNvPr>
          <p:cNvSpPr/>
          <p:nvPr/>
        </p:nvSpPr>
        <p:spPr>
          <a:xfrm>
            <a:off x="3689994" y="1619248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E2F3FD-293D-4348-B4CD-1696F0A729D0}"/>
              </a:ext>
            </a:extLst>
          </p:cNvPr>
          <p:cNvSpPr/>
          <p:nvPr/>
        </p:nvSpPr>
        <p:spPr>
          <a:xfrm>
            <a:off x="3905841" y="3220653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-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B03FF4-99D3-4802-890F-0D0455476849}"/>
              </a:ext>
            </a:extLst>
          </p:cNvPr>
          <p:cNvSpPr/>
          <p:nvPr/>
        </p:nvSpPr>
        <p:spPr>
          <a:xfrm>
            <a:off x="2727899" y="4173038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4AA7FC-0CF9-4F8C-BE29-68009746162A}"/>
              </a:ext>
            </a:extLst>
          </p:cNvPr>
          <p:cNvSpPr/>
          <p:nvPr/>
        </p:nvSpPr>
        <p:spPr>
          <a:xfrm>
            <a:off x="4956265" y="3735681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9DBE46-60E8-4353-91A6-B6A263B581C8}"/>
              </a:ext>
            </a:extLst>
          </p:cNvPr>
          <p:cNvSpPr/>
          <p:nvPr/>
        </p:nvSpPr>
        <p:spPr>
          <a:xfrm>
            <a:off x="877888" y="4173038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3FFF6E0-78EB-4E8F-B466-5DEE0F0FF6DC}"/>
              </a:ext>
            </a:extLst>
          </p:cNvPr>
          <p:cNvSpPr/>
          <p:nvPr/>
        </p:nvSpPr>
        <p:spPr>
          <a:xfrm>
            <a:off x="1146403" y="3175276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6286F9-6B54-4A40-82A3-B2C6A51D0608}"/>
              </a:ext>
            </a:extLst>
          </p:cNvPr>
          <p:cNvSpPr/>
          <p:nvPr/>
        </p:nvSpPr>
        <p:spPr>
          <a:xfrm>
            <a:off x="2313306" y="3181385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-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A22F09B-19B1-4985-A134-5AF36C5FCFAD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4148378" y="2077632"/>
            <a:ext cx="507302" cy="33102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AC122EA-1C68-443B-A166-9D580F90A23C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1336272" y="3639769"/>
            <a:ext cx="1055680" cy="61191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879F32-CA91-4D64-B061-F0B593E7AEDF}"/>
              </a:ext>
            </a:extLst>
          </p:cNvPr>
          <p:cNvCxnSpPr>
            <a:cxnSpLocks/>
            <a:stCxn id="15" idx="5"/>
            <a:endCxn id="11" idx="0"/>
          </p:cNvCxnSpPr>
          <p:nvPr/>
        </p:nvCxnSpPr>
        <p:spPr>
          <a:xfrm>
            <a:off x="2771690" y="3639769"/>
            <a:ext cx="224724" cy="53326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C749B2D-9B04-4D38-95B2-C40EF6AB5BE4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4845549" y="2867044"/>
            <a:ext cx="379231" cy="86863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1E2AB8-40C8-4500-A08B-20DB9C455D3A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>
            <a:off x="1146403" y="3633660"/>
            <a:ext cx="78646" cy="53937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007820A-A7C7-4048-828C-CE14EF9387C7}"/>
              </a:ext>
            </a:extLst>
          </p:cNvPr>
          <p:cNvCxnSpPr>
            <a:cxnSpLocks/>
            <a:stCxn id="47" idx="5"/>
            <a:endCxn id="10" idx="1"/>
          </p:cNvCxnSpPr>
          <p:nvPr/>
        </p:nvCxnSpPr>
        <p:spPr>
          <a:xfrm>
            <a:off x="3472047" y="2884582"/>
            <a:ext cx="512440" cy="41471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803CEB-3EFE-4B3C-8892-9E49F163E6CB}"/>
              </a:ext>
            </a:extLst>
          </p:cNvPr>
          <p:cNvCxnSpPr>
            <a:cxnSpLocks/>
            <a:stCxn id="41" idx="5"/>
            <a:endCxn id="15" idx="0"/>
          </p:cNvCxnSpPr>
          <p:nvPr/>
        </p:nvCxnSpPr>
        <p:spPr>
          <a:xfrm>
            <a:off x="2146959" y="2598529"/>
            <a:ext cx="434862" cy="58285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8A45738-F50C-454A-9437-5CF424693DB8}"/>
              </a:ext>
            </a:extLst>
          </p:cNvPr>
          <p:cNvCxnSpPr>
            <a:cxnSpLocks/>
            <a:stCxn id="41" idx="3"/>
            <a:endCxn id="14" idx="0"/>
          </p:cNvCxnSpPr>
          <p:nvPr/>
        </p:nvCxnSpPr>
        <p:spPr>
          <a:xfrm flipH="1">
            <a:off x="1414918" y="2598529"/>
            <a:ext cx="352303" cy="57674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AB826F4-5228-4535-B7F6-F81333892AD4}"/>
              </a:ext>
            </a:extLst>
          </p:cNvPr>
          <p:cNvSpPr/>
          <p:nvPr/>
        </p:nvSpPr>
        <p:spPr>
          <a:xfrm>
            <a:off x="2148038" y="2065604"/>
            <a:ext cx="473018" cy="413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5DFBD1-FEC3-4CE5-93BB-6B94019D467C}"/>
              </a:ext>
            </a:extLst>
          </p:cNvPr>
          <p:cNvSpPr/>
          <p:nvPr/>
        </p:nvSpPr>
        <p:spPr>
          <a:xfrm>
            <a:off x="1882988" y="3258029"/>
            <a:ext cx="587816" cy="413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en-US" altLang="zh-CN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3D2E87-4CD2-4632-8F9E-95165D933D3F}"/>
              </a:ext>
            </a:extLst>
          </p:cNvPr>
          <p:cNvSpPr/>
          <p:nvPr/>
        </p:nvSpPr>
        <p:spPr>
          <a:xfrm>
            <a:off x="3940388" y="3714280"/>
            <a:ext cx="529758" cy="31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AE7E19-8E9E-4710-8023-D7F840B73F3D}"/>
              </a:ext>
            </a:extLst>
          </p:cNvPr>
          <p:cNvSpPr/>
          <p:nvPr/>
        </p:nvSpPr>
        <p:spPr>
          <a:xfrm>
            <a:off x="1713703" y="2565295"/>
            <a:ext cx="587816" cy="413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A5D7D2-A539-47DA-B707-B886EBF848D2}"/>
              </a:ext>
            </a:extLst>
          </p:cNvPr>
          <p:cNvSpPr/>
          <p:nvPr/>
        </p:nvSpPr>
        <p:spPr>
          <a:xfrm>
            <a:off x="1208095" y="3612539"/>
            <a:ext cx="609596" cy="353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1A12BF3-3032-46CD-B65E-1EA9EF0C649B}"/>
              </a:ext>
            </a:extLst>
          </p:cNvPr>
          <p:cNvSpPr/>
          <p:nvPr/>
        </p:nvSpPr>
        <p:spPr>
          <a:xfrm>
            <a:off x="1688575" y="2140145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8ADA176-5537-4F14-A814-580889886AE6}"/>
              </a:ext>
            </a:extLst>
          </p:cNvPr>
          <p:cNvSpPr/>
          <p:nvPr/>
        </p:nvSpPr>
        <p:spPr>
          <a:xfrm>
            <a:off x="3013663" y="2426198"/>
            <a:ext cx="537030" cy="53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endParaRPr lang="zh-CN" altLang="en-US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1A9330F-0B78-46AD-83F0-352B10069B8C}"/>
              </a:ext>
            </a:extLst>
          </p:cNvPr>
          <p:cNvCxnSpPr>
            <a:cxnSpLocks/>
            <a:stCxn id="9" idx="3"/>
            <a:endCxn id="47" idx="0"/>
          </p:cNvCxnSpPr>
          <p:nvPr/>
        </p:nvCxnSpPr>
        <p:spPr>
          <a:xfrm flipH="1">
            <a:off x="3282178" y="2077632"/>
            <a:ext cx="486462" cy="34856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0430357-B127-44CA-88AB-14B44AE3C12C}"/>
              </a:ext>
            </a:extLst>
          </p:cNvPr>
          <p:cNvCxnSpPr>
            <a:cxnSpLocks/>
            <a:stCxn id="47" idx="3"/>
            <a:endCxn id="15" idx="7"/>
          </p:cNvCxnSpPr>
          <p:nvPr/>
        </p:nvCxnSpPr>
        <p:spPr>
          <a:xfrm flipH="1">
            <a:off x="2771690" y="2884582"/>
            <a:ext cx="320619" cy="37544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8F2A025-DA35-44AE-AAEF-28ED81D8214E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4442871" y="3489168"/>
            <a:ext cx="592040" cy="32515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CB8A1D-E1B9-47B4-984D-C20111795984}"/>
              </a:ext>
            </a:extLst>
          </p:cNvPr>
          <p:cNvCxnSpPr>
            <a:cxnSpLocks/>
            <a:stCxn id="10" idx="2"/>
            <a:endCxn id="13" idx="7"/>
          </p:cNvCxnSpPr>
          <p:nvPr/>
        </p:nvCxnSpPr>
        <p:spPr>
          <a:xfrm flipH="1">
            <a:off x="1336272" y="3489168"/>
            <a:ext cx="2569569" cy="76251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0BBC2C4-992B-4CB6-94F3-965D476A99D7}"/>
              </a:ext>
            </a:extLst>
          </p:cNvPr>
          <p:cNvCxnSpPr>
            <a:cxnSpLocks/>
            <a:stCxn id="14" idx="5"/>
            <a:endCxn id="11" idx="1"/>
          </p:cNvCxnSpPr>
          <p:nvPr/>
        </p:nvCxnSpPr>
        <p:spPr>
          <a:xfrm>
            <a:off x="1604787" y="3633660"/>
            <a:ext cx="1201758" cy="6180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677E2D7-2B7C-4D40-A220-54264070B1E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996414" y="2677175"/>
            <a:ext cx="1390751" cy="149586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E87E577-8D32-4C82-84BE-FAECF8E2036E}"/>
              </a:ext>
            </a:extLst>
          </p:cNvPr>
          <p:cNvSpPr/>
          <p:nvPr/>
        </p:nvSpPr>
        <p:spPr>
          <a:xfrm>
            <a:off x="4402029" y="2884582"/>
            <a:ext cx="529758" cy="31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4FA6012-DE34-4CFB-A77C-3BD884D6FA36}"/>
              </a:ext>
            </a:extLst>
          </p:cNvPr>
          <p:cNvSpPr/>
          <p:nvPr/>
        </p:nvSpPr>
        <p:spPr>
          <a:xfrm>
            <a:off x="3077436" y="2904168"/>
            <a:ext cx="529758" cy="31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0B910E0-245D-4078-B0A2-AB989154649B}"/>
              </a:ext>
            </a:extLst>
          </p:cNvPr>
          <p:cNvSpPr/>
          <p:nvPr/>
        </p:nvSpPr>
        <p:spPr>
          <a:xfrm>
            <a:off x="3758035" y="2082907"/>
            <a:ext cx="529758" cy="31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93B2EA-DD4A-48FA-9514-7B777787FB0F}"/>
              </a:ext>
            </a:extLst>
          </p:cNvPr>
          <p:cNvSpPr/>
          <p:nvPr/>
        </p:nvSpPr>
        <p:spPr>
          <a:xfrm>
            <a:off x="4104167" y="1459781"/>
            <a:ext cx="473018" cy="413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lang="zh-CN" altLang="en-US" sz="20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5" name="内容占位符 2">
            <a:extLst>
              <a:ext uri="{FF2B5EF4-FFF2-40B4-BE49-F238E27FC236}">
                <a16:creationId xmlns:a16="http://schemas.microsoft.com/office/drawing/2014/main" id="{57155651-2942-48AC-B57B-CC03AB1B52F8}"/>
              </a:ext>
            </a:extLst>
          </p:cNvPr>
          <p:cNvSpPr txBox="1">
            <a:spLocks/>
          </p:cNvSpPr>
          <p:nvPr/>
        </p:nvSpPr>
        <p:spPr bwMode="auto">
          <a:xfrm>
            <a:off x="2078783" y="5058061"/>
            <a:ext cx="3884846" cy="59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CN" sz="2400"/>
              <a:t>n</a:t>
            </a:r>
            <a:r>
              <a:rPr lang="en-US" altLang="zh-CN" sz="2400" baseline="-25000"/>
              <a:t>5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4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6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7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3</a:t>
            </a:r>
            <a:endParaRPr lang="zh-CN" altLang="en-US" sz="2400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10D2D61-84B0-4AD1-B6BB-FE426AE7DAC3}"/>
              </a:ext>
            </a:extLst>
          </p:cNvPr>
          <p:cNvGrpSpPr/>
          <p:nvPr/>
        </p:nvGrpSpPr>
        <p:grpSpPr>
          <a:xfrm>
            <a:off x="776382" y="1401103"/>
            <a:ext cx="4819006" cy="2723039"/>
            <a:chOff x="776382" y="1401103"/>
            <a:chExt cx="4819006" cy="2723039"/>
          </a:xfrm>
        </p:grpSpPr>
        <p:sp>
          <p:nvSpPr>
            <p:cNvPr id="89" name="内容占位符 2">
              <a:extLst>
                <a:ext uri="{FF2B5EF4-FFF2-40B4-BE49-F238E27FC236}">
                  <a16:creationId xmlns:a16="http://schemas.microsoft.com/office/drawing/2014/main" id="{B84341DE-7AD3-423D-A48B-8C7BBD7A17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58358" y="1994377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0" name="内容占位符 2">
              <a:extLst>
                <a:ext uri="{FF2B5EF4-FFF2-40B4-BE49-F238E27FC236}">
                  <a16:creationId xmlns:a16="http://schemas.microsoft.com/office/drawing/2014/main" id="{E40C70E0-68CE-45A9-93B9-6DBA4D15990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05374" y="3527347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1" name="内容占位符 2">
              <a:extLst>
                <a:ext uri="{FF2B5EF4-FFF2-40B4-BE49-F238E27FC236}">
                  <a16:creationId xmlns:a16="http://schemas.microsoft.com/office/drawing/2014/main" id="{DA7E6291-7C40-47B0-A23E-8FEE083920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08921" y="3232174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2" name="内容占位符 2">
              <a:extLst>
                <a:ext uri="{FF2B5EF4-FFF2-40B4-BE49-F238E27FC236}">
                  <a16:creationId xmlns:a16="http://schemas.microsoft.com/office/drawing/2014/main" id="{ACAA1DD8-006C-41AC-B271-1D6310F78D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92355" y="1986376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3" name="内容占位符 2">
              <a:extLst>
                <a:ext uri="{FF2B5EF4-FFF2-40B4-BE49-F238E27FC236}">
                  <a16:creationId xmlns:a16="http://schemas.microsoft.com/office/drawing/2014/main" id="{120A6E3B-0DB9-445E-AF4F-51A50F09D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07634" y="1401103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A453851-12BF-4F67-8C1D-2063244196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6382" y="2984955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5" name="内容占位符 2">
              <a:extLst>
                <a:ext uri="{FF2B5EF4-FFF2-40B4-BE49-F238E27FC236}">
                  <a16:creationId xmlns:a16="http://schemas.microsoft.com/office/drawing/2014/main" id="{0DE19F8A-44E6-4719-9131-A08BE3853F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0722" y="2009561"/>
              <a:ext cx="537030" cy="596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4080363-AD60-47CA-B9CE-FA23EC628796}"/>
              </a:ext>
            </a:extLst>
          </p:cNvPr>
          <p:cNvGrpSpPr/>
          <p:nvPr/>
        </p:nvGrpSpPr>
        <p:grpSpPr>
          <a:xfrm>
            <a:off x="918591" y="2224193"/>
            <a:ext cx="4469714" cy="1140093"/>
            <a:chOff x="918591" y="2224193"/>
            <a:chExt cx="4469714" cy="114009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291221-CDB4-423B-8227-1DE5632F2A2A}"/>
                </a:ext>
              </a:extLst>
            </p:cNvPr>
            <p:cNvSpPr/>
            <p:nvPr/>
          </p:nvSpPr>
          <p:spPr>
            <a:xfrm>
              <a:off x="4800489" y="2224193"/>
              <a:ext cx="587816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3593BE-DF07-47B3-A3BA-20774DD63225}"/>
                </a:ext>
              </a:extLst>
            </p:cNvPr>
            <p:cNvSpPr/>
            <p:nvPr/>
          </p:nvSpPr>
          <p:spPr>
            <a:xfrm>
              <a:off x="3984391" y="2848316"/>
              <a:ext cx="537031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7EFA9B-02A0-409B-A198-201BBE92EDB9}"/>
                </a:ext>
              </a:extLst>
            </p:cNvPr>
            <p:cNvSpPr/>
            <p:nvPr/>
          </p:nvSpPr>
          <p:spPr>
            <a:xfrm>
              <a:off x="3433390" y="2479263"/>
              <a:ext cx="587816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0E6551F-3B4D-4D2E-AAA3-64E87388E0A8}"/>
                </a:ext>
              </a:extLst>
            </p:cNvPr>
            <p:cNvSpPr/>
            <p:nvPr/>
          </p:nvSpPr>
          <p:spPr>
            <a:xfrm>
              <a:off x="1936067" y="2950627"/>
              <a:ext cx="587816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000" baseline="-25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9314419-C4AB-43B9-83E6-7EB58AF96A06}"/>
                </a:ext>
              </a:extLst>
            </p:cNvPr>
            <p:cNvSpPr/>
            <p:nvPr/>
          </p:nvSpPr>
          <p:spPr>
            <a:xfrm>
              <a:off x="918591" y="2751056"/>
              <a:ext cx="587816" cy="413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000" baseline="-2500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AAE68494-AEBC-411F-9A6F-B278353F9C94}"/>
              </a:ext>
            </a:extLst>
          </p:cNvPr>
          <p:cNvSpPr txBox="1">
            <a:spLocks/>
          </p:cNvSpPr>
          <p:nvPr/>
        </p:nvSpPr>
        <p:spPr bwMode="auto">
          <a:xfrm>
            <a:off x="7539048" y="1321437"/>
            <a:ext cx="1212797" cy="2711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3</a:t>
            </a:r>
            <a:r>
              <a:rPr lang="en-US" altLang="zh-CN" sz="2000"/>
              <a:t>:=B-C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:=A-C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</a:t>
            </a:r>
            <a:r>
              <a:rPr lang="en-US" altLang="zh-CN" sz="2000" baseline="-25000"/>
              <a:t>1</a:t>
            </a:r>
            <a:r>
              <a:rPr lang="en-US" altLang="zh-CN" sz="2000"/>
              <a:t>:=A-B</a:t>
            </a:r>
            <a:endParaRPr lang="en-US" altLang="zh-CN" sz="2000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:=S</a:t>
            </a:r>
            <a:r>
              <a:rPr lang="en-US" altLang="zh-CN" sz="2000" baseline="-25000"/>
              <a:t>1</a:t>
            </a:r>
            <a:r>
              <a:rPr lang="en-US" altLang="zh-CN" sz="2000"/>
              <a:t>*T</a:t>
            </a:r>
            <a:r>
              <a:rPr lang="en-US" altLang="zh-CN" sz="2000" baseline="-25000"/>
              <a:t>2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G:=T</a:t>
            </a:r>
            <a:r>
              <a:rPr lang="en-US" altLang="zh-CN" sz="2000" baseline="-25000"/>
              <a:t>1</a:t>
            </a:r>
            <a:r>
              <a:rPr lang="en-US" altLang="zh-CN" sz="2000"/>
              <a:t>*T</a:t>
            </a:r>
            <a:r>
              <a:rPr lang="en-US" altLang="zh-CN" sz="2000" baseline="-25000"/>
              <a:t>3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S</a:t>
            </a:r>
            <a:r>
              <a:rPr lang="en-US" altLang="zh-CN" sz="2000" baseline="-25000"/>
              <a:t>2</a:t>
            </a:r>
            <a:r>
              <a:rPr lang="en-US" altLang="zh-CN" sz="2000"/>
              <a:t>:=A+B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/>
              <a:t>F:=S</a:t>
            </a:r>
            <a:r>
              <a:rPr lang="en-US" altLang="zh-CN" sz="2000" baseline="-25000"/>
              <a:t>2</a:t>
            </a:r>
            <a:r>
              <a:rPr lang="en-US" altLang="zh-CN" sz="2000"/>
              <a:t>*S</a:t>
            </a:r>
            <a:r>
              <a:rPr lang="en-US" altLang="zh-CN" sz="2000" baseline="-25000"/>
              <a:t>1</a:t>
            </a:r>
            <a:endParaRPr lang="zh-CN" altLang="en-US" sz="2000" baseline="-25000"/>
          </a:p>
        </p:txBody>
      </p:sp>
      <p:sp>
        <p:nvSpPr>
          <p:cNvPr id="104" name="内容占位符 2">
            <a:extLst>
              <a:ext uri="{FF2B5EF4-FFF2-40B4-BE49-F238E27FC236}">
                <a16:creationId xmlns:a16="http://schemas.microsoft.com/office/drawing/2014/main" id="{FFA14DB3-446A-4444-BB85-0902C1E7BB38}"/>
              </a:ext>
            </a:extLst>
          </p:cNvPr>
          <p:cNvSpPr txBox="1">
            <a:spLocks/>
          </p:cNvSpPr>
          <p:nvPr/>
        </p:nvSpPr>
        <p:spPr bwMode="auto">
          <a:xfrm>
            <a:off x="2110682" y="5536417"/>
            <a:ext cx="3884846" cy="59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5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6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en-US" altLang="zh-CN" sz="2400" baseline="-25000">
                <a:solidFill>
                  <a:srgbClr val="FF0000"/>
                </a:solidFill>
              </a:rPr>
              <a:t>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03" grpId="0" animBg="1"/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592793"/>
          </a:xfrm>
        </p:spPr>
        <p:txBody>
          <a:bodyPr/>
          <a:lstStyle/>
          <a:p>
            <a:r>
              <a:rPr lang="zh-CN" altLang="en-US" sz="3200"/>
              <a:t>合理的代码次序算法（续）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79" y="-596795"/>
            <a:ext cx="4712623" cy="596795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例：</a:t>
            </a:r>
            <a:r>
              <a:rPr lang="zh-CN" altLang="en-US" sz="2400"/>
              <a:t>如图所示中间代码基本块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14091D0-00DA-4D7D-88F3-9E5EA3C4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792166"/>
            <a:ext cx="3479181" cy="3206213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713C58-BC31-4E61-AD0A-476291C2634C}"/>
              </a:ext>
            </a:extLst>
          </p:cNvPr>
          <p:cNvGrpSpPr/>
          <p:nvPr/>
        </p:nvGrpSpPr>
        <p:grpSpPr>
          <a:xfrm>
            <a:off x="823219" y="1042449"/>
            <a:ext cx="8172751" cy="5650865"/>
            <a:chOff x="823219" y="1042449"/>
            <a:chExt cx="8172751" cy="5650865"/>
          </a:xfrm>
        </p:grpSpPr>
        <p:sp>
          <p:nvSpPr>
            <p:cNvPr id="103" name="内容占位符 2">
              <a:extLst>
                <a:ext uri="{FF2B5EF4-FFF2-40B4-BE49-F238E27FC236}">
                  <a16:creationId xmlns:a16="http://schemas.microsoft.com/office/drawing/2014/main" id="{AAE68494-AEBC-411F-9A6F-B278353F9C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59213" y="1042449"/>
              <a:ext cx="5336757" cy="29496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(1)</a:t>
              </a:r>
              <a:r>
                <a:rPr lang="zh-CN" altLang="en-US" sz="2000"/>
                <a:t>置初值：</a:t>
              </a:r>
              <a:endParaRPr lang="en-US" altLang="zh-CN" sz="2000"/>
            </a:p>
            <a:p>
              <a:pPr marL="4460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for k:=1 to n do T[k]:=null;</a:t>
              </a:r>
            </a:p>
            <a:p>
              <a:pPr marL="4460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  i:=n;</a:t>
              </a:r>
            </a:p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(2)While </a:t>
              </a:r>
              <a:r>
                <a:rPr lang="zh-CN" altLang="en-US" sz="2000"/>
                <a:t>存在未列入</a:t>
              </a:r>
              <a:r>
                <a:rPr lang="en-US" altLang="zh-CN" sz="2000"/>
                <a:t>T</a:t>
              </a:r>
              <a:r>
                <a:rPr lang="zh-CN" altLang="en-US" sz="2000"/>
                <a:t>的内部结点 </a:t>
              </a:r>
              <a:r>
                <a:rPr lang="en-US" altLang="zh-CN" sz="2000"/>
                <a:t>do</a:t>
              </a:r>
            </a:p>
            <a:p>
              <a:pPr marL="4460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begin</a:t>
              </a:r>
            </a:p>
            <a:p>
              <a:pPr marL="390525" lvl="1" indent="-390525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(3)</a:t>
              </a:r>
              <a:r>
                <a:rPr lang="zh-CN" altLang="en-US" sz="2000"/>
                <a:t>没有父结点的内部结点</a:t>
              </a:r>
              <a:r>
                <a:rPr lang="en-US" altLang="zh-CN" sz="2000"/>
                <a:t>n</a:t>
              </a:r>
              <a:r>
                <a:rPr lang="zh-CN" altLang="en-US" sz="2000"/>
                <a:t>或者选取一个未列入</a:t>
              </a:r>
              <a:r>
                <a:rPr lang="en-US" altLang="zh-CN" sz="2000"/>
                <a:t>T</a:t>
              </a:r>
              <a:r>
                <a:rPr lang="zh-CN" altLang="en-US" sz="2000"/>
                <a:t>但其全部父结点均已列入</a:t>
              </a:r>
              <a:r>
                <a:rPr lang="en-US" altLang="zh-CN" sz="2000"/>
                <a:t>T</a:t>
              </a:r>
              <a:r>
                <a:rPr lang="zh-CN" altLang="en-US" sz="2000"/>
                <a:t>；</a:t>
              </a:r>
              <a:endParaRPr lang="en-US" altLang="zh-CN" sz="2000"/>
            </a:p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(4)T[i]:=n</a:t>
              </a:r>
              <a:r>
                <a:rPr lang="zh-CN" altLang="en-US" sz="2000"/>
                <a:t>；</a:t>
              </a:r>
              <a:r>
                <a:rPr lang="en-US" altLang="zh-CN" sz="2000"/>
                <a:t>i:=i-1</a:t>
              </a:r>
              <a:r>
                <a:rPr lang="zh-CN" altLang="en-US" sz="2000"/>
                <a:t>；</a:t>
              </a:r>
            </a:p>
          </p:txBody>
        </p:sp>
        <p:sp>
          <p:nvSpPr>
            <p:cNvPr id="66" name="内容占位符 2">
              <a:extLst>
                <a:ext uri="{FF2B5EF4-FFF2-40B4-BE49-F238E27FC236}">
                  <a16:creationId xmlns:a16="http://schemas.microsoft.com/office/drawing/2014/main" id="{CC20300D-F310-44C7-AB70-9652B871B8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3219" y="3990542"/>
              <a:ext cx="8172751" cy="27027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5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(5)While n</a:t>
              </a:r>
              <a:r>
                <a:rPr lang="zh-CN" altLang="en-US" sz="2000"/>
                <a:t>的最左子结点</a:t>
              </a:r>
              <a:r>
                <a:rPr lang="en-US" altLang="zh-CN" sz="2000"/>
                <a:t>m</a:t>
              </a:r>
              <a:r>
                <a:rPr lang="zh-CN" altLang="en-US" sz="2000"/>
                <a:t>不为叶结点且其全部父结点均已列入</a:t>
              </a:r>
              <a:r>
                <a:rPr lang="en-US" altLang="zh-CN" sz="2000"/>
                <a:t>T</a:t>
              </a:r>
              <a:r>
                <a:rPr lang="zh-CN" altLang="en-US" sz="2000"/>
                <a:t>中 </a:t>
              </a:r>
              <a:r>
                <a:rPr lang="en-US" altLang="zh-CN" sz="2000"/>
                <a:t>do</a:t>
              </a:r>
            </a:p>
            <a:p>
              <a:pPr marL="6238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begin</a:t>
              </a:r>
            </a:p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(6)   T[i]:=m</a:t>
              </a:r>
              <a:r>
                <a:rPr lang="zh-CN" altLang="en-US" sz="2000"/>
                <a:t>；</a:t>
              </a:r>
              <a:r>
                <a:rPr lang="en-US" altLang="zh-CN" sz="2000"/>
                <a:t>i:=i-1</a:t>
              </a:r>
              <a:r>
                <a:rPr lang="zh-CN" altLang="en-US" sz="2000"/>
                <a:t>；</a:t>
              </a:r>
              <a:endParaRPr lang="en-US" altLang="zh-CN" sz="2000"/>
            </a:p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(7)   n:=m</a:t>
              </a:r>
            </a:p>
            <a:p>
              <a:pPr marL="6238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end</a:t>
              </a:r>
            </a:p>
            <a:p>
              <a:pPr marL="357188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end;</a:t>
              </a:r>
            </a:p>
            <a:p>
              <a:pPr marL="42863" lvl="1" indent="0" defTabSz="914400">
                <a:spcAft>
                  <a:spcPts val="0"/>
                </a:spcAft>
                <a:buNone/>
                <a:tabLst>
                  <a:tab pos="715963" algn="l"/>
                </a:tabLst>
              </a:pPr>
              <a:r>
                <a:rPr lang="en-US" altLang="zh-CN" sz="2000"/>
                <a:t>(8)</a:t>
              </a:r>
              <a:r>
                <a:rPr lang="zh-CN" altLang="en-US" sz="2000"/>
                <a:t>最后</a:t>
              </a:r>
              <a:r>
                <a:rPr lang="en-US" altLang="zh-CN" sz="2000"/>
                <a:t>T[1],T[2],...,T[n]</a:t>
              </a:r>
              <a:r>
                <a:rPr lang="zh-CN" altLang="en-US" sz="2000"/>
                <a:t>即为所求的结点的顺序。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39D4BBC-DD84-4624-B715-FC128F67D80F}"/>
              </a:ext>
            </a:extLst>
          </p:cNvPr>
          <p:cNvSpPr txBox="1">
            <a:spLocks/>
          </p:cNvSpPr>
          <p:nvPr/>
        </p:nvSpPr>
        <p:spPr bwMode="auto">
          <a:xfrm>
            <a:off x="823218" y="3985520"/>
            <a:ext cx="8172751" cy="192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>
                <a:solidFill>
                  <a:schemeClr val="tx1"/>
                </a:solidFill>
              </a:rPr>
              <a:t>(5)While n</a:t>
            </a:r>
            <a:r>
              <a:rPr lang="zh-CN" altLang="en-US" sz="2000">
                <a:solidFill>
                  <a:schemeClr val="tx1"/>
                </a:solidFill>
              </a:rPr>
              <a:t>的最左子结点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不为叶结点且其全部父结点均已列入</a:t>
            </a:r>
            <a:r>
              <a:rPr lang="en-US" altLang="zh-CN" sz="2000">
                <a:solidFill>
                  <a:schemeClr val="tx1"/>
                </a:solidFill>
              </a:rPr>
              <a:t>T</a:t>
            </a:r>
            <a:r>
              <a:rPr lang="zh-CN" altLang="en-US" sz="2000">
                <a:solidFill>
                  <a:schemeClr val="tx1"/>
                </a:solidFill>
              </a:rPr>
              <a:t>中 </a:t>
            </a:r>
            <a:r>
              <a:rPr lang="en-US" altLang="zh-CN" sz="2000">
                <a:solidFill>
                  <a:schemeClr val="tx1"/>
                </a:solidFill>
              </a:rPr>
              <a:t>do</a:t>
            </a:r>
          </a:p>
          <a:p>
            <a:pPr marL="623888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>
                <a:solidFill>
                  <a:schemeClr val="tx1"/>
                </a:solidFill>
              </a:rPr>
              <a:t>begin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>
                <a:solidFill>
                  <a:schemeClr val="tx1"/>
                </a:solidFill>
              </a:rPr>
              <a:t>(6)   T[i]:=m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i:=i-1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endParaRPr lang="en-US" altLang="zh-CN" sz="2000">
              <a:solidFill>
                <a:schemeClr val="tx1"/>
              </a:solidFill>
            </a:endParaRP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>
                <a:solidFill>
                  <a:schemeClr val="tx1"/>
                </a:solidFill>
              </a:rPr>
              <a:t>(7)   n:=m</a:t>
            </a:r>
          </a:p>
          <a:p>
            <a:pPr marL="623888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 sz="2000">
                <a:solidFill>
                  <a:schemeClr val="tx1"/>
                </a:solidFill>
              </a:rPr>
              <a:t>end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5DF9B6-2DAF-4F03-AB67-E92F749AFB0D}"/>
              </a:ext>
            </a:extLst>
          </p:cNvPr>
          <p:cNvGrpSpPr/>
          <p:nvPr/>
        </p:nvGrpSpPr>
        <p:grpSpPr>
          <a:xfrm>
            <a:off x="5178056" y="4348715"/>
            <a:ext cx="3072810" cy="1127045"/>
            <a:chOff x="5178056" y="4348715"/>
            <a:chExt cx="3072810" cy="112704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781F826-E4D4-4C67-8848-30C0AD4C3964}"/>
                </a:ext>
              </a:extLst>
            </p:cNvPr>
            <p:cNvCxnSpPr/>
            <p:nvPr/>
          </p:nvCxnSpPr>
          <p:spPr>
            <a:xfrm>
              <a:off x="5178056" y="4348715"/>
              <a:ext cx="30728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322C6D0-B8D3-496B-95E8-E8CDDBCFB7B8}"/>
                </a:ext>
              </a:extLst>
            </p:cNvPr>
            <p:cNvSpPr/>
            <p:nvPr/>
          </p:nvSpPr>
          <p:spPr>
            <a:xfrm>
              <a:off x="5348177" y="4890978"/>
              <a:ext cx="2658139" cy="584782"/>
            </a:xfrm>
            <a:prstGeom prst="roundRect">
              <a:avLst/>
            </a:prstGeom>
            <a:noFill/>
            <a:ln w="6350">
              <a:solidFill>
                <a:srgbClr val="1E1CE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此处需特别注意！</a:t>
              </a: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BAA8F7EA-0E8E-491C-95EC-F2203F0AE1DF}"/>
                </a:ext>
              </a:extLst>
            </p:cNvPr>
            <p:cNvSpPr/>
            <p:nvPr/>
          </p:nvSpPr>
          <p:spPr>
            <a:xfrm flipH="1">
              <a:off x="6588997" y="4430453"/>
              <a:ext cx="45719" cy="410400"/>
            </a:xfrm>
            <a:prstGeom prst="upArrow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2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8477"/>
            <a:ext cx="7886700" cy="1325563"/>
          </a:xfrm>
        </p:spPr>
        <p:txBody>
          <a:bodyPr/>
          <a:lstStyle/>
          <a:p>
            <a:pPr algn="ctr"/>
            <a:r>
              <a:rPr lang="en-US" altLang="zh-CN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11.6</a:t>
            </a:r>
            <a:r>
              <a:rPr lang="zh-CN" altLang="en-US"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、窥孔优化</a:t>
            </a:r>
            <a:endParaRPr lang="zh-CN" altLang="en-US" sz="40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42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23C47-D49A-4DE7-85E2-E092652E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270"/>
            <a:ext cx="7886700" cy="602438"/>
          </a:xfrm>
        </p:spPr>
        <p:txBody>
          <a:bodyPr/>
          <a:lstStyle/>
          <a:p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68393-068A-4E3C-A2B3-EA4136A1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7564"/>
            <a:ext cx="7886700" cy="51355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窥孔</a:t>
            </a:r>
            <a:r>
              <a:rPr lang="en-US" altLang="zh-CN" sz="2400">
                <a:solidFill>
                  <a:srgbClr val="FF0000"/>
                </a:solidFill>
              </a:rPr>
              <a:t>(peephole)</a:t>
            </a:r>
            <a:r>
              <a:rPr lang="zh-CN" altLang="en-US" sz="2400"/>
              <a:t>是程序上的一个小滑动窗口，所谓滑动窗口是从前往后扫描程序时，不同的代码段（如图）；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窥孔优化：优化窥孔内的代码；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窥孔优化可应用与中间代码或目标代码。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具有窥孔优化特点的优化</a:t>
            </a:r>
            <a:endParaRPr lang="en-US" altLang="zh-CN" sz="2400"/>
          </a:p>
          <a:p>
            <a:pPr marL="457200" indent="-2762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000"/>
              <a:t>冗余指令删除</a:t>
            </a:r>
            <a:endParaRPr lang="en-US" altLang="zh-CN" sz="2000"/>
          </a:p>
          <a:p>
            <a:pPr marL="457200" indent="-2762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000"/>
              <a:t>控制流优化</a:t>
            </a:r>
            <a:endParaRPr lang="en-US" altLang="zh-CN" sz="2000"/>
          </a:p>
          <a:p>
            <a:pPr marL="457200" indent="-2762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000"/>
              <a:t>代数优化</a:t>
            </a:r>
            <a:endParaRPr lang="en-US" altLang="zh-CN" sz="2000"/>
          </a:p>
          <a:p>
            <a:pPr marL="457200" indent="-27622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000"/>
              <a:t>机器特有指令的使用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E6DD1-7D03-4EB7-878D-3283E945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5729779-F98E-4090-9300-D684042E0DE3}"/>
              </a:ext>
            </a:extLst>
          </p:cNvPr>
          <p:cNvSpPr txBox="1">
            <a:spLocks/>
          </p:cNvSpPr>
          <p:nvPr/>
        </p:nvSpPr>
        <p:spPr bwMode="auto">
          <a:xfrm>
            <a:off x="6152263" y="3173721"/>
            <a:ext cx="1499191" cy="2796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R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endParaRPr lang="en-US" altLang="zh-CN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R</a:t>
            </a:r>
            <a:r>
              <a:rPr lang="en-US" altLang="zh-CN" baseline="-25000"/>
              <a:t>0</a:t>
            </a:r>
            <a:r>
              <a:rPr lang="en-US" altLang="zh-CN"/>
              <a:t>,c</a:t>
            </a:r>
            <a:endParaRPr lang="en-US" altLang="zh-CN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a,R</a:t>
            </a:r>
            <a:r>
              <a:rPr lang="en-US" altLang="zh-CN" baseline="-25000"/>
              <a:t>0</a:t>
            </a:r>
            <a:endParaRPr lang="en-US" altLang="zh-CN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R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endParaRPr lang="en-US" altLang="zh-CN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R</a:t>
            </a:r>
            <a:r>
              <a:rPr lang="en-US" altLang="zh-CN" baseline="-25000"/>
              <a:t>0</a:t>
            </a:r>
            <a:r>
              <a:rPr lang="en-US" altLang="zh-CN"/>
              <a:t>,e</a:t>
            </a:r>
          </a:p>
          <a:p>
            <a:pPr marL="42863" lvl="1" indent="0" defTabSz="914400">
              <a:buNone/>
              <a:tabLst>
                <a:tab pos="715963" algn="l"/>
              </a:tabLst>
            </a:pPr>
            <a:r>
              <a:rPr lang="en-US" altLang="zh-CN"/>
              <a:t>MOV d,R</a:t>
            </a:r>
            <a:r>
              <a:rPr lang="en-US" altLang="zh-CN" baseline="-25000"/>
              <a:t>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2051C-480A-4CF2-AF3A-6D56827950AC}"/>
              </a:ext>
            </a:extLst>
          </p:cNvPr>
          <p:cNvSpPr/>
          <p:nvPr/>
        </p:nvSpPr>
        <p:spPr>
          <a:xfrm>
            <a:off x="6198781" y="3689497"/>
            <a:ext cx="1403500" cy="818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3F5211-47E2-4723-BE36-B1ADF74B8054}"/>
              </a:ext>
            </a:extLst>
          </p:cNvPr>
          <p:cNvSpPr/>
          <p:nvPr/>
        </p:nvSpPr>
        <p:spPr>
          <a:xfrm>
            <a:off x="6198781" y="5030825"/>
            <a:ext cx="1403500" cy="818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23C47-D49A-4DE7-85E2-E092652E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1629"/>
            <a:ext cx="7886700" cy="602438"/>
          </a:xfrm>
        </p:spPr>
        <p:txBody>
          <a:bodyPr/>
          <a:lstStyle/>
          <a:p>
            <a:r>
              <a:rPr lang="zh-CN" altLang="en-US"/>
              <a:t>冗余指令删除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68393-068A-4E3C-A2B3-EA4136A1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1263"/>
            <a:ext cx="2539852" cy="6024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例：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E6DD1-7D03-4EB7-878D-3283E945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73D10F3-5829-4348-A59B-ADF31DAE33DE}"/>
              </a:ext>
            </a:extLst>
          </p:cNvPr>
          <p:cNvSpPr txBox="1">
            <a:spLocks/>
          </p:cNvSpPr>
          <p:nvPr/>
        </p:nvSpPr>
        <p:spPr bwMode="auto">
          <a:xfrm>
            <a:off x="3854080" y="2030819"/>
            <a:ext cx="1435839" cy="2796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LD R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endParaRPr lang="en-US" altLang="zh-CN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c,R</a:t>
            </a:r>
            <a:r>
              <a:rPr lang="en-US" altLang="zh-CN" baseline="-25000"/>
              <a:t>0</a:t>
            </a:r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ST a,R</a:t>
            </a:r>
            <a:r>
              <a:rPr lang="en-US" altLang="zh-CN" baseline="-25000"/>
              <a:t>0</a:t>
            </a:r>
            <a:endParaRPr lang="en-US" altLang="zh-CN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LD R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endParaRPr lang="en-US" altLang="zh-CN" baseline="-25000"/>
          </a:p>
          <a:p>
            <a:pPr marL="42863" lvl="1" indent="0" defTabSz="914400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e,R</a:t>
            </a:r>
            <a:r>
              <a:rPr lang="en-US" altLang="zh-CN" baseline="-25000"/>
              <a:t>0</a:t>
            </a:r>
          </a:p>
          <a:p>
            <a:pPr marL="42863" lvl="1" indent="0" defTabSz="914400">
              <a:buNone/>
              <a:tabLst>
                <a:tab pos="715963" algn="l"/>
              </a:tabLst>
            </a:pPr>
            <a:r>
              <a:rPr lang="en-US" altLang="zh-CN"/>
              <a:t>ST d,R</a:t>
            </a:r>
            <a:r>
              <a:rPr lang="en-US" altLang="zh-CN" baseline="-2500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DABDDA-6CE8-4B18-8892-35D8724E2977}"/>
              </a:ext>
            </a:extLst>
          </p:cNvPr>
          <p:cNvSpPr/>
          <p:nvPr/>
        </p:nvSpPr>
        <p:spPr>
          <a:xfrm>
            <a:off x="3870249" y="2987650"/>
            <a:ext cx="1403500" cy="818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68A709B-A860-4217-96FF-3B42A2D02971}"/>
              </a:ext>
            </a:extLst>
          </p:cNvPr>
          <p:cNvCxnSpPr>
            <a:cxnSpLocks/>
          </p:cNvCxnSpPr>
          <p:nvPr/>
        </p:nvCxnSpPr>
        <p:spPr>
          <a:xfrm flipV="1">
            <a:off x="3880882" y="3608903"/>
            <a:ext cx="12708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7856D-2E03-B766-4DF1-053269B8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6" y="1997785"/>
            <a:ext cx="5548866" cy="1948029"/>
          </a:xfrm>
        </p:spPr>
        <p:txBody>
          <a:bodyPr/>
          <a:lstStyle/>
          <a:p>
            <a:pPr marL="0" indent="0" defTabSz="914400">
              <a:spcAft>
                <a:spcPts val="2400"/>
              </a:spcAft>
              <a:buFont typeface="Wingdings" pitchFamily="2" charset="2"/>
              <a:buNone/>
            </a:pPr>
            <a:r>
              <a:rPr lang="en-US" altLang="zh-CN" sz="480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Silence is not empty.</a:t>
            </a:r>
          </a:p>
          <a:p>
            <a:pPr marL="627063" indent="0" defTabSz="914400">
              <a:spcAft>
                <a:spcPts val="2400"/>
              </a:spcAft>
              <a:buFont typeface="Wingdings" pitchFamily="2" charset="2"/>
              <a:buNone/>
            </a:pPr>
            <a:r>
              <a:rPr lang="en-US" altLang="zh-CN" sz="480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 It is full of answers.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044370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1339453-B412-E7ED-207C-0443D0A47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70938"/>
            <a:ext cx="5867400" cy="387667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3BCFE0-1B04-4BDC-84C1-229EEC09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354493"/>
            <a:ext cx="3771900" cy="655601"/>
          </a:xfrm>
        </p:spPr>
        <p:txBody>
          <a:bodyPr/>
          <a:lstStyle/>
          <a:p>
            <a:r>
              <a:rPr lang="zh-CN" altLang="en-US"/>
              <a:t>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27FA2D-980E-4BFD-8D39-59ECD61F522F}"/>
              </a:ext>
            </a:extLst>
          </p:cNvPr>
          <p:cNvGrpSpPr/>
          <p:nvPr/>
        </p:nvGrpSpPr>
        <p:grpSpPr>
          <a:xfrm>
            <a:off x="-15622" y="0"/>
            <a:ext cx="9150162" cy="6878311"/>
            <a:chOff x="-8692229" y="-180277"/>
            <a:chExt cx="9150162" cy="68783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5F63AC1-BF38-450C-8BE6-228347280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92229" y="-180277"/>
              <a:ext cx="9150162" cy="6878311"/>
            </a:xfrm>
            <a:prstGeom prst="rect">
              <a:avLst/>
            </a:prstGeom>
          </p:spPr>
        </p:pic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E066DD48-6EE2-453D-B4CD-CB16D9E1C2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5832401" y="2796762"/>
              <a:ext cx="3613744" cy="94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  <a:cs typeface="+mj-cs"/>
                </a:defRPr>
              </a:lvl1pPr>
              <a:lvl2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2pPr>
              <a:lvl3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3pPr>
              <a:lvl4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4pPr>
              <a:lvl5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 Light" pitchFamily="34" charset="0"/>
                </a:defRPr>
              </a:lvl9pPr>
            </a:lstStyle>
            <a:p>
              <a:pPr defTabSz="914400"/>
              <a:r>
                <a:rPr lang="zh-CN" altLang="en-US" sz="7200">
                  <a:solidFill>
                    <a:srgbClr val="FFFF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全剧终</a:t>
              </a:r>
              <a:endParaRPr lang="zh-CN" altLang="en-US" sz="7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2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7416"/>
            <a:ext cx="7886700" cy="708932"/>
          </a:xfrm>
        </p:spPr>
        <p:txBody>
          <a:bodyPr/>
          <a:lstStyle/>
          <a:p>
            <a:r>
              <a:rPr lang="zh-CN" altLang="en-US" dirty="0"/>
              <a:t>指令的选择（续）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5" y="956040"/>
            <a:ext cx="8186056" cy="5504721"/>
          </a:xfrm>
        </p:spPr>
        <p:txBody>
          <a:bodyPr/>
          <a:lstStyle/>
          <a:p>
            <a:r>
              <a:rPr lang="zh-CN" altLang="en-US" dirty="0"/>
              <a:t>语句序列：</a:t>
            </a:r>
            <a:endParaRPr lang="en-US" altLang="zh-CN" dirty="0"/>
          </a:p>
          <a:p>
            <a:pPr marL="808038" lvl="1">
              <a:spcAft>
                <a:spcPts val="0"/>
              </a:spcAft>
              <a:buNone/>
            </a:pPr>
            <a:r>
              <a:rPr lang="en-US" altLang="zh-CN" sz="2800" dirty="0"/>
              <a:t>a=</a:t>
            </a:r>
            <a:r>
              <a:rPr lang="en-US" altLang="zh-CN" sz="2800" dirty="0" err="1"/>
              <a:t>b+c</a:t>
            </a:r>
            <a:endParaRPr lang="en-US" altLang="zh-CN" sz="2800" dirty="0"/>
          </a:p>
          <a:p>
            <a:pPr marL="808038" lvl="1">
              <a:buNone/>
            </a:pPr>
            <a:r>
              <a:rPr lang="en-US" altLang="zh-CN" sz="2800" dirty="0"/>
              <a:t>d=</a:t>
            </a:r>
            <a:r>
              <a:rPr lang="en-US" altLang="zh-CN" sz="2800" dirty="0" err="1"/>
              <a:t>a+e</a:t>
            </a:r>
            <a:endParaRPr lang="en-US" altLang="zh-CN" sz="2800" dirty="0"/>
          </a:p>
          <a:p>
            <a:r>
              <a:rPr lang="zh-CN" altLang="en-US" dirty="0"/>
              <a:t>代码如下：</a:t>
            </a:r>
            <a:endParaRPr lang="en-US" altLang="zh-CN" dirty="0"/>
          </a:p>
          <a:p>
            <a:pPr marL="808038" lvl="1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R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endParaRPr lang="en-US" altLang="zh-CN" baseline="-25000" dirty="0"/>
          </a:p>
          <a:p>
            <a:pPr marL="808038" lvl="1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R</a:t>
            </a:r>
            <a:r>
              <a:rPr lang="en-US" altLang="zh-CN" baseline="-25000"/>
              <a:t>0</a:t>
            </a:r>
            <a:r>
              <a:rPr lang="en-US" altLang="zh-CN"/>
              <a:t>,c</a:t>
            </a:r>
            <a:endParaRPr lang="en-US" altLang="zh-CN" dirty="0"/>
          </a:p>
          <a:p>
            <a:pPr marL="808038" lvl="1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a,R</a:t>
            </a:r>
            <a:r>
              <a:rPr lang="en-US" altLang="zh-CN" baseline="-25000"/>
              <a:t>0</a:t>
            </a:r>
            <a:endParaRPr lang="en-US" altLang="zh-CN" dirty="0"/>
          </a:p>
          <a:p>
            <a:pPr marL="808038" lvl="1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MOV R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endParaRPr lang="en-US" altLang="zh-CN" baseline="-25000" dirty="0"/>
          </a:p>
          <a:p>
            <a:pPr marL="808038" lvl="1">
              <a:spcAft>
                <a:spcPts val="0"/>
              </a:spcAft>
              <a:buNone/>
              <a:tabLst>
                <a:tab pos="715963" algn="l"/>
              </a:tabLst>
            </a:pPr>
            <a:r>
              <a:rPr lang="en-US" altLang="zh-CN"/>
              <a:t>ADD R</a:t>
            </a:r>
            <a:r>
              <a:rPr lang="en-US" altLang="zh-CN" baseline="-25000"/>
              <a:t>0</a:t>
            </a:r>
            <a:r>
              <a:rPr lang="en-US" altLang="zh-CN"/>
              <a:t>,e</a:t>
            </a:r>
            <a:endParaRPr lang="en-US" altLang="zh-CN" dirty="0"/>
          </a:p>
          <a:p>
            <a:pPr marL="808038" lvl="1">
              <a:buNone/>
              <a:tabLst>
                <a:tab pos="715963" algn="l"/>
              </a:tabLst>
            </a:pPr>
            <a:r>
              <a:rPr lang="en-US" altLang="zh-CN"/>
              <a:t>MOV d,R</a:t>
            </a:r>
            <a:r>
              <a:rPr lang="en-US" altLang="zh-CN" baseline="-25000"/>
              <a:t>0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27785" y="4043479"/>
            <a:ext cx="6109808" cy="524656"/>
            <a:chOff x="2627785" y="4272079"/>
            <a:chExt cx="6109808" cy="524656"/>
          </a:xfrm>
        </p:grpSpPr>
        <p:sp>
          <p:nvSpPr>
            <p:cNvPr id="8" name="矩形 7"/>
            <p:cNvSpPr/>
            <p:nvPr/>
          </p:nvSpPr>
          <p:spPr>
            <a:xfrm>
              <a:off x="3944533" y="4272079"/>
              <a:ext cx="4793060" cy="52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若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不再使用，这一条指令也多余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2627785" y="4581690"/>
              <a:ext cx="1296143" cy="1"/>
            </a:xfrm>
            <a:prstGeom prst="straightConnector1">
              <a:avLst/>
            </a:prstGeom>
            <a:ln w="28575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635045" y="4522759"/>
            <a:ext cx="3812845" cy="524656"/>
            <a:chOff x="2635045" y="4812319"/>
            <a:chExt cx="3812845" cy="524656"/>
          </a:xfrm>
        </p:grpSpPr>
        <p:sp>
          <p:nvSpPr>
            <p:cNvPr id="7" name="矩形 6"/>
            <p:cNvSpPr/>
            <p:nvPr/>
          </p:nvSpPr>
          <p:spPr>
            <a:xfrm>
              <a:off x="3944532" y="4812319"/>
              <a:ext cx="2503358" cy="52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多余的指令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2635045" y="5096940"/>
              <a:ext cx="1296143" cy="1"/>
            </a:xfrm>
            <a:prstGeom prst="straightConnector1">
              <a:avLst/>
            </a:prstGeom>
            <a:ln w="28575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3" y="2189478"/>
            <a:ext cx="7886700" cy="1325563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11.2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、目标机器模型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722" y="4660500"/>
            <a:ext cx="8657303" cy="157806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2400" dirty="0"/>
              <a:t>op</a:t>
            </a:r>
            <a:r>
              <a:rPr lang="zh-CN" altLang="en-US" sz="2400" dirty="0"/>
              <a:t>包括计算机上常见的一些运算符，如</a:t>
            </a:r>
            <a:r>
              <a:rPr lang="en-US" altLang="zh-CN" sz="2400" dirty="0"/>
              <a:t>ADD</a:t>
            </a:r>
            <a:r>
              <a:rPr lang="zh-CN" altLang="en-US" sz="2400" dirty="0"/>
              <a:t>、</a:t>
            </a:r>
            <a:r>
              <a:rPr lang="en-US" altLang="zh-CN" sz="2400" dirty="0"/>
              <a:t>SUB</a:t>
            </a:r>
            <a:r>
              <a:rPr lang="zh-CN" altLang="en-US" sz="2400" dirty="0"/>
              <a:t>、</a:t>
            </a:r>
            <a:r>
              <a:rPr lang="en-US" altLang="zh-CN" sz="2400" dirty="0"/>
              <a:t>MUL</a:t>
            </a:r>
            <a:r>
              <a:rPr lang="zh-CN" altLang="en-US" sz="2400" dirty="0"/>
              <a:t>、</a:t>
            </a:r>
            <a:r>
              <a:rPr lang="en-US" altLang="zh-CN" sz="2400" dirty="0"/>
              <a:t>DIV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/>
              <a:t>如果</a:t>
            </a:r>
            <a:r>
              <a:rPr lang="en-US" altLang="zh-CN" sz="2400" dirty="0"/>
              <a:t>op</a:t>
            </a:r>
            <a:r>
              <a:rPr lang="zh-CN" altLang="en-US" sz="2400" dirty="0"/>
              <a:t>是一目运算符，则“</a:t>
            </a:r>
            <a:r>
              <a:rPr lang="en-US" altLang="zh-CN" sz="2400" dirty="0"/>
              <a:t>op 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,M</a:t>
            </a:r>
            <a:r>
              <a:rPr lang="en-US" altLang="zh-CN" sz="2400" dirty="0"/>
              <a:t>”</a:t>
            </a:r>
            <a:r>
              <a:rPr lang="zh-CN" altLang="en-US" sz="2400" dirty="0"/>
              <a:t>的含义为：</a:t>
            </a:r>
            <a:r>
              <a:rPr lang="en-US" altLang="zh-CN" sz="2400" dirty="0"/>
              <a:t>op(M)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其余类型可类推。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78876" y="6356350"/>
            <a:ext cx="536473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7259" y="1230320"/>
          <a:ext cx="8534400" cy="3157987"/>
        </p:xfrm>
        <a:graphic>
          <a:graphicData uri="http://schemas.openxmlformats.org/drawingml/2006/table">
            <a:tbl>
              <a:tblPr/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类型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指令形式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意义（设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是二目运算符）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直接地址型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,M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 op (M)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endParaRPr lang="zh-CN" altLang="en-US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寄存器型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,R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j</a:t>
                      </a:r>
                      <a:endParaRPr lang="zh-CN" altLang="en-US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 op 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j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endParaRPr lang="zh-CN" altLang="en-US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变址型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 c(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j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 op ((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j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)+c)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endParaRPr lang="zh-CN" altLang="en-US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间接型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en-US" altLang="zh-CN" sz="2200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</a:p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en-US" altLang="zh-CN" sz="2200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</a:p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op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en-US" altLang="zh-CN" sz="2200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c(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j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 op ((M))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endParaRPr lang="en-US" altLang="zh-CN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  <a:sym typeface="Symbol" pitchFamily="18" charset="2"/>
                      </a:endParaRPr>
                    </a:p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 op ((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j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))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endParaRPr lang="en-US" altLang="zh-CN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  <a:sym typeface="Symbol" pitchFamily="18" charset="2"/>
                      </a:endParaRPr>
                    </a:p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 op (</a:t>
                      </a:r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j</a:t>
                      </a:r>
                      <a:r>
                        <a:rPr lang="en-US" altLang="zh-CN" sz="2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)+c</a:t>
                      </a:r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) 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R</a:t>
                      </a:r>
                      <a:r>
                        <a:rPr lang="en-US" altLang="zh-CN" sz="22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i</a:t>
                      </a:r>
                      <a:endParaRPr lang="zh-CN" altLang="en-US" sz="22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482031" y="203384"/>
            <a:ext cx="4538201" cy="770501"/>
          </a:xfrm>
        </p:spPr>
        <p:txBody>
          <a:bodyPr/>
          <a:lstStyle/>
          <a:p>
            <a:r>
              <a:rPr lang="zh-CN" altLang="en-US" sz="3200" dirty="0"/>
              <a:t>四种类型指令的形式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2031" y="203384"/>
            <a:ext cx="3446329" cy="770501"/>
          </a:xfrm>
        </p:spPr>
        <p:txBody>
          <a:bodyPr/>
          <a:lstStyle/>
          <a:p>
            <a:r>
              <a:rPr lang="zh-CN" altLang="en-US" sz="3200" dirty="0"/>
              <a:t>指令的含义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05800" y="6431280"/>
            <a:ext cx="514350" cy="32067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02926"/>
              </p:ext>
            </p:extLst>
          </p:nvPr>
        </p:nvGraphicFramePr>
        <p:xfrm>
          <a:off x="280218" y="1068275"/>
          <a:ext cx="8627808" cy="4968240"/>
        </p:xfrm>
        <a:graphic>
          <a:graphicData uri="http://schemas.openxmlformats.org/drawingml/2006/table">
            <a:tbl>
              <a:tblPr/>
              <a:tblGrid>
                <a:gridCol w="17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指   令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意       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LD 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把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单元的内容取到寄存器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，即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(B)</a:t>
                      </a:r>
                      <a:r>
                        <a:rPr lang="en-US" altLang="zh-CN" sz="2000" dirty="0">
                          <a:sym typeface="Symbol" pitchFamily="18" charset="2"/>
                        </a:rPr>
                        <a:t>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ST 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,B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把寄存器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的内容存到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单元，即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r>
                        <a:rPr lang="en-US" altLang="zh-CN" sz="2000" dirty="0">
                          <a:sym typeface="Symbol" pitchFamily="18" charset="2"/>
                        </a:rPr>
                        <a:t>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J   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无条件转向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CMP  A, 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比较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单元和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单元的值，根据比较情况把机器内部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特征寄存器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CT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置成相应状态，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占两个二进制，根据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A&lt;B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A=B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A&gt;B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分别置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为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lang="zh-CN" altLang="en-US" sz="20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＜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CT=0      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≤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CT=1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J=X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CT=1      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≠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≠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1     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单元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427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lang="zh-CN" altLang="en-US" sz="20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＞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CT=2      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≥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CT=2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或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CT=1   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转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单元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48477"/>
            <a:ext cx="7886700" cy="1325563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11.3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、一个简单的代码生成器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15530</TotalTime>
  <Words>4560</Words>
  <Application>Microsoft Office PowerPoint</Application>
  <PresentationFormat>全屏显示(4:3)</PresentationFormat>
  <Paragraphs>872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Yu Gothic UI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Monotype Corsiva</vt:lpstr>
      <vt:lpstr>Symbol</vt:lpstr>
      <vt:lpstr>Wingdings</vt:lpstr>
      <vt:lpstr>Wingdings 2</vt:lpstr>
      <vt:lpstr>Office 主题​​</vt:lpstr>
      <vt:lpstr>流畅</vt:lpstr>
      <vt:lpstr>编译原理</vt:lpstr>
      <vt:lpstr>11.1、基本问题</vt:lpstr>
      <vt:lpstr>目标代码生成</vt:lpstr>
      <vt:lpstr>指令的选择</vt:lpstr>
      <vt:lpstr>指令的选择（续）</vt:lpstr>
      <vt:lpstr>11.2、目标机器模型</vt:lpstr>
      <vt:lpstr>四种类型指令的形式</vt:lpstr>
      <vt:lpstr>指令的含义</vt:lpstr>
      <vt:lpstr>11.3、一个简单的代码生成器</vt:lpstr>
      <vt:lpstr>例子</vt:lpstr>
      <vt:lpstr>例子（续）</vt:lpstr>
      <vt:lpstr>待用信息</vt:lpstr>
      <vt:lpstr>待用信息和活跃信息的表示</vt:lpstr>
      <vt:lpstr>例子</vt:lpstr>
      <vt:lpstr>计算待用信息、活用信息的算法</vt:lpstr>
      <vt:lpstr>计算待用信息、活用信息的算法（续）</vt:lpstr>
      <vt:lpstr>待用信息、活用信息的算法-示例</vt:lpstr>
      <vt:lpstr>待用信息、活用信息的算法-示例（续1）</vt:lpstr>
      <vt:lpstr>待用信息、活用信息的算法-示例（续2）</vt:lpstr>
      <vt:lpstr>待用信息、活用信息的算法-示例（续2）</vt:lpstr>
      <vt:lpstr>11.3.2、寄存器描述和变量地址描述</vt:lpstr>
      <vt:lpstr>寄存器描述和变量地址描述（续）</vt:lpstr>
      <vt:lpstr>11.3.3、代码生成算法</vt:lpstr>
      <vt:lpstr>基本块的代码生成算法（续）</vt:lpstr>
      <vt:lpstr>寄存器分配算法</vt:lpstr>
      <vt:lpstr>寄存器分配算法（续）</vt:lpstr>
      <vt:lpstr>生成存数指令算法</vt:lpstr>
      <vt:lpstr>示例</vt:lpstr>
      <vt:lpstr>示例（续1）</vt:lpstr>
      <vt:lpstr>示例（续2）</vt:lpstr>
      <vt:lpstr>示例（续3）</vt:lpstr>
      <vt:lpstr>示例（续4）</vt:lpstr>
      <vt:lpstr>基本块内充分利用寄存器</vt:lpstr>
      <vt:lpstr>11.4、寄存器分配</vt:lpstr>
      <vt:lpstr>指令执行代价</vt:lpstr>
      <vt:lpstr>近似计算节省的代价</vt:lpstr>
      <vt:lpstr>例题</vt:lpstr>
      <vt:lpstr>附录</vt:lpstr>
      <vt:lpstr>第二种抽象的目标机器指令系统简例</vt:lpstr>
      <vt:lpstr>简例：另外一种机器目标代码生成</vt:lpstr>
      <vt:lpstr>11.5、DAG的目标代码</vt:lpstr>
      <vt:lpstr>合理的代码次序</vt:lpstr>
      <vt:lpstr>合理的代码次序算法</vt:lpstr>
      <vt:lpstr>合理的代码次序算法（续）</vt:lpstr>
      <vt:lpstr>11.6、窥孔优化</vt:lpstr>
      <vt:lpstr>概念</vt:lpstr>
      <vt:lpstr>冗余指令删除</vt:lpstr>
      <vt:lpstr>PowerPoint 演示文稿</vt:lpstr>
      <vt:lpstr>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Yaco Wang</dc:creator>
  <cp:lastModifiedBy>Xu Dezhi</cp:lastModifiedBy>
  <cp:revision>921</cp:revision>
  <dcterms:created xsi:type="dcterms:W3CDTF">2016-08-02T12:41:14Z</dcterms:created>
  <dcterms:modified xsi:type="dcterms:W3CDTF">2023-05-29T06:28:26Z</dcterms:modified>
</cp:coreProperties>
</file>