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18"/>
  </p:notesMasterIdLst>
  <p:sldIdLst>
    <p:sldId id="405" r:id="rId3"/>
    <p:sldId id="620" r:id="rId4"/>
    <p:sldId id="633" r:id="rId5"/>
    <p:sldId id="634" r:id="rId6"/>
    <p:sldId id="584" r:id="rId7"/>
    <p:sldId id="629" r:id="rId8"/>
    <p:sldId id="630" r:id="rId9"/>
    <p:sldId id="593" r:id="rId10"/>
    <p:sldId id="632" r:id="rId11"/>
    <p:sldId id="621" r:id="rId12"/>
    <p:sldId id="631" r:id="rId13"/>
    <p:sldId id="625" r:id="rId14"/>
    <p:sldId id="622" r:id="rId15"/>
    <p:sldId id="613" r:id="rId16"/>
    <p:sldId id="580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E3"/>
    <a:srgbClr val="CC0099"/>
    <a:srgbClr val="D3F40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D9FC96-B9F4-467E-9B87-412580977989}" type="datetimeFigureOut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A8240-7587-4A04-B908-EE668D49F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E765-C575-499B-848D-FCEB98EACA8B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CC88-45F8-4291-8830-3CEA7B91F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BB2C-1FC1-4C6E-8B23-BD995F7F621C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153-1308-4827-9C19-41E75C4D5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9B18E-824D-4BC1-BD68-CAB839419E22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3D50-98D9-4F52-BFF9-844A4CB10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8E765-C575-499B-848D-FCEB98EACA8B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CC88-45F8-4291-8830-3CEA7B91F1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>
              <a:defRPr/>
            </a:pPr>
            <a:fld id="{AE3EE2C0-C93C-4393-AF05-52385EE3F55B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6AD6F-B893-45EA-AF0E-F6C1A2B1525F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AEB8E-A226-4683-9F05-CF3069DAA8A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4810E-D8F5-4C51-80C5-0278A445BDE6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D032E-6209-47DB-AC79-81D9105F9E5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B7C55-7F04-4A91-982B-B8FB7FF02746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E077F-5FE0-4750-872D-EDAFD89393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CB6F2-1C7A-4238-98F3-5A3152DA71AE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2DDB-9FFF-49C5-8E5B-1441D271ECE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29C56-D694-4335-94E6-7A709A0C6AEC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9C08-A333-4D5D-8E68-4F27749FAC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3C1F5-C6E7-4F84-B063-C9CCD6F54559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24860-B628-4A71-886B-B6A4873641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3761"/>
            <a:ext cx="7886700" cy="939240"/>
          </a:xfrm>
        </p:spPr>
        <p:txBody>
          <a:bodyPr/>
          <a:lstStyle>
            <a:lvl1pPr algn="ctr"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452282"/>
            <a:ext cx="8296834" cy="4724681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+mn-lt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>
                <a:solidFill>
                  <a:srgbClr val="0000FF"/>
                </a:solidFill>
                <a:latin typeface="+mn-lt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>
                <a:solidFill>
                  <a:srgbClr val="0000FF"/>
                </a:solidFill>
                <a:latin typeface="+mn-lt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+mn-lt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+mn-lt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E2C0-C93C-4393-AF05-52385EE3F55B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A549-9C13-4399-83C7-A4E2E0BD5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FA6EC-0D99-4A7F-82E3-940FE1B56E59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C1D6-8E40-4212-84D6-C1888DB905F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2BB2C-1FC1-4C6E-8B23-BD995F7F621C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FD153-1308-4827-9C19-41E75C4D5EA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AD6F-B893-45EA-AF0E-F6C1A2B1525F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AEB8E-A226-4683-9F05-CF3069DAA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810E-D8F5-4C51-80C5-0278A445BDE6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D032E-6209-47DB-AC79-81D9105F9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7C55-7F04-4A91-982B-B8FB7FF02746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077F-5FE0-4750-872D-EDAFD8939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B6F2-1C7A-4238-98F3-5A3152DA71AE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2DDB-9FFF-49C5-8E5B-1441D271E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9C56-D694-4335-94E6-7A709A0C6AEC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19C08-A333-4D5D-8E68-4F27749FA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1F5-C6E7-4F84-B063-C9CCD6F54559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4860-B628-4A71-886B-B6A48736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A6EC-0D99-4A7F-82E3-940FE1B56E59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C1D6-8E40-4212-84D6-C1888DB90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017588" y="1887794"/>
            <a:ext cx="7373937" cy="1015744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88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第二章 高级语言及其语法描述</a:t>
            </a:r>
            <a:endParaRPr lang="zh-CN" altLang="en-US" sz="3300" b="1" dirty="0">
              <a:solidFill>
                <a:srgbClr val="1E1CE3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83399" y="4573588"/>
            <a:ext cx="15203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  德  智</a:t>
            </a:r>
            <a:endParaRPr lang="en-US" altLang="zh-CN" sz="2000" b="1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3019425" y="6348413"/>
            <a:ext cx="3105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2801"/>
            <a:ext cx="7886700" cy="66491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综合概念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07" y="796963"/>
            <a:ext cx="5604733" cy="1656677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</a:rPr>
              <a:t>文法的推导和推导树</a:t>
            </a:r>
            <a:endParaRPr lang="en-US" altLang="zh-CN" sz="2400" dirty="0">
              <a:latin typeface="楷体" pitchFamily="49" charset="-122"/>
            </a:endParaRPr>
          </a:p>
          <a:p>
            <a:r>
              <a:rPr lang="en-US" altLang="zh-CN" sz="2400" dirty="0">
                <a:latin typeface="楷体" pitchFamily="49" charset="-122"/>
              </a:rPr>
              <a:t>E</a:t>
            </a: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E+T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sym typeface="Symbol" pitchFamily="18" charset="2"/>
              </a:rPr>
              <a:t>E+F</a:t>
            </a: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E+6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sym typeface="Symbol" pitchFamily="18" charset="2"/>
              </a:rPr>
              <a:t>T+6</a:t>
            </a: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T*F+6</a:t>
            </a:r>
          </a:p>
          <a:p>
            <a:pPr marL="625475">
              <a:buNone/>
            </a:pP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sym typeface="Symbol" pitchFamily="18" charset="2"/>
              </a:rPr>
              <a:t>T*27+6</a:t>
            </a: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F*27+6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sym typeface="Symbol" pitchFamily="18" charset="2"/>
              </a:rPr>
              <a:t>3*27+6</a:t>
            </a:r>
            <a:endParaRPr lang="zh-CN" altLang="en-US" sz="2400" dirty="0">
              <a:solidFill>
                <a:srgbClr val="C00000"/>
              </a:solidFill>
              <a:latin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733" y="2824315"/>
            <a:ext cx="1438947" cy="1366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E+T|T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T*F|F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6150600" y="744396"/>
            <a:ext cx="1530862" cy="2997646"/>
            <a:chOff x="6500759" y="2287532"/>
            <a:chExt cx="2030557" cy="3976120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7746008" y="2287532"/>
              <a:ext cx="155217" cy="367415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7746801" y="2959045"/>
              <a:ext cx="155217" cy="367415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 flipH="1">
              <a:off x="7152959" y="2625670"/>
              <a:ext cx="560325" cy="3240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7824409" y="2638370"/>
              <a:ext cx="0" cy="3841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7954585" y="2622496"/>
              <a:ext cx="481486" cy="3124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4" name="组合 103"/>
            <p:cNvGrpSpPr/>
            <p:nvPr/>
          </p:nvGrpSpPr>
          <p:grpSpPr>
            <a:xfrm>
              <a:off x="6500759" y="3676912"/>
              <a:ext cx="1129761" cy="2586740"/>
              <a:chOff x="5910839" y="2945884"/>
              <a:chExt cx="1129761" cy="2586740"/>
            </a:xfrm>
          </p:grpSpPr>
          <p:sp>
            <p:nvSpPr>
              <p:cNvPr id="55" name="Rectangle 33"/>
              <p:cNvSpPr>
                <a:spLocks noChangeArrowheads="1"/>
              </p:cNvSpPr>
              <p:nvPr/>
            </p:nvSpPr>
            <p:spPr bwMode="auto">
              <a:xfrm>
                <a:off x="6384707" y="2945884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56" name="Rectangle 34"/>
              <p:cNvSpPr>
                <a:spLocks noChangeArrowheads="1"/>
              </p:cNvSpPr>
              <p:nvPr/>
            </p:nvSpPr>
            <p:spPr bwMode="auto">
              <a:xfrm>
                <a:off x="6730169" y="4385324"/>
                <a:ext cx="310431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>
                <a:off x="6806983" y="3617397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58" name="Rectangle 44"/>
              <p:cNvSpPr>
                <a:spLocks noChangeArrowheads="1"/>
              </p:cNvSpPr>
              <p:nvPr/>
            </p:nvSpPr>
            <p:spPr bwMode="auto">
              <a:xfrm>
                <a:off x="6384706" y="3708627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</a:t>
                </a:r>
                <a:endPara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5911632" y="3612634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5911632" y="4368284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5910839" y="5165209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 flipH="1">
                <a:off x="5962305" y="3285609"/>
                <a:ext cx="458788" cy="34289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6463110" y="3330059"/>
                <a:ext cx="0" cy="38576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6481737" y="3285609"/>
                <a:ext cx="425450" cy="34289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5988447" y="3996809"/>
                <a:ext cx="0" cy="38576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5988447" y="4766747"/>
                <a:ext cx="0" cy="38417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>
                <a:off x="6885385" y="3995644"/>
                <a:ext cx="0" cy="38417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5" name="组合 104"/>
            <p:cNvGrpSpPr/>
            <p:nvPr/>
          </p:nvGrpSpPr>
          <p:grpSpPr>
            <a:xfrm>
              <a:off x="8375304" y="2965395"/>
              <a:ext cx="156012" cy="1775527"/>
              <a:chOff x="8404800" y="2950647"/>
              <a:chExt cx="156012" cy="1775527"/>
            </a:xfrm>
          </p:grpSpPr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>
                <a:off x="8405595" y="2950647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8404800" y="3626922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51" name="Rectangle 43"/>
              <p:cNvSpPr>
                <a:spLocks noChangeArrowheads="1"/>
              </p:cNvSpPr>
              <p:nvPr/>
            </p:nvSpPr>
            <p:spPr bwMode="auto">
              <a:xfrm>
                <a:off x="8404801" y="4358759"/>
                <a:ext cx="155217" cy="36741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52" name="Line 72"/>
              <p:cNvSpPr>
                <a:spLocks noChangeShapeType="1"/>
              </p:cNvSpPr>
              <p:nvPr/>
            </p:nvSpPr>
            <p:spPr bwMode="auto">
              <a:xfrm>
                <a:off x="8482410" y="3291959"/>
                <a:ext cx="0" cy="38576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3" name="Line 73"/>
              <p:cNvSpPr>
                <a:spLocks noChangeShapeType="1"/>
              </p:cNvSpPr>
              <p:nvPr/>
            </p:nvSpPr>
            <p:spPr bwMode="auto">
              <a:xfrm>
                <a:off x="8482410" y="3988872"/>
                <a:ext cx="0" cy="38576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6974020" y="2965395"/>
              <a:ext cx="155217" cy="367415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>
              <a:off x="7050834" y="3306707"/>
              <a:ext cx="0" cy="385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72" name="直接箭头连接符 71"/>
          <p:cNvCxnSpPr/>
          <p:nvPr/>
        </p:nvCxnSpPr>
        <p:spPr>
          <a:xfrm flipH="1">
            <a:off x="6583680" y="2638792"/>
            <a:ext cx="1660728" cy="1491248"/>
          </a:xfrm>
          <a:prstGeom prst="straightConnector1">
            <a:avLst/>
          </a:prstGeom>
          <a:ln w="28575">
            <a:solidFill>
              <a:srgbClr val="CC00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2103120" y="2560320"/>
            <a:ext cx="2103120" cy="1965961"/>
            <a:chOff x="2103120" y="3154680"/>
            <a:chExt cx="2103120" cy="1965961"/>
          </a:xfrm>
        </p:grpSpPr>
        <p:sp>
          <p:nvSpPr>
            <p:cNvPr id="69" name="矩形 68"/>
            <p:cNvSpPr/>
            <p:nvPr/>
          </p:nvSpPr>
          <p:spPr>
            <a:xfrm>
              <a:off x="2858733" y="3154680"/>
              <a:ext cx="1347507" cy="1965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E+T</a:t>
              </a:r>
            </a:p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T*F</a:t>
              </a:r>
            </a:p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</a:p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等于号 73"/>
            <p:cNvSpPr/>
            <p:nvPr/>
          </p:nvSpPr>
          <p:spPr>
            <a:xfrm>
              <a:off x="2103120" y="3840480"/>
              <a:ext cx="670560" cy="518160"/>
            </a:xfrm>
            <a:prstGeom prst="mathEqual">
              <a:avLst>
                <a:gd name="adj1" fmla="val 14696"/>
                <a:gd name="adj2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502921" y="4922519"/>
            <a:ext cx="4770119" cy="807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型文法，即上下文无关文法，它产生的语言是所有的算术表达式符号串的集合。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692949" y="3875900"/>
            <a:ext cx="4308051" cy="2021981"/>
            <a:chOff x="3692949" y="3875900"/>
            <a:chExt cx="4308051" cy="2021981"/>
          </a:xfrm>
        </p:grpSpPr>
        <p:sp>
          <p:nvSpPr>
            <p:cNvPr id="77" name="矩形 76"/>
            <p:cNvSpPr/>
            <p:nvPr/>
          </p:nvSpPr>
          <p:spPr>
            <a:xfrm>
              <a:off x="6562053" y="4531195"/>
              <a:ext cx="1438947" cy="1366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E+E</a:t>
              </a:r>
            </a:p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chemeClr val="tx1"/>
                  </a:solidFill>
                  <a:sym typeface="Symbol" pitchFamily="18" charset="2"/>
                </a:rPr>
                <a:t>E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*E</a:t>
              </a:r>
            </a:p>
            <a:p>
              <a:pPr>
                <a:spcAft>
                  <a:spcPts val="2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sym typeface="Symbol" pitchFamily="18" charset="2"/>
                </a:rPr>
                <a:t>E</a:t>
              </a:r>
              <a:r>
                <a:rPr lang="zh-CN" altLang="en-US" sz="2400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" name="等于号 77"/>
            <p:cNvSpPr/>
            <p:nvPr/>
          </p:nvSpPr>
          <p:spPr>
            <a:xfrm rot="1740000">
              <a:off x="3692949" y="3875900"/>
              <a:ext cx="3058146" cy="44196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051296" y="3611880"/>
            <a:ext cx="2995424" cy="2011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130" y="184330"/>
            <a:ext cx="5360670" cy="63862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>
                <a:solidFill>
                  <a:srgbClr val="1E1CE3"/>
                </a:solidFill>
              </a:rPr>
              <a:t>等价的声</a:t>
            </a:r>
            <a:r>
              <a:rPr lang="zh-CN" altLang="en-US" dirty="0"/>
              <a:t>明语句文法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39499" y="561785"/>
            <a:ext cx="2387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  id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id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id</a:t>
            </a:r>
            <a:r>
              <a:rPr kumimoji="1" lang="en-US" altLang="zh-CN" sz="2400" baseline="-25000" dirty="0"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400" b="0" baseline="-25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5750228" y="1158240"/>
            <a:ext cx="2250765" cy="2266472"/>
            <a:chOff x="4103193" y="2460723"/>
            <a:chExt cx="3681498" cy="370719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477953" y="2460723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D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4779696" y="2782380"/>
              <a:ext cx="687600" cy="53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788440" y="2783106"/>
              <a:ext cx="687600" cy="53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432589" y="3253203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L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562776" y="3682563"/>
              <a:ext cx="296" cy="53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367303" y="4091403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L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355007" y="4875503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L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524553" y="4536258"/>
              <a:ext cx="0" cy="400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496128" y="534555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4759600" y="4533168"/>
              <a:ext cx="524067" cy="400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5807333" y="3694968"/>
              <a:ext cx="524067" cy="400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760214" y="3698145"/>
              <a:ext cx="526488" cy="402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732314" y="4517587"/>
              <a:ext cx="524067" cy="400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420359" y="3253203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4567613" y="3771931"/>
              <a:ext cx="0" cy="365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103193" y="3979474"/>
              <a:ext cx="931326" cy="65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 err="1">
                  <a:latin typeface="楷体" pitchFamily="49" charset="-122"/>
                  <a:ea typeface="楷体" pitchFamily="49" charset="-122"/>
                </a:rPr>
                <a:t>int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119982" y="4888944"/>
              <a:ext cx="5261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id</a:t>
              </a:r>
              <a:r>
                <a:rPr kumimoji="1" lang="en-US" altLang="zh-CN" sz="2000" b="0" baseline="-25000" dirty="0">
                  <a:latin typeface="楷体" pitchFamily="49" charset="-122"/>
                  <a:ea typeface="楷体" pitchFamily="49" charset="-122"/>
                </a:rPr>
                <a:t>2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226978" y="5767803"/>
              <a:ext cx="526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id</a:t>
              </a:r>
              <a:r>
                <a:rPr kumimoji="1" lang="en-US" altLang="zh-CN" sz="2000" b="0" baseline="-25000" dirty="0"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258585" y="4091403"/>
              <a:ext cx="5261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id</a:t>
              </a:r>
              <a:r>
                <a:rPr kumimoji="1" lang="en-US" altLang="zh-CN" sz="2000" b="0" baseline="-25000" dirty="0">
                  <a:latin typeface="楷体" pitchFamily="49" charset="-122"/>
                  <a:ea typeface="楷体" pitchFamily="49" charset="-122"/>
                </a:rPr>
                <a:t>3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426251" y="4053807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zh-CN" altLang="en-US" sz="2000" b="0" dirty="0">
                  <a:latin typeface="楷体" pitchFamily="49" charset="-122"/>
                  <a:ea typeface="楷体" pitchFamily="49" charset="-122"/>
                </a:rPr>
                <a:t>，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384400" y="485415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zh-CN" altLang="en-US" sz="2000" b="0" dirty="0">
                  <a:latin typeface="楷体" pitchFamily="49" charset="-122"/>
                  <a:ea typeface="楷体" pitchFamily="49" charset="-122"/>
                </a:rPr>
                <a:t>，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2968014" y="1487823"/>
            <a:ext cx="1328737" cy="2124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int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L,id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id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1476400" y="4366672"/>
            <a:ext cx="1906880" cy="105876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>
                <a:latin typeface="楷体" pitchFamily="49" charset="-122"/>
              </a:rPr>
              <a:t>D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 err="1">
                <a:latin typeface="楷体" pitchFamily="49" charset="-122"/>
              </a:rPr>
              <a:t>D,id</a:t>
            </a:r>
            <a:endParaRPr lang="en-US" altLang="zh-CN" sz="2400" dirty="0">
              <a:latin typeface="楷体" pitchFamily="49" charset="-122"/>
            </a:endParaRPr>
          </a:p>
          <a:p>
            <a:pPr>
              <a:buNone/>
            </a:pPr>
            <a:r>
              <a:rPr lang="en-US" altLang="zh-CN" sz="2400" dirty="0">
                <a:latin typeface="楷体" pitchFamily="49" charset="-122"/>
              </a:rPr>
              <a:t>D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int</a:t>
            </a:r>
            <a:r>
              <a:rPr lang="en-US" altLang="zh-CN" sz="2400" dirty="0">
                <a:latin typeface="楷体" pitchFamily="49" charset="-122"/>
              </a:rPr>
              <a:t> id</a:t>
            </a:r>
            <a:endParaRPr lang="zh-CN" altLang="en-US" sz="2400" dirty="0">
              <a:latin typeface="楷体" pitchFamily="49" charset="-122"/>
            </a:endParaRPr>
          </a:p>
        </p:txBody>
      </p:sp>
      <p:grpSp>
        <p:nvGrpSpPr>
          <p:cNvPr id="34" name="组合 5"/>
          <p:cNvGrpSpPr>
            <a:grpSpLocks noChangeAspect="1"/>
          </p:cNvGrpSpPr>
          <p:nvPr/>
        </p:nvGrpSpPr>
        <p:grpSpPr>
          <a:xfrm>
            <a:off x="5188444" y="3596638"/>
            <a:ext cx="2926852" cy="1958338"/>
            <a:chOff x="3827720" y="3284984"/>
            <a:chExt cx="4222656" cy="2825352"/>
          </a:xfrm>
        </p:grpSpPr>
        <p:grpSp>
          <p:nvGrpSpPr>
            <p:cNvPr id="35" name="组合 28"/>
            <p:cNvGrpSpPr/>
            <p:nvPr/>
          </p:nvGrpSpPr>
          <p:grpSpPr>
            <a:xfrm>
              <a:off x="4283968" y="3284984"/>
              <a:ext cx="3766408" cy="2770387"/>
              <a:chOff x="1331640" y="2708920"/>
              <a:chExt cx="3766408" cy="2770387"/>
            </a:xfrm>
          </p:grpSpPr>
          <p:sp>
            <p:nvSpPr>
              <p:cNvPr id="38" name="流程图: 过程 37"/>
              <p:cNvSpPr/>
              <p:nvPr/>
            </p:nvSpPr>
            <p:spPr>
              <a:xfrm>
                <a:off x="2915816" y="2708920"/>
                <a:ext cx="1224136" cy="432048"/>
              </a:xfrm>
              <a:prstGeom prst="flowChartProcess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0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流程图: 过程 38"/>
              <p:cNvSpPr/>
              <p:nvPr/>
            </p:nvSpPr>
            <p:spPr>
              <a:xfrm>
                <a:off x="2483768" y="3429000"/>
                <a:ext cx="648072" cy="432048"/>
              </a:xfrm>
              <a:prstGeom prst="flowChartProcess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0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" name="流程图: 过程 39"/>
              <p:cNvSpPr/>
              <p:nvPr/>
            </p:nvSpPr>
            <p:spPr>
              <a:xfrm>
                <a:off x="1331640" y="4293096"/>
                <a:ext cx="1224136" cy="432048"/>
              </a:xfrm>
              <a:prstGeom prst="flowChartProcess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0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" name="流程图: 过程 40"/>
              <p:cNvSpPr/>
              <p:nvPr/>
            </p:nvSpPr>
            <p:spPr>
              <a:xfrm>
                <a:off x="3333234" y="4235717"/>
                <a:ext cx="852353" cy="474036"/>
              </a:xfrm>
              <a:prstGeom prst="flowChartProcess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r>
                  <a:rPr lang="en-US" altLang="zh-CN" sz="2000" baseline="-25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baseline="-250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流程图: 过程 41"/>
              <p:cNvSpPr/>
              <p:nvPr/>
            </p:nvSpPr>
            <p:spPr>
              <a:xfrm>
                <a:off x="4047259" y="3454528"/>
                <a:ext cx="1050789" cy="429343"/>
              </a:xfrm>
              <a:prstGeom prst="flowChartProcess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r>
                  <a:rPr lang="en-US" altLang="zh-CN" sz="2000" baseline="-25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baseline="-250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流程图: 过程 42"/>
              <p:cNvSpPr/>
              <p:nvPr/>
            </p:nvSpPr>
            <p:spPr>
              <a:xfrm>
                <a:off x="2339751" y="5114328"/>
                <a:ext cx="856411" cy="364979"/>
              </a:xfrm>
              <a:prstGeom prst="flowChartProcess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r>
                  <a:rPr lang="en-US" altLang="zh-CN" sz="2000" baseline="-25000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baseline="-250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H="1">
                <a:off x="2915816" y="3137860"/>
                <a:ext cx="432048" cy="432048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21540000">
                <a:off x="3707909" y="3141597"/>
                <a:ext cx="432000" cy="432048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21540000" flipH="1">
                <a:off x="2170102" y="3861678"/>
                <a:ext cx="432000" cy="432000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051720" y="4725144"/>
                <a:ext cx="432000" cy="432000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2915816" y="3857941"/>
                <a:ext cx="432000" cy="432000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流程图: 过程 35"/>
            <p:cNvSpPr/>
            <p:nvPr/>
          </p:nvSpPr>
          <p:spPr>
            <a:xfrm>
              <a:off x="3827720" y="5606278"/>
              <a:ext cx="1097721" cy="504058"/>
            </a:xfrm>
            <a:prstGeom prst="flowChartProcess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int</a:t>
              </a:r>
              <a:endParaRPr lang="zh-CN" altLang="en-US" sz="20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4283968" y="5301256"/>
              <a:ext cx="432000" cy="432000"/>
            </a:xfrm>
            <a:prstGeom prst="line">
              <a:avLst/>
            </a:prstGeom>
            <a:ln w="12700">
              <a:solidFill>
                <a:srgbClr val="1E1C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53414" y="1823103"/>
            <a:ext cx="2411706" cy="1438257"/>
            <a:chOff x="453414" y="1823103"/>
            <a:chExt cx="2411706" cy="1438257"/>
          </a:xfrm>
        </p:grpSpPr>
        <p:sp>
          <p:nvSpPr>
            <p:cNvPr id="32" name="矩形 31"/>
            <p:cNvSpPr/>
            <p:nvPr/>
          </p:nvSpPr>
          <p:spPr>
            <a:xfrm>
              <a:off x="453414" y="1823103"/>
              <a:ext cx="1649706" cy="1438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int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L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L,id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id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等于号 48"/>
            <p:cNvSpPr/>
            <p:nvPr/>
          </p:nvSpPr>
          <p:spPr>
            <a:xfrm>
              <a:off x="2194560" y="2346960"/>
              <a:ext cx="670560" cy="35052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16254" y="838200"/>
            <a:ext cx="2518386" cy="935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型文法吗？</a:t>
            </a:r>
            <a:endParaRPr lang="en-US" altLang="zh-CN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不是，是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型文法</a:t>
            </a:r>
          </a:p>
        </p:txBody>
      </p:sp>
      <p:sp>
        <p:nvSpPr>
          <p:cNvPr id="55" name="等于号 54"/>
          <p:cNvSpPr/>
          <p:nvPr/>
        </p:nvSpPr>
        <p:spPr>
          <a:xfrm rot="-3240000">
            <a:off x="2423160" y="3749040"/>
            <a:ext cx="670560" cy="3505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9614" y="5455920"/>
            <a:ext cx="2426946" cy="935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如何判断一个语言不是正规语言？</a:t>
            </a:r>
          </a:p>
        </p:txBody>
      </p:sp>
      <p:sp>
        <p:nvSpPr>
          <p:cNvPr id="54" name="矩形 53"/>
          <p:cNvSpPr/>
          <p:nvPr/>
        </p:nvSpPr>
        <p:spPr>
          <a:xfrm>
            <a:off x="3272814" y="5775960"/>
            <a:ext cx="3783306" cy="563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例如：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baseline="30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 baseline="30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是正规语言吗？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3" grpId="0" uiExpand="1" build="p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3761"/>
            <a:ext cx="7886700" cy="71063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改写文法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587" y="1086523"/>
            <a:ext cx="4675093" cy="589877"/>
          </a:xfrm>
        </p:spPr>
        <p:txBody>
          <a:bodyPr/>
          <a:lstStyle/>
          <a:p>
            <a:r>
              <a:rPr lang="zh-CN" altLang="en-US" sz="2400" dirty="0"/>
              <a:t>将文法改写为等价的方式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143026" y="3985548"/>
            <a:ext cx="2314320" cy="2203459"/>
            <a:chOff x="5964081" y="3518823"/>
            <a:chExt cx="2314320" cy="220345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630243" y="3518823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134100" y="3787139"/>
              <a:ext cx="535118" cy="403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77865" y="3787139"/>
              <a:ext cx="536400" cy="4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321597" y="412552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119305" y="4664529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127921" y="5322172"/>
              <a:ext cx="3129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3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7277100" y="5028112"/>
              <a:ext cx="0" cy="334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7324725" y="4462056"/>
              <a:ext cx="117833" cy="252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6991350" y="4406264"/>
              <a:ext cx="369570" cy="289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967431" y="412552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6115049" y="4513769"/>
              <a:ext cx="0" cy="315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5964081" y="4760248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2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6699564" y="4602974"/>
              <a:ext cx="3048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楷体" pitchFamily="49" charset="-122"/>
                  <a:ea typeface="楷体" pitchFamily="49" charset="-122"/>
                </a:rPr>
                <a:t>+</a:t>
              </a:r>
              <a:endParaRPr kumimoji="1" lang="en-US" altLang="zh-CN" sz="28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7837255" y="530312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ε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056532" y="5027776"/>
              <a:ext cx="6" cy="33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7912147" y="4664529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R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7601764" y="4382227"/>
              <a:ext cx="418285" cy="332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55613" y="1818475"/>
            <a:ext cx="1438947" cy="95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E+T|T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5133" y="2946235"/>
            <a:ext cx="1240827" cy="95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E+E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2233055" y="4245653"/>
            <a:ext cx="1180705" cy="1758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spcBef>
                <a:spcPts val="600"/>
              </a:spcBef>
              <a:spcAft>
                <a:spcPts val="0"/>
              </a:spcAft>
              <a:buSzPct val="50000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0"/>
              </a:spcAft>
              <a:buSzPct val="50000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TR</a:t>
            </a: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0"/>
              </a:spcAft>
              <a:buSzPct val="50000"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ε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0"/>
              </a:spcAft>
              <a:buSzPct val="50000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15933" y="1986115"/>
            <a:ext cx="3572547" cy="574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sym typeface="Symbol" pitchFamily="18" charset="2"/>
              </a:rPr>
              <a:t>E+TE+3T+32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+3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15933" y="3098635"/>
            <a:ext cx="2780067" cy="574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sym typeface="Symbol" pitchFamily="18" charset="2"/>
              </a:rPr>
              <a:t>E+EE+32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+3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70520" y="6356350"/>
            <a:ext cx="544830" cy="50165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25654" y="605832"/>
            <a:ext cx="3397342" cy="1633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46800" rIns="0" bIns="46800">
            <a:spAutoFit/>
          </a:bodyPr>
          <a:lstStyle/>
          <a:p>
            <a:pPr marL="69850" lvl="1"/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E+E   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EE+E</a:t>
            </a:r>
          </a:p>
          <a:p>
            <a:pPr marL="185738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E*E+E 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EE*E</a:t>
            </a:r>
          </a:p>
          <a:p>
            <a:pPr marL="185738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*E+E 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Ei</a:t>
            </a:r>
            <a:endParaRPr kumimoji="1"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85738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i+E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Ei</a:t>
            </a:r>
            <a:endParaRPr kumimoji="1"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85738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i+i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Ei</a:t>
            </a:r>
            <a:endParaRPr kumimoji="1"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10321" y="605832"/>
            <a:ext cx="3398400" cy="1633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46800" rIns="0" bIns="46800">
            <a:spAutoFit/>
          </a:bodyPr>
          <a:lstStyle/>
          <a:p>
            <a:pPr marL="57150" lvl="1"/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E*E  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EE*E </a:t>
            </a:r>
          </a:p>
          <a:p>
            <a:pPr marL="180975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*E  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Ei</a:t>
            </a:r>
            <a:endParaRPr kumimoji="1"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80975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*E+E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EE+E</a:t>
            </a:r>
          </a:p>
          <a:p>
            <a:pPr marL="180975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i+E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Ei</a:t>
            </a:r>
            <a:endParaRPr kumimoji="1"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80975" lvl="1"/>
            <a:r>
              <a:rPr lang="en-US" altLang="zh-CN" sz="2000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i+i</a:t>
            </a:r>
            <a:r>
              <a:rPr kumimoji="1"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产生式：</a:t>
            </a:r>
            <a:r>
              <a:rPr kumimoji="1"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Ei</a:t>
            </a:r>
            <a:endParaRPr kumimoji="1"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2848" y="2844976"/>
            <a:ext cx="1696065" cy="54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同一个语句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682848" y="4021404"/>
            <a:ext cx="1696065" cy="54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两棵语法树</a:t>
            </a:r>
          </a:p>
        </p:txBody>
      </p:sp>
      <p:sp>
        <p:nvSpPr>
          <p:cNvPr id="16" name="矩形 15"/>
          <p:cNvSpPr/>
          <p:nvPr/>
        </p:nvSpPr>
        <p:spPr>
          <a:xfrm>
            <a:off x="896945" y="5161947"/>
            <a:ext cx="1267871" cy="54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二义性</a:t>
            </a:r>
          </a:p>
        </p:txBody>
      </p:sp>
      <p:sp>
        <p:nvSpPr>
          <p:cNvPr id="20" name="下箭头 19"/>
          <p:cNvSpPr/>
          <p:nvPr/>
        </p:nvSpPr>
        <p:spPr>
          <a:xfrm>
            <a:off x="1432560" y="3322320"/>
            <a:ext cx="18360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1432560" y="4511040"/>
            <a:ext cx="18360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78"/>
          <p:cNvGrpSpPr/>
          <p:nvPr/>
        </p:nvGrpSpPr>
        <p:grpSpPr>
          <a:xfrm>
            <a:off x="5924564" y="2682240"/>
            <a:ext cx="2386934" cy="2679359"/>
            <a:chOff x="986804" y="2011680"/>
            <a:chExt cx="2386934" cy="2679359"/>
          </a:xfrm>
        </p:grpSpPr>
        <p:grpSp>
          <p:nvGrpSpPr>
            <p:cNvPr id="3" name="组合 7"/>
            <p:cNvGrpSpPr/>
            <p:nvPr/>
          </p:nvGrpSpPr>
          <p:grpSpPr>
            <a:xfrm>
              <a:off x="986804" y="2727960"/>
              <a:ext cx="594360" cy="472440"/>
              <a:chOff x="1249680" y="2072640"/>
              <a:chExt cx="594360" cy="472440"/>
            </a:xfrm>
          </p:grpSpPr>
          <p:sp>
            <p:nvSpPr>
              <p:cNvPr id="60" name="椭圆 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61" name="矩形 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5" name="组合 35"/>
            <p:cNvGrpSpPr/>
            <p:nvPr/>
          </p:nvGrpSpPr>
          <p:grpSpPr>
            <a:xfrm>
              <a:off x="1600200" y="2011680"/>
              <a:ext cx="594360" cy="472440"/>
              <a:chOff x="1249680" y="2072640"/>
              <a:chExt cx="594360" cy="47244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1600200" y="2727960"/>
              <a:ext cx="594360" cy="472440"/>
              <a:chOff x="1249680" y="2072640"/>
              <a:chExt cx="594360" cy="47244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1" name="组合 41"/>
            <p:cNvGrpSpPr/>
            <p:nvPr/>
          </p:nvGrpSpPr>
          <p:grpSpPr>
            <a:xfrm>
              <a:off x="2243125" y="2727960"/>
              <a:ext cx="594360" cy="472440"/>
              <a:chOff x="1249680" y="2072640"/>
              <a:chExt cx="594360" cy="47244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2" name="组合 44"/>
            <p:cNvGrpSpPr/>
            <p:nvPr/>
          </p:nvGrpSpPr>
          <p:grpSpPr>
            <a:xfrm>
              <a:off x="986804" y="3505196"/>
              <a:ext cx="594360" cy="472440"/>
              <a:chOff x="1249680" y="2042160"/>
              <a:chExt cx="594360" cy="47244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49680" y="204216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" name="组合 47"/>
            <p:cNvGrpSpPr/>
            <p:nvPr/>
          </p:nvGrpSpPr>
          <p:grpSpPr>
            <a:xfrm>
              <a:off x="1716398" y="3535676"/>
              <a:ext cx="594360" cy="472440"/>
              <a:chOff x="1249680" y="2072640"/>
              <a:chExt cx="594360" cy="47244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4" name="组合 50"/>
            <p:cNvGrpSpPr/>
            <p:nvPr/>
          </p:nvGrpSpPr>
          <p:grpSpPr>
            <a:xfrm>
              <a:off x="2243125" y="3535676"/>
              <a:ext cx="594360" cy="472440"/>
              <a:chOff x="1249680" y="2072640"/>
              <a:chExt cx="594360" cy="47244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5" name="组合 53"/>
            <p:cNvGrpSpPr/>
            <p:nvPr/>
          </p:nvGrpSpPr>
          <p:grpSpPr>
            <a:xfrm>
              <a:off x="2774615" y="3535676"/>
              <a:ext cx="594360" cy="472440"/>
              <a:chOff x="1249680" y="2072640"/>
              <a:chExt cx="594360" cy="47244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" name="组合 56"/>
            <p:cNvGrpSpPr/>
            <p:nvPr/>
          </p:nvGrpSpPr>
          <p:grpSpPr>
            <a:xfrm>
              <a:off x="2779378" y="4218599"/>
              <a:ext cx="594360" cy="472440"/>
              <a:chOff x="1249680" y="2042160"/>
              <a:chExt cx="594360" cy="47244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49680" y="204216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8" name="组合 59"/>
            <p:cNvGrpSpPr/>
            <p:nvPr/>
          </p:nvGrpSpPr>
          <p:grpSpPr>
            <a:xfrm>
              <a:off x="1716398" y="4213836"/>
              <a:ext cx="594360" cy="472440"/>
              <a:chOff x="1249680" y="2042160"/>
              <a:chExt cx="594360" cy="47244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249680" y="204216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33" name="直接箭头连接符 32"/>
            <p:cNvCxnSpPr>
              <a:stCxn id="58" idx="3"/>
            </p:cNvCxnSpPr>
            <p:nvPr/>
          </p:nvCxnSpPr>
          <p:spPr>
            <a:xfrm flipH="1">
              <a:off x="1400763" y="2395159"/>
              <a:ext cx="358838" cy="4617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4" idx="1"/>
            </p:cNvCxnSpPr>
            <p:nvPr/>
          </p:nvCxnSpPr>
          <p:spPr>
            <a:xfrm>
              <a:off x="2012013" y="2404684"/>
              <a:ext cx="390513" cy="4521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2085972" y="3133348"/>
              <a:ext cx="345600" cy="496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631138" y="3133345"/>
              <a:ext cx="345600" cy="496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892951" y="2452309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2540651" y="3171447"/>
              <a:ext cx="0" cy="43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273827" y="3166685"/>
              <a:ext cx="0" cy="43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012013" y="3971547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074051" y="3971547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22"/>
          <p:cNvGrpSpPr/>
          <p:nvPr/>
        </p:nvGrpSpPr>
        <p:grpSpPr>
          <a:xfrm>
            <a:off x="3132767" y="2682240"/>
            <a:ext cx="2395557" cy="2679359"/>
            <a:chOff x="2126927" y="3337560"/>
            <a:chExt cx="2395557" cy="2679359"/>
          </a:xfrm>
        </p:grpSpPr>
        <p:grpSp>
          <p:nvGrpSpPr>
            <p:cNvPr id="22" name="组合 7"/>
            <p:cNvGrpSpPr/>
            <p:nvPr/>
          </p:nvGrpSpPr>
          <p:grpSpPr>
            <a:xfrm>
              <a:off x="2663204" y="4053840"/>
              <a:ext cx="594360" cy="472440"/>
              <a:chOff x="1249680" y="2072640"/>
              <a:chExt cx="594360" cy="472440"/>
            </a:xfrm>
          </p:grpSpPr>
          <p:sp>
            <p:nvSpPr>
              <p:cNvPr id="103" name="椭圆 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104" name="矩形 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3" name="组合 35"/>
            <p:cNvGrpSpPr/>
            <p:nvPr/>
          </p:nvGrpSpPr>
          <p:grpSpPr>
            <a:xfrm>
              <a:off x="3276600" y="3337560"/>
              <a:ext cx="594360" cy="472440"/>
              <a:chOff x="1249680" y="2072640"/>
              <a:chExt cx="594360" cy="47244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4" name="组合 38"/>
            <p:cNvGrpSpPr/>
            <p:nvPr/>
          </p:nvGrpSpPr>
          <p:grpSpPr>
            <a:xfrm>
              <a:off x="3276600" y="4053840"/>
              <a:ext cx="594360" cy="472440"/>
              <a:chOff x="1249680" y="2072640"/>
              <a:chExt cx="594360" cy="472440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5" name="组合 41"/>
            <p:cNvGrpSpPr/>
            <p:nvPr/>
          </p:nvGrpSpPr>
          <p:grpSpPr>
            <a:xfrm>
              <a:off x="3919525" y="4053840"/>
              <a:ext cx="594360" cy="472440"/>
              <a:chOff x="1249680" y="2072640"/>
              <a:chExt cx="594360" cy="47244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67" name="直接箭头连接符 66"/>
            <p:cNvCxnSpPr>
              <a:stCxn id="101" idx="3"/>
            </p:cNvCxnSpPr>
            <p:nvPr/>
          </p:nvCxnSpPr>
          <p:spPr>
            <a:xfrm flipH="1">
              <a:off x="3077163" y="3721039"/>
              <a:ext cx="358838" cy="4617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endCxn id="97" idx="1"/>
            </p:cNvCxnSpPr>
            <p:nvPr/>
          </p:nvCxnSpPr>
          <p:spPr>
            <a:xfrm>
              <a:off x="3688413" y="3730564"/>
              <a:ext cx="390513" cy="4521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3569351" y="3778189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120"/>
            <p:cNvGrpSpPr/>
            <p:nvPr/>
          </p:nvGrpSpPr>
          <p:grpSpPr>
            <a:xfrm>
              <a:off x="3928124" y="4492565"/>
              <a:ext cx="594360" cy="810951"/>
              <a:chOff x="2663204" y="4492565"/>
              <a:chExt cx="594360" cy="810951"/>
            </a:xfrm>
          </p:grpSpPr>
          <p:grpSp>
            <p:nvGrpSpPr>
              <p:cNvPr id="27" name="组合 44"/>
              <p:cNvGrpSpPr/>
              <p:nvPr/>
            </p:nvGrpSpPr>
            <p:grpSpPr>
              <a:xfrm>
                <a:off x="2663204" y="4831076"/>
                <a:ext cx="594360" cy="472440"/>
                <a:chOff x="1249680" y="2042160"/>
                <a:chExt cx="594360" cy="472440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249680" y="204216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94" name="直接箭头连接符 93"/>
              <p:cNvCxnSpPr/>
              <p:nvPr/>
            </p:nvCxnSpPr>
            <p:spPr>
              <a:xfrm>
                <a:off x="2950227" y="4492565"/>
                <a:ext cx="0" cy="43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121"/>
            <p:cNvGrpSpPr/>
            <p:nvPr/>
          </p:nvGrpSpPr>
          <p:grpSpPr>
            <a:xfrm>
              <a:off x="2126927" y="4459225"/>
              <a:ext cx="1657340" cy="1557694"/>
              <a:chOff x="2112638" y="4459225"/>
              <a:chExt cx="1657340" cy="1557694"/>
            </a:xfrm>
          </p:grpSpPr>
          <p:grpSp>
            <p:nvGrpSpPr>
              <p:cNvPr id="29" name="组合 47"/>
              <p:cNvGrpSpPr/>
              <p:nvPr/>
            </p:nvGrpSpPr>
            <p:grpSpPr>
              <a:xfrm>
                <a:off x="2127878" y="4861556"/>
                <a:ext cx="594360" cy="472440"/>
                <a:chOff x="1249680" y="2072640"/>
                <a:chExt cx="594360" cy="472440"/>
              </a:xfrm>
            </p:grpSpPr>
            <p:sp>
              <p:nvSpPr>
                <p:cNvPr id="91" name="椭圆 90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30" name="组合 119"/>
              <p:cNvGrpSpPr/>
              <p:nvPr/>
            </p:nvGrpSpPr>
            <p:grpSpPr>
              <a:xfrm>
                <a:off x="2112638" y="4459225"/>
                <a:ext cx="1657340" cy="1557694"/>
                <a:chOff x="3392798" y="4459225"/>
                <a:chExt cx="1657340" cy="1557694"/>
              </a:xfrm>
            </p:grpSpPr>
            <p:grpSp>
              <p:nvGrpSpPr>
                <p:cNvPr id="31" name="组合 50"/>
                <p:cNvGrpSpPr/>
                <p:nvPr/>
              </p:nvGrpSpPr>
              <p:grpSpPr>
                <a:xfrm>
                  <a:off x="3919525" y="4861556"/>
                  <a:ext cx="594360" cy="472440"/>
                  <a:chOff x="1249680" y="2072640"/>
                  <a:chExt cx="594360" cy="472440"/>
                </a:xfrm>
              </p:grpSpPr>
              <p:sp>
                <p:nvSpPr>
                  <p:cNvPr id="89" name="椭圆 88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1249680" y="2072640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+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32" name="组合 53"/>
                <p:cNvGrpSpPr/>
                <p:nvPr/>
              </p:nvGrpSpPr>
              <p:grpSpPr>
                <a:xfrm>
                  <a:off x="4451015" y="4861556"/>
                  <a:ext cx="594360" cy="472440"/>
                  <a:chOff x="1249680" y="2072640"/>
                  <a:chExt cx="594360" cy="472440"/>
                </a:xfrm>
              </p:grpSpPr>
              <p:sp>
                <p:nvSpPr>
                  <p:cNvPr id="87" name="椭圆 86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1249680" y="2072640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E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62" name="组合 56"/>
                <p:cNvGrpSpPr/>
                <p:nvPr/>
              </p:nvGrpSpPr>
              <p:grpSpPr>
                <a:xfrm>
                  <a:off x="4455778" y="5544479"/>
                  <a:ext cx="594360" cy="472440"/>
                  <a:chOff x="1249680" y="2042160"/>
                  <a:chExt cx="594360" cy="472440"/>
                </a:xfrm>
              </p:grpSpPr>
              <p:sp>
                <p:nvSpPr>
                  <p:cNvPr id="85" name="椭圆 84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1249680" y="2042160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 err="1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63" name="组合 59"/>
                <p:cNvGrpSpPr/>
                <p:nvPr/>
              </p:nvGrpSpPr>
              <p:grpSpPr>
                <a:xfrm>
                  <a:off x="3392798" y="5539716"/>
                  <a:ext cx="594360" cy="472440"/>
                  <a:chOff x="1249680" y="2042160"/>
                  <a:chExt cx="594360" cy="472440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84" name="矩形 83"/>
                  <p:cNvSpPr/>
                  <p:nvPr/>
                </p:nvSpPr>
                <p:spPr>
                  <a:xfrm>
                    <a:off x="1249680" y="2042160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78" name="直接箭头连接符 77"/>
                <p:cNvCxnSpPr/>
                <p:nvPr/>
              </p:nvCxnSpPr>
              <p:spPr>
                <a:xfrm flipH="1">
                  <a:off x="3762372" y="4459228"/>
                  <a:ext cx="345600" cy="496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/>
                <p:cNvCxnSpPr/>
                <p:nvPr/>
              </p:nvCxnSpPr>
              <p:spPr>
                <a:xfrm>
                  <a:off x="4307538" y="4459225"/>
                  <a:ext cx="345600" cy="496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/>
                <p:cNvCxnSpPr/>
                <p:nvPr/>
              </p:nvCxnSpPr>
              <p:spPr>
                <a:xfrm>
                  <a:off x="4217051" y="4497327"/>
                  <a:ext cx="0" cy="43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80"/>
                <p:cNvCxnSpPr/>
                <p:nvPr/>
              </p:nvCxnSpPr>
              <p:spPr>
                <a:xfrm>
                  <a:off x="3688413" y="5297427"/>
                  <a:ext cx="0" cy="34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/>
                <p:cNvCxnSpPr/>
                <p:nvPr/>
              </p:nvCxnSpPr>
              <p:spPr>
                <a:xfrm>
                  <a:off x="4750451" y="5297427"/>
                  <a:ext cx="0" cy="34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5" name="矩形 114"/>
          <p:cNvSpPr/>
          <p:nvPr/>
        </p:nvSpPr>
        <p:spPr>
          <a:xfrm>
            <a:off x="6763609" y="5436267"/>
            <a:ext cx="1084991" cy="54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sp>
        <p:nvSpPr>
          <p:cNvPr id="116" name="矩形 115"/>
          <p:cNvSpPr/>
          <p:nvPr/>
        </p:nvSpPr>
        <p:spPr>
          <a:xfrm>
            <a:off x="3322320" y="5481987"/>
            <a:ext cx="1479753" cy="54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07" y="1452283"/>
            <a:ext cx="8296834" cy="393251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一个文法，如果它的一个句子</a:t>
            </a:r>
            <a:r>
              <a:rPr lang="zh-CN" altLang="en-US" u="sng" dirty="0"/>
              <a:t>有两棵或两棵以上的语法树</a:t>
            </a:r>
            <a:r>
              <a:rPr lang="zh-CN" altLang="en-US" dirty="0"/>
              <a:t>，则称此句子具有二义性。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2400"/>
              </a:spcAft>
            </a:pPr>
            <a:r>
              <a:rPr lang="zh-CN" altLang="en-US" dirty="0"/>
              <a:t>一个文法含有二义性的句子，则该文法具有二义性。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换一个说法：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zh-CN" altLang="en-US" dirty="0"/>
              <a:t>如果一个文法存在某个句子对应</a:t>
            </a:r>
            <a:r>
              <a:rPr lang="zh-CN" altLang="en-US" dirty="0">
                <a:solidFill>
                  <a:srgbClr val="FF0000"/>
                </a:solidFill>
              </a:rPr>
              <a:t>两棵或两棵以上不同的语法树</a:t>
            </a:r>
            <a:r>
              <a:rPr lang="zh-CN" altLang="en-US" dirty="0"/>
              <a:t>，则称该文法是二义的。</a:t>
            </a:r>
          </a:p>
          <a:p>
            <a:pPr>
              <a:spcAft>
                <a:spcPts val="18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1342083" y="509787"/>
            <a:ext cx="6179574" cy="1057766"/>
          </a:xfrm>
        </p:spPr>
        <p:txBody>
          <a:bodyPr/>
          <a:lstStyle/>
          <a:p>
            <a:r>
              <a:rPr lang="en-US" altLang="zh-CN" dirty="0">
                <a:solidFill>
                  <a:srgbClr val="1E1CE3"/>
                </a:solidFill>
                <a:latin typeface="Comic Sans MS" pitchFamily="66" charset="0"/>
                <a:ea typeface="Yu Gothic UI Semibold" pitchFamily="34" charset="-128"/>
              </a:rPr>
              <a:t>End of Chapter Two</a:t>
            </a:r>
            <a:endParaRPr lang="zh-CN" altLang="en-US" dirty="0">
              <a:solidFill>
                <a:srgbClr val="1E1CE3"/>
              </a:solidFill>
              <a:latin typeface="Comic Sans MS" pitchFamily="66" charset="0"/>
              <a:ea typeface="Yu Gothic UI Semibold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4277" y="3025395"/>
            <a:ext cx="4179349" cy="144655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400" cap="none" spc="50">
                <a:ln w="11430">
                  <a:solidFill>
                    <a:srgbClr val="FF0000"/>
                  </a:solidFill>
                </a:ln>
                <a:blipFill>
                  <a:blip r:embed="rId2"/>
                  <a:tile tx="0" ty="0" sx="100000" sy="100000" flip="none" algn="tl"/>
                </a:blipFill>
                <a:latin typeface="华文新魏" pitchFamily="2" charset="-122"/>
                <a:ea typeface="华文新魏" pitchFamily="2" charset="-122"/>
              </a:rPr>
              <a:t>最快的捷径就是</a:t>
            </a:r>
            <a:endParaRPr lang="en-US" altLang="zh-CN" sz="4400" cap="none" spc="50">
              <a:ln w="11430">
                <a:solidFill>
                  <a:srgbClr val="FF0000"/>
                </a:solidFill>
              </a:ln>
              <a:blipFill>
                <a:blip r:embed="rId2"/>
                <a:tile tx="0" ty="0" sx="100000" sy="100000" flip="none" algn="tl"/>
              </a:blip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4400" cap="none" spc="50">
                <a:ln w="11430">
                  <a:solidFill>
                    <a:srgbClr val="FF0000"/>
                  </a:solidFill>
                </a:ln>
                <a:blipFill>
                  <a:blip r:embed="rId2"/>
                  <a:tile tx="0" ty="0" sx="100000" sy="100000" flip="none" algn="tl"/>
                </a:blipFill>
                <a:latin typeface="华文新魏" pitchFamily="2" charset="-122"/>
                <a:ea typeface="华文新魏" pitchFamily="2" charset="-122"/>
              </a:rPr>
              <a:t>每天脚踏实地</a:t>
            </a:r>
            <a:endParaRPr lang="zh-CN" altLang="en-US" sz="4400" cap="none" spc="50" dirty="0">
              <a:ln w="11430">
                <a:solidFill>
                  <a:srgbClr val="FF0000"/>
                </a:solidFill>
              </a:ln>
              <a:blipFill>
                <a:blip r:embed="rId2"/>
                <a:tile tx="0" ty="0" sx="100000" sy="100000" flip="none" algn="tl"/>
              </a:blip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84761"/>
            <a:ext cx="7886700" cy="739668"/>
          </a:xfrm>
        </p:spPr>
        <p:txBody>
          <a:bodyPr/>
          <a:lstStyle/>
          <a:p>
            <a:r>
              <a:rPr lang="zh-CN" altLang="en-US"/>
              <a:t>这部分阐述下列几个主题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4243" y="2059087"/>
            <a:ext cx="4036464" cy="2459749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楷体" pitchFamily="49" charset="-122"/>
              </a:rPr>
              <a:t>形式语言和文法</a:t>
            </a:r>
            <a:endParaRPr lang="en-US" altLang="zh-CN">
              <a:solidFill>
                <a:schemeClr val="tx1"/>
              </a:solidFill>
              <a:latin typeface="楷体" pitchFamily="49" charset="-122"/>
            </a:endParaRPr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楷体" pitchFamily="49" charset="-122"/>
              </a:rPr>
              <a:t>文法的分类</a:t>
            </a:r>
            <a:endParaRPr lang="en-US" altLang="zh-CN">
              <a:solidFill>
                <a:schemeClr val="tx1"/>
              </a:solidFill>
              <a:latin typeface="楷体" pitchFamily="49" charset="-122"/>
            </a:endParaRPr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楷体" pitchFamily="49" charset="-122"/>
              </a:rPr>
              <a:t>文法的等价</a:t>
            </a:r>
            <a:endParaRPr lang="en-US" altLang="zh-CN">
              <a:solidFill>
                <a:schemeClr val="tx1"/>
              </a:solidFill>
              <a:latin typeface="楷体" pitchFamily="49" charset="-122"/>
            </a:endParaRPr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楷体" pitchFamily="49" charset="-122"/>
              </a:rPr>
              <a:t>文法的二义性</a:t>
            </a:r>
            <a:endParaRPr lang="en-US" altLang="zh-CN" dirty="0">
              <a:solidFill>
                <a:schemeClr val="tx1"/>
              </a:solidFill>
              <a:latin typeface="楷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7561"/>
            <a:ext cx="7886700" cy="739668"/>
          </a:xfrm>
        </p:spPr>
        <p:txBody>
          <a:bodyPr/>
          <a:lstStyle/>
          <a:p>
            <a:r>
              <a:rPr lang="zh-CN" altLang="en-US" dirty="0"/>
              <a:t>形式语言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07" y="910771"/>
            <a:ext cx="8296834" cy="231204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语言</a:t>
            </a:r>
            <a:r>
              <a:rPr lang="zh-CN" altLang="en-US" sz="2400" dirty="0">
                <a:latin typeface="楷体" pitchFamily="49" charset="-122"/>
              </a:rPr>
              <a:t>是</a:t>
            </a:r>
            <a:r>
              <a:rPr lang="zh-CN" altLang="en-US" sz="2400" u="sng" dirty="0">
                <a:latin typeface="楷体" pitchFamily="49" charset="-122"/>
              </a:rPr>
              <a:t>字符串的集合</a:t>
            </a:r>
            <a:r>
              <a:rPr lang="zh-CN" altLang="en-US" sz="2400" dirty="0">
                <a:latin typeface="楷体" pitchFamily="49" charset="-122"/>
              </a:rPr>
              <a:t>，只考虑字符串本身而不考虑其含义的语言被称为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形式语言</a:t>
            </a:r>
            <a:r>
              <a:rPr lang="zh-CN" altLang="en-US" sz="2400" dirty="0">
                <a:latin typeface="楷体" pitchFamily="49" charset="-122"/>
              </a:rPr>
              <a:t>。例如：</a:t>
            </a:r>
            <a:r>
              <a:rPr lang="en-US" altLang="zh-CN" sz="2400" dirty="0">
                <a:latin typeface="楷体" pitchFamily="49" charset="-122"/>
              </a:rPr>
              <a:t>L={</a:t>
            </a:r>
            <a:r>
              <a:rPr lang="en-US" altLang="zh-CN" sz="2400" dirty="0" err="1">
                <a:latin typeface="楷体" pitchFamily="49" charset="-122"/>
              </a:rPr>
              <a:t>ε,ab,aabb</a:t>
            </a:r>
            <a:r>
              <a:rPr lang="en-US" altLang="zh-CN" sz="2400" dirty="0">
                <a:latin typeface="楷体" pitchFamily="49" charset="-122"/>
              </a:rPr>
              <a:t>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latin typeface="楷体" pitchFamily="49" charset="-122"/>
              </a:rPr>
              <a:t>形式语言被抽象地定义为一个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数学系统</a:t>
            </a:r>
            <a:r>
              <a:rPr lang="zh-CN" altLang="en-US" sz="2400" dirty="0">
                <a:latin typeface="楷体" pitchFamily="49" charset="-122"/>
              </a:rPr>
              <a:t>，该系统被称为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文法</a:t>
            </a:r>
            <a:r>
              <a:rPr lang="zh-CN" altLang="en-US" sz="2400" dirty="0">
                <a:latin typeface="楷体" pitchFamily="49" charset="-122"/>
              </a:rPr>
              <a:t>（在无歧义的语境下，也可称为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语法</a:t>
            </a:r>
            <a:r>
              <a:rPr lang="zh-CN" altLang="en-US" sz="2400">
                <a:latin typeface="楷体" pitchFamily="49" charset="-122"/>
              </a:rPr>
              <a:t>）；</a:t>
            </a:r>
            <a:endParaRPr lang="en-US" altLang="zh-CN" sz="2400">
              <a:latin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>
                <a:latin typeface="楷体" pitchFamily="49" charset="-122"/>
              </a:rPr>
              <a:t>例：</a:t>
            </a:r>
            <a:r>
              <a:rPr lang="en-US" altLang="zh-CN" sz="2400">
                <a:latin typeface="楷体" pitchFamily="49" charset="-122"/>
              </a:rPr>
              <a:t>L={ε,ab,aabb,aaabbb,...}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8835" y="2747194"/>
            <a:ext cx="972934" cy="1058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G[S]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aSb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ε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42391" y="5984532"/>
            <a:ext cx="1160296" cy="452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4962E2D-2EFA-4770-B0A3-5D68E621A753}"/>
              </a:ext>
            </a:extLst>
          </p:cNvPr>
          <p:cNvSpPr/>
          <p:nvPr/>
        </p:nvSpPr>
        <p:spPr>
          <a:xfrm>
            <a:off x="1537500" y="3535545"/>
            <a:ext cx="4336135" cy="443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aSb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aaSbb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aaaSbbb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EAAC0-6824-48CE-B0B6-8F345C069D9B}"/>
              </a:ext>
            </a:extLst>
          </p:cNvPr>
          <p:cNvSpPr/>
          <p:nvPr/>
        </p:nvSpPr>
        <p:spPr>
          <a:xfrm>
            <a:off x="619864" y="3535545"/>
            <a:ext cx="846920" cy="443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推导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CECCB3-DEF4-4EB4-928C-B68EBAC52DD2}"/>
              </a:ext>
            </a:extLst>
          </p:cNvPr>
          <p:cNvGrpSpPr/>
          <p:nvPr/>
        </p:nvGrpSpPr>
        <p:grpSpPr>
          <a:xfrm>
            <a:off x="1771020" y="4188173"/>
            <a:ext cx="1049510" cy="1660469"/>
            <a:chOff x="3490206" y="4485640"/>
            <a:chExt cx="1049510" cy="1660469"/>
          </a:xfrm>
        </p:grpSpPr>
        <p:grpSp>
          <p:nvGrpSpPr>
            <p:cNvPr id="35" name="组合 34"/>
            <p:cNvGrpSpPr/>
            <p:nvPr/>
          </p:nvGrpSpPr>
          <p:grpSpPr>
            <a:xfrm>
              <a:off x="3490206" y="4485640"/>
              <a:ext cx="1049510" cy="1214051"/>
              <a:chOff x="3156970" y="3922584"/>
              <a:chExt cx="1049510" cy="121405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488164" y="392258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16988" y="438653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88161" y="440177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56970" y="438653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438361" y="4218333"/>
                <a:ext cx="126000" cy="175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3797251" y="4218334"/>
                <a:ext cx="126677" cy="1759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3681413" y="4233107"/>
                <a:ext cx="0" cy="196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351716" y="4901097"/>
                <a:ext cx="230110" cy="227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84167" y="4893439"/>
                <a:ext cx="237772" cy="2431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0" name="直接连接符 29"/>
              <p:cNvCxnSpPr>
                <a:cxnSpLocks/>
              </p:cNvCxnSpPr>
              <p:nvPr/>
            </p:nvCxnSpPr>
            <p:spPr>
              <a:xfrm flipH="1" flipV="1">
                <a:off x="3723099" y="4701338"/>
                <a:ext cx="126677" cy="1759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cxnSpLocks/>
              </p:cNvCxnSpPr>
              <p:nvPr/>
            </p:nvCxnSpPr>
            <p:spPr>
              <a:xfrm flipH="1">
                <a:off x="3516609" y="4701338"/>
                <a:ext cx="126000" cy="175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3618575" y="4902248"/>
                <a:ext cx="140192" cy="2255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3" name="直接连接符 32"/>
              <p:cNvCxnSpPr>
                <a:cxnSpLocks/>
              </p:cNvCxnSpPr>
              <p:nvPr/>
            </p:nvCxnSpPr>
            <p:spPr>
              <a:xfrm flipH="1">
                <a:off x="3687177" y="4701338"/>
                <a:ext cx="0" cy="196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6238F3C-2C1E-4FA4-8990-A03CF017F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9419" y="5719621"/>
              <a:ext cx="126677" cy="175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160D861-34C9-418A-B031-E9C10D443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2929" y="5719621"/>
              <a:ext cx="126000" cy="175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70E7C0-30F9-433D-8340-1AD2E26F6ACF}"/>
                </a:ext>
              </a:extLst>
            </p:cNvPr>
            <p:cNvSpPr/>
            <p:nvPr/>
          </p:nvSpPr>
          <p:spPr>
            <a:xfrm>
              <a:off x="3964895" y="5920531"/>
              <a:ext cx="140192" cy="2255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B1CEFD3-13B0-44B2-9A97-5252A494B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3497" y="5719621"/>
              <a:ext cx="0" cy="196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D36AC25B-B72B-4C91-8835-2C00A1BE7DF0}"/>
              </a:ext>
            </a:extLst>
          </p:cNvPr>
          <p:cNvSpPr/>
          <p:nvPr/>
        </p:nvSpPr>
        <p:spPr>
          <a:xfrm>
            <a:off x="6788834" y="4106463"/>
            <a:ext cx="1345073" cy="8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G[S]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aSb|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ε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7E50E1-D377-4A84-987C-45A1CF36FD6A}"/>
              </a:ext>
            </a:extLst>
          </p:cNvPr>
          <p:cNvSpPr/>
          <p:nvPr/>
        </p:nvSpPr>
        <p:spPr>
          <a:xfrm>
            <a:off x="6788834" y="5177133"/>
            <a:ext cx="1493926" cy="8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G[S]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::=aSb|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ε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03575E-F016-4D83-835A-DA8D7A9AA46B}"/>
              </a:ext>
            </a:extLst>
          </p:cNvPr>
          <p:cNvGrpSpPr/>
          <p:nvPr/>
        </p:nvGrpSpPr>
        <p:grpSpPr>
          <a:xfrm>
            <a:off x="3978373" y="5631494"/>
            <a:ext cx="1581052" cy="423981"/>
            <a:chOff x="3978373" y="5631494"/>
            <a:chExt cx="1581052" cy="4239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364EA78-83D5-464D-A414-B6B35F8EC446}"/>
                </a:ext>
              </a:extLst>
            </p:cNvPr>
            <p:cNvSpPr/>
            <p:nvPr/>
          </p:nvSpPr>
          <p:spPr>
            <a:xfrm>
              <a:off x="3978373" y="5667566"/>
              <a:ext cx="1581052" cy="387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Saaabbb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8E5D6C1-BA79-4841-B0BF-B0C3446AA9EA}"/>
                </a:ext>
              </a:extLst>
            </p:cNvPr>
            <p:cNvSpPr/>
            <p:nvPr/>
          </p:nvSpPr>
          <p:spPr>
            <a:xfrm>
              <a:off x="4220745" y="5631494"/>
              <a:ext cx="247746" cy="243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671BB9-333D-4C51-A16B-560101C2D5B9}"/>
              </a:ext>
            </a:extLst>
          </p:cNvPr>
          <p:cNvGrpSpPr/>
          <p:nvPr/>
        </p:nvGrpSpPr>
        <p:grpSpPr>
          <a:xfrm>
            <a:off x="3978374" y="5082206"/>
            <a:ext cx="964038" cy="410767"/>
            <a:chOff x="3978374" y="5082206"/>
            <a:chExt cx="964038" cy="4107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AB4189C-2C4E-429C-A0BD-C7A76BD98304}"/>
                </a:ext>
              </a:extLst>
            </p:cNvPr>
            <p:cNvSpPr/>
            <p:nvPr/>
          </p:nvSpPr>
          <p:spPr>
            <a:xfrm>
              <a:off x="3978374" y="5105064"/>
              <a:ext cx="964038" cy="387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S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F94BA96-3FCC-403A-B2D7-99A63272BA99}"/>
                </a:ext>
              </a:extLst>
            </p:cNvPr>
            <p:cNvSpPr/>
            <p:nvPr/>
          </p:nvSpPr>
          <p:spPr>
            <a:xfrm>
              <a:off x="4227258" y="5082206"/>
              <a:ext cx="247746" cy="243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24B7728-7866-4741-9A38-D46726B61DB3}"/>
              </a:ext>
            </a:extLst>
          </p:cNvPr>
          <p:cNvGrpSpPr/>
          <p:nvPr/>
        </p:nvGrpSpPr>
        <p:grpSpPr>
          <a:xfrm>
            <a:off x="3981980" y="4514544"/>
            <a:ext cx="1577445" cy="399995"/>
            <a:chOff x="3981980" y="4514544"/>
            <a:chExt cx="1577445" cy="399995"/>
          </a:xfrm>
        </p:grpSpPr>
        <p:sp>
          <p:nvSpPr>
            <p:cNvPr id="26" name="矩形 25"/>
            <p:cNvSpPr/>
            <p:nvPr/>
          </p:nvSpPr>
          <p:spPr>
            <a:xfrm>
              <a:off x="3981980" y="4526630"/>
              <a:ext cx="1577445" cy="387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Saaabbb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A69E87A-D9FC-40E2-8B94-7236C14CD567}"/>
                </a:ext>
              </a:extLst>
            </p:cNvPr>
            <p:cNvSpPr/>
            <p:nvPr/>
          </p:nvSpPr>
          <p:spPr>
            <a:xfrm>
              <a:off x="4224636" y="4514544"/>
              <a:ext cx="247746" cy="243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9" grpId="0" animBg="1"/>
      <p:bldP spid="36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7561"/>
            <a:ext cx="7886700" cy="739668"/>
          </a:xfrm>
        </p:spPr>
        <p:txBody>
          <a:bodyPr/>
          <a:lstStyle/>
          <a:p>
            <a:r>
              <a:rPr lang="zh-CN" altLang="en-US"/>
              <a:t>形式语言（续）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3511" y="1054121"/>
            <a:ext cx="3716966" cy="256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文法：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G=(V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P)</a:t>
            </a: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非终结符集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终结符集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开始符号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产生式集合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7213" y="1757671"/>
            <a:ext cx="1152623" cy="1409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G[S]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0S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01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4192" y="2410443"/>
            <a:ext cx="2295624" cy="7331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字母表：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{0,1}</a:t>
            </a: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符号串：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01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1001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7478" y="1326895"/>
            <a:ext cx="2188944" cy="397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={01,1001,...}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59836" y="3714436"/>
            <a:ext cx="3184336" cy="443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推导：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A0S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A001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1001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9713" y="4738857"/>
            <a:ext cx="3169096" cy="403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归约：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1001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A001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A0S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9924" y="5667677"/>
            <a:ext cx="8458200" cy="535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句型，句子，最右推导（规范推导），最左归约（规范归约），二义性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942602" y="3748220"/>
            <a:ext cx="1112520" cy="324165"/>
            <a:chOff x="4526280" y="5146995"/>
            <a:chExt cx="1112520" cy="324165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2719" y="5146995"/>
              <a:ext cx="1428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4526280" y="5210478"/>
              <a:ext cx="1112520" cy="260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S1001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77AF19-FEF9-4C34-BCF5-1C1B0C346BD9}"/>
              </a:ext>
            </a:extLst>
          </p:cNvPr>
          <p:cNvGrpSpPr/>
          <p:nvPr/>
        </p:nvGrpSpPr>
        <p:grpSpPr>
          <a:xfrm>
            <a:off x="1288236" y="3732552"/>
            <a:ext cx="1239264" cy="1670496"/>
            <a:chOff x="3176242" y="3194481"/>
            <a:chExt cx="1239264" cy="1670496"/>
          </a:xfrm>
        </p:grpSpPr>
        <p:sp>
          <p:nvSpPr>
            <p:cNvPr id="25" name="矩形 24"/>
            <p:cNvSpPr/>
            <p:nvPr/>
          </p:nvSpPr>
          <p:spPr>
            <a:xfrm>
              <a:off x="3206667" y="4512855"/>
              <a:ext cx="1021080" cy="3521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语法树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176242" y="3194481"/>
              <a:ext cx="1239264" cy="1243889"/>
              <a:chOff x="3154735" y="3922584"/>
              <a:chExt cx="1239264" cy="124388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488164" y="392258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16988" y="438653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88161" y="440177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56970" y="4386534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438361" y="4218333"/>
                <a:ext cx="126000" cy="175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3797251" y="4218334"/>
                <a:ext cx="126677" cy="1759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3681413" y="4233107"/>
                <a:ext cx="0" cy="196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636863" y="4846036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004507" y="4846036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4049663" y="4673629"/>
                <a:ext cx="126677" cy="1759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3843173" y="4673628"/>
                <a:ext cx="126000" cy="175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3154735" y="4846036"/>
                <a:ext cx="389492" cy="320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flipH="1">
                <a:off x="3347987" y="4674140"/>
                <a:ext cx="0" cy="196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358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5"/>
            <a:ext cx="7886700" cy="671195"/>
          </a:xfrm>
        </p:spPr>
        <p:txBody>
          <a:bodyPr/>
          <a:lstStyle/>
          <a:p>
            <a:r>
              <a:rPr lang="zh-CN" altLang="en-US" dirty="0"/>
              <a:t>字符串相关概念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05840"/>
            <a:ext cx="7886700" cy="5171123"/>
          </a:xfrm>
        </p:spPr>
        <p:txBody>
          <a:bodyPr/>
          <a:lstStyle/>
          <a:p>
            <a:pPr marL="228600" lvl="1">
              <a:buFont typeface="Wingdings" pitchFamily="2" charset="2"/>
              <a:buChar char="n"/>
            </a:pPr>
            <a:r>
              <a:rPr lang="zh-CN" altLang="en-US" dirty="0">
                <a:solidFill>
                  <a:srgbClr val="1E1CE3"/>
                </a:solidFill>
                <a:latin typeface="楷体" pitchFamily="49" charset="-122"/>
              </a:rPr>
              <a:t>符号串长度：</a:t>
            </a:r>
            <a:r>
              <a:rPr lang="en-US" altLang="zh-CN" dirty="0">
                <a:solidFill>
                  <a:srgbClr val="1E1CE3"/>
                </a:solidFill>
                <a:latin typeface="楷体" pitchFamily="49" charset="-122"/>
              </a:rPr>
              <a:t>x=string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</a:rPr>
              <a:t>，则</a:t>
            </a:r>
            <a:r>
              <a:rPr lang="en-US" altLang="zh-CN" dirty="0">
                <a:solidFill>
                  <a:srgbClr val="1E1CE3"/>
                </a:solidFill>
                <a:latin typeface="楷体" pitchFamily="49" charset="-122"/>
              </a:rPr>
              <a:t>|x|=6, |</a:t>
            </a:r>
            <a:r>
              <a:rPr lang="el-GR" altLang="zh-CN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en-US" altLang="zh-CN" dirty="0">
                <a:solidFill>
                  <a:srgbClr val="1E1CE3"/>
                </a:solidFill>
                <a:latin typeface="楷体" pitchFamily="49" charset="-122"/>
              </a:rPr>
              <a:t>|=0</a:t>
            </a:r>
          </a:p>
          <a:p>
            <a:pPr marL="228600" lvl="1">
              <a:buFont typeface="Wingdings" pitchFamily="2" charset="2"/>
              <a:buChar char="n"/>
            </a:pPr>
            <a:r>
              <a:rPr lang="zh-CN" altLang="el-GR" dirty="0">
                <a:solidFill>
                  <a:srgbClr val="1E1CE3"/>
                </a:solidFill>
                <a:latin typeface="楷体" pitchFamily="49" charset="-122"/>
              </a:rPr>
              <a:t>符号串连接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</a:rPr>
              <a:t>：</a:t>
            </a:r>
            <a:endParaRPr lang="en-US" altLang="zh-CN" dirty="0">
              <a:solidFill>
                <a:srgbClr val="1E1CE3"/>
              </a:solidFill>
              <a:latin typeface="楷体" pitchFamily="49" charset="-122"/>
            </a:endParaRPr>
          </a:p>
          <a:p>
            <a:pPr marL="1249363" lvl="1">
              <a:buNone/>
            </a:pPr>
            <a:r>
              <a:rPr lang="en-US" altLang="zh-CN" dirty="0" err="1">
                <a:solidFill>
                  <a:srgbClr val="1E1CE3"/>
                </a:solidFill>
                <a:latin typeface="楷体" pitchFamily="49" charset="-122"/>
              </a:rPr>
              <a:t>xy+xx</a:t>
            </a:r>
            <a:r>
              <a:rPr lang="en-US" altLang="zh-CN" dirty="0">
                <a:solidFill>
                  <a:srgbClr val="1E1CE3"/>
                </a:solidFill>
                <a:latin typeface="楷体" pitchFamily="49" charset="-122"/>
              </a:rPr>
              <a:t>=</a:t>
            </a:r>
            <a:r>
              <a:rPr lang="en-US" altLang="zh-CN" dirty="0" err="1">
                <a:solidFill>
                  <a:srgbClr val="1E1CE3"/>
                </a:solidFill>
                <a:latin typeface="楷体" pitchFamily="49" charset="-122"/>
              </a:rPr>
              <a:t>xyxx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</a:rPr>
              <a:t>，</a:t>
            </a:r>
            <a:r>
              <a:rPr lang="en-US" altLang="zh-CN" dirty="0" err="1">
                <a:solidFill>
                  <a:srgbClr val="1E1CE3"/>
                </a:solidFill>
                <a:latin typeface="楷体" pitchFamily="49" charset="-122"/>
              </a:rPr>
              <a:t>α+β</a:t>
            </a:r>
            <a:r>
              <a:rPr lang="en-US" altLang="zh-CN" dirty="0">
                <a:solidFill>
                  <a:srgbClr val="1E1CE3"/>
                </a:solidFill>
                <a:latin typeface="楷体" pitchFamily="49" charset="-122"/>
              </a:rPr>
              <a:t>=</a:t>
            </a:r>
            <a:r>
              <a:rPr lang="en-US" altLang="zh-CN" dirty="0" err="1">
                <a:solidFill>
                  <a:srgbClr val="1E1CE3"/>
                </a:solidFill>
                <a:latin typeface="楷体" pitchFamily="49" charset="-122"/>
              </a:rPr>
              <a:t>αβ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</a:rPr>
              <a:t>，</a:t>
            </a:r>
            <a:r>
              <a:rPr lang="en-US" altLang="zh-CN" dirty="0" err="1">
                <a:solidFill>
                  <a:srgbClr val="1E1CE3"/>
                </a:solidFill>
                <a:latin typeface="楷体" pitchFamily="49" charset="-122"/>
              </a:rPr>
              <a:t>εα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</a:rPr>
              <a:t>＝</a:t>
            </a:r>
            <a:r>
              <a:rPr lang="en-US" altLang="zh-CN" dirty="0" err="1">
                <a:solidFill>
                  <a:srgbClr val="1E1CE3"/>
                </a:solidFill>
                <a:latin typeface="楷体" pitchFamily="49" charset="-122"/>
              </a:rPr>
              <a:t>αε</a:t>
            </a:r>
            <a:r>
              <a:rPr lang="en-US" altLang="zh-CN" dirty="0">
                <a:solidFill>
                  <a:srgbClr val="1E1CE3"/>
                </a:solidFill>
                <a:latin typeface="楷体" pitchFamily="49" charset="-122"/>
              </a:rPr>
              <a:t>=α</a:t>
            </a:r>
          </a:p>
          <a:p>
            <a:pPr>
              <a:buSzPct val="65000"/>
            </a:pPr>
            <a:r>
              <a:rPr lang="zh-CN" altLang="el-GR" sz="2400" dirty="0">
                <a:solidFill>
                  <a:srgbClr val="1E1CE3"/>
                </a:solidFill>
                <a:latin typeface="楷体" pitchFamily="49" charset="-122"/>
              </a:rPr>
              <a:t>符号串集合的乘积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</a:rPr>
              <a:t>：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</a:endParaRPr>
          </a:p>
          <a:p>
            <a:pPr marL="1249363"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ab,c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},B={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x,y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},AB={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abx,aby,cx,cy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</a:t>
            </a:r>
          </a:p>
          <a:p>
            <a:pPr>
              <a:buSzPct val="65000"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</a:rPr>
              <a:t>符号串集合的幂：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</a:endParaRPr>
          </a:p>
          <a:p>
            <a:pPr marL="1249363">
              <a:buSzPct val="65000"/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n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</a:rPr>
              <a:t>＝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n-1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A=AA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n-1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</a:rPr>
              <a:t>，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n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＞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0</a:t>
            </a:r>
          </a:p>
          <a:p>
            <a:pPr>
              <a:buSzPct val="65000"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</a:rPr>
              <a:t>符号串集合的正闭包：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</a:endParaRPr>
          </a:p>
          <a:p>
            <a:pPr marL="1249363">
              <a:buSzPct val="65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=A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∪A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∪…∪A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…</a:t>
            </a:r>
          </a:p>
          <a:p>
            <a:pPr>
              <a:buSzPct val="65000"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</a:rPr>
              <a:t>符号串集合的自反闭包：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</a:rPr>
              <a:t>*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={</a:t>
            </a:r>
            <a:r>
              <a:rPr lang="el-GR" altLang="zh-CN" sz="2400" dirty="0">
                <a:solidFill>
                  <a:srgbClr val="FF0000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cs typeface="Times New Roman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∪A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</a:rPr>
              <a:t>+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</a:endParaRPr>
          </a:p>
          <a:p>
            <a:pPr marL="228600" lvl="1">
              <a:buFont typeface="Wingdings" pitchFamily="2" charset="2"/>
              <a:buChar char="n"/>
            </a:pPr>
            <a:endParaRPr lang="en-US" altLang="zh-CN" dirty="0">
              <a:solidFill>
                <a:srgbClr val="1E1CE3"/>
              </a:solidFill>
              <a:latin typeface="楷体" pitchFamily="49" charset="-122"/>
            </a:endParaRPr>
          </a:p>
          <a:p>
            <a:endParaRPr lang="zh-CN" altLang="en-US" sz="2400" dirty="0">
              <a:solidFill>
                <a:srgbClr val="1E1CE3"/>
              </a:solidFill>
              <a:latin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2801"/>
            <a:ext cx="7886700" cy="68015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字符串的闭包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07" y="822961"/>
            <a:ext cx="8296834" cy="5196840"/>
          </a:xfrm>
        </p:spPr>
        <p:txBody>
          <a:bodyPr/>
          <a:lstStyle/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a,b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</a:t>
            </a:r>
          </a:p>
          <a:p>
            <a:pPr marL="441325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3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=AA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2</a:t>
            </a:r>
          </a:p>
          <a:p>
            <a:pPr marL="701675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=AAA</a:t>
            </a:r>
          </a:p>
          <a:p>
            <a:pPr marL="701675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a,b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a,b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a,b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</a:t>
            </a:r>
          </a:p>
          <a:p>
            <a:pPr marL="701675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a,b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aa,ab,ba,bb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</a:t>
            </a:r>
          </a:p>
          <a:p>
            <a:pPr marL="701675">
              <a:spcAft>
                <a:spcPts val="1800"/>
              </a:spcAft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aaa,aab,aba,abb,baa,bab,bba,bbb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+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+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1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∪A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2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∪…∪A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n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∪…</a:t>
            </a:r>
          </a:p>
          <a:p>
            <a:pPr marL="715963">
              <a:spcAft>
                <a:spcPts val="1800"/>
              </a:spcAft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a,b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}∪{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aa,ab,ba,bb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}∪{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aaa,aab,aba,abb,baa,bab,bba,bbb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}∪A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4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∪...∪A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n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∪...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* 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={</a:t>
            </a:r>
            <a:r>
              <a:rPr lang="el-GR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}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∪A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</a:rPr>
              <a:t>+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2801"/>
            <a:ext cx="7886700" cy="68015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字符串的闭包（续）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07" y="822961"/>
            <a:ext cx="8296834" cy="4236720"/>
          </a:xfrm>
        </p:spPr>
        <p:txBody>
          <a:bodyPr/>
          <a:lstStyle/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V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</a:rPr>
              <a:t>N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={A,S}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</a:rPr>
              <a:t>；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V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</a:rPr>
              <a:t>T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</a:rPr>
              <a:t>c,d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}</a:t>
            </a:r>
          </a:p>
          <a:p>
            <a:pPr marL="715963"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T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*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={</a:t>
            </a:r>
            <a:r>
              <a:rPr lang="el-GR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,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c,d,cc,cd,dc,dd,ccc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,...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}</a:t>
            </a:r>
          </a:p>
          <a:p>
            <a:pPr marL="715963"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N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*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={</a:t>
            </a:r>
            <a:r>
              <a:rPr lang="el-GR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,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A,S,AA,AS,SA,SS,AAA,...}</a:t>
            </a:r>
          </a:p>
          <a:p>
            <a:pPr marL="625475">
              <a:spcAft>
                <a:spcPts val="1800"/>
              </a:spcAft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(V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</a:rPr>
              <a:t>∪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)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*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={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A,S,c,d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}</a:t>
            </a:r>
            <a:r>
              <a:rPr lang="en-US" altLang="zh-CN" sz="2400" baseline="300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*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={</a:t>
            </a:r>
            <a:r>
              <a:rPr lang="el-GR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,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A,S,c,d,AA,AS,Ac,Ad,SA,SS,Sc,Sd,cA,cS,cc,cd,dA,dS,dc,dd,AAA,AAS,AAc,...}</a:t>
            </a:r>
          </a:p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</a:t>
            </a:r>
            <a:r>
              <a:rPr lang="en-US" altLang="zh-CN" sz="2400" dirty="0">
                <a:sym typeface="Symbol" pitchFamily="18" charset="2"/>
              </a:rPr>
              <a:t></a:t>
            </a:r>
            <a:r>
              <a:rPr lang="el-GR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=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AccSdSA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，等等；这叫做：</a:t>
            </a: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</a:t>
            </a:r>
            <a:r>
              <a:rPr lang="en-US" altLang="zh-CN" sz="2400" dirty="0">
                <a:latin typeface="楷体" pitchFamily="49" charset="-122"/>
              </a:rPr>
              <a:t>(V</a:t>
            </a:r>
            <a:r>
              <a:rPr lang="en-US" altLang="zh-CN" sz="2400" baseline="-25000" dirty="0">
                <a:latin typeface="楷体" pitchFamily="49" charset="-122"/>
              </a:rPr>
              <a:t>N</a:t>
            </a:r>
            <a:r>
              <a:rPr lang="el-GR" altLang="zh-CN" sz="2400" dirty="0"/>
              <a:t>∪</a:t>
            </a:r>
            <a:r>
              <a:rPr lang="en-US" altLang="zh-CN" sz="2400" dirty="0">
                <a:latin typeface="楷体" pitchFamily="49" charset="-122"/>
              </a:rPr>
              <a:t>V</a:t>
            </a:r>
            <a:r>
              <a:rPr lang="en-US" altLang="zh-CN" sz="2400" baseline="-25000" dirty="0">
                <a:latin typeface="楷体" pitchFamily="49" charset="-122"/>
              </a:rPr>
              <a:t>T</a:t>
            </a:r>
            <a:r>
              <a:rPr lang="en-US" altLang="en-US" sz="2400" dirty="0">
                <a:latin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</a:rPr>
              <a:t>+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sym typeface="Symbol" pitchFamily="18" charset="2"/>
            </a:endParaRP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β=</a:t>
            </a:r>
            <a:r>
              <a:rPr lang="el-GR" altLang="zh-CN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ε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cs typeface="Times New Roman" charset="0"/>
              </a:rPr>
              <a:t>，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β=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cdSdAA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sym typeface="Symbol" pitchFamily="18" charset="2"/>
              </a:rPr>
              <a:t>；等等；</a:t>
            </a:r>
            <a:r>
              <a:rPr lang="zh-CN" altLang="en-US" sz="2400" dirty="0">
                <a:latin typeface="楷体" pitchFamily="49" charset="-122"/>
              </a:rPr>
              <a:t>这叫做：</a:t>
            </a: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</a:t>
            </a:r>
            <a:r>
              <a:rPr lang="en-US" altLang="zh-CN" sz="2400" dirty="0">
                <a:latin typeface="楷体" pitchFamily="49" charset="-122"/>
              </a:rPr>
              <a:t>(V</a:t>
            </a:r>
            <a:r>
              <a:rPr lang="en-US" altLang="zh-CN" sz="2400" baseline="-25000" dirty="0">
                <a:latin typeface="楷体" pitchFamily="49" charset="-122"/>
              </a:rPr>
              <a:t>N</a:t>
            </a:r>
            <a:r>
              <a:rPr lang="el-GR" altLang="zh-CN" sz="2400" dirty="0"/>
              <a:t>∪</a:t>
            </a:r>
            <a:r>
              <a:rPr lang="en-US" altLang="zh-CN" sz="2400" dirty="0">
                <a:latin typeface="楷体" pitchFamily="49" charset="-122"/>
              </a:rPr>
              <a:t>V</a:t>
            </a:r>
            <a:r>
              <a:rPr lang="en-US" altLang="zh-CN" sz="2400" baseline="-25000" dirty="0">
                <a:latin typeface="楷体" pitchFamily="49" charset="-122"/>
              </a:rPr>
              <a:t>T</a:t>
            </a:r>
            <a:r>
              <a:rPr lang="en-US" altLang="en-US" sz="2400" dirty="0">
                <a:latin typeface="楷体" pitchFamily="49" charset="-122"/>
              </a:rPr>
              <a:t>)</a:t>
            </a:r>
            <a:r>
              <a:rPr lang="en-US" altLang="en-US" sz="2400" baseline="30000" dirty="0">
                <a:latin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</a:rPr>
              <a:t>：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</a:endParaRPr>
          </a:p>
          <a:p>
            <a:endParaRPr lang="zh-CN" altLang="en-US" sz="2400" dirty="0">
              <a:solidFill>
                <a:srgbClr val="1E1CE3"/>
              </a:solidFill>
              <a:latin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163"/>
            <a:ext cx="7886700" cy="681610"/>
          </a:xfrm>
        </p:spPr>
        <p:txBody>
          <a:bodyPr/>
          <a:lstStyle/>
          <a:p>
            <a:r>
              <a:rPr lang="zh-CN" altLang="en-US" dirty="0"/>
              <a:t>文法的分类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07" y="837942"/>
            <a:ext cx="8296834" cy="550189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z="2400" dirty="0">
                <a:latin typeface="楷体" pitchFamily="49" charset="-122"/>
              </a:rPr>
              <a:t>对产生式施加不同的限制得到不同类型的文法</a:t>
            </a:r>
          </a:p>
          <a:p>
            <a:pPr marL="441325"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楷体" pitchFamily="49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</a:rPr>
              <a:t>型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（无限制文法）</a:t>
            </a:r>
            <a:r>
              <a:rPr lang="zh-CN" altLang="en-US" dirty="0">
                <a:latin typeface="楷体" pitchFamily="49" charset="-122"/>
                <a:sym typeface="Symbol" pitchFamily="18" charset="2"/>
              </a:rPr>
              <a:t>：</a:t>
            </a:r>
            <a:r>
              <a:rPr lang="en-US" altLang="en-US" dirty="0">
                <a:latin typeface="楷体" pitchFamily="49" charset="-122"/>
              </a:rPr>
              <a:t>G=(</a:t>
            </a:r>
            <a:r>
              <a:rPr lang="en-US" altLang="zh-CN" dirty="0">
                <a:latin typeface="楷体" pitchFamily="49" charset="-122"/>
              </a:rPr>
              <a:t>V</a:t>
            </a:r>
            <a:r>
              <a:rPr lang="en-US" altLang="zh-CN" baseline="-25000" dirty="0">
                <a:latin typeface="楷体" pitchFamily="49" charset="-122"/>
              </a:rPr>
              <a:t>N</a:t>
            </a:r>
            <a:r>
              <a:rPr lang="en-US" altLang="en-US" dirty="0">
                <a:latin typeface="楷体" pitchFamily="49" charset="-122"/>
              </a:rPr>
              <a:t>, </a:t>
            </a:r>
            <a:r>
              <a:rPr lang="en-US" altLang="zh-CN" dirty="0">
                <a:latin typeface="楷体" pitchFamily="49" charset="-122"/>
              </a:rPr>
              <a:t>V</a:t>
            </a:r>
            <a:r>
              <a:rPr lang="en-US" altLang="zh-CN" baseline="-25000" dirty="0">
                <a:latin typeface="楷体" pitchFamily="49" charset="-122"/>
              </a:rPr>
              <a:t>T</a:t>
            </a:r>
            <a:r>
              <a:rPr lang="en-US" altLang="en-US" dirty="0">
                <a:latin typeface="楷体" pitchFamily="49" charset="-122"/>
              </a:rPr>
              <a:t>,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en-US" dirty="0">
                <a:latin typeface="楷体" pitchFamily="49" charset="-122"/>
              </a:rPr>
              <a:t>S,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en-US" dirty="0">
                <a:latin typeface="楷体" pitchFamily="49" charset="-122"/>
              </a:rPr>
              <a:t>P)</a:t>
            </a:r>
            <a:r>
              <a:rPr lang="en-US" altLang="zh-CN" dirty="0">
                <a:latin typeface="楷体" pitchFamily="49" charset="-122"/>
              </a:rPr>
              <a:t>  </a:t>
            </a:r>
          </a:p>
          <a:p>
            <a:pPr marL="808038" lvl="2">
              <a:spcBef>
                <a:spcPts val="300"/>
              </a:spcBef>
              <a:spcAft>
                <a:spcPts val="1800"/>
              </a:spcAft>
            </a:pPr>
            <a:r>
              <a:rPr lang="zh-CN" altLang="zh-CN" sz="2200" dirty="0">
                <a:latin typeface="楷体" pitchFamily="49" charset="-122"/>
              </a:rPr>
              <a:t>规</a:t>
            </a:r>
            <a:r>
              <a:rPr lang="zh-CN" altLang="en-US" sz="2200" dirty="0">
                <a:latin typeface="楷体" pitchFamily="49" charset="-122"/>
              </a:rPr>
              <a:t>则</a:t>
            </a:r>
            <a:r>
              <a:rPr lang="zh-CN" altLang="zh-CN" sz="2200" dirty="0">
                <a:latin typeface="楷体" pitchFamily="49" charset="-122"/>
              </a:rPr>
              <a:t>：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；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</a:t>
            </a:r>
            <a:r>
              <a:rPr lang="en-US" altLang="zh-CN" sz="2200" dirty="0">
                <a:latin typeface="楷体" pitchFamily="49" charset="-122"/>
              </a:rPr>
              <a:t>(V</a:t>
            </a:r>
            <a:r>
              <a:rPr lang="en-US" altLang="zh-CN" sz="2200" baseline="-25000" dirty="0">
                <a:latin typeface="楷体" pitchFamily="49" charset="-122"/>
              </a:rPr>
              <a:t>N</a:t>
            </a:r>
            <a:r>
              <a:rPr lang="el-GR" altLang="zh-CN" sz="2400" dirty="0"/>
              <a:t>∪</a:t>
            </a:r>
            <a:r>
              <a:rPr lang="en-US" altLang="zh-CN" sz="2200">
                <a:latin typeface="楷体" pitchFamily="49" charset="-122"/>
              </a:rPr>
              <a:t>V</a:t>
            </a:r>
            <a:r>
              <a:rPr lang="en-US" altLang="zh-CN" sz="2200" baseline="-25000">
                <a:latin typeface="楷体" pitchFamily="49" charset="-122"/>
              </a:rPr>
              <a:t>T</a:t>
            </a:r>
            <a:r>
              <a:rPr lang="en-US" altLang="en-US" sz="2200">
                <a:latin typeface="楷体" pitchFamily="49" charset="-122"/>
              </a:rPr>
              <a:t>)</a:t>
            </a:r>
            <a:r>
              <a:rPr lang="en-US" altLang="zh-CN" sz="2200" baseline="30000">
                <a:latin typeface="楷体" pitchFamily="49" charset="-122"/>
              </a:rPr>
              <a:t>*</a:t>
            </a:r>
            <a:r>
              <a:rPr lang="zh-CN" altLang="en-US" sz="2200">
                <a:latin typeface="楷体" pitchFamily="49" charset="-122"/>
                <a:sym typeface="Symbol" pitchFamily="18" charset="2"/>
              </a:rPr>
              <a:t>，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</a:t>
            </a:r>
            <a:r>
              <a:rPr lang="en-US" altLang="zh-CN" sz="2200" dirty="0">
                <a:latin typeface="楷体" pitchFamily="49" charset="-122"/>
              </a:rPr>
              <a:t>(V</a:t>
            </a:r>
            <a:r>
              <a:rPr lang="en-US" altLang="zh-CN" sz="2200" baseline="-25000" dirty="0">
                <a:latin typeface="楷体" pitchFamily="49" charset="-122"/>
              </a:rPr>
              <a:t>N</a:t>
            </a:r>
            <a:r>
              <a:rPr lang="el-GR" altLang="zh-CN" sz="2400" dirty="0"/>
              <a:t>∪</a:t>
            </a:r>
            <a:r>
              <a:rPr lang="en-US" altLang="zh-CN" sz="2200" dirty="0">
                <a:latin typeface="楷体" pitchFamily="49" charset="-122"/>
              </a:rPr>
              <a:t>V</a:t>
            </a:r>
            <a:r>
              <a:rPr lang="en-US" altLang="zh-CN" sz="2200" baseline="-25000" dirty="0">
                <a:latin typeface="楷体" pitchFamily="49" charset="-122"/>
              </a:rPr>
              <a:t>T</a:t>
            </a:r>
            <a:r>
              <a:rPr lang="en-US" altLang="en-US" sz="2200" dirty="0">
                <a:latin typeface="楷体" pitchFamily="49" charset="-122"/>
              </a:rPr>
              <a:t>)</a:t>
            </a:r>
            <a:r>
              <a:rPr lang="en-US" altLang="en-US" sz="2200" baseline="30000" dirty="0">
                <a:latin typeface="楷体" pitchFamily="49" charset="-122"/>
              </a:rPr>
              <a:t>*</a:t>
            </a:r>
            <a:r>
              <a:rPr lang="zh-CN" altLang="en-US" sz="2200" dirty="0">
                <a:latin typeface="楷体" pitchFamily="49" charset="-122"/>
              </a:rPr>
              <a:t>且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中至少含有一个非终结符，例如：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SA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latin typeface="楷体" pitchFamily="49" charset="-122"/>
                <a:sym typeface="Symbol" pitchFamily="18" charset="2"/>
              </a:rPr>
              <a:t>cAS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或</a:t>
            </a:r>
            <a:r>
              <a:rPr lang="en-US" altLang="zh-CN" sz="2200" dirty="0" err="1">
                <a:latin typeface="楷体" pitchFamily="49" charset="-122"/>
                <a:sym typeface="Symbol" pitchFamily="18" charset="2"/>
              </a:rPr>
              <a:t>SddA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latin typeface="楷体" pitchFamily="49" charset="-122"/>
                <a:sym typeface="Symbol" pitchFamily="18" charset="2"/>
              </a:rPr>
              <a:t>dAc</a:t>
            </a:r>
            <a:endParaRPr lang="en-US" altLang="en-US" sz="2200" dirty="0">
              <a:latin typeface="楷体" pitchFamily="49" charset="-122"/>
              <a:sym typeface="Symbol" pitchFamily="18" charset="2"/>
            </a:endParaRPr>
          </a:p>
          <a:p>
            <a:pPr marL="441325"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型（上下文有关文法）</a:t>
            </a:r>
            <a:r>
              <a:rPr lang="zh-CN" altLang="en-US" dirty="0">
                <a:latin typeface="楷体" pitchFamily="49" charset="-122"/>
                <a:sym typeface="Symbol" pitchFamily="18" charset="2"/>
              </a:rPr>
              <a:t>：</a:t>
            </a:r>
            <a:endParaRPr lang="en-US" altLang="zh-CN" dirty="0">
              <a:latin typeface="楷体" pitchFamily="49" charset="-122"/>
              <a:sym typeface="Symbol" pitchFamily="18" charset="2"/>
            </a:endParaRPr>
          </a:p>
          <a:p>
            <a:pPr marL="808038" lvl="2">
              <a:spcBef>
                <a:spcPts val="300"/>
              </a:spcBef>
              <a:spcAft>
                <a:spcPts val="1800"/>
              </a:spcAft>
            </a:pP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规则：有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1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，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</a:t>
            </a:r>
            <a:r>
              <a:rPr lang="en-US" altLang="zh-CN" sz="2200" dirty="0">
                <a:latin typeface="楷体" pitchFamily="49" charset="-122"/>
              </a:rPr>
              <a:t>(V</a:t>
            </a:r>
            <a:r>
              <a:rPr lang="en-US" altLang="zh-CN" sz="2200" baseline="-25000" dirty="0">
                <a:latin typeface="楷体" pitchFamily="49" charset="-122"/>
              </a:rPr>
              <a:t>N</a:t>
            </a:r>
            <a:r>
              <a:rPr lang="el-GR" altLang="zh-CN" sz="2400" dirty="0"/>
              <a:t>∪</a:t>
            </a:r>
            <a:r>
              <a:rPr lang="en-US" altLang="zh-CN" sz="2200" dirty="0">
                <a:latin typeface="楷体" pitchFamily="49" charset="-122"/>
              </a:rPr>
              <a:t>V</a:t>
            </a:r>
            <a:r>
              <a:rPr lang="en-US" altLang="zh-CN" sz="2200" baseline="-25000" dirty="0">
                <a:latin typeface="楷体" pitchFamily="49" charset="-122"/>
              </a:rPr>
              <a:t>T</a:t>
            </a:r>
            <a:r>
              <a:rPr lang="en-US" altLang="en-US" sz="2200" dirty="0">
                <a:latin typeface="楷体" pitchFamily="49" charset="-122"/>
              </a:rPr>
              <a:t>)</a:t>
            </a:r>
            <a:r>
              <a:rPr lang="en-US" altLang="zh-CN" sz="2200" baseline="30000" dirty="0">
                <a:latin typeface="楷体" pitchFamily="49" charset="-122"/>
              </a:rPr>
              <a:t>+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，例如：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SA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latin typeface="楷体" pitchFamily="49" charset="-122"/>
                <a:sym typeface="Symbol" pitchFamily="18" charset="2"/>
              </a:rPr>
              <a:t>cAS</a:t>
            </a:r>
            <a:endParaRPr lang="en-US" altLang="zh-CN" sz="2200" dirty="0">
              <a:latin typeface="楷体" pitchFamily="49" charset="-122"/>
              <a:sym typeface="Symbol" pitchFamily="18" charset="2"/>
            </a:endParaRPr>
          </a:p>
          <a:p>
            <a:pPr marL="441325" lvl="1">
              <a:spcBef>
                <a:spcPts val="300"/>
              </a:spcBef>
            </a:pPr>
            <a:r>
              <a:rPr lang="en-US" altLang="en-US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型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上下文无关文法，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Context Free Grammar=CFG)</a:t>
            </a:r>
            <a:r>
              <a:rPr lang="zh-CN" altLang="en-US" dirty="0">
                <a:latin typeface="楷体" pitchFamily="49" charset="-122"/>
                <a:sym typeface="Symbol" pitchFamily="18" charset="2"/>
              </a:rPr>
              <a:t>：</a:t>
            </a:r>
            <a:endParaRPr lang="en-US" altLang="zh-CN" dirty="0">
              <a:latin typeface="楷体" pitchFamily="49" charset="-122"/>
              <a:sym typeface="Symbol" pitchFamily="18" charset="2"/>
            </a:endParaRPr>
          </a:p>
          <a:p>
            <a:pPr marL="808038" lvl="2">
              <a:spcBef>
                <a:spcPts val="300"/>
              </a:spcBef>
              <a:spcAft>
                <a:spcPts val="1800"/>
              </a:spcAft>
            </a:pPr>
            <a:r>
              <a:rPr lang="zh-CN" altLang="zh-CN" sz="2200" dirty="0">
                <a:latin typeface="楷体" pitchFamily="49" charset="-122"/>
              </a:rPr>
              <a:t>规</a:t>
            </a:r>
            <a:r>
              <a:rPr lang="zh-CN" altLang="en-US" sz="2200" dirty="0">
                <a:latin typeface="楷体" pitchFamily="49" charset="-122"/>
              </a:rPr>
              <a:t>则：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A</a:t>
            </a:r>
            <a:r>
              <a:rPr lang="el-GR" altLang="zh-CN" sz="2200" dirty="0">
                <a:latin typeface="楷体" pitchFamily="49" charset="-122"/>
                <a:sym typeface="Symbol" pitchFamily="18" charset="2"/>
              </a:rPr>
              <a:t>δ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，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A</a:t>
            </a:r>
            <a:r>
              <a:rPr lang="en-US" altLang="zh-CN" sz="2200" dirty="0">
                <a:latin typeface="楷体" pitchFamily="49" charset="-122"/>
              </a:rPr>
              <a:t>V</a:t>
            </a:r>
            <a:r>
              <a:rPr lang="en-US" altLang="zh-CN" sz="2200" baseline="-25000" dirty="0">
                <a:latin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，</a:t>
            </a:r>
            <a:r>
              <a:rPr lang="el-GR" altLang="zh-CN" sz="2200" dirty="0">
                <a:latin typeface="楷体" pitchFamily="49" charset="-122"/>
                <a:sym typeface="Symbol" pitchFamily="18" charset="2"/>
              </a:rPr>
              <a:t>δ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</a:t>
            </a:r>
            <a:r>
              <a:rPr lang="en-US" altLang="zh-CN" sz="2200" dirty="0">
                <a:latin typeface="楷体" pitchFamily="49" charset="-122"/>
              </a:rPr>
              <a:t>(V</a:t>
            </a:r>
            <a:r>
              <a:rPr lang="en-US" altLang="zh-CN" sz="2200" baseline="-25000" dirty="0">
                <a:latin typeface="楷体" pitchFamily="49" charset="-122"/>
              </a:rPr>
              <a:t>N</a:t>
            </a:r>
            <a:r>
              <a:rPr lang="el-GR" altLang="zh-CN" sz="2400" dirty="0"/>
              <a:t>∪</a:t>
            </a:r>
            <a:r>
              <a:rPr lang="en-US" altLang="zh-CN" sz="2200" dirty="0">
                <a:latin typeface="楷体" pitchFamily="49" charset="-122"/>
              </a:rPr>
              <a:t>V</a:t>
            </a:r>
            <a:r>
              <a:rPr lang="en-US" altLang="zh-CN" sz="2200" baseline="-25000" dirty="0">
                <a:latin typeface="楷体" pitchFamily="49" charset="-122"/>
              </a:rPr>
              <a:t>T</a:t>
            </a:r>
            <a:r>
              <a:rPr lang="en-US" altLang="en-US" sz="2200" dirty="0">
                <a:latin typeface="楷体" pitchFamily="49" charset="-122"/>
              </a:rPr>
              <a:t>)</a:t>
            </a:r>
            <a:r>
              <a:rPr lang="zh-CN" altLang="en-US" sz="2200" baseline="30000" dirty="0">
                <a:latin typeface="楷体" pitchFamily="49" charset="-122"/>
              </a:rPr>
              <a:t>*</a:t>
            </a:r>
            <a:r>
              <a:rPr lang="zh-CN" altLang="en-US" sz="2200" dirty="0">
                <a:latin typeface="楷体" pitchFamily="49" charset="-122"/>
              </a:rPr>
              <a:t>，例如：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S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latin typeface="楷体" pitchFamily="49" charset="-122"/>
                <a:sym typeface="Symbol" pitchFamily="18" charset="2"/>
              </a:rPr>
              <a:t>dAS</a:t>
            </a:r>
            <a:endParaRPr lang="en-US" altLang="zh-CN" sz="2200" dirty="0">
              <a:latin typeface="楷体" pitchFamily="49" charset="-122"/>
              <a:sym typeface="Symbol" pitchFamily="18" charset="2"/>
            </a:endParaRPr>
          </a:p>
          <a:p>
            <a:pPr marL="441325"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型（右线性和正规文法，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Regular Grammar=RG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sym typeface="Symbol" pitchFamily="18" charset="2"/>
              </a:rPr>
              <a:t>）</a:t>
            </a:r>
            <a:r>
              <a:rPr lang="zh-CN" altLang="en-US" dirty="0">
                <a:latin typeface="楷体" pitchFamily="49" charset="-122"/>
                <a:sym typeface="Symbol" pitchFamily="18" charset="2"/>
              </a:rPr>
              <a:t>：</a:t>
            </a:r>
            <a:endParaRPr lang="en-US" altLang="zh-CN" dirty="0">
              <a:latin typeface="楷体" pitchFamily="49" charset="-122"/>
              <a:sym typeface="Symbol" pitchFamily="18" charset="2"/>
            </a:endParaRPr>
          </a:p>
          <a:p>
            <a:pPr marL="808038" lvl="2">
              <a:spcBef>
                <a:spcPts val="300"/>
              </a:spcBef>
            </a:pP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规则：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AB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或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A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（</a:t>
            </a:r>
            <a:r>
              <a:rPr lang="zh-CN" altLang="zh-CN" sz="2200" dirty="0">
                <a:latin typeface="楷体" pitchFamily="49" charset="-122"/>
                <a:sym typeface="Symbol" pitchFamily="18" charset="2"/>
              </a:rPr>
              <a:t>右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线性）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,AB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或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A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（左线性）</a:t>
            </a:r>
            <a:endParaRPr lang="en-US" altLang="zh-CN" sz="2200" dirty="0">
              <a:latin typeface="楷体" pitchFamily="49" charset="-122"/>
              <a:sym typeface="Symbol" pitchFamily="18" charset="2"/>
            </a:endParaRPr>
          </a:p>
          <a:p>
            <a:pPr marL="808038" lvl="2">
              <a:spcBef>
                <a:spcPts val="300"/>
              </a:spcBef>
            </a:pP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A</a:t>
            </a:r>
            <a:r>
              <a:rPr lang="en-US" altLang="zh-CN" sz="2200" dirty="0">
                <a:latin typeface="楷体" pitchFamily="49" charset="-122"/>
              </a:rPr>
              <a:t>V</a:t>
            </a:r>
            <a:r>
              <a:rPr lang="en-US" altLang="zh-CN" sz="2200" baseline="-25000" dirty="0">
                <a:latin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，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</a:t>
            </a:r>
            <a:r>
              <a:rPr lang="en-US" altLang="zh-CN" sz="2200" dirty="0">
                <a:latin typeface="楷体" pitchFamily="49" charset="-122"/>
              </a:rPr>
              <a:t>V</a:t>
            </a:r>
            <a:r>
              <a:rPr lang="en-US" altLang="zh-CN" sz="2200" baseline="-25000" dirty="0">
                <a:latin typeface="楷体" pitchFamily="49" charset="-122"/>
              </a:rPr>
              <a:t>T</a:t>
            </a:r>
            <a:r>
              <a:rPr lang="zh-CN" altLang="en-US" sz="2200" baseline="30000" dirty="0">
                <a:latin typeface="楷体" pitchFamily="49" charset="-122"/>
              </a:rPr>
              <a:t>*</a:t>
            </a:r>
            <a:r>
              <a:rPr lang="zh-CN" altLang="en-US" sz="2200" dirty="0">
                <a:latin typeface="楷体" pitchFamily="49" charset="-122"/>
              </a:rPr>
              <a:t>，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例如：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S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latin typeface="楷体" pitchFamily="49" charset="-122"/>
                <a:sym typeface="Symbol" pitchFamily="18" charset="2"/>
              </a:rPr>
              <a:t>cdS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或</a:t>
            </a:r>
            <a:r>
              <a:rPr lang="en-US" altLang="zh-CN" sz="2200" dirty="0">
                <a:latin typeface="楷体" pitchFamily="49" charset="-122"/>
                <a:sym typeface="Symbol" pitchFamily="18" charset="2"/>
              </a:rPr>
              <a:t>A</a:t>
            </a:r>
            <a:r>
              <a:rPr lang="zh-CN" altLang="en-US" sz="2200" dirty="0"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latin typeface="楷体" pitchFamily="49" charset="-122"/>
                <a:sym typeface="Symbol" pitchFamily="18" charset="2"/>
              </a:rPr>
              <a:t>Sdd</a:t>
            </a:r>
            <a:endParaRPr lang="zh-CN" altLang="en-US" sz="2200" dirty="0">
              <a:latin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2E0F68-BE32-4049-A7BD-1B6495033F4E}"/>
              </a:ext>
            </a:extLst>
          </p:cNvPr>
          <p:cNvSpPr/>
          <p:nvPr/>
        </p:nvSpPr>
        <p:spPr>
          <a:xfrm>
            <a:off x="3806825" y="2227742"/>
            <a:ext cx="2565400" cy="3143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8F7CE5-E297-4EA2-9C22-ABC103B200AE}"/>
              </a:ext>
            </a:extLst>
          </p:cNvPr>
          <p:cNvSpPr/>
          <p:nvPr/>
        </p:nvSpPr>
        <p:spPr>
          <a:xfrm>
            <a:off x="7346949" y="3321685"/>
            <a:ext cx="1114799" cy="3143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D7E3C-FE82-4F5D-9255-D31904F9CB79}"/>
              </a:ext>
            </a:extLst>
          </p:cNvPr>
          <p:cNvSpPr/>
          <p:nvPr/>
        </p:nvSpPr>
        <p:spPr>
          <a:xfrm>
            <a:off x="6680200" y="4436110"/>
            <a:ext cx="955676" cy="3143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5C48C6-8AA8-4E7E-A6DB-E742835E026D}"/>
              </a:ext>
            </a:extLst>
          </p:cNvPr>
          <p:cNvSpPr/>
          <p:nvPr/>
        </p:nvSpPr>
        <p:spPr>
          <a:xfrm>
            <a:off x="3948111" y="5977572"/>
            <a:ext cx="2036763" cy="3143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4136" y="147414"/>
            <a:ext cx="7886700" cy="679902"/>
          </a:xfrm>
        </p:spPr>
        <p:txBody>
          <a:bodyPr/>
          <a:lstStyle/>
          <a:p>
            <a:r>
              <a:rPr lang="zh-CN" altLang="en-US" sz="3600" dirty="0"/>
              <a:t>语言层次关系图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78971" y="855410"/>
            <a:ext cx="8252074" cy="36556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</a:rPr>
              <a:t>型</a:t>
            </a:r>
            <a:r>
              <a:rPr lang="en-US" altLang="zh-CN" sz="2400" dirty="0">
                <a:latin typeface="楷体" pitchFamily="49" charset="-122"/>
              </a:rPr>
              <a:t>=</a:t>
            </a:r>
            <a:r>
              <a:rPr lang="zh-CN" altLang="en-US" sz="2400" dirty="0">
                <a:latin typeface="楷体" pitchFamily="49" charset="-122"/>
              </a:rPr>
              <a:t>正规语言，</a:t>
            </a:r>
            <a:r>
              <a:rPr lang="en-US" altLang="zh-CN" sz="2400" dirty="0">
                <a:latin typeface="楷体" pitchFamily="49" charset="-122"/>
              </a:rPr>
              <a:t>Regular Language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RL</a:t>
            </a:r>
            <a:r>
              <a:rPr lang="zh-CN" altLang="en-US" sz="2400" dirty="0">
                <a:latin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</a:rPr>
              <a:t>型</a:t>
            </a:r>
            <a:r>
              <a:rPr lang="en-US" altLang="zh-CN" sz="2400" dirty="0">
                <a:latin typeface="楷体" pitchFamily="49" charset="-122"/>
              </a:rPr>
              <a:t>=</a:t>
            </a:r>
            <a:r>
              <a:rPr lang="zh-CN" altLang="en-US" sz="2400" dirty="0">
                <a:latin typeface="楷体" pitchFamily="49" charset="-122"/>
              </a:rPr>
              <a:t>上下文无关语言，</a:t>
            </a:r>
            <a:r>
              <a:rPr lang="en-US" altLang="zh-CN" sz="2400" dirty="0">
                <a:latin typeface="楷体" pitchFamily="49" charset="-122"/>
              </a:rPr>
              <a:t>Context Free Language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CFL</a:t>
            </a:r>
            <a:r>
              <a:rPr lang="zh-CN" altLang="en-US" sz="2400" dirty="0">
                <a:latin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楷体" pitchFamily="49" charset="-122"/>
              </a:rPr>
              <a:t>RL</a:t>
            </a:r>
            <a:r>
              <a:rPr lang="zh-CN" altLang="en-US" sz="2000" dirty="0">
                <a:latin typeface="楷体" pitchFamily="49" charset="-122"/>
              </a:rPr>
              <a:t>也是</a:t>
            </a:r>
            <a:r>
              <a:rPr lang="en-US" altLang="zh-CN" sz="2000" dirty="0">
                <a:latin typeface="楷体" pitchFamily="49" charset="-122"/>
              </a:rPr>
              <a:t>CFL</a:t>
            </a:r>
            <a:r>
              <a:rPr lang="zh-CN" altLang="en-US" sz="2000" dirty="0">
                <a:latin typeface="楷体" pitchFamily="49" charset="-122"/>
              </a:rPr>
              <a:t>，当我们说</a:t>
            </a:r>
            <a:r>
              <a:rPr lang="en-US" altLang="zh-CN" sz="2000" dirty="0">
                <a:latin typeface="楷体" pitchFamily="49" charset="-122"/>
              </a:rPr>
              <a:t>CFL</a:t>
            </a:r>
            <a:r>
              <a:rPr lang="zh-CN" altLang="en-US" sz="2000" dirty="0">
                <a:latin typeface="楷体" pitchFamily="49" charset="-122"/>
              </a:rPr>
              <a:t>时，我们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</a:rPr>
              <a:t>主要关心那些不属于正规语言</a:t>
            </a:r>
            <a:r>
              <a:rPr lang="zh-CN" altLang="en-US" sz="2000" dirty="0">
                <a:latin typeface="楷体" pitchFamily="49" charset="-122"/>
              </a:rPr>
              <a:t>的部分；</a:t>
            </a:r>
            <a:endParaRPr lang="en-US" altLang="zh-CN" sz="2000" dirty="0">
              <a:latin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型</a:t>
            </a:r>
            <a:r>
              <a:rPr lang="en-US" altLang="zh-CN" sz="2400" dirty="0">
                <a:latin typeface="楷体" pitchFamily="49" charset="-122"/>
              </a:rPr>
              <a:t>=</a:t>
            </a:r>
            <a:r>
              <a:rPr lang="zh-CN" altLang="en-US" sz="2400" dirty="0">
                <a:latin typeface="楷体" pitchFamily="49" charset="-122"/>
              </a:rPr>
              <a:t>上下文有关语言，</a:t>
            </a:r>
            <a:r>
              <a:rPr lang="en-US" altLang="zh-CN" sz="2400" dirty="0">
                <a:latin typeface="楷体" pitchFamily="49" charset="-122"/>
              </a:rPr>
              <a:t>Context Sensitive Language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CSL</a:t>
            </a:r>
          </a:p>
          <a:p>
            <a:pPr lvl="1">
              <a:lnSpc>
                <a:spcPct val="110000"/>
              </a:lnSpc>
              <a:buSzPct val="60000"/>
              <a:buFont typeface="Wingdings" pitchFamily="2" charset="2"/>
              <a:buChar char="Ø"/>
            </a:pPr>
            <a:r>
              <a:rPr lang="en-US" altLang="zh-CN" sz="2200" dirty="0">
                <a:latin typeface="楷体" pitchFamily="49" charset="-122"/>
              </a:rPr>
              <a:t>CFL</a:t>
            </a:r>
            <a:r>
              <a:rPr lang="zh-CN" altLang="en-US" sz="2200" dirty="0">
                <a:latin typeface="楷体" pitchFamily="49" charset="-122"/>
              </a:rPr>
              <a:t>也是</a:t>
            </a:r>
            <a:r>
              <a:rPr lang="en-US" altLang="zh-CN" sz="2200" dirty="0">
                <a:latin typeface="楷体" pitchFamily="49" charset="-122"/>
              </a:rPr>
              <a:t>CSL</a:t>
            </a:r>
            <a:r>
              <a:rPr lang="zh-CN" altLang="en-US" sz="2200" dirty="0">
                <a:latin typeface="楷体" pitchFamily="49" charset="-122"/>
              </a:rPr>
              <a:t>的一部分</a:t>
            </a:r>
            <a:endParaRPr lang="en-US" altLang="zh-CN" sz="2200" dirty="0">
              <a:latin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型</a:t>
            </a:r>
            <a:r>
              <a:rPr lang="en-US" altLang="zh-CN" sz="2400" dirty="0">
                <a:latin typeface="楷体" pitchFamily="49" charset="-122"/>
              </a:rPr>
              <a:t>=</a:t>
            </a:r>
            <a:r>
              <a:rPr lang="zh-CN" altLang="en-US" sz="2400" dirty="0">
                <a:latin typeface="楷体" pitchFamily="49" charset="-122"/>
              </a:rPr>
              <a:t>短语语言、图灵语言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0D134-8877-4E9E-B253-C26D2942C03D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2" name="组合 24"/>
          <p:cNvGrpSpPr/>
          <p:nvPr/>
        </p:nvGrpSpPr>
        <p:grpSpPr>
          <a:xfrm>
            <a:off x="988172" y="4560201"/>
            <a:ext cx="7020232" cy="1755057"/>
            <a:chOff x="604724" y="4468761"/>
            <a:chExt cx="7020232" cy="1755057"/>
          </a:xfrm>
        </p:grpSpPr>
        <p:sp>
          <p:nvSpPr>
            <p:cNvPr id="16" name="椭圆 15"/>
            <p:cNvSpPr/>
            <p:nvPr/>
          </p:nvSpPr>
          <p:spPr>
            <a:xfrm>
              <a:off x="1386388" y="4999706"/>
              <a:ext cx="2684207" cy="6194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型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50414" y="4881716"/>
              <a:ext cx="3982065" cy="929149"/>
            </a:xfrm>
            <a:prstGeom prst="ellipse">
              <a:avLst/>
            </a:prstGeom>
            <a:solidFill>
              <a:srgbClr val="0000FF">
                <a:alpha val="1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070595" y="5070987"/>
              <a:ext cx="811161" cy="560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型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929188" y="4689987"/>
              <a:ext cx="5840362" cy="1312607"/>
            </a:xfrm>
            <a:prstGeom prst="ellipse">
              <a:avLst/>
            </a:prstGeom>
            <a:solidFill>
              <a:schemeClr val="accent2">
                <a:lumMod val="75000"/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84879" y="5070987"/>
              <a:ext cx="811161" cy="560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型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604724" y="4468761"/>
              <a:ext cx="7020232" cy="175505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20389" y="5070987"/>
              <a:ext cx="811161" cy="560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型</a:t>
              </a:r>
            </a:p>
          </p:txBody>
        </p:sp>
      </p:grp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12034</TotalTime>
  <Words>1492</Words>
  <Application>Microsoft Office PowerPoint</Application>
  <PresentationFormat>全屏显示(4:3)</PresentationFormat>
  <Paragraphs>251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华文新魏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Franklin Gothic Book</vt:lpstr>
      <vt:lpstr>Franklin Gothic Medium</vt:lpstr>
      <vt:lpstr>Times New Roman</vt:lpstr>
      <vt:lpstr>Wingdings</vt:lpstr>
      <vt:lpstr>Wingdings 2</vt:lpstr>
      <vt:lpstr>Office 主题​​</vt:lpstr>
      <vt:lpstr>暗香扑面</vt:lpstr>
      <vt:lpstr>编译原理</vt:lpstr>
      <vt:lpstr>这部分阐述下列几个主题</vt:lpstr>
      <vt:lpstr>形式语言</vt:lpstr>
      <vt:lpstr>形式语言（续）</vt:lpstr>
      <vt:lpstr>字符串相关概念</vt:lpstr>
      <vt:lpstr>例-字符串的闭包</vt:lpstr>
      <vt:lpstr>例-字符串的闭包（续）</vt:lpstr>
      <vt:lpstr>文法的分类</vt:lpstr>
      <vt:lpstr>语言层次关系图</vt:lpstr>
      <vt:lpstr>例-综合概念</vt:lpstr>
      <vt:lpstr>例：等价的声明语句文法</vt:lpstr>
      <vt:lpstr>例-改写文法</vt:lpstr>
      <vt:lpstr>PowerPoint 演示文稿</vt:lpstr>
      <vt:lpstr>文法的二义性</vt:lpstr>
      <vt:lpstr>End of Chapter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776</cp:revision>
  <dcterms:created xsi:type="dcterms:W3CDTF">2016-08-02T12:41:14Z</dcterms:created>
  <dcterms:modified xsi:type="dcterms:W3CDTF">2023-01-09T05:21:04Z</dcterms:modified>
</cp:coreProperties>
</file>