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6"/>
  </p:notesMasterIdLst>
  <p:sldIdLst>
    <p:sldId id="277" r:id="rId2"/>
    <p:sldId id="557" r:id="rId3"/>
    <p:sldId id="579" r:id="rId4"/>
    <p:sldId id="504" r:id="rId5"/>
    <p:sldId id="555" r:id="rId6"/>
    <p:sldId id="559" r:id="rId7"/>
    <p:sldId id="558" r:id="rId8"/>
    <p:sldId id="554" r:id="rId9"/>
    <p:sldId id="556" r:id="rId10"/>
    <p:sldId id="499" r:id="rId11"/>
    <p:sldId id="580" r:id="rId12"/>
    <p:sldId id="544" r:id="rId13"/>
    <p:sldId id="539" r:id="rId14"/>
    <p:sldId id="561" r:id="rId15"/>
    <p:sldId id="562" r:id="rId16"/>
    <p:sldId id="567" r:id="rId17"/>
    <p:sldId id="538" r:id="rId18"/>
    <p:sldId id="545" r:id="rId19"/>
    <p:sldId id="542" r:id="rId20"/>
    <p:sldId id="531" r:id="rId21"/>
    <p:sldId id="563" r:id="rId22"/>
    <p:sldId id="568" r:id="rId23"/>
    <p:sldId id="533" r:id="rId24"/>
    <p:sldId id="569" r:id="rId25"/>
    <p:sldId id="570" r:id="rId26"/>
    <p:sldId id="571" r:id="rId27"/>
    <p:sldId id="572" r:id="rId28"/>
    <p:sldId id="573" r:id="rId29"/>
    <p:sldId id="574" r:id="rId30"/>
    <p:sldId id="578" r:id="rId31"/>
    <p:sldId id="566" r:id="rId32"/>
    <p:sldId id="564" r:id="rId33"/>
    <p:sldId id="576" r:id="rId34"/>
    <p:sldId id="516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1E1CE3"/>
    <a:srgbClr val="003399"/>
    <a:srgbClr val="FF9BFF"/>
    <a:srgbClr val="0066CC"/>
    <a:srgbClr val="FC02A9"/>
    <a:srgbClr val="3366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8516" autoAdjust="0"/>
  </p:normalViewPr>
  <p:slideViewPr>
    <p:cSldViewPr>
      <p:cViewPr varScale="1">
        <p:scale>
          <a:sx n="64" d="100"/>
          <a:sy n="64" d="100"/>
        </p:scale>
        <p:origin x="135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841B4A7-A485-47F2-B7D0-F99795AE32E4}" type="datetimeFigureOut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F2CEBBE-9AC9-4580-9F2F-1182843447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520CF-E4A7-4F82-917D-0A343FD7B897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95026-E598-4D3B-9E1C-0506333975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E0F0B-49B6-482D-ABF8-3040D4D1E84E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14764-80A4-4B87-A7CA-87E0A8F3E0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E975E-68ED-46EF-A326-A9B8BE99D328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3AB32-3846-4B4A-A8A4-47E0E10C0E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81287"/>
          </a:xfrm>
        </p:spPr>
        <p:txBody>
          <a:bodyPr/>
          <a:lstStyle>
            <a:lvl1pPr algn="ctr">
              <a:defRPr sz="360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defRPr>
            </a:lvl1pPr>
            <a:lvl2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40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defRPr>
            </a:lvl2pPr>
            <a:lvl3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20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defRPr>
            </a:lvl3pPr>
            <a:lvl4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defRPr>
            </a:lvl4pPr>
            <a:lvl5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064E2-BCCC-4C81-B59C-6350138FE43C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1E1CE3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copyright © 2019 by Xu Dezhi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7536" y="6468894"/>
            <a:ext cx="73612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AD809-FDC6-4D4C-9952-8F7132C5CE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6ED13-F4B6-46D2-BD3E-092382AD05F8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9EC9-7AC2-4FD2-9C95-917DDD280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DE738-C173-4C66-AD7B-B72513DBD68C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448BB-50C9-42F4-A7CE-83A24E7E5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8C25-C4D5-4DF5-9059-56E9239E3678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A725E-A30C-4A8F-B040-5D17F58CC5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28" y="2139334"/>
            <a:ext cx="7886700" cy="1325563"/>
          </a:xfrm>
        </p:spPr>
        <p:txBody>
          <a:bodyPr/>
          <a:lstStyle>
            <a:lvl1pPr algn="ctr">
              <a:defRPr sz="400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9F75A-3936-465D-9F0C-06E5201E91B7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2019 by Xu Dezhi</a:t>
            </a:r>
            <a:endParaRPr lang="zh-CN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30345-F312-4FC2-882D-B9ABBF8524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BFA21-1EA4-46C1-B609-81DA050779DC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3E188-BADD-4C63-864A-0DF97E6653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90600-72D6-4908-AD1B-6C2EED2F9C5F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7E4DD-B3EA-41B0-B302-84F1C4E857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44E3F-2B55-4D7F-ABE6-94E7456A9157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7E865-6A0E-49E4-BDE5-C741FCCF90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224325C-94DC-40B4-ADA1-D5A270C57DCA}" type="datetime1">
              <a:rPr lang="zh-CN" altLang="en-US"/>
              <a:pPr>
                <a:defRPr/>
              </a:pPr>
              <a:t>2023/1/9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copyright © 2018 by Xu 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D85831-EB22-47D5-988C-52E6F34E04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7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249695" y="2088107"/>
            <a:ext cx="6556824" cy="951908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34826"/>
            <a:ext cx="6858000" cy="202849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3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第三章 词法分析</a:t>
            </a:r>
            <a:endParaRPr lang="en-US" altLang="zh-CN" sz="3300" b="1" dirty="0">
              <a:solidFill>
                <a:srgbClr val="1E1CE3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  <a:p>
            <a:pPr eaLnBrk="1" fontAlgn="auto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3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第一部分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52220" y="4833184"/>
            <a:ext cx="176479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400" b="1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徐德智</a:t>
            </a:r>
            <a:endParaRPr lang="en-US" altLang="zh-CN" sz="2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中南大学</a:t>
            </a:r>
            <a:endParaRPr lang="en-US" altLang="zh-CN" sz="200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2023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7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2925082" y="6262914"/>
            <a:ext cx="3105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2023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42938" y="269875"/>
            <a:ext cx="7886700" cy="766763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作业</a:t>
            </a:r>
            <a:endParaRPr lang="zh-CN" altLang="en-US" sz="3600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587375" y="1088740"/>
            <a:ext cx="7886700" cy="2168046"/>
          </a:xfrm>
        </p:spPr>
        <p:txBody>
          <a:bodyPr/>
          <a:lstStyle/>
          <a:p>
            <a:pPr marL="363538" indent="-363538">
              <a:buSzPct val="100000"/>
              <a:buFont typeface="+mj-lt"/>
              <a:buAutoNum type="arabicPeriod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请将其转换为单个字符迁移函数的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NFA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363538" indent="-363538">
              <a:buSzPct val="100000"/>
              <a:buFont typeface="+mj-lt"/>
              <a:buAutoNum type="arabicPeriod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下图是一个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NFA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，请用数学通式或文字或二者结合描述该自动机识别的语言。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363538" indent="-363538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选做：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你能设计出识别该语言的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DFA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吗？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8BC9C-6911-4DBD-B739-C80500B656A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256D843-E403-4F4A-A3F4-99DC0254B8E6}"/>
              </a:ext>
            </a:extLst>
          </p:cNvPr>
          <p:cNvGrpSpPr/>
          <p:nvPr/>
        </p:nvGrpSpPr>
        <p:grpSpPr>
          <a:xfrm>
            <a:off x="2192379" y="3649019"/>
            <a:ext cx="4676691" cy="2629393"/>
            <a:chOff x="2192379" y="3649019"/>
            <a:chExt cx="4676691" cy="2629393"/>
          </a:xfrm>
        </p:grpSpPr>
        <p:grpSp>
          <p:nvGrpSpPr>
            <p:cNvPr id="34821" name="组合 26"/>
            <p:cNvGrpSpPr>
              <a:grpSpLocks/>
            </p:cNvGrpSpPr>
            <p:nvPr/>
          </p:nvGrpSpPr>
          <p:grpSpPr bwMode="auto">
            <a:xfrm>
              <a:off x="2192379" y="3879050"/>
              <a:ext cx="4676691" cy="2399362"/>
              <a:chOff x="2304266" y="2881955"/>
              <a:chExt cx="4676055" cy="2398954"/>
            </a:xfrm>
          </p:grpSpPr>
          <p:grpSp>
            <p:nvGrpSpPr>
              <p:cNvPr id="34822" name="组合 23"/>
              <p:cNvGrpSpPr>
                <a:grpSpLocks/>
              </p:cNvGrpSpPr>
              <p:nvPr/>
            </p:nvGrpSpPr>
            <p:grpSpPr bwMode="auto">
              <a:xfrm>
                <a:off x="2304266" y="2991473"/>
                <a:ext cx="4676055" cy="2289436"/>
                <a:chOff x="2304266" y="2991473"/>
                <a:chExt cx="4676055" cy="2289436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3250960" y="3050363"/>
                  <a:ext cx="489533" cy="489517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0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5529508" y="3111554"/>
                  <a:ext cx="368250" cy="367137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bIns="72000"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1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251754" y="4791392"/>
                  <a:ext cx="490472" cy="489517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468398" y="3050363"/>
                  <a:ext cx="490472" cy="489517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312865" y="4852583"/>
                  <a:ext cx="368250" cy="367137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2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4" name="弧形 13"/>
                <p:cNvSpPr/>
                <p:nvPr/>
              </p:nvSpPr>
              <p:spPr>
                <a:xfrm>
                  <a:off x="2869008" y="3054958"/>
                  <a:ext cx="449202" cy="450773"/>
                </a:xfrm>
                <a:prstGeom prst="arc">
                  <a:avLst>
                    <a:gd name="adj1" fmla="val 1926230"/>
                    <a:gd name="adj2" fmla="val 19580506"/>
                  </a:avLst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5" name="弧形 14"/>
                <p:cNvSpPr/>
                <p:nvPr/>
              </p:nvSpPr>
              <p:spPr>
                <a:xfrm>
                  <a:off x="5926346" y="3054966"/>
                  <a:ext cx="449939" cy="449186"/>
                </a:xfrm>
                <a:prstGeom prst="arc">
                  <a:avLst>
                    <a:gd name="adj1" fmla="val 12259335"/>
                    <a:gd name="adj2" fmla="val 9252064"/>
                  </a:avLst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6" name="弧形 15"/>
                <p:cNvSpPr/>
                <p:nvPr/>
              </p:nvSpPr>
              <p:spPr>
                <a:xfrm>
                  <a:off x="3684280" y="4794571"/>
                  <a:ext cx="449939" cy="450773"/>
                </a:xfrm>
                <a:prstGeom prst="arc">
                  <a:avLst>
                    <a:gd name="adj1" fmla="val 12572330"/>
                    <a:gd name="adj2" fmla="val 8914815"/>
                  </a:avLst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2304266" y="3058137"/>
                  <a:ext cx="594959" cy="4491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 err="1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a,b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6299650" y="2991473"/>
                  <a:ext cx="680671" cy="4507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 err="1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a,b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4110404" y="4750126"/>
                  <a:ext cx="619184" cy="4507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 err="1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a,b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21" name="直接箭头连接符 20"/>
                <p:cNvCxnSpPr>
                  <a:cxnSpLocks/>
                  <a:stCxn id="7" idx="6"/>
                </p:cNvCxnSpPr>
                <p:nvPr/>
              </p:nvCxnSpPr>
              <p:spPr>
                <a:xfrm>
                  <a:off x="3740494" y="3295121"/>
                  <a:ext cx="1727904" cy="2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>
                  <a:cxnSpLocks/>
                  <a:stCxn id="7" idx="4"/>
                  <a:endCxn id="11" idx="0"/>
                </p:cNvCxnSpPr>
                <p:nvPr/>
              </p:nvCxnSpPr>
              <p:spPr>
                <a:xfrm>
                  <a:off x="3495727" y="3539880"/>
                  <a:ext cx="1264" cy="1251512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矩形 24"/>
              <p:cNvSpPr/>
              <p:nvPr/>
            </p:nvSpPr>
            <p:spPr>
              <a:xfrm>
                <a:off x="4109682" y="2881955"/>
                <a:ext cx="860309" cy="4507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bb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373181" y="3850165"/>
                <a:ext cx="666660" cy="4507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 err="1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aa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AF5AD83-1EFD-4E59-9D36-19D04AD244D2}"/>
                </a:ext>
              </a:extLst>
            </p:cNvPr>
            <p:cNvCxnSpPr>
              <a:cxnSpLocks/>
              <a:endCxn id="7" idx="0"/>
            </p:cNvCxnSpPr>
            <p:nvPr/>
          </p:nvCxnSpPr>
          <p:spPr bwMode="auto">
            <a:xfrm>
              <a:off x="3375578" y="3649019"/>
              <a:ext cx="0" cy="398468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42938" y="269875"/>
            <a:ext cx="7886700" cy="766763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例</a:t>
            </a:r>
            <a:endParaRPr lang="zh-CN" altLang="en-US" sz="3600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997811" y="1388235"/>
            <a:ext cx="1333486" cy="55628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NFA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例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8BC9C-6911-4DBD-B739-C80500B656A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CFE279D-AAF7-4041-BE6B-546849927704}"/>
              </a:ext>
            </a:extLst>
          </p:cNvPr>
          <p:cNvGrpSpPr/>
          <p:nvPr/>
        </p:nvGrpSpPr>
        <p:grpSpPr>
          <a:xfrm>
            <a:off x="2141730" y="2084683"/>
            <a:ext cx="4676691" cy="2899374"/>
            <a:chOff x="2141730" y="2084683"/>
            <a:chExt cx="4676691" cy="289937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E28E7B0-5F98-46F6-8FCF-E3BE1E7CBC1D}"/>
                </a:ext>
              </a:extLst>
            </p:cNvPr>
            <p:cNvGrpSpPr/>
            <p:nvPr/>
          </p:nvGrpSpPr>
          <p:grpSpPr>
            <a:xfrm>
              <a:off x="2141730" y="2316878"/>
              <a:ext cx="4676691" cy="2667179"/>
              <a:chOff x="-2755830" y="3308888"/>
              <a:chExt cx="4676691" cy="2667179"/>
            </a:xfrm>
          </p:grpSpPr>
          <p:grpSp>
            <p:nvGrpSpPr>
              <p:cNvPr id="22" name="组合 26">
                <a:extLst>
                  <a:ext uri="{FF2B5EF4-FFF2-40B4-BE49-F238E27FC236}">
                    <a16:creationId xmlns:a16="http://schemas.microsoft.com/office/drawing/2014/main" id="{1701D0CE-9F7F-46ED-B16C-15D3BFA7DD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755830" y="3308888"/>
                <a:ext cx="4676691" cy="2667179"/>
                <a:chOff x="2304266" y="2881955"/>
                <a:chExt cx="4676055" cy="2666725"/>
              </a:xfrm>
            </p:grpSpPr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5D2E7DAF-613F-4A8D-8919-F202149D93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04266" y="2991473"/>
                  <a:ext cx="4676055" cy="2557207"/>
                  <a:chOff x="2304266" y="2991473"/>
                  <a:chExt cx="4676055" cy="2557207"/>
                </a:xfrm>
              </p:grpSpPr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756DE385-9A49-4B0F-97C2-6E4C828FEC79}"/>
                      </a:ext>
                    </a:extLst>
                  </p:cNvPr>
                  <p:cNvSpPr/>
                  <p:nvPr/>
                </p:nvSpPr>
                <p:spPr>
                  <a:xfrm>
                    <a:off x="3250960" y="3050363"/>
                    <a:ext cx="489533" cy="48951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8000"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0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89FF8640-CB4B-4D7C-8F95-3F5C7FEC98CA}"/>
                      </a:ext>
                    </a:extLst>
                  </p:cNvPr>
                  <p:cNvSpPr/>
                  <p:nvPr/>
                </p:nvSpPr>
                <p:spPr>
                  <a:xfrm>
                    <a:off x="5529508" y="3111554"/>
                    <a:ext cx="368250" cy="36713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8000" bIns="72000"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1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B15295BA-6356-4A90-8561-46FA6FA99676}"/>
                      </a:ext>
                    </a:extLst>
                  </p:cNvPr>
                  <p:cNvSpPr/>
                  <p:nvPr/>
                </p:nvSpPr>
                <p:spPr>
                  <a:xfrm>
                    <a:off x="3251754" y="4791392"/>
                    <a:ext cx="490472" cy="48951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00D92505-F955-428A-9078-D39F3DD87FF7}"/>
                      </a:ext>
                    </a:extLst>
                  </p:cNvPr>
                  <p:cNvSpPr/>
                  <p:nvPr/>
                </p:nvSpPr>
                <p:spPr>
                  <a:xfrm>
                    <a:off x="5468398" y="3050363"/>
                    <a:ext cx="490472" cy="48951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1787302A-6701-4416-ABB6-ED7D48DCE16C}"/>
                      </a:ext>
                    </a:extLst>
                  </p:cNvPr>
                  <p:cNvSpPr/>
                  <p:nvPr/>
                </p:nvSpPr>
                <p:spPr>
                  <a:xfrm>
                    <a:off x="3312865" y="4852583"/>
                    <a:ext cx="368250" cy="36713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2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4" name="弧形 33">
                    <a:extLst>
                      <a:ext uri="{FF2B5EF4-FFF2-40B4-BE49-F238E27FC236}">
                        <a16:creationId xmlns:a16="http://schemas.microsoft.com/office/drawing/2014/main" id="{F01CC1D0-E852-4997-ABA4-A402EA14F2D9}"/>
                      </a:ext>
                    </a:extLst>
                  </p:cNvPr>
                  <p:cNvSpPr/>
                  <p:nvPr/>
                </p:nvSpPr>
                <p:spPr>
                  <a:xfrm>
                    <a:off x="2869008" y="3054958"/>
                    <a:ext cx="449202" cy="450773"/>
                  </a:xfrm>
                  <a:prstGeom prst="arc">
                    <a:avLst>
                      <a:gd name="adj1" fmla="val 1926230"/>
                      <a:gd name="adj2" fmla="val 19580506"/>
                    </a:avLst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" name="弧形 34">
                    <a:extLst>
                      <a:ext uri="{FF2B5EF4-FFF2-40B4-BE49-F238E27FC236}">
                        <a16:creationId xmlns:a16="http://schemas.microsoft.com/office/drawing/2014/main" id="{07BA0C98-C573-45E9-A1DD-C6934C37E6F6}"/>
                      </a:ext>
                    </a:extLst>
                  </p:cNvPr>
                  <p:cNvSpPr/>
                  <p:nvPr/>
                </p:nvSpPr>
                <p:spPr>
                  <a:xfrm>
                    <a:off x="5926346" y="3054966"/>
                    <a:ext cx="449939" cy="449186"/>
                  </a:xfrm>
                  <a:prstGeom prst="arc">
                    <a:avLst>
                      <a:gd name="adj1" fmla="val 12259335"/>
                      <a:gd name="adj2" fmla="val 9252064"/>
                    </a:avLst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" name="弧形 35">
                    <a:extLst>
                      <a:ext uri="{FF2B5EF4-FFF2-40B4-BE49-F238E27FC236}">
                        <a16:creationId xmlns:a16="http://schemas.microsoft.com/office/drawing/2014/main" id="{C1225DE7-12E4-48B2-BE70-8ABF2D87B886}"/>
                      </a:ext>
                    </a:extLst>
                  </p:cNvPr>
                  <p:cNvSpPr/>
                  <p:nvPr/>
                </p:nvSpPr>
                <p:spPr>
                  <a:xfrm>
                    <a:off x="3528860" y="5097907"/>
                    <a:ext cx="449939" cy="450773"/>
                  </a:xfrm>
                  <a:prstGeom prst="arc">
                    <a:avLst>
                      <a:gd name="adj1" fmla="val 15797665"/>
                      <a:gd name="adj2" fmla="val 11386031"/>
                    </a:avLst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17C6E291-51F2-4DCE-8B7E-34B6BC4AF0F9}"/>
                      </a:ext>
                    </a:extLst>
                  </p:cNvPr>
                  <p:cNvSpPr/>
                  <p:nvPr/>
                </p:nvSpPr>
                <p:spPr>
                  <a:xfrm>
                    <a:off x="2304266" y="3058137"/>
                    <a:ext cx="594959" cy="4491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 err="1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a,b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BC10A162-557F-4802-A38F-E291EE4996D6}"/>
                      </a:ext>
                    </a:extLst>
                  </p:cNvPr>
                  <p:cNvSpPr/>
                  <p:nvPr/>
                </p:nvSpPr>
                <p:spPr>
                  <a:xfrm>
                    <a:off x="6299650" y="2991473"/>
                    <a:ext cx="680671" cy="4507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 err="1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a,b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6E027055-1B69-4534-BCD2-03F140AD08C6}"/>
                      </a:ext>
                    </a:extLst>
                  </p:cNvPr>
                  <p:cNvSpPr/>
                  <p:nvPr/>
                </p:nvSpPr>
                <p:spPr>
                  <a:xfrm>
                    <a:off x="3978799" y="5097907"/>
                    <a:ext cx="619184" cy="4507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 err="1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a,b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8B2FA270-9C64-40CF-86E7-621E5C878636}"/>
                      </a:ext>
                    </a:extLst>
                  </p:cNvPr>
                  <p:cNvCxnSpPr>
                    <a:cxnSpLocks/>
                    <a:stCxn id="29" idx="6"/>
                  </p:cNvCxnSpPr>
                  <p:nvPr/>
                </p:nvCxnSpPr>
                <p:spPr>
                  <a:xfrm>
                    <a:off x="3740494" y="3295121"/>
                    <a:ext cx="1727904" cy="2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箭头连接符 40">
                    <a:extLst>
                      <a:ext uri="{FF2B5EF4-FFF2-40B4-BE49-F238E27FC236}">
                        <a16:creationId xmlns:a16="http://schemas.microsoft.com/office/drawing/2014/main" id="{317C2610-BF3C-4B43-8372-EBEB61AD30DA}"/>
                      </a:ext>
                    </a:extLst>
                  </p:cNvPr>
                  <p:cNvCxnSpPr>
                    <a:cxnSpLocks/>
                    <a:stCxn id="29" idx="4"/>
                    <a:endCxn id="31" idx="0"/>
                  </p:cNvCxnSpPr>
                  <p:nvPr/>
                </p:nvCxnSpPr>
                <p:spPr>
                  <a:xfrm>
                    <a:off x="3495727" y="3539880"/>
                    <a:ext cx="1264" cy="1251512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0F4B557-7D66-44A8-A9F0-7EFC9E64BBEB}"/>
                    </a:ext>
                  </a:extLst>
                </p:cNvPr>
                <p:cNvSpPr/>
                <p:nvPr/>
              </p:nvSpPr>
              <p:spPr>
                <a:xfrm>
                  <a:off x="4109682" y="2881955"/>
                  <a:ext cx="860309" cy="4507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bb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E0C72C4-CAC1-4863-A925-870DD8C1BF5F}"/>
                    </a:ext>
                  </a:extLst>
                </p:cNvPr>
                <p:cNvSpPr/>
                <p:nvPr/>
              </p:nvSpPr>
              <p:spPr>
                <a:xfrm>
                  <a:off x="3373181" y="3850165"/>
                  <a:ext cx="666660" cy="4507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ε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F147771-A9BF-47C2-A484-871649B0209F}"/>
                  </a:ext>
                </a:extLst>
              </p:cNvPr>
              <p:cNvSpPr/>
              <p:nvPr/>
            </p:nvSpPr>
            <p:spPr bwMode="auto">
              <a:xfrm>
                <a:off x="408977" y="5212980"/>
                <a:ext cx="489600" cy="489600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anchor="ctr"/>
              <a:lstStyle/>
              <a:p>
                <a:pPr algn="ctr">
                  <a:defRPr/>
                </a:pPr>
                <a:r>
                  <a:rPr lang="en-US" altLang="zh-CN" sz="20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3E69B4D2-28C7-4DA5-A287-D663A491C37E}"/>
                  </a:ext>
                </a:extLst>
              </p:cNvPr>
              <p:cNvCxnSpPr>
                <a:cxnSpLocks/>
                <a:stCxn id="32" idx="4"/>
                <a:endCxn id="42" idx="0"/>
              </p:cNvCxnSpPr>
              <p:nvPr/>
            </p:nvCxnSpPr>
            <p:spPr bwMode="auto">
              <a:xfrm flipH="1">
                <a:off x="653777" y="3966925"/>
                <a:ext cx="225" cy="1246055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1B8A96AB-6A67-48EF-B4CA-C2CB0A1AAA13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 bwMode="auto">
              <a:xfrm flipH="1">
                <a:off x="-1389512" y="3895225"/>
                <a:ext cx="1870082" cy="1395125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5A1CA3C-2D13-41E5-9A99-88266A15EAC3}"/>
                  </a:ext>
                </a:extLst>
              </p:cNvPr>
              <p:cNvSpPr/>
              <p:nvPr/>
            </p:nvSpPr>
            <p:spPr bwMode="auto">
              <a:xfrm>
                <a:off x="-288540" y="4374105"/>
                <a:ext cx="397596" cy="266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5D9582D-7A61-4307-8D20-518C67B07371}"/>
                  </a:ext>
                </a:extLst>
              </p:cNvPr>
              <p:cNvSpPr/>
              <p:nvPr/>
            </p:nvSpPr>
            <p:spPr bwMode="auto">
              <a:xfrm>
                <a:off x="600215" y="4374105"/>
                <a:ext cx="397596" cy="266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BC5340B-7971-400E-AAAB-D509931EB6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9688" y="2084683"/>
              <a:ext cx="0" cy="398468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54A16D0D-3E97-4AB5-B8F2-5A635400BA51}"/>
              </a:ext>
            </a:extLst>
          </p:cNvPr>
          <p:cNvSpPr/>
          <p:nvPr/>
        </p:nvSpPr>
        <p:spPr>
          <a:xfrm>
            <a:off x="4076945" y="2316878"/>
            <a:ext cx="572583" cy="560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D35E6D6-8177-4F93-97F5-A6AFF78E7927}"/>
              </a:ext>
            </a:extLst>
          </p:cNvPr>
          <p:cNvSpPr/>
          <p:nvPr/>
        </p:nvSpPr>
        <p:spPr>
          <a:xfrm>
            <a:off x="3184915" y="3240377"/>
            <a:ext cx="572583" cy="560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C3DCEA1-90E4-4A9D-A782-CD2F61D1D4F5}"/>
              </a:ext>
            </a:extLst>
          </p:cNvPr>
          <p:cNvSpPr/>
          <p:nvPr/>
        </p:nvSpPr>
        <p:spPr>
          <a:xfrm>
            <a:off x="4435759" y="3244649"/>
            <a:ext cx="1459612" cy="560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1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34400"/>
            <a:ext cx="7886700" cy="781287"/>
          </a:xfrm>
        </p:spPr>
        <p:txBody>
          <a:bodyPr/>
          <a:lstStyle/>
          <a:p>
            <a:r>
              <a:rPr lang="zh-CN" altLang="en-US" dirty="0"/>
              <a:t>以下要解决的问题图解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77081" y="3726862"/>
            <a:ext cx="8587246" cy="942109"/>
            <a:chOff x="415631" y="4017817"/>
            <a:chExt cx="8587246" cy="94210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5631" y="4142507"/>
              <a:ext cx="1676400" cy="692728"/>
              <a:chOff x="568036" y="4100945"/>
              <a:chExt cx="1676400" cy="692728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68036" y="4100945"/>
                <a:ext cx="1676400" cy="6927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997528" y="4211782"/>
                <a:ext cx="817418" cy="4294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RE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124888" y="4142507"/>
              <a:ext cx="1676400" cy="692728"/>
              <a:chOff x="5195454" y="4142509"/>
              <a:chExt cx="1676400" cy="69272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195454" y="4142509"/>
                <a:ext cx="1676400" cy="6927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624946" y="4267201"/>
                <a:ext cx="817418" cy="4294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DFA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770899" y="4142507"/>
              <a:ext cx="1676400" cy="692728"/>
              <a:chOff x="3047999" y="4170218"/>
              <a:chExt cx="1676400" cy="69272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047999" y="4170218"/>
                <a:ext cx="1676400" cy="6927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519057" y="4294910"/>
                <a:ext cx="817418" cy="4294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NFA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437313" y="4017817"/>
              <a:ext cx="1565564" cy="942109"/>
              <a:chOff x="7370620" y="4045527"/>
              <a:chExt cx="1565564" cy="942109"/>
            </a:xfrm>
          </p:grpSpPr>
          <p:sp>
            <p:nvSpPr>
              <p:cNvPr id="15" name="流程图: 资料带 14"/>
              <p:cNvSpPr/>
              <p:nvPr/>
            </p:nvSpPr>
            <p:spPr>
              <a:xfrm>
                <a:off x="7412182" y="4045527"/>
                <a:ext cx="1510145" cy="942109"/>
              </a:xfrm>
              <a:prstGeom prst="flowChartPunchedTap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370620" y="4308763"/>
                <a:ext cx="1565564" cy="4294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词法分析器</a:t>
                </a:r>
                <a:endPara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最简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DFA)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>
              <a:off x="2096794" y="4488871"/>
              <a:ext cx="678868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4454457" y="4488871"/>
              <a:ext cx="678868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807142" y="4488871"/>
              <a:ext cx="678868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1233043" y="2653122"/>
            <a:ext cx="2147463" cy="1454741"/>
            <a:chOff x="1233043" y="2653122"/>
            <a:chExt cx="2147463" cy="1454741"/>
          </a:xfrm>
        </p:grpSpPr>
        <p:sp>
          <p:nvSpPr>
            <p:cNvPr id="23" name="矩形 22"/>
            <p:cNvSpPr/>
            <p:nvPr/>
          </p:nvSpPr>
          <p:spPr>
            <a:xfrm>
              <a:off x="1233043" y="2653122"/>
              <a:ext cx="2147463" cy="429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Thompson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算法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2306775" y="3117249"/>
              <a:ext cx="0" cy="99061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629879" y="2653122"/>
            <a:ext cx="2147463" cy="1454741"/>
            <a:chOff x="3629879" y="2653122"/>
            <a:chExt cx="2147463" cy="1454741"/>
          </a:xfrm>
        </p:grpSpPr>
        <p:sp>
          <p:nvSpPr>
            <p:cNvPr id="24" name="矩形 23"/>
            <p:cNvSpPr/>
            <p:nvPr/>
          </p:nvSpPr>
          <p:spPr>
            <a:xfrm>
              <a:off x="3629879" y="2653122"/>
              <a:ext cx="2147463" cy="429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子集构造算法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4675902" y="3117249"/>
              <a:ext cx="0" cy="99061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5929733" y="2653122"/>
            <a:ext cx="2147463" cy="1454741"/>
            <a:chOff x="5929733" y="2653122"/>
            <a:chExt cx="2147463" cy="1454741"/>
          </a:xfrm>
        </p:grpSpPr>
        <p:sp>
          <p:nvSpPr>
            <p:cNvPr id="25" name="矩形 24"/>
            <p:cNvSpPr/>
            <p:nvPr/>
          </p:nvSpPr>
          <p:spPr>
            <a:xfrm>
              <a:off x="5929733" y="2653122"/>
              <a:ext cx="2147463" cy="429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Hopcroft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算法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6975757" y="3117249"/>
              <a:ext cx="0" cy="99061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068" y="1570470"/>
            <a:ext cx="7886700" cy="78128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Thompson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6934" y="3352800"/>
            <a:ext cx="3995469" cy="609600"/>
          </a:xfrm>
        </p:spPr>
        <p:txBody>
          <a:bodyPr/>
          <a:lstStyle/>
          <a:p>
            <a:pPr algn="ctr">
              <a:buNone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正规式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         NFA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350332" y="3519054"/>
            <a:ext cx="775854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628650" y="160405"/>
            <a:ext cx="7886700" cy="562924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例</a:t>
            </a:r>
            <a:r>
              <a:rPr lang="en-US" altLang="zh-CN" sz="3600" dirty="0"/>
              <a:t>-</a:t>
            </a:r>
            <a:r>
              <a:rPr lang="zh-CN" altLang="en-US" sz="3600" dirty="0"/>
              <a:t>自动机</a:t>
            </a:r>
            <a:r>
              <a:rPr lang="en-US" altLang="zh-CN" sz="3600" dirty="0"/>
              <a:t>=</a:t>
            </a:r>
            <a:r>
              <a:rPr lang="zh-CN" altLang="en-US" sz="3600" dirty="0"/>
              <a:t>正规式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13902" y="799243"/>
            <a:ext cx="8475258" cy="633318"/>
          </a:xfrm>
        </p:spPr>
        <p:txBody>
          <a:bodyPr/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给出下面自动机的等价正规式：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26A93-5DC0-4BEF-A72A-93EA65249A9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616021" y="1552833"/>
            <a:ext cx="2278136" cy="593748"/>
            <a:chOff x="951301" y="1750953"/>
            <a:chExt cx="2278136" cy="593748"/>
          </a:xfrm>
        </p:grpSpPr>
        <p:sp>
          <p:nvSpPr>
            <p:cNvPr id="61" name="椭圆 60"/>
            <p:cNvSpPr/>
            <p:nvPr/>
          </p:nvSpPr>
          <p:spPr bwMode="auto">
            <a:xfrm>
              <a:off x="2737312" y="1851501"/>
              <a:ext cx="492125" cy="493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951301" y="1851501"/>
              <a:ext cx="492125" cy="493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1841451" y="1851501"/>
              <a:ext cx="492125" cy="493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 flipV="1">
              <a:off x="1446268" y="2098101"/>
              <a:ext cx="403200" cy="0"/>
            </a:xfrm>
            <a:prstGeom prst="line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 bwMode="auto">
            <a:xfrm>
              <a:off x="2314973" y="1760478"/>
              <a:ext cx="411469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 flipV="1">
              <a:off x="2332093" y="2117151"/>
              <a:ext cx="403200" cy="0"/>
            </a:xfrm>
            <a:prstGeom prst="line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 bwMode="auto">
            <a:xfrm>
              <a:off x="1429148" y="1750953"/>
              <a:ext cx="411469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2780174" y="1895474"/>
              <a:ext cx="410701" cy="4104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53228" y="2427228"/>
            <a:ext cx="4058284" cy="603273"/>
            <a:chOff x="339868" y="2853948"/>
            <a:chExt cx="4058284" cy="603273"/>
          </a:xfrm>
        </p:grpSpPr>
        <p:grpSp>
          <p:nvGrpSpPr>
            <p:cNvPr id="103" name="组合 102"/>
            <p:cNvGrpSpPr/>
            <p:nvPr/>
          </p:nvGrpSpPr>
          <p:grpSpPr>
            <a:xfrm>
              <a:off x="339868" y="2863473"/>
              <a:ext cx="4058284" cy="593748"/>
              <a:chOff x="339868" y="3031113"/>
              <a:chExt cx="4058284" cy="593748"/>
            </a:xfrm>
          </p:grpSpPr>
          <p:sp>
            <p:nvSpPr>
              <p:cNvPr id="71" name="椭圆 70"/>
              <p:cNvSpPr/>
              <p:nvPr/>
            </p:nvSpPr>
            <p:spPr bwMode="auto">
              <a:xfrm>
                <a:off x="3011632" y="3131661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 bwMode="auto">
              <a:xfrm>
                <a:off x="1225621" y="3131661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 bwMode="auto">
              <a:xfrm>
                <a:off x="2115771" y="3131661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 bwMode="auto">
              <a:xfrm flipV="1">
                <a:off x="1720588" y="3378261"/>
                <a:ext cx="403200" cy="0"/>
              </a:xfrm>
              <a:prstGeom prst="line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 80"/>
              <p:cNvSpPr/>
              <p:nvPr/>
            </p:nvSpPr>
            <p:spPr bwMode="auto">
              <a:xfrm>
                <a:off x="2589293" y="3040638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2606413" y="3397311"/>
                <a:ext cx="403200" cy="0"/>
              </a:xfrm>
              <a:prstGeom prst="line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/>
              <p:cNvSpPr/>
              <p:nvPr/>
            </p:nvSpPr>
            <p:spPr bwMode="auto">
              <a:xfrm>
                <a:off x="1703468" y="3031113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 bwMode="auto">
              <a:xfrm>
                <a:off x="339868" y="3114516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 bwMode="auto">
              <a:xfrm>
                <a:off x="3906027" y="3131660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 bwMode="auto">
              <a:xfrm>
                <a:off x="3948889" y="3175633"/>
                <a:ext cx="410701" cy="4104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01" name="直接连接符 100"/>
              <p:cNvCxnSpPr/>
              <p:nvPr/>
            </p:nvCxnSpPr>
            <p:spPr bwMode="auto">
              <a:xfrm flipV="1">
                <a:off x="3511288" y="3378261"/>
                <a:ext cx="403200" cy="0"/>
              </a:xfrm>
              <a:prstGeom prst="line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 bwMode="auto">
              <a:xfrm flipV="1">
                <a:off x="825238" y="3363974"/>
                <a:ext cx="403200" cy="0"/>
              </a:xfrm>
              <a:prstGeom prst="line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矩形 127"/>
            <p:cNvSpPr/>
            <p:nvPr/>
          </p:nvSpPr>
          <p:spPr bwMode="auto">
            <a:xfrm>
              <a:off x="827168" y="2853948"/>
              <a:ext cx="411469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3503693" y="2882523"/>
              <a:ext cx="411469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568468" y="3349248"/>
            <a:ext cx="3377175" cy="589938"/>
            <a:chOff x="263668" y="3873123"/>
            <a:chExt cx="3377175" cy="58993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263668" y="3883601"/>
              <a:ext cx="3377175" cy="579460"/>
              <a:chOff x="339868" y="3045401"/>
              <a:chExt cx="3377175" cy="579460"/>
            </a:xfrm>
          </p:grpSpPr>
          <p:sp>
            <p:nvSpPr>
              <p:cNvPr id="105" name="椭圆 104"/>
              <p:cNvSpPr/>
              <p:nvPr/>
            </p:nvSpPr>
            <p:spPr bwMode="auto">
              <a:xfrm>
                <a:off x="2330523" y="3131661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 bwMode="auto">
              <a:xfrm>
                <a:off x="1225621" y="3131661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08" name="直接连接符 107"/>
              <p:cNvCxnSpPr/>
              <p:nvPr/>
            </p:nvCxnSpPr>
            <p:spPr bwMode="auto">
              <a:xfrm>
                <a:off x="1720588" y="3378261"/>
                <a:ext cx="606588" cy="0"/>
              </a:xfrm>
              <a:prstGeom prst="line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矩形 110"/>
              <p:cNvSpPr/>
              <p:nvPr/>
            </p:nvSpPr>
            <p:spPr bwMode="auto">
              <a:xfrm>
                <a:off x="1760610" y="3045401"/>
                <a:ext cx="563482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 err="1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ab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 bwMode="auto">
              <a:xfrm>
                <a:off x="339868" y="3114516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 bwMode="auto">
              <a:xfrm>
                <a:off x="3224918" y="3131660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 bwMode="auto">
              <a:xfrm>
                <a:off x="3267780" y="3175633"/>
                <a:ext cx="410701" cy="4104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2830179" y="3378261"/>
                <a:ext cx="403200" cy="0"/>
              </a:xfrm>
              <a:prstGeom prst="line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auto">
              <a:xfrm flipV="1">
                <a:off x="825238" y="3363974"/>
                <a:ext cx="403200" cy="0"/>
              </a:xfrm>
              <a:prstGeom prst="line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矩形 129"/>
            <p:cNvSpPr/>
            <p:nvPr/>
          </p:nvSpPr>
          <p:spPr bwMode="auto">
            <a:xfrm>
              <a:off x="722393" y="3873123"/>
              <a:ext cx="411469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2727334" y="3882648"/>
              <a:ext cx="411469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555133" y="4234121"/>
            <a:ext cx="2505693" cy="577555"/>
            <a:chOff x="555133" y="4234121"/>
            <a:chExt cx="2505693" cy="577555"/>
          </a:xfrm>
        </p:grpSpPr>
        <p:sp>
          <p:nvSpPr>
            <p:cNvPr id="119" name="椭圆 118"/>
            <p:cNvSpPr/>
            <p:nvPr/>
          </p:nvSpPr>
          <p:spPr bwMode="auto">
            <a:xfrm>
              <a:off x="1674306" y="4311809"/>
              <a:ext cx="492125" cy="493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1" name="直接连接符 120"/>
            <p:cNvCxnSpPr>
              <a:stCxn id="123" idx="6"/>
            </p:cNvCxnSpPr>
            <p:nvPr/>
          </p:nvCxnSpPr>
          <p:spPr bwMode="auto">
            <a:xfrm flipV="1">
              <a:off x="1047258" y="4557713"/>
              <a:ext cx="629142" cy="0"/>
            </a:xfrm>
            <a:prstGeom prst="line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/>
            <p:cNvSpPr/>
            <p:nvPr/>
          </p:nvSpPr>
          <p:spPr bwMode="auto">
            <a:xfrm>
              <a:off x="1090058" y="4235073"/>
              <a:ext cx="563482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ab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3" name="椭圆 122"/>
            <p:cNvSpPr/>
            <p:nvPr/>
          </p:nvSpPr>
          <p:spPr bwMode="auto">
            <a:xfrm>
              <a:off x="555133" y="4318476"/>
              <a:ext cx="492125" cy="493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4" name="椭圆 123"/>
            <p:cNvSpPr/>
            <p:nvPr/>
          </p:nvSpPr>
          <p:spPr bwMode="auto">
            <a:xfrm>
              <a:off x="2568701" y="4311808"/>
              <a:ext cx="492125" cy="493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5" name="椭圆 124"/>
            <p:cNvSpPr/>
            <p:nvPr/>
          </p:nvSpPr>
          <p:spPr bwMode="auto">
            <a:xfrm>
              <a:off x="2611563" y="4355781"/>
              <a:ext cx="410701" cy="4104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 bwMode="auto">
            <a:xfrm flipV="1">
              <a:off x="2173962" y="4558409"/>
              <a:ext cx="403200" cy="0"/>
            </a:xfrm>
            <a:prstGeom prst="line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矩形 132"/>
            <p:cNvSpPr/>
            <p:nvPr/>
          </p:nvSpPr>
          <p:spPr bwMode="auto">
            <a:xfrm>
              <a:off x="2166367" y="4234121"/>
              <a:ext cx="411469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67515" y="5183763"/>
            <a:ext cx="1610359" cy="571840"/>
            <a:chOff x="506555" y="5183763"/>
            <a:chExt cx="1610359" cy="571840"/>
          </a:xfrm>
        </p:grpSpPr>
        <p:cxnSp>
          <p:nvCxnSpPr>
            <p:cNvPr id="142" name="直接连接符 141"/>
            <p:cNvCxnSpPr>
              <a:stCxn id="144" idx="6"/>
              <a:endCxn id="145" idx="2"/>
            </p:cNvCxnSpPr>
            <p:nvPr/>
          </p:nvCxnSpPr>
          <p:spPr bwMode="auto">
            <a:xfrm flipV="1">
              <a:off x="998680" y="5507097"/>
              <a:ext cx="626109" cy="0"/>
            </a:xfrm>
            <a:prstGeom prst="line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矩形 142"/>
            <p:cNvSpPr/>
            <p:nvPr/>
          </p:nvSpPr>
          <p:spPr bwMode="auto">
            <a:xfrm>
              <a:off x="1074817" y="5183763"/>
              <a:ext cx="563482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ab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4" name="椭圆 143"/>
            <p:cNvSpPr/>
            <p:nvPr/>
          </p:nvSpPr>
          <p:spPr bwMode="auto">
            <a:xfrm>
              <a:off x="506555" y="5262403"/>
              <a:ext cx="492125" cy="493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5" name="椭圆 144"/>
            <p:cNvSpPr/>
            <p:nvPr/>
          </p:nvSpPr>
          <p:spPr bwMode="auto">
            <a:xfrm>
              <a:off x="1624789" y="5260497"/>
              <a:ext cx="492125" cy="493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6" name="椭圆 145"/>
            <p:cNvSpPr/>
            <p:nvPr/>
          </p:nvSpPr>
          <p:spPr bwMode="auto">
            <a:xfrm>
              <a:off x="1667651" y="5304470"/>
              <a:ext cx="410701" cy="4104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5355661" y="1373432"/>
            <a:ext cx="2278136" cy="1199869"/>
            <a:chOff x="5188021" y="1175312"/>
            <a:chExt cx="2278136" cy="1199869"/>
          </a:xfrm>
        </p:grpSpPr>
        <p:grpSp>
          <p:nvGrpSpPr>
            <p:cNvPr id="149" name="组合 148"/>
            <p:cNvGrpSpPr/>
            <p:nvPr/>
          </p:nvGrpSpPr>
          <p:grpSpPr>
            <a:xfrm>
              <a:off x="5188021" y="1781433"/>
              <a:ext cx="2278136" cy="593748"/>
              <a:chOff x="951301" y="1750953"/>
              <a:chExt cx="2278136" cy="593748"/>
            </a:xfrm>
          </p:grpSpPr>
          <p:sp>
            <p:nvSpPr>
              <p:cNvPr id="150" name="椭圆 149"/>
              <p:cNvSpPr/>
              <p:nvPr/>
            </p:nvSpPr>
            <p:spPr bwMode="auto">
              <a:xfrm>
                <a:off x="2737312" y="1851501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 bwMode="auto">
              <a:xfrm>
                <a:off x="951301" y="1851501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 bwMode="auto">
              <a:xfrm>
                <a:off x="1841451" y="1851501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53" name="直接连接符 152"/>
              <p:cNvCxnSpPr/>
              <p:nvPr/>
            </p:nvCxnSpPr>
            <p:spPr bwMode="auto">
              <a:xfrm flipV="1">
                <a:off x="1446268" y="2098101"/>
                <a:ext cx="403200" cy="0"/>
              </a:xfrm>
              <a:prstGeom prst="line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矩形 153"/>
              <p:cNvSpPr/>
              <p:nvPr/>
            </p:nvSpPr>
            <p:spPr bwMode="auto">
              <a:xfrm>
                <a:off x="2314973" y="1760478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55" name="直接连接符 154"/>
              <p:cNvCxnSpPr/>
              <p:nvPr/>
            </p:nvCxnSpPr>
            <p:spPr bwMode="auto">
              <a:xfrm flipV="1">
                <a:off x="2332093" y="2117151"/>
                <a:ext cx="403200" cy="0"/>
              </a:xfrm>
              <a:prstGeom prst="line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矩形 155"/>
              <p:cNvSpPr/>
              <p:nvPr/>
            </p:nvSpPr>
            <p:spPr bwMode="auto">
              <a:xfrm>
                <a:off x="1429148" y="1750953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 bwMode="auto">
              <a:xfrm>
                <a:off x="2780174" y="1895474"/>
                <a:ext cx="410701" cy="4104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5217372" y="1175312"/>
              <a:ext cx="421200" cy="753364"/>
              <a:chOff x="5217372" y="1175312"/>
              <a:chExt cx="421200" cy="753364"/>
            </a:xfrm>
          </p:grpSpPr>
          <p:sp>
            <p:nvSpPr>
              <p:cNvPr id="158" name="弧形 157"/>
              <p:cNvSpPr/>
              <p:nvPr/>
            </p:nvSpPr>
            <p:spPr bwMode="auto">
              <a:xfrm>
                <a:off x="5217372" y="1506401"/>
                <a:ext cx="421200" cy="422275"/>
              </a:xfrm>
              <a:prstGeom prst="arc">
                <a:avLst>
                  <a:gd name="adj1" fmla="val 7077142"/>
                  <a:gd name="adj2" fmla="val 3713521"/>
                </a:avLst>
              </a:prstGeom>
              <a:ln w="19050">
                <a:solidFill>
                  <a:srgbClr val="1E1CE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 bwMode="auto">
              <a:xfrm>
                <a:off x="5218188" y="1175312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grpSp>
        <p:nvGrpSpPr>
          <p:cNvPr id="195" name="组合 194"/>
          <p:cNvGrpSpPr/>
          <p:nvPr/>
        </p:nvGrpSpPr>
        <p:grpSpPr>
          <a:xfrm>
            <a:off x="4698508" y="2787899"/>
            <a:ext cx="4058284" cy="1181767"/>
            <a:chOff x="4698508" y="2986019"/>
            <a:chExt cx="4058284" cy="1181767"/>
          </a:xfrm>
        </p:grpSpPr>
        <p:grpSp>
          <p:nvGrpSpPr>
            <p:cNvPr id="160" name="组合 159"/>
            <p:cNvGrpSpPr/>
            <p:nvPr/>
          </p:nvGrpSpPr>
          <p:grpSpPr>
            <a:xfrm>
              <a:off x="4698508" y="3577848"/>
              <a:ext cx="4058284" cy="589938"/>
              <a:chOff x="263668" y="3873123"/>
              <a:chExt cx="4058284" cy="589938"/>
            </a:xfrm>
          </p:grpSpPr>
          <p:grpSp>
            <p:nvGrpSpPr>
              <p:cNvPr id="161" name="组合 103"/>
              <p:cNvGrpSpPr/>
              <p:nvPr/>
            </p:nvGrpSpPr>
            <p:grpSpPr>
              <a:xfrm>
                <a:off x="263668" y="3878838"/>
                <a:ext cx="4058284" cy="584223"/>
                <a:chOff x="339868" y="3040638"/>
                <a:chExt cx="4058284" cy="584223"/>
              </a:xfrm>
            </p:grpSpPr>
            <p:sp>
              <p:nvSpPr>
                <p:cNvPr id="164" name="椭圆 163"/>
                <p:cNvSpPr/>
                <p:nvPr/>
              </p:nvSpPr>
              <p:spPr bwMode="auto">
                <a:xfrm>
                  <a:off x="3011632" y="3131661"/>
                  <a:ext cx="492125" cy="4932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2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65" name="椭圆 164"/>
                <p:cNvSpPr/>
                <p:nvPr/>
              </p:nvSpPr>
              <p:spPr bwMode="auto">
                <a:xfrm>
                  <a:off x="1225621" y="3131661"/>
                  <a:ext cx="492125" cy="4932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0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166" name="直接连接符 165"/>
                <p:cNvCxnSpPr>
                  <a:endCxn id="164" idx="2"/>
                </p:cNvCxnSpPr>
                <p:nvPr/>
              </p:nvCxnSpPr>
              <p:spPr bwMode="auto">
                <a:xfrm>
                  <a:off x="1720588" y="3378261"/>
                  <a:ext cx="1291044" cy="0"/>
                </a:xfrm>
                <a:prstGeom prst="line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矩形 166"/>
                <p:cNvSpPr/>
                <p:nvPr/>
              </p:nvSpPr>
              <p:spPr bwMode="auto">
                <a:xfrm>
                  <a:off x="2036843" y="3040638"/>
                  <a:ext cx="563482" cy="3397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 err="1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ab</a:t>
                  </a:r>
                  <a:endParaRPr lang="zh-CN" altLang="en-US" baseline="-25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68" name="椭圆 167"/>
                <p:cNvSpPr/>
                <p:nvPr/>
              </p:nvSpPr>
              <p:spPr bwMode="auto">
                <a:xfrm>
                  <a:off x="339868" y="3114516"/>
                  <a:ext cx="492125" cy="4932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69" name="椭圆 168"/>
                <p:cNvSpPr/>
                <p:nvPr/>
              </p:nvSpPr>
              <p:spPr bwMode="auto">
                <a:xfrm>
                  <a:off x="3906027" y="3131660"/>
                  <a:ext cx="492125" cy="4932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70" name="椭圆 169"/>
                <p:cNvSpPr/>
                <p:nvPr/>
              </p:nvSpPr>
              <p:spPr bwMode="auto">
                <a:xfrm>
                  <a:off x="3948889" y="3175633"/>
                  <a:ext cx="410701" cy="4104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171" name="直接连接符 170"/>
                <p:cNvCxnSpPr/>
                <p:nvPr/>
              </p:nvCxnSpPr>
              <p:spPr bwMode="auto">
                <a:xfrm flipV="1">
                  <a:off x="3511288" y="3378261"/>
                  <a:ext cx="403200" cy="0"/>
                </a:xfrm>
                <a:prstGeom prst="line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/>
                <p:cNvCxnSpPr/>
                <p:nvPr/>
              </p:nvCxnSpPr>
              <p:spPr bwMode="auto">
                <a:xfrm flipV="1">
                  <a:off x="825238" y="3363974"/>
                  <a:ext cx="403200" cy="0"/>
                </a:xfrm>
                <a:prstGeom prst="line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矩形 161"/>
              <p:cNvSpPr/>
              <p:nvPr/>
            </p:nvSpPr>
            <p:spPr bwMode="auto">
              <a:xfrm>
                <a:off x="722393" y="3873123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ε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 bwMode="auto">
              <a:xfrm>
                <a:off x="3408443" y="3882648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ε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5619326" y="2986019"/>
              <a:ext cx="469441" cy="748424"/>
              <a:chOff x="5207846" y="1218179"/>
              <a:chExt cx="469441" cy="748424"/>
            </a:xfrm>
          </p:grpSpPr>
          <p:sp>
            <p:nvSpPr>
              <p:cNvPr id="175" name="弧形 174"/>
              <p:cNvSpPr/>
              <p:nvPr/>
            </p:nvSpPr>
            <p:spPr bwMode="auto">
              <a:xfrm>
                <a:off x="5207846" y="1544328"/>
                <a:ext cx="421200" cy="422275"/>
              </a:xfrm>
              <a:prstGeom prst="arc">
                <a:avLst>
                  <a:gd name="adj1" fmla="val 7446462"/>
                  <a:gd name="adj2" fmla="val 3425848"/>
                </a:avLst>
              </a:prstGeom>
              <a:ln w="19050">
                <a:solidFill>
                  <a:srgbClr val="1E1CE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 bwMode="auto">
              <a:xfrm>
                <a:off x="5265818" y="1218179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grpSp>
        <p:nvGrpSpPr>
          <p:cNvPr id="177" name="组合 176"/>
          <p:cNvGrpSpPr/>
          <p:nvPr/>
        </p:nvGrpSpPr>
        <p:grpSpPr>
          <a:xfrm>
            <a:off x="4728988" y="4338067"/>
            <a:ext cx="2772409" cy="590766"/>
            <a:chOff x="1520968" y="4710495"/>
            <a:chExt cx="2772409" cy="590766"/>
          </a:xfrm>
        </p:grpSpPr>
        <p:grpSp>
          <p:nvGrpSpPr>
            <p:cNvPr id="178" name="组合 117"/>
            <p:cNvGrpSpPr/>
            <p:nvPr/>
          </p:nvGrpSpPr>
          <p:grpSpPr>
            <a:xfrm>
              <a:off x="1520968" y="4735126"/>
              <a:ext cx="2772409" cy="566135"/>
              <a:chOff x="1625743" y="3058726"/>
              <a:chExt cx="2772409" cy="566135"/>
            </a:xfrm>
          </p:grpSpPr>
          <p:sp>
            <p:nvSpPr>
              <p:cNvPr id="180" name="椭圆 179"/>
              <p:cNvSpPr/>
              <p:nvPr/>
            </p:nvSpPr>
            <p:spPr bwMode="auto">
              <a:xfrm>
                <a:off x="3011632" y="3131661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81" name="直接连接符 180"/>
              <p:cNvCxnSpPr>
                <a:endCxn id="180" idx="2"/>
              </p:cNvCxnSpPr>
              <p:nvPr/>
            </p:nvCxnSpPr>
            <p:spPr bwMode="auto">
              <a:xfrm>
                <a:off x="2116455" y="3369945"/>
                <a:ext cx="895177" cy="0"/>
              </a:xfrm>
              <a:prstGeom prst="line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矩形 181"/>
              <p:cNvSpPr/>
              <p:nvPr/>
            </p:nvSpPr>
            <p:spPr bwMode="auto">
              <a:xfrm>
                <a:off x="2116455" y="3058726"/>
                <a:ext cx="864870" cy="2866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r>
                  <a:rPr lang="en-US" altLang="zh-CN" baseline="30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r>
                  <a:rPr lang="en-US" altLang="zh-CN" dirty="0" err="1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ab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 bwMode="auto">
              <a:xfrm>
                <a:off x="1625743" y="3119279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84" name="椭圆 183"/>
              <p:cNvSpPr/>
              <p:nvPr/>
            </p:nvSpPr>
            <p:spPr bwMode="auto">
              <a:xfrm>
                <a:off x="3906027" y="3131660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 bwMode="auto">
              <a:xfrm>
                <a:off x="3948889" y="3175633"/>
                <a:ext cx="410701" cy="4104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86" name="直接连接符 185"/>
              <p:cNvCxnSpPr/>
              <p:nvPr/>
            </p:nvCxnSpPr>
            <p:spPr bwMode="auto">
              <a:xfrm flipV="1">
                <a:off x="3511288" y="3378261"/>
                <a:ext cx="403200" cy="0"/>
              </a:xfrm>
              <a:prstGeom prst="line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矩形 178"/>
            <p:cNvSpPr/>
            <p:nvPr/>
          </p:nvSpPr>
          <p:spPr bwMode="auto">
            <a:xfrm>
              <a:off x="3398918" y="4710495"/>
              <a:ext cx="411469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628650" y="160405"/>
            <a:ext cx="7886700" cy="562924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例</a:t>
            </a:r>
            <a:r>
              <a:rPr lang="en-US" altLang="zh-CN" sz="3600" dirty="0"/>
              <a:t>-</a:t>
            </a:r>
            <a:r>
              <a:rPr lang="zh-CN" altLang="en-US" sz="3600" dirty="0"/>
              <a:t>自动机</a:t>
            </a:r>
            <a:r>
              <a:rPr lang="en-US" altLang="zh-CN" sz="3600" dirty="0"/>
              <a:t>=</a:t>
            </a:r>
            <a:r>
              <a:rPr lang="zh-CN" altLang="en-US" sz="3600" dirty="0"/>
              <a:t>正规式</a:t>
            </a:r>
            <a:r>
              <a:rPr lang="zh-CN" altLang="en-US" dirty="0"/>
              <a:t>（续）</a:t>
            </a:r>
            <a:endParaRPr lang="zh-CN" altLang="en-US" sz="3600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13902" y="936403"/>
            <a:ext cx="4928658" cy="633318"/>
          </a:xfrm>
        </p:spPr>
        <p:txBody>
          <a:bodyPr/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给出下面自动机的等价正规式：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26A93-5DC0-4BEF-A72A-93EA65249A9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grpSp>
        <p:nvGrpSpPr>
          <p:cNvPr id="214" name="组合 213"/>
          <p:cNvGrpSpPr/>
          <p:nvPr/>
        </p:nvGrpSpPr>
        <p:grpSpPr>
          <a:xfrm>
            <a:off x="3037348" y="5252084"/>
            <a:ext cx="2972434" cy="574004"/>
            <a:chOff x="461788" y="5221604"/>
            <a:chExt cx="2972434" cy="574004"/>
          </a:xfrm>
        </p:grpSpPr>
        <p:sp>
          <p:nvSpPr>
            <p:cNvPr id="180" name="椭圆 179"/>
            <p:cNvSpPr/>
            <p:nvPr/>
          </p:nvSpPr>
          <p:spPr bwMode="auto">
            <a:xfrm>
              <a:off x="2047702" y="5302408"/>
              <a:ext cx="492125" cy="493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1" name="直接连接符 180"/>
            <p:cNvCxnSpPr>
              <a:stCxn id="183" idx="6"/>
              <a:endCxn id="180" idx="2"/>
            </p:cNvCxnSpPr>
            <p:nvPr/>
          </p:nvCxnSpPr>
          <p:spPr bwMode="auto">
            <a:xfrm>
              <a:off x="953913" y="5536626"/>
              <a:ext cx="1093789" cy="0"/>
            </a:xfrm>
            <a:prstGeom prst="line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 bwMode="auto">
            <a:xfrm>
              <a:off x="962024" y="5221604"/>
              <a:ext cx="1076325" cy="2866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baseline="30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dirty="0" err="1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ab|b</a:t>
              </a: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3" name="椭圆 182"/>
            <p:cNvSpPr/>
            <p:nvPr/>
          </p:nvSpPr>
          <p:spPr bwMode="auto">
            <a:xfrm>
              <a:off x="461788" y="5290026"/>
              <a:ext cx="492125" cy="493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4" name="椭圆 183"/>
            <p:cNvSpPr/>
            <p:nvPr/>
          </p:nvSpPr>
          <p:spPr bwMode="auto">
            <a:xfrm>
              <a:off x="2942097" y="5302407"/>
              <a:ext cx="492125" cy="493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5" name="椭圆 184"/>
            <p:cNvSpPr/>
            <p:nvPr/>
          </p:nvSpPr>
          <p:spPr bwMode="auto">
            <a:xfrm>
              <a:off x="2984959" y="5346380"/>
              <a:ext cx="410701" cy="4104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6" name="直接连接符 185"/>
            <p:cNvCxnSpPr/>
            <p:nvPr/>
          </p:nvCxnSpPr>
          <p:spPr bwMode="auto">
            <a:xfrm flipV="1">
              <a:off x="2547358" y="5549008"/>
              <a:ext cx="403200" cy="0"/>
            </a:xfrm>
            <a:prstGeom prst="line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矩形 178"/>
            <p:cNvSpPr/>
            <p:nvPr/>
          </p:nvSpPr>
          <p:spPr bwMode="auto">
            <a:xfrm>
              <a:off x="2539763" y="5224720"/>
              <a:ext cx="411469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3465901" y="1562026"/>
            <a:ext cx="2278136" cy="1507869"/>
            <a:chOff x="890341" y="1485826"/>
            <a:chExt cx="2278136" cy="1507869"/>
          </a:xfrm>
        </p:grpSpPr>
        <p:grpSp>
          <p:nvGrpSpPr>
            <p:cNvPr id="20" name="组合 192"/>
            <p:cNvGrpSpPr/>
            <p:nvPr/>
          </p:nvGrpSpPr>
          <p:grpSpPr>
            <a:xfrm>
              <a:off x="890341" y="1485826"/>
              <a:ext cx="2278136" cy="1209395"/>
              <a:chOff x="5188021" y="1165786"/>
              <a:chExt cx="2278136" cy="1209395"/>
            </a:xfrm>
          </p:grpSpPr>
          <p:grpSp>
            <p:nvGrpSpPr>
              <p:cNvPr id="21" name="组合 148"/>
              <p:cNvGrpSpPr/>
              <p:nvPr/>
            </p:nvGrpSpPr>
            <p:grpSpPr>
              <a:xfrm>
                <a:off x="5188021" y="1781433"/>
                <a:ext cx="2278136" cy="593748"/>
                <a:chOff x="951301" y="1750953"/>
                <a:chExt cx="2278136" cy="593748"/>
              </a:xfrm>
            </p:grpSpPr>
            <p:sp>
              <p:nvSpPr>
                <p:cNvPr id="150" name="椭圆 149"/>
                <p:cNvSpPr/>
                <p:nvPr/>
              </p:nvSpPr>
              <p:spPr bwMode="auto">
                <a:xfrm>
                  <a:off x="2737312" y="1851501"/>
                  <a:ext cx="492125" cy="4932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2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51" name="椭圆 150"/>
                <p:cNvSpPr/>
                <p:nvPr/>
              </p:nvSpPr>
              <p:spPr bwMode="auto">
                <a:xfrm>
                  <a:off x="951301" y="1851501"/>
                  <a:ext cx="492125" cy="4932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0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52" name="椭圆 151"/>
                <p:cNvSpPr/>
                <p:nvPr/>
              </p:nvSpPr>
              <p:spPr bwMode="auto">
                <a:xfrm>
                  <a:off x="1841451" y="1851501"/>
                  <a:ext cx="492125" cy="4932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1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153" name="直接连接符 152"/>
                <p:cNvCxnSpPr/>
                <p:nvPr/>
              </p:nvCxnSpPr>
              <p:spPr bwMode="auto">
                <a:xfrm flipV="1">
                  <a:off x="1446268" y="2098101"/>
                  <a:ext cx="403200" cy="0"/>
                </a:xfrm>
                <a:prstGeom prst="line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矩形 153"/>
                <p:cNvSpPr/>
                <p:nvPr/>
              </p:nvSpPr>
              <p:spPr bwMode="auto">
                <a:xfrm>
                  <a:off x="2314973" y="1760478"/>
                  <a:ext cx="411469" cy="3397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baseline="-25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155" name="直接连接符 154"/>
                <p:cNvCxnSpPr/>
                <p:nvPr/>
              </p:nvCxnSpPr>
              <p:spPr bwMode="auto">
                <a:xfrm flipV="1">
                  <a:off x="2332093" y="2117151"/>
                  <a:ext cx="403200" cy="0"/>
                </a:xfrm>
                <a:prstGeom prst="line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矩形 155"/>
                <p:cNvSpPr/>
                <p:nvPr/>
              </p:nvSpPr>
              <p:spPr bwMode="auto">
                <a:xfrm>
                  <a:off x="1429148" y="1750953"/>
                  <a:ext cx="411469" cy="3397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endParaRPr lang="zh-CN" altLang="en-US" baseline="-25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57" name="椭圆 156"/>
                <p:cNvSpPr/>
                <p:nvPr/>
              </p:nvSpPr>
              <p:spPr bwMode="auto">
                <a:xfrm>
                  <a:off x="2780174" y="1895474"/>
                  <a:ext cx="410701" cy="4104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22" name="组合 172"/>
              <p:cNvGrpSpPr/>
              <p:nvPr/>
            </p:nvGrpSpPr>
            <p:grpSpPr>
              <a:xfrm>
                <a:off x="5222951" y="1165786"/>
                <a:ext cx="425147" cy="757950"/>
                <a:chOff x="5222951" y="1165786"/>
                <a:chExt cx="425147" cy="757950"/>
              </a:xfrm>
            </p:grpSpPr>
            <p:sp>
              <p:nvSpPr>
                <p:cNvPr id="158" name="弧形 157"/>
                <p:cNvSpPr/>
                <p:nvPr/>
              </p:nvSpPr>
              <p:spPr bwMode="auto">
                <a:xfrm>
                  <a:off x="5226898" y="1501461"/>
                  <a:ext cx="421200" cy="422275"/>
                </a:xfrm>
                <a:prstGeom prst="arc">
                  <a:avLst>
                    <a:gd name="adj1" fmla="val 7174317"/>
                    <a:gd name="adj2" fmla="val 3751308"/>
                  </a:avLst>
                </a:prstGeom>
                <a:ln w="19050">
                  <a:solidFill>
                    <a:srgbClr val="1E1CE3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59" name="矩形 158"/>
                <p:cNvSpPr/>
                <p:nvPr/>
              </p:nvSpPr>
              <p:spPr bwMode="auto">
                <a:xfrm>
                  <a:off x="5222951" y="1165786"/>
                  <a:ext cx="411469" cy="3397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baseline="-25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</p:grpSp>
        <p:sp>
          <p:nvSpPr>
            <p:cNvPr id="138" name="任意多边形 137"/>
            <p:cNvSpPr/>
            <p:nvPr/>
          </p:nvSpPr>
          <p:spPr>
            <a:xfrm>
              <a:off x="1114425" y="2695575"/>
              <a:ext cx="1733550" cy="295275"/>
            </a:xfrm>
            <a:custGeom>
              <a:avLst/>
              <a:gdLst>
                <a:gd name="connsiteX0" fmla="*/ 0 w 1733550"/>
                <a:gd name="connsiteY0" fmla="*/ 0 h 295275"/>
                <a:gd name="connsiteX1" fmla="*/ 857250 w 1733550"/>
                <a:gd name="connsiteY1" fmla="*/ 295275 h 295275"/>
                <a:gd name="connsiteX2" fmla="*/ 1733550 w 1733550"/>
                <a:gd name="connsiteY2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550" h="295275">
                  <a:moveTo>
                    <a:pt x="0" y="0"/>
                  </a:moveTo>
                  <a:cubicBezTo>
                    <a:pt x="284162" y="147637"/>
                    <a:pt x="568325" y="295275"/>
                    <a:pt x="857250" y="295275"/>
                  </a:cubicBezTo>
                  <a:cubicBezTo>
                    <a:pt x="1146175" y="295275"/>
                    <a:pt x="1439862" y="147637"/>
                    <a:pt x="1733550" y="0"/>
                  </a:cubicBezTo>
                </a:path>
              </a:pathLst>
            </a:cu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 bwMode="auto">
            <a:xfrm>
              <a:off x="1777763" y="2653923"/>
              <a:ext cx="411469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2982103" y="3239454"/>
            <a:ext cx="3377175" cy="1516366"/>
            <a:chOff x="492268" y="3020379"/>
            <a:chExt cx="3377175" cy="1516366"/>
          </a:xfrm>
        </p:grpSpPr>
        <p:grpSp>
          <p:nvGrpSpPr>
            <p:cNvPr id="194" name="组合 193"/>
            <p:cNvGrpSpPr/>
            <p:nvPr/>
          </p:nvGrpSpPr>
          <p:grpSpPr>
            <a:xfrm>
              <a:off x="492268" y="3644523"/>
              <a:ext cx="3377175" cy="589938"/>
              <a:chOff x="263668" y="3873123"/>
              <a:chExt cx="3377175" cy="589938"/>
            </a:xfrm>
          </p:grpSpPr>
          <p:grpSp>
            <p:nvGrpSpPr>
              <p:cNvPr id="195" name="组合 103"/>
              <p:cNvGrpSpPr/>
              <p:nvPr/>
            </p:nvGrpSpPr>
            <p:grpSpPr>
              <a:xfrm>
                <a:off x="263668" y="3883601"/>
                <a:ext cx="3377175" cy="579460"/>
                <a:chOff x="339868" y="3045401"/>
                <a:chExt cx="3377175" cy="579460"/>
              </a:xfrm>
            </p:grpSpPr>
            <p:sp>
              <p:nvSpPr>
                <p:cNvPr id="198" name="椭圆 197"/>
                <p:cNvSpPr/>
                <p:nvPr/>
              </p:nvSpPr>
              <p:spPr bwMode="auto">
                <a:xfrm>
                  <a:off x="2330523" y="3131661"/>
                  <a:ext cx="492125" cy="4932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2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99" name="椭圆 198"/>
                <p:cNvSpPr/>
                <p:nvPr/>
              </p:nvSpPr>
              <p:spPr bwMode="auto">
                <a:xfrm>
                  <a:off x="1225621" y="3131661"/>
                  <a:ext cx="492125" cy="4932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0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200" name="直接连接符 199"/>
                <p:cNvCxnSpPr/>
                <p:nvPr/>
              </p:nvCxnSpPr>
              <p:spPr bwMode="auto">
                <a:xfrm>
                  <a:off x="1720588" y="3378261"/>
                  <a:ext cx="606588" cy="0"/>
                </a:xfrm>
                <a:prstGeom prst="line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矩形 200"/>
                <p:cNvSpPr/>
                <p:nvPr/>
              </p:nvSpPr>
              <p:spPr bwMode="auto">
                <a:xfrm>
                  <a:off x="1760610" y="3045401"/>
                  <a:ext cx="563482" cy="3397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 err="1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ab</a:t>
                  </a:r>
                  <a:endParaRPr lang="zh-CN" altLang="en-US" baseline="-25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02" name="椭圆 201"/>
                <p:cNvSpPr/>
                <p:nvPr/>
              </p:nvSpPr>
              <p:spPr bwMode="auto">
                <a:xfrm>
                  <a:off x="339868" y="3114516"/>
                  <a:ext cx="492125" cy="4932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03" name="椭圆 202"/>
                <p:cNvSpPr/>
                <p:nvPr/>
              </p:nvSpPr>
              <p:spPr bwMode="auto">
                <a:xfrm>
                  <a:off x="3224918" y="3131660"/>
                  <a:ext cx="492125" cy="4932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04" name="椭圆 203"/>
                <p:cNvSpPr/>
                <p:nvPr/>
              </p:nvSpPr>
              <p:spPr bwMode="auto">
                <a:xfrm>
                  <a:off x="3267780" y="3175633"/>
                  <a:ext cx="410701" cy="4104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205" name="直接连接符 204"/>
                <p:cNvCxnSpPr/>
                <p:nvPr/>
              </p:nvCxnSpPr>
              <p:spPr bwMode="auto">
                <a:xfrm flipV="1">
                  <a:off x="2830179" y="3378261"/>
                  <a:ext cx="403200" cy="0"/>
                </a:xfrm>
                <a:prstGeom prst="line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 bwMode="auto">
                <a:xfrm flipV="1">
                  <a:off x="825238" y="3363974"/>
                  <a:ext cx="403200" cy="0"/>
                </a:xfrm>
                <a:prstGeom prst="line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矩形 195"/>
              <p:cNvSpPr/>
              <p:nvPr/>
            </p:nvSpPr>
            <p:spPr bwMode="auto">
              <a:xfrm>
                <a:off x="722393" y="3873123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ε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 bwMode="auto">
              <a:xfrm>
                <a:off x="2727334" y="3882648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ε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1405329" y="3020379"/>
              <a:ext cx="429910" cy="758827"/>
              <a:chOff x="5767779" y="2887029"/>
              <a:chExt cx="429910" cy="758827"/>
            </a:xfrm>
          </p:grpSpPr>
          <p:sp>
            <p:nvSpPr>
              <p:cNvPr id="207" name="弧形 206"/>
              <p:cNvSpPr/>
              <p:nvPr/>
            </p:nvSpPr>
            <p:spPr bwMode="auto">
              <a:xfrm>
                <a:off x="5776489" y="3223581"/>
                <a:ext cx="421200" cy="422275"/>
              </a:xfrm>
              <a:prstGeom prst="arc">
                <a:avLst>
                  <a:gd name="adj1" fmla="val 6972734"/>
                  <a:gd name="adj2" fmla="val 3956738"/>
                </a:avLst>
              </a:prstGeom>
              <a:ln w="19050">
                <a:solidFill>
                  <a:srgbClr val="1E1CE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8" name="矩形 207"/>
              <p:cNvSpPr/>
              <p:nvPr/>
            </p:nvSpPr>
            <p:spPr bwMode="auto">
              <a:xfrm>
                <a:off x="5767779" y="2887029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210" name="任意多边形 209"/>
            <p:cNvSpPr/>
            <p:nvPr/>
          </p:nvSpPr>
          <p:spPr>
            <a:xfrm>
              <a:off x="1628775" y="4238625"/>
              <a:ext cx="1066800" cy="295275"/>
            </a:xfrm>
            <a:custGeom>
              <a:avLst/>
              <a:gdLst>
                <a:gd name="connsiteX0" fmla="*/ 0 w 1733550"/>
                <a:gd name="connsiteY0" fmla="*/ 0 h 295275"/>
                <a:gd name="connsiteX1" fmla="*/ 857250 w 1733550"/>
                <a:gd name="connsiteY1" fmla="*/ 295275 h 295275"/>
                <a:gd name="connsiteX2" fmla="*/ 1733550 w 1733550"/>
                <a:gd name="connsiteY2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550" h="295275">
                  <a:moveTo>
                    <a:pt x="0" y="0"/>
                  </a:moveTo>
                  <a:cubicBezTo>
                    <a:pt x="284162" y="147637"/>
                    <a:pt x="568325" y="295275"/>
                    <a:pt x="857250" y="295275"/>
                  </a:cubicBezTo>
                  <a:cubicBezTo>
                    <a:pt x="1146175" y="295275"/>
                    <a:pt x="1439862" y="147637"/>
                    <a:pt x="1733550" y="0"/>
                  </a:cubicBezTo>
                </a:path>
              </a:pathLst>
            </a:cu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 bwMode="auto">
            <a:xfrm>
              <a:off x="1939688" y="4196973"/>
              <a:ext cx="411469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82428"/>
            <a:ext cx="7886700" cy="69127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/>
              <a:t>-</a:t>
            </a:r>
            <a:r>
              <a:rPr lang="zh-CN" altLang="en-US" dirty="0"/>
              <a:t>正规式转</a:t>
            </a:r>
            <a:r>
              <a:rPr lang="en-US" altLang="zh-CN" dirty="0"/>
              <a:t>NFA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6565" y="829077"/>
            <a:ext cx="6283610" cy="585065"/>
          </a:xfrm>
        </p:spPr>
        <p:txBody>
          <a:bodyPr/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将正规式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a|b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转换为等价的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NFA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491792" y="1369137"/>
            <a:ext cx="1783169" cy="584223"/>
            <a:chOff x="1446268" y="1760478"/>
            <a:chExt cx="1783169" cy="584223"/>
          </a:xfrm>
        </p:grpSpPr>
        <p:sp>
          <p:nvSpPr>
            <p:cNvPr id="15" name="椭圆 14"/>
            <p:cNvSpPr/>
            <p:nvPr/>
          </p:nvSpPr>
          <p:spPr bwMode="auto">
            <a:xfrm>
              <a:off x="2737312" y="1851501"/>
              <a:ext cx="492125" cy="493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1841451" y="1851501"/>
              <a:ext cx="492125" cy="493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 flipV="1">
              <a:off x="1446268" y="2098101"/>
              <a:ext cx="403200" cy="0"/>
            </a:xfrm>
            <a:prstGeom prst="line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 bwMode="auto">
            <a:xfrm>
              <a:off x="2314973" y="1760478"/>
              <a:ext cx="411469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flipV="1">
              <a:off x="2332093" y="2117151"/>
              <a:ext cx="403200" cy="0"/>
            </a:xfrm>
            <a:prstGeom prst="line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 bwMode="auto">
            <a:xfrm>
              <a:off x="2780174" y="1895474"/>
              <a:ext cx="410701" cy="4104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196624" y="1449622"/>
            <a:ext cx="411469" cy="339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a</a:t>
            </a:r>
            <a:endParaRPr lang="zh-CN" altLang="en-US" sz="2000" baseline="-250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196624" y="2089217"/>
            <a:ext cx="4078425" cy="584223"/>
            <a:chOff x="1196624" y="1988840"/>
            <a:chExt cx="4078425" cy="584223"/>
          </a:xfrm>
        </p:grpSpPr>
        <p:grpSp>
          <p:nvGrpSpPr>
            <p:cNvPr id="5" name="组合 4"/>
            <p:cNvGrpSpPr/>
            <p:nvPr/>
          </p:nvGrpSpPr>
          <p:grpSpPr>
            <a:xfrm>
              <a:off x="3491880" y="1988840"/>
              <a:ext cx="1783169" cy="584223"/>
              <a:chOff x="1446268" y="1760478"/>
              <a:chExt cx="1783169" cy="584223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2737312" y="1851501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1841451" y="1851501"/>
                <a:ext cx="492125" cy="493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 bwMode="auto">
              <a:xfrm flipV="1">
                <a:off x="1446268" y="2098101"/>
                <a:ext cx="403200" cy="0"/>
              </a:xfrm>
              <a:prstGeom prst="line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 bwMode="auto">
              <a:xfrm>
                <a:off x="2314973" y="1760478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 bwMode="auto">
              <a:xfrm flipV="1">
                <a:off x="2332093" y="2117151"/>
                <a:ext cx="403200" cy="0"/>
              </a:xfrm>
              <a:prstGeom prst="line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 bwMode="auto">
              <a:xfrm>
                <a:off x="2780174" y="1895474"/>
                <a:ext cx="410701" cy="4104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 bwMode="auto">
            <a:xfrm>
              <a:off x="1196624" y="2111065"/>
              <a:ext cx="411469" cy="33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196624" y="2899307"/>
            <a:ext cx="5622696" cy="1339783"/>
            <a:chOff x="1196624" y="2798930"/>
            <a:chExt cx="5622696" cy="1339783"/>
          </a:xfrm>
        </p:grpSpPr>
        <p:sp>
          <p:nvSpPr>
            <p:cNvPr id="25" name="矩形 24"/>
            <p:cNvSpPr/>
            <p:nvPr/>
          </p:nvSpPr>
          <p:spPr bwMode="auto">
            <a:xfrm>
              <a:off x="1196624" y="3288801"/>
              <a:ext cx="81009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dirty="0" err="1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a|b</a:t>
              </a:r>
              <a:endParaRPr lang="zh-CN" altLang="en-US" sz="20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3075963" y="2798930"/>
              <a:ext cx="3743357" cy="1339783"/>
              <a:chOff x="3075963" y="3933580"/>
              <a:chExt cx="3743357" cy="133978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3075963" y="3933580"/>
                <a:ext cx="3743357" cy="1339783"/>
                <a:chOff x="3075963" y="3933580"/>
                <a:chExt cx="3743357" cy="1339783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3948112" y="4689140"/>
                  <a:ext cx="1912002" cy="584223"/>
                  <a:chOff x="1317435" y="1760478"/>
                  <a:chExt cx="1912002" cy="584223"/>
                </a:xfrm>
              </p:grpSpPr>
              <p:sp>
                <p:nvSpPr>
                  <p:cNvPr id="27" name="椭圆 26"/>
                  <p:cNvSpPr/>
                  <p:nvPr/>
                </p:nvSpPr>
                <p:spPr bwMode="auto">
                  <a:xfrm>
                    <a:off x="2737312" y="1851501"/>
                    <a:ext cx="492125" cy="493200"/>
                  </a:xfrm>
                  <a:prstGeom prst="ellips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4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8" name="椭圆 27"/>
                  <p:cNvSpPr/>
                  <p:nvPr/>
                </p:nvSpPr>
                <p:spPr bwMode="auto">
                  <a:xfrm>
                    <a:off x="1841451" y="1851501"/>
                    <a:ext cx="492125" cy="493200"/>
                  </a:xfrm>
                  <a:prstGeom prst="ellips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3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29" name="直接连接符 28"/>
                  <p:cNvCxnSpPr/>
                  <p:nvPr/>
                </p:nvCxnSpPr>
                <p:spPr bwMode="auto">
                  <a:xfrm>
                    <a:off x="1317435" y="1819550"/>
                    <a:ext cx="527270" cy="273788"/>
                  </a:xfrm>
                  <a:prstGeom prst="line">
                    <a:avLst/>
                  </a:prstGeom>
                  <a:ln w="19050">
                    <a:solidFill>
                      <a:srgbClr val="1E1CE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矩形 29"/>
                  <p:cNvSpPr/>
                  <p:nvPr/>
                </p:nvSpPr>
                <p:spPr bwMode="auto">
                  <a:xfrm>
                    <a:off x="2314973" y="1760478"/>
                    <a:ext cx="411469" cy="33977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zh-CN" altLang="en-US" baseline="-25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31" name="直接连接符 30"/>
                  <p:cNvCxnSpPr/>
                  <p:nvPr/>
                </p:nvCxnSpPr>
                <p:spPr bwMode="auto">
                  <a:xfrm flipV="1">
                    <a:off x="2332093" y="2117151"/>
                    <a:ext cx="403200" cy="0"/>
                  </a:xfrm>
                  <a:prstGeom prst="line">
                    <a:avLst/>
                  </a:prstGeom>
                  <a:ln w="19050">
                    <a:solidFill>
                      <a:srgbClr val="1E1CE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3948113" y="3933580"/>
                  <a:ext cx="1911913" cy="584223"/>
                  <a:chOff x="1317524" y="1760478"/>
                  <a:chExt cx="1911913" cy="584223"/>
                </a:xfrm>
              </p:grpSpPr>
              <p:sp>
                <p:nvSpPr>
                  <p:cNvPr id="34" name="椭圆 33"/>
                  <p:cNvSpPr/>
                  <p:nvPr/>
                </p:nvSpPr>
                <p:spPr bwMode="auto">
                  <a:xfrm>
                    <a:off x="2737312" y="1851501"/>
                    <a:ext cx="492125" cy="493200"/>
                  </a:xfrm>
                  <a:prstGeom prst="ellips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2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 bwMode="auto">
                  <a:xfrm>
                    <a:off x="1841451" y="1851501"/>
                    <a:ext cx="492125" cy="493200"/>
                  </a:xfrm>
                  <a:prstGeom prst="ellips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1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36" name="直接连接符 35"/>
                  <p:cNvCxnSpPr/>
                  <p:nvPr/>
                </p:nvCxnSpPr>
                <p:spPr bwMode="auto">
                  <a:xfrm flipV="1">
                    <a:off x="1317524" y="2098101"/>
                    <a:ext cx="531944" cy="238885"/>
                  </a:xfrm>
                  <a:prstGeom prst="line">
                    <a:avLst/>
                  </a:prstGeom>
                  <a:ln w="19050">
                    <a:solidFill>
                      <a:srgbClr val="1E1CE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矩形 36"/>
                  <p:cNvSpPr/>
                  <p:nvPr/>
                </p:nvSpPr>
                <p:spPr bwMode="auto">
                  <a:xfrm>
                    <a:off x="2314973" y="1760478"/>
                    <a:ext cx="411469" cy="33977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baseline="-25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38" name="直接连接符 37"/>
                  <p:cNvCxnSpPr/>
                  <p:nvPr/>
                </p:nvCxnSpPr>
                <p:spPr bwMode="auto">
                  <a:xfrm flipV="1">
                    <a:off x="2332093" y="2117151"/>
                    <a:ext cx="403200" cy="0"/>
                  </a:xfrm>
                  <a:prstGeom prst="line">
                    <a:avLst/>
                  </a:prstGeom>
                  <a:ln w="19050">
                    <a:solidFill>
                      <a:srgbClr val="1E1CE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椭圆 39"/>
                <p:cNvSpPr/>
                <p:nvPr/>
              </p:nvSpPr>
              <p:spPr bwMode="auto">
                <a:xfrm>
                  <a:off x="3483146" y="4371967"/>
                  <a:ext cx="492125" cy="4932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0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 bwMode="auto">
                <a:xfrm flipV="1">
                  <a:off x="3075963" y="4613419"/>
                  <a:ext cx="403200" cy="0"/>
                </a:xfrm>
                <a:prstGeom prst="line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组合 41"/>
                <p:cNvGrpSpPr/>
                <p:nvPr/>
              </p:nvGrpSpPr>
              <p:grpSpPr>
                <a:xfrm>
                  <a:off x="5853113" y="4104075"/>
                  <a:ext cx="966207" cy="920364"/>
                  <a:chOff x="1377231" y="1535453"/>
                  <a:chExt cx="966207" cy="920364"/>
                </a:xfrm>
              </p:grpSpPr>
              <p:sp>
                <p:nvSpPr>
                  <p:cNvPr id="43" name="椭圆 42"/>
                  <p:cNvSpPr/>
                  <p:nvPr/>
                </p:nvSpPr>
                <p:spPr bwMode="auto">
                  <a:xfrm>
                    <a:off x="1851313" y="1851501"/>
                    <a:ext cx="492125" cy="493200"/>
                  </a:xfrm>
                  <a:prstGeom prst="ellips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5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45" name="直接连接符 44"/>
                  <p:cNvCxnSpPr/>
                  <p:nvPr/>
                </p:nvCxnSpPr>
                <p:spPr bwMode="auto">
                  <a:xfrm flipV="1">
                    <a:off x="1386756" y="2179591"/>
                    <a:ext cx="476250" cy="276226"/>
                  </a:xfrm>
                  <a:prstGeom prst="line">
                    <a:avLst/>
                  </a:prstGeom>
                  <a:ln w="19050">
                    <a:solidFill>
                      <a:srgbClr val="1E1CE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矩形 45"/>
                  <p:cNvSpPr/>
                  <p:nvPr/>
                </p:nvSpPr>
                <p:spPr bwMode="auto">
                  <a:xfrm>
                    <a:off x="1491273" y="1535453"/>
                    <a:ext cx="411469" cy="33977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ε</a:t>
                    </a:r>
                    <a:endParaRPr lang="zh-CN" altLang="en-US" baseline="-25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47" name="直接连接符 46"/>
                  <p:cNvCxnSpPr/>
                  <p:nvPr/>
                </p:nvCxnSpPr>
                <p:spPr bwMode="auto">
                  <a:xfrm>
                    <a:off x="1377231" y="1722391"/>
                    <a:ext cx="495300" cy="276225"/>
                  </a:xfrm>
                  <a:prstGeom prst="line">
                    <a:avLst/>
                  </a:prstGeom>
                  <a:ln w="19050">
                    <a:solidFill>
                      <a:srgbClr val="1E1CE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椭圆 47"/>
                  <p:cNvSpPr/>
                  <p:nvPr/>
                </p:nvSpPr>
                <p:spPr bwMode="auto">
                  <a:xfrm>
                    <a:off x="1894175" y="1895474"/>
                    <a:ext cx="410701" cy="410400"/>
                  </a:xfrm>
                  <a:prstGeom prst="ellips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</p:grpSp>
          <p:sp>
            <p:nvSpPr>
              <p:cNvPr id="57" name="矩形 56"/>
              <p:cNvSpPr/>
              <p:nvPr/>
            </p:nvSpPr>
            <p:spPr bwMode="auto">
              <a:xfrm>
                <a:off x="5970257" y="4781775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ε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>
                <a:off x="3986935" y="4014065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ε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 bwMode="auto">
              <a:xfrm>
                <a:off x="3941930" y="4824155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ε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grpSp>
        <p:nvGrpSpPr>
          <p:cNvPr id="99" name="组合 98"/>
          <p:cNvGrpSpPr/>
          <p:nvPr/>
        </p:nvGrpSpPr>
        <p:grpSpPr>
          <a:xfrm>
            <a:off x="1106615" y="4249457"/>
            <a:ext cx="5768582" cy="1747591"/>
            <a:chOff x="1106615" y="4149080"/>
            <a:chExt cx="5768582" cy="1747591"/>
          </a:xfrm>
        </p:grpSpPr>
        <p:sp>
          <p:nvSpPr>
            <p:cNvPr id="63" name="矩形 62"/>
            <p:cNvSpPr/>
            <p:nvPr/>
          </p:nvSpPr>
          <p:spPr bwMode="auto">
            <a:xfrm>
              <a:off x="1106615" y="4998991"/>
              <a:ext cx="1125125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sz="2000" dirty="0" err="1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a|b</a:t>
              </a: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en-US" altLang="zh-CN" sz="2000" baseline="30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2000" baseline="30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3131840" y="4149080"/>
              <a:ext cx="3743357" cy="1747591"/>
              <a:chOff x="3131840" y="4374105"/>
              <a:chExt cx="3743357" cy="1747591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3131840" y="4734145"/>
                <a:ext cx="3743357" cy="1387551"/>
                <a:chOff x="3075963" y="3933580"/>
                <a:chExt cx="3743357" cy="1387551"/>
              </a:xfrm>
            </p:grpSpPr>
            <p:grpSp>
              <p:nvGrpSpPr>
                <p:cNvPr id="65" name="组合 48"/>
                <p:cNvGrpSpPr/>
                <p:nvPr/>
              </p:nvGrpSpPr>
              <p:grpSpPr>
                <a:xfrm>
                  <a:off x="3075963" y="3933580"/>
                  <a:ext cx="3743357" cy="1387551"/>
                  <a:chOff x="3075963" y="3933580"/>
                  <a:chExt cx="3743357" cy="1387551"/>
                </a:xfrm>
              </p:grpSpPr>
              <p:grpSp>
                <p:nvGrpSpPr>
                  <p:cNvPr id="69" name="组合 25"/>
                  <p:cNvGrpSpPr/>
                  <p:nvPr/>
                </p:nvGrpSpPr>
                <p:grpSpPr>
                  <a:xfrm>
                    <a:off x="3948112" y="4736908"/>
                    <a:ext cx="1912002" cy="584223"/>
                    <a:chOff x="1317435" y="1808246"/>
                    <a:chExt cx="1912002" cy="584223"/>
                  </a:xfrm>
                </p:grpSpPr>
                <p:sp>
                  <p:nvSpPr>
                    <p:cNvPr id="85" name="椭圆 84"/>
                    <p:cNvSpPr/>
                    <p:nvPr/>
                  </p:nvSpPr>
                  <p:spPr bwMode="auto">
                    <a:xfrm>
                      <a:off x="2737312" y="1899269"/>
                      <a:ext cx="492125" cy="493200"/>
                    </a:xfrm>
                    <a:prstGeom prst="ellipse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86" name="椭圆 85"/>
                    <p:cNvSpPr/>
                    <p:nvPr/>
                  </p:nvSpPr>
                  <p:spPr bwMode="auto">
                    <a:xfrm>
                      <a:off x="1841451" y="1899269"/>
                      <a:ext cx="492125" cy="493200"/>
                    </a:xfrm>
                    <a:prstGeom prst="ellipse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87" name="直接连接符 86"/>
                    <p:cNvCxnSpPr/>
                    <p:nvPr/>
                  </p:nvCxnSpPr>
                  <p:spPr bwMode="auto">
                    <a:xfrm>
                      <a:off x="1317435" y="1867318"/>
                      <a:ext cx="527270" cy="273788"/>
                    </a:xfrm>
                    <a:prstGeom prst="line">
                      <a:avLst/>
                    </a:prstGeom>
                    <a:ln w="19050">
                      <a:solidFill>
                        <a:srgbClr val="1E1CE3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矩形 87"/>
                    <p:cNvSpPr/>
                    <p:nvPr/>
                  </p:nvSpPr>
                  <p:spPr bwMode="auto">
                    <a:xfrm>
                      <a:off x="2314973" y="1808246"/>
                      <a:ext cx="411469" cy="3397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baseline="-25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89" name="直接连接符 88"/>
                    <p:cNvCxnSpPr/>
                    <p:nvPr/>
                  </p:nvCxnSpPr>
                  <p:spPr bwMode="auto">
                    <a:xfrm flipV="1">
                      <a:off x="2332093" y="2164919"/>
                      <a:ext cx="403200" cy="0"/>
                    </a:xfrm>
                    <a:prstGeom prst="line">
                      <a:avLst/>
                    </a:prstGeom>
                    <a:ln w="19050">
                      <a:solidFill>
                        <a:srgbClr val="1E1CE3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" name="组合 32"/>
                  <p:cNvGrpSpPr/>
                  <p:nvPr/>
                </p:nvGrpSpPr>
                <p:grpSpPr>
                  <a:xfrm>
                    <a:off x="3948113" y="3933580"/>
                    <a:ext cx="1911913" cy="584223"/>
                    <a:chOff x="1317524" y="1760478"/>
                    <a:chExt cx="1911913" cy="584223"/>
                  </a:xfrm>
                </p:grpSpPr>
                <p:sp>
                  <p:nvSpPr>
                    <p:cNvPr id="79" name="椭圆 78"/>
                    <p:cNvSpPr/>
                    <p:nvPr/>
                  </p:nvSpPr>
                  <p:spPr bwMode="auto">
                    <a:xfrm>
                      <a:off x="2737312" y="1851501"/>
                      <a:ext cx="492125" cy="493200"/>
                    </a:xfrm>
                    <a:prstGeom prst="ellipse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80" name="椭圆 79"/>
                    <p:cNvSpPr/>
                    <p:nvPr/>
                  </p:nvSpPr>
                  <p:spPr bwMode="auto">
                    <a:xfrm>
                      <a:off x="1841451" y="1851501"/>
                      <a:ext cx="492125" cy="493200"/>
                    </a:xfrm>
                    <a:prstGeom prst="ellipse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81" name="直接连接符 80"/>
                    <p:cNvCxnSpPr/>
                    <p:nvPr/>
                  </p:nvCxnSpPr>
                  <p:spPr bwMode="auto">
                    <a:xfrm flipV="1">
                      <a:off x="1317524" y="2098101"/>
                      <a:ext cx="531944" cy="238885"/>
                    </a:xfrm>
                    <a:prstGeom prst="line">
                      <a:avLst/>
                    </a:prstGeom>
                    <a:ln w="19050">
                      <a:solidFill>
                        <a:srgbClr val="1E1CE3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矩形 81"/>
                    <p:cNvSpPr/>
                    <p:nvPr/>
                  </p:nvSpPr>
                  <p:spPr bwMode="auto">
                    <a:xfrm>
                      <a:off x="2314973" y="1760478"/>
                      <a:ext cx="411469" cy="3397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baseline="-25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83" name="直接连接符 82"/>
                    <p:cNvCxnSpPr/>
                    <p:nvPr/>
                  </p:nvCxnSpPr>
                  <p:spPr bwMode="auto">
                    <a:xfrm flipV="1">
                      <a:off x="2332093" y="2117151"/>
                      <a:ext cx="403200" cy="0"/>
                    </a:xfrm>
                    <a:prstGeom prst="line">
                      <a:avLst/>
                    </a:prstGeom>
                    <a:ln w="19050">
                      <a:solidFill>
                        <a:srgbClr val="1E1CE3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1" name="椭圆 70"/>
                  <p:cNvSpPr/>
                  <p:nvPr/>
                </p:nvSpPr>
                <p:spPr bwMode="auto">
                  <a:xfrm>
                    <a:off x="3483146" y="4419735"/>
                    <a:ext cx="492125" cy="493200"/>
                  </a:xfrm>
                  <a:prstGeom prst="ellips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0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72" name="直接连接符 71"/>
                  <p:cNvCxnSpPr/>
                  <p:nvPr/>
                </p:nvCxnSpPr>
                <p:spPr bwMode="auto">
                  <a:xfrm flipV="1">
                    <a:off x="3075963" y="4661187"/>
                    <a:ext cx="403200" cy="0"/>
                  </a:xfrm>
                  <a:prstGeom prst="line">
                    <a:avLst/>
                  </a:prstGeom>
                  <a:ln w="19050">
                    <a:solidFill>
                      <a:srgbClr val="1E1CE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3" name="组合 41"/>
                  <p:cNvGrpSpPr/>
                  <p:nvPr/>
                </p:nvGrpSpPr>
                <p:grpSpPr>
                  <a:xfrm>
                    <a:off x="5853113" y="4104075"/>
                    <a:ext cx="966207" cy="934012"/>
                    <a:chOff x="1377231" y="1535453"/>
                    <a:chExt cx="966207" cy="934012"/>
                  </a:xfrm>
                </p:grpSpPr>
                <p:sp>
                  <p:nvSpPr>
                    <p:cNvPr id="74" name="椭圆 73"/>
                    <p:cNvSpPr/>
                    <p:nvPr/>
                  </p:nvSpPr>
                  <p:spPr bwMode="auto">
                    <a:xfrm>
                      <a:off x="1851313" y="1851501"/>
                      <a:ext cx="492125" cy="493200"/>
                    </a:xfrm>
                    <a:prstGeom prst="ellipse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zh-CN" sz="200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75" name="直接连接符 74"/>
                    <p:cNvCxnSpPr/>
                    <p:nvPr/>
                  </p:nvCxnSpPr>
                  <p:spPr bwMode="auto">
                    <a:xfrm flipV="1">
                      <a:off x="1386756" y="2193239"/>
                      <a:ext cx="476250" cy="276226"/>
                    </a:xfrm>
                    <a:prstGeom prst="line">
                      <a:avLst/>
                    </a:prstGeom>
                    <a:ln w="19050">
                      <a:solidFill>
                        <a:srgbClr val="1E1CE3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矩形 75"/>
                    <p:cNvSpPr/>
                    <p:nvPr/>
                  </p:nvSpPr>
                  <p:spPr bwMode="auto">
                    <a:xfrm>
                      <a:off x="1491273" y="1535453"/>
                      <a:ext cx="411469" cy="3397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baseline="-25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77" name="直接连接符 76"/>
                    <p:cNvCxnSpPr/>
                    <p:nvPr/>
                  </p:nvCxnSpPr>
                  <p:spPr bwMode="auto">
                    <a:xfrm>
                      <a:off x="1377231" y="1722391"/>
                      <a:ext cx="495300" cy="276225"/>
                    </a:xfrm>
                    <a:prstGeom prst="line">
                      <a:avLst/>
                    </a:prstGeom>
                    <a:ln w="19050">
                      <a:solidFill>
                        <a:srgbClr val="1E1CE3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8" name="椭圆 77"/>
                    <p:cNvSpPr/>
                    <p:nvPr/>
                  </p:nvSpPr>
                  <p:spPr bwMode="auto">
                    <a:xfrm>
                      <a:off x="1894175" y="1895474"/>
                      <a:ext cx="410701" cy="410400"/>
                    </a:xfrm>
                    <a:prstGeom prst="ellipse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</p:grpSp>
            <p:sp>
              <p:nvSpPr>
                <p:cNvPr id="66" name="矩形 65"/>
                <p:cNvSpPr/>
                <p:nvPr/>
              </p:nvSpPr>
              <p:spPr bwMode="auto">
                <a:xfrm>
                  <a:off x="5970257" y="4829543"/>
                  <a:ext cx="411469" cy="3397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ε</a:t>
                  </a:r>
                  <a:endParaRPr lang="zh-CN" altLang="en-US" baseline="-25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 bwMode="auto">
                <a:xfrm>
                  <a:off x="3986935" y="4014065"/>
                  <a:ext cx="411469" cy="3397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ε</a:t>
                  </a:r>
                  <a:endParaRPr lang="zh-CN" altLang="en-US" baseline="-25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 bwMode="auto">
                <a:xfrm>
                  <a:off x="3941930" y="4871923"/>
                  <a:ext cx="411469" cy="3397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ε</a:t>
                  </a:r>
                  <a:endParaRPr lang="zh-CN" altLang="en-US" baseline="-25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92" name="椭圆 91"/>
              <p:cNvSpPr/>
              <p:nvPr/>
            </p:nvSpPr>
            <p:spPr bwMode="auto">
              <a:xfrm>
                <a:off x="3581890" y="5270144"/>
                <a:ext cx="410701" cy="4104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 bwMode="auto">
              <a:xfrm>
                <a:off x="6147175" y="4374105"/>
                <a:ext cx="411469" cy="339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ε</a:t>
                </a:r>
                <a:endParaRPr lang="zh-CN" altLang="en-US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sp>
        <p:nvSpPr>
          <p:cNvPr id="96" name="矩形 95"/>
          <p:cNvSpPr/>
          <p:nvPr/>
        </p:nvSpPr>
        <p:spPr bwMode="auto">
          <a:xfrm>
            <a:off x="6057165" y="1538790"/>
            <a:ext cx="2696308" cy="900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作业：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请接着完成本题，并将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NFA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确定化。</a:t>
            </a:r>
            <a:endParaRPr lang="zh-CN" altLang="en-US" sz="2000" baseline="-25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3821373" y="4578824"/>
            <a:ext cx="2790967" cy="518615"/>
          </a:xfrm>
          <a:custGeom>
            <a:avLst/>
            <a:gdLst>
              <a:gd name="connsiteX0" fmla="*/ 2790967 w 2790967"/>
              <a:gd name="connsiteY0" fmla="*/ 511791 h 518615"/>
              <a:gd name="connsiteX1" fmla="*/ 2790967 w 2790967"/>
              <a:gd name="connsiteY1" fmla="*/ 0 h 518615"/>
              <a:gd name="connsiteX2" fmla="*/ 0 w 2790967"/>
              <a:gd name="connsiteY2" fmla="*/ 0 h 518615"/>
              <a:gd name="connsiteX3" fmla="*/ 0 w 2790967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0967" h="518615">
                <a:moveTo>
                  <a:pt x="2790967" y="511791"/>
                </a:moveTo>
                <a:lnTo>
                  <a:pt x="2790967" y="0"/>
                </a:lnTo>
                <a:lnTo>
                  <a:pt x="0" y="0"/>
                </a:lnTo>
                <a:lnTo>
                  <a:pt x="0" y="518615"/>
                </a:lnTo>
              </a:path>
            </a:pathLst>
          </a:custGeom>
          <a:ln w="19050">
            <a:solidFill>
              <a:srgbClr val="1E1CE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068" y="2348880"/>
            <a:ext cx="7886700" cy="126014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子集</a:t>
            </a:r>
            <a:r>
              <a:rPr lang="zh-CN" altLang="en-US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构造法</a:t>
            </a:r>
            <a:br>
              <a:rPr lang="en-US" altLang="zh-CN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Subset construction</a:t>
            </a:r>
            <a:r>
              <a:rPr lang="zh-CN" altLang="en-US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7559" y="4322650"/>
            <a:ext cx="3915641" cy="609600"/>
          </a:xfrm>
        </p:spPr>
        <p:txBody>
          <a:bodyPr/>
          <a:lstStyle/>
          <a:p>
            <a:pPr algn="ctr">
              <a:buNone/>
            </a:pPr>
            <a:r>
              <a:rPr lang="en-US" altLang="zh-CN" dirty="0"/>
              <a:t>NFA             DFA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197927" y="4488904"/>
            <a:ext cx="775854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00940" y="463413"/>
            <a:ext cx="7886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3.3.3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非确定有限自动机（续）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8025"/>
            <a:ext cx="7886700" cy="701675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p:graphicFrame>
        <p:nvGraphicFramePr>
          <p:cNvPr id="41" name="内容占位符 40"/>
          <p:cNvGraphicFramePr>
            <a:graphicFrameLocks noGrp="1"/>
          </p:cNvGraphicFramePr>
          <p:nvPr>
            <p:ph idx="1"/>
          </p:nvPr>
        </p:nvGraphicFramePr>
        <p:xfrm>
          <a:off x="4641269" y="1233048"/>
          <a:ext cx="4087091" cy="1925784"/>
        </p:xfrm>
        <a:graphic>
          <a:graphicData uri="http://schemas.openxmlformats.org/drawingml/2006/table">
            <a:tbl>
              <a:tblPr/>
              <a:tblGrid>
                <a:gridCol w="1362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baseline="-14000" dirty="0" err="1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baseline="-14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kern="1200" baseline="-14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b</a:t>
                      </a:r>
                      <a:endParaRPr lang="zh-CN" altLang="en-US" sz="2400" kern="1200" baseline="-14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{X,1}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{1,Y}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{1}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{1,Y}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{1,Y}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{1}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{1}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C02A9"/>
                          </a:solidFill>
                          <a:latin typeface="楷体" pitchFamily="49" charset="-122"/>
                          <a:ea typeface="楷体" pitchFamily="49" charset="-122"/>
                        </a:rPr>
                        <a:t>{1,Y}</a:t>
                      </a:r>
                      <a:endParaRPr lang="zh-CN" altLang="en-US" sz="2400" dirty="0">
                        <a:solidFill>
                          <a:srgbClr val="FC02A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C02A9"/>
                          </a:solidFill>
                          <a:latin typeface="楷体" pitchFamily="49" charset="-122"/>
                          <a:ea typeface="楷体" pitchFamily="49" charset="-122"/>
                        </a:rPr>
                        <a:t>{1}</a:t>
                      </a:r>
                      <a:endParaRPr lang="zh-CN" altLang="en-US" sz="2400" dirty="0">
                        <a:solidFill>
                          <a:srgbClr val="FC02A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747845" y="1141133"/>
            <a:ext cx="2602173" cy="1764721"/>
            <a:chOff x="1329747" y="2498898"/>
            <a:chExt cx="2602173" cy="1764721"/>
          </a:xfrm>
        </p:grpSpPr>
        <p:sp>
          <p:nvSpPr>
            <p:cNvPr id="8" name="椭圆 7"/>
            <p:cNvSpPr/>
            <p:nvPr/>
          </p:nvSpPr>
          <p:spPr bwMode="auto">
            <a:xfrm>
              <a:off x="1329747" y="3173846"/>
              <a:ext cx="492125" cy="46355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382260" y="3173846"/>
              <a:ext cx="493712" cy="46355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1821872" y="3391334"/>
              <a:ext cx="560388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2875972" y="3421496"/>
              <a:ext cx="560388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 bwMode="auto">
            <a:xfrm>
              <a:off x="1558347" y="3070659"/>
              <a:ext cx="1039813" cy="31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2610860" y="3083359"/>
              <a:ext cx="1038225" cy="31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467846" y="2498898"/>
              <a:ext cx="381276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弧形 31"/>
            <p:cNvSpPr/>
            <p:nvPr/>
          </p:nvSpPr>
          <p:spPr bwMode="auto">
            <a:xfrm>
              <a:off x="2438832" y="2830360"/>
              <a:ext cx="396000" cy="395287"/>
            </a:xfrm>
            <a:prstGeom prst="arc">
              <a:avLst>
                <a:gd name="adj1" fmla="val 7396417"/>
                <a:gd name="adj2" fmla="val 3400881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弧形 33"/>
            <p:cNvSpPr/>
            <p:nvPr/>
          </p:nvSpPr>
          <p:spPr bwMode="auto">
            <a:xfrm flipV="1">
              <a:off x="2432412" y="3590201"/>
              <a:ext cx="396000" cy="396000"/>
            </a:xfrm>
            <a:prstGeom prst="arc">
              <a:avLst>
                <a:gd name="adj1" fmla="val 7228288"/>
                <a:gd name="adj2" fmla="val 3495620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2421810" y="3944532"/>
              <a:ext cx="436838" cy="31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439795" y="3173846"/>
              <a:ext cx="492125" cy="492125"/>
              <a:chOff x="7360660" y="3173846"/>
              <a:chExt cx="492125" cy="492125"/>
            </a:xfrm>
          </p:grpSpPr>
          <p:sp>
            <p:nvSpPr>
              <p:cNvPr id="13" name="椭圆 12"/>
              <p:cNvSpPr/>
              <p:nvPr/>
            </p:nvSpPr>
            <p:spPr bwMode="auto">
              <a:xfrm>
                <a:off x="7360660" y="3173846"/>
                <a:ext cx="492125" cy="492125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 bwMode="auto">
              <a:xfrm>
                <a:off x="7422572" y="3237346"/>
                <a:ext cx="368300" cy="365125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graphicFrame>
        <p:nvGraphicFramePr>
          <p:cNvPr id="42" name="内容占位符 40"/>
          <p:cNvGraphicFramePr>
            <a:graphicFrameLocks/>
          </p:cNvGraphicFramePr>
          <p:nvPr/>
        </p:nvGraphicFramePr>
        <p:xfrm>
          <a:off x="4641266" y="3976256"/>
          <a:ext cx="4087091" cy="1925784"/>
        </p:xfrm>
        <a:graphic>
          <a:graphicData uri="http://schemas.openxmlformats.org/drawingml/2006/table">
            <a:tbl>
              <a:tblPr/>
              <a:tblGrid>
                <a:gridCol w="1362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Σ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baseline="-14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kern="1200" baseline="-14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3" name="组合 62"/>
          <p:cNvGrpSpPr/>
          <p:nvPr/>
        </p:nvGrpSpPr>
        <p:grpSpPr>
          <a:xfrm>
            <a:off x="331479" y="4123024"/>
            <a:ext cx="3032394" cy="1443040"/>
            <a:chOff x="663999" y="4081459"/>
            <a:chExt cx="3032394" cy="1443040"/>
          </a:xfrm>
        </p:grpSpPr>
        <p:grpSp>
          <p:nvGrpSpPr>
            <p:cNvPr id="43" name="组合 42"/>
            <p:cNvGrpSpPr/>
            <p:nvPr/>
          </p:nvGrpSpPr>
          <p:grpSpPr>
            <a:xfrm>
              <a:off x="1094220" y="4081459"/>
              <a:ext cx="2602173" cy="1062028"/>
              <a:chOff x="1329747" y="2696018"/>
              <a:chExt cx="2602173" cy="1062028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329747" y="3173846"/>
                <a:ext cx="492125" cy="463550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 bwMode="auto">
              <a:xfrm>
                <a:off x="2382260" y="3173846"/>
                <a:ext cx="464400" cy="463550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 bwMode="auto">
              <a:xfrm>
                <a:off x="1821872" y="3391334"/>
                <a:ext cx="560388" cy="0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auto">
              <a:xfrm>
                <a:off x="2852157" y="3421496"/>
                <a:ext cx="583200" cy="0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 bwMode="auto">
              <a:xfrm>
                <a:off x="1558347" y="3070659"/>
                <a:ext cx="1039813" cy="31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 bwMode="auto">
              <a:xfrm>
                <a:off x="2652425" y="3083359"/>
                <a:ext cx="1038225" cy="31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2706402" y="2696018"/>
                <a:ext cx="408420" cy="2873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1" name="弧形 50"/>
              <p:cNvSpPr/>
              <p:nvPr/>
            </p:nvSpPr>
            <p:spPr bwMode="auto">
              <a:xfrm>
                <a:off x="2420695" y="2835899"/>
                <a:ext cx="396000" cy="395287"/>
              </a:xfrm>
              <a:prstGeom prst="arc">
                <a:avLst>
                  <a:gd name="adj1" fmla="val 7517581"/>
                  <a:gd name="adj2" fmla="val 3457826"/>
                </a:avLst>
              </a:prstGeom>
              <a:ln w="19050">
                <a:solidFill>
                  <a:schemeClr val="accent5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" name="弧形 51"/>
              <p:cNvSpPr/>
              <p:nvPr/>
            </p:nvSpPr>
            <p:spPr bwMode="auto">
              <a:xfrm>
                <a:off x="3486045" y="2818985"/>
                <a:ext cx="396000" cy="396000"/>
              </a:xfrm>
              <a:prstGeom prst="arc">
                <a:avLst>
                  <a:gd name="adj1" fmla="val 7139226"/>
                  <a:gd name="adj2" fmla="val 3554776"/>
                </a:avLst>
              </a:prstGeom>
              <a:ln w="19050">
                <a:solidFill>
                  <a:schemeClr val="accent5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 bwMode="auto">
              <a:xfrm>
                <a:off x="3035877" y="3538984"/>
                <a:ext cx="267133" cy="2190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5" name="椭圆 12"/>
              <p:cNvSpPr/>
              <p:nvPr/>
            </p:nvSpPr>
            <p:spPr bwMode="auto">
              <a:xfrm>
                <a:off x="3439795" y="3173846"/>
                <a:ext cx="492125" cy="492125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57" name="椭圆 56"/>
            <p:cNvSpPr/>
            <p:nvPr/>
          </p:nvSpPr>
          <p:spPr bwMode="auto">
            <a:xfrm>
              <a:off x="2198681" y="4608927"/>
              <a:ext cx="363600" cy="365125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969305" y="4124321"/>
              <a:ext cx="372629" cy="2523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663999" y="4783123"/>
              <a:ext cx="432000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任意多边形 59"/>
            <p:cNvSpPr/>
            <p:nvPr/>
          </p:nvSpPr>
          <p:spPr>
            <a:xfrm>
              <a:off x="2571746" y="4919663"/>
              <a:ext cx="655200" cy="62706"/>
            </a:xfrm>
            <a:custGeom>
              <a:avLst/>
              <a:gdLst>
                <a:gd name="connsiteX0" fmla="*/ 623888 w 623888"/>
                <a:gd name="connsiteY0" fmla="*/ 4762 h 62706"/>
                <a:gd name="connsiteX1" fmla="*/ 309563 w 623888"/>
                <a:gd name="connsiteY1" fmla="*/ 61912 h 62706"/>
                <a:gd name="connsiteX2" fmla="*/ 0 w 623888"/>
                <a:gd name="connsiteY2" fmla="*/ 0 h 6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888" h="62706">
                  <a:moveTo>
                    <a:pt x="623888" y="4762"/>
                  </a:moveTo>
                  <a:cubicBezTo>
                    <a:pt x="518716" y="33734"/>
                    <a:pt x="413544" y="62706"/>
                    <a:pt x="309563" y="61912"/>
                  </a:cubicBezTo>
                  <a:cubicBezTo>
                    <a:pt x="205582" y="61118"/>
                    <a:pt x="102791" y="30559"/>
                    <a:pt x="0" y="0"/>
                  </a:cubicBezTo>
                </a:path>
              </a:pathLst>
            </a:cu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1319213" y="5019674"/>
              <a:ext cx="2124075" cy="504825"/>
            </a:xfrm>
            <a:custGeom>
              <a:avLst/>
              <a:gdLst>
                <a:gd name="connsiteX0" fmla="*/ 0 w 2124075"/>
                <a:gd name="connsiteY0" fmla="*/ 0 h 428624"/>
                <a:gd name="connsiteX1" fmla="*/ 1047750 w 2124075"/>
                <a:gd name="connsiteY1" fmla="*/ 423862 h 428624"/>
                <a:gd name="connsiteX2" fmla="*/ 2124075 w 2124075"/>
                <a:gd name="connsiteY2" fmla="*/ 28575 h 42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4075" h="428624">
                  <a:moveTo>
                    <a:pt x="0" y="0"/>
                  </a:moveTo>
                  <a:cubicBezTo>
                    <a:pt x="346869" y="209550"/>
                    <a:pt x="693738" y="419100"/>
                    <a:pt x="1047750" y="423862"/>
                  </a:cubicBezTo>
                  <a:cubicBezTo>
                    <a:pt x="1401762" y="428624"/>
                    <a:pt x="1762918" y="228599"/>
                    <a:pt x="2124075" y="28575"/>
                  </a:cubicBezTo>
                </a:path>
              </a:pathLst>
            </a:cu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2195513" y="5247810"/>
              <a:ext cx="267133" cy="2190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4" name="右箭头 63"/>
          <p:cNvSpPr/>
          <p:nvPr/>
        </p:nvSpPr>
        <p:spPr>
          <a:xfrm>
            <a:off x="3602182" y="1898070"/>
            <a:ext cx="748145" cy="3325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下箭头 64"/>
          <p:cNvSpPr/>
          <p:nvPr/>
        </p:nvSpPr>
        <p:spPr>
          <a:xfrm>
            <a:off x="6636327" y="3269673"/>
            <a:ext cx="304800" cy="609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 flipH="1">
            <a:off x="3532909" y="4738252"/>
            <a:ext cx="817417" cy="3186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04800" y="3144985"/>
            <a:ext cx="5361709" cy="775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L={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a,aa,ba,aaa,aba,baa,bba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,...}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3564" y="5832764"/>
            <a:ext cx="292330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L=(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a|b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)*a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068" y="2263220"/>
            <a:ext cx="7886700" cy="781287"/>
          </a:xfrm>
        </p:spPr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Hopcroft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5016" y="3671465"/>
            <a:ext cx="3804805" cy="609600"/>
          </a:xfrm>
        </p:spPr>
        <p:txBody>
          <a:bodyPr/>
          <a:lstStyle/>
          <a:p>
            <a:pPr algn="ctr">
              <a:buNone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化简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DFA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628650" y="390906"/>
            <a:ext cx="5425786" cy="56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3.3.6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确定有限自动机的化简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40229" y="4441370"/>
            <a:ext cx="4078514" cy="19449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John 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Hopcroft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约翰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·E·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霍普克洛夫特</a:t>
            </a:r>
          </a:p>
          <a:p>
            <a:pPr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所属：美国康奈尔大学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成就：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1986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年图灵奖获得者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8" name="Picture 4" descr="http://mathcenter.hust.edu.cn/__local/8/A1/9A/63E15C4404DC05325819B352B2A_84C9D09F_4BC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1917" y="3215141"/>
            <a:ext cx="2257108" cy="31711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351838"/>
            <a:ext cx="6120680" cy="781287"/>
          </a:xfrm>
        </p:spPr>
        <p:txBody>
          <a:bodyPr/>
          <a:lstStyle/>
          <a:p>
            <a:r>
              <a:rPr lang="zh-CN" altLang="en-US"/>
              <a:t>这部分阐述下列几个主题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6595" y="1538790"/>
            <a:ext cx="4897172" cy="4551522"/>
          </a:xfrm>
        </p:spPr>
        <p:txBody>
          <a:bodyPr/>
          <a:lstStyle/>
          <a:p>
            <a:pPr marL="357188" indent="-357188">
              <a:buSzPct val="100000"/>
              <a:buFont typeface="+mj-ea"/>
              <a:buAutoNum type="ea1JpnChsDbPeriod"/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正规式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marL="357188" indent="-357188">
              <a:buSzPct val="100000"/>
              <a:buFont typeface="+mj-ea"/>
              <a:buAutoNum type="ea1JpnChsDbPeriod"/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确定的有限自动机（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DFA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marL="357188" indent="-357188">
              <a:spcAft>
                <a:spcPts val="1800"/>
              </a:spcAft>
              <a:buSzPct val="100000"/>
              <a:buFont typeface="+mj-ea"/>
              <a:buAutoNum type="ea1JpnChsDbPeriod"/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非确定的有限自动机（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NFA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上述三者的等价性的证明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marL="625475" indent="-357188">
              <a:buSzPct val="100000"/>
              <a:buFont typeface="+mj-lt"/>
              <a:buAutoNum type="arabicPeriod"/>
            </a:pP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汤普森算法</a:t>
            </a:r>
            <a:endParaRPr lang="en-US" altLang="zh-CN" sz="240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625475" indent="-357188">
              <a:buSzPct val="100000"/>
              <a:buFont typeface="+mj-lt"/>
              <a:buAutoNum type="arabicPeriod"/>
            </a:pP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子集构造算法</a:t>
            </a:r>
            <a:endParaRPr lang="en-US" altLang="zh-CN" sz="240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625475" indent="-357188">
              <a:buSzPct val="100000"/>
              <a:buFont typeface="+mj-lt"/>
              <a:buAutoNum type="arabicPeriod"/>
            </a:pP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霍普克罗夫特算法</a:t>
            </a:r>
          </a:p>
          <a:p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B5D59F1-5DAE-491F-890E-3B9AF0DD3A14}"/>
              </a:ext>
            </a:extLst>
          </p:cNvPr>
          <p:cNvGrpSpPr/>
          <p:nvPr/>
        </p:nvGrpSpPr>
        <p:grpSpPr>
          <a:xfrm>
            <a:off x="5598742" y="1743269"/>
            <a:ext cx="2842218" cy="1350150"/>
            <a:chOff x="5598742" y="1743269"/>
            <a:chExt cx="2842218" cy="1350150"/>
          </a:xfrm>
        </p:grpSpPr>
        <p:sp>
          <p:nvSpPr>
            <p:cNvPr id="5" name="内容占位符 2">
              <a:extLst>
                <a:ext uri="{FF2B5EF4-FFF2-40B4-BE49-F238E27FC236}">
                  <a16:creationId xmlns:a16="http://schemas.microsoft.com/office/drawing/2014/main" id="{E7D69520-8852-4167-AEBE-B52A5CEA100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5695" y="2139043"/>
              <a:ext cx="2385265" cy="558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60000"/>
                <a:buFont typeface="Wingdings" pitchFamily="2" charset="2"/>
                <a:buChar char="Ø"/>
                <a:defRPr sz="24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2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>
                <a:buNone/>
              </a:pPr>
              <a:r>
                <a:rPr lang="zh-CN" altLang="en-US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三个数学模型</a:t>
              </a:r>
              <a:endPara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右大括号 6">
              <a:extLst>
                <a:ext uri="{FF2B5EF4-FFF2-40B4-BE49-F238E27FC236}">
                  <a16:creationId xmlns:a16="http://schemas.microsoft.com/office/drawing/2014/main" id="{E30F0C79-9884-47E7-8979-1200E4F4ED17}"/>
                </a:ext>
              </a:extLst>
            </p:cNvPr>
            <p:cNvSpPr/>
            <p:nvPr/>
          </p:nvSpPr>
          <p:spPr>
            <a:xfrm>
              <a:off x="5598742" y="1743269"/>
              <a:ext cx="225025" cy="1350150"/>
            </a:xfrm>
            <a:prstGeom prst="rightBrace">
              <a:avLst>
                <a:gd name="adj1" fmla="val 64771"/>
                <a:gd name="adj2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6BC6A6-D6E6-4758-BB25-0D11E08522D6}"/>
              </a:ext>
            </a:extLst>
          </p:cNvPr>
          <p:cNvGrpSpPr/>
          <p:nvPr/>
        </p:nvGrpSpPr>
        <p:grpSpPr>
          <a:xfrm>
            <a:off x="5598742" y="4323969"/>
            <a:ext cx="2170921" cy="1350150"/>
            <a:chOff x="5598742" y="4323969"/>
            <a:chExt cx="2170921" cy="1350150"/>
          </a:xfrm>
        </p:grpSpPr>
        <p:sp>
          <p:nvSpPr>
            <p:cNvPr id="6" name="内容占位符 2">
              <a:extLst>
                <a:ext uri="{FF2B5EF4-FFF2-40B4-BE49-F238E27FC236}">
                  <a16:creationId xmlns:a16="http://schemas.microsoft.com/office/drawing/2014/main" id="{0FD33A5E-689A-4C4A-AFEC-9B7D31AD557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17409" y="4719743"/>
              <a:ext cx="1752254" cy="558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60000"/>
                <a:buFont typeface="Wingdings" pitchFamily="2" charset="2"/>
                <a:buChar char="Ø"/>
                <a:defRPr sz="24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2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>
                <a:buNone/>
              </a:pPr>
              <a:r>
                <a:rPr lang="zh-CN" altLang="en-US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三个算法</a:t>
              </a:r>
              <a:endPara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右大括号 7">
              <a:extLst>
                <a:ext uri="{FF2B5EF4-FFF2-40B4-BE49-F238E27FC236}">
                  <a16:creationId xmlns:a16="http://schemas.microsoft.com/office/drawing/2014/main" id="{F3BBA5C2-A236-4CE4-9807-32034FCB8B96}"/>
                </a:ext>
              </a:extLst>
            </p:cNvPr>
            <p:cNvSpPr/>
            <p:nvPr/>
          </p:nvSpPr>
          <p:spPr>
            <a:xfrm>
              <a:off x="5598742" y="4323969"/>
              <a:ext cx="225025" cy="1350150"/>
            </a:xfrm>
            <a:prstGeom prst="rightBrace">
              <a:avLst>
                <a:gd name="adj1" fmla="val 64771"/>
                <a:gd name="adj2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2658818" y="1610436"/>
            <a:ext cx="5950634" cy="2470245"/>
            <a:chOff x="1533378" y="1975338"/>
            <a:chExt cx="5950634" cy="3165231"/>
          </a:xfrm>
        </p:grpSpPr>
        <p:sp>
          <p:nvSpPr>
            <p:cNvPr id="52" name="圆角矩形 51"/>
            <p:cNvSpPr/>
            <p:nvPr/>
          </p:nvSpPr>
          <p:spPr>
            <a:xfrm>
              <a:off x="1533378" y="1975338"/>
              <a:ext cx="4543865" cy="3165231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372665" y="1975338"/>
              <a:ext cx="1111347" cy="3165231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3081"/>
            <a:ext cx="7886700" cy="562923"/>
          </a:xfrm>
        </p:spPr>
        <p:txBody>
          <a:bodyPr/>
          <a:lstStyle/>
          <a:p>
            <a:r>
              <a:rPr lang="en-US" altLang="zh-CN" sz="3200" dirty="0"/>
              <a:t>3.3.6 </a:t>
            </a:r>
            <a:r>
              <a:rPr lang="zh-CN" altLang="en-US" sz="3200" dirty="0"/>
              <a:t>确定有限自动机的化简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680" y="1026733"/>
            <a:ext cx="2407872" cy="542971"/>
          </a:xfrm>
        </p:spPr>
        <p:txBody>
          <a:bodyPr/>
          <a:lstStyle/>
          <a:p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Hopcroft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2937870" y="1660489"/>
            <a:ext cx="5523647" cy="2185510"/>
            <a:chOff x="1038707" y="3686257"/>
            <a:chExt cx="5523647" cy="2185510"/>
          </a:xfrm>
        </p:grpSpPr>
        <p:grpSp>
          <p:nvGrpSpPr>
            <p:cNvPr id="7" name="组合 12"/>
            <p:cNvGrpSpPr/>
            <p:nvPr/>
          </p:nvGrpSpPr>
          <p:grpSpPr>
            <a:xfrm>
              <a:off x="3245536" y="4525901"/>
              <a:ext cx="687049" cy="632084"/>
              <a:chOff x="6388308" y="1244184"/>
              <a:chExt cx="687049" cy="632084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388308" y="1246682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400800" y="1244184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8" name="组合 13"/>
            <p:cNvGrpSpPr/>
            <p:nvPr/>
          </p:nvGrpSpPr>
          <p:grpSpPr>
            <a:xfrm>
              <a:off x="1845264" y="4525900"/>
              <a:ext cx="677057" cy="629586"/>
              <a:chOff x="4257206" y="1259174"/>
              <a:chExt cx="677057" cy="62958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257206" y="1259174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259706" y="1261673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9" name="直接箭头连接符 8"/>
            <p:cNvCxnSpPr>
              <a:stCxn id="14" idx="6"/>
              <a:endCxn id="16" idx="2"/>
            </p:cNvCxnSpPr>
            <p:nvPr/>
          </p:nvCxnSpPr>
          <p:spPr>
            <a:xfrm>
              <a:off x="2475264" y="4840693"/>
              <a:ext cx="770272" cy="249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1038707" y="4843192"/>
              <a:ext cx="8136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656013" y="4059053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569791" y="4410976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9" name="组合 12"/>
            <p:cNvGrpSpPr/>
            <p:nvPr/>
          </p:nvGrpSpPr>
          <p:grpSpPr>
            <a:xfrm>
              <a:off x="5875305" y="5239683"/>
              <a:ext cx="687049" cy="632084"/>
              <a:chOff x="6388308" y="1244184"/>
              <a:chExt cx="687049" cy="63208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6388308" y="1246682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6463259" y="1321633"/>
                <a:ext cx="486000" cy="486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400800" y="1244184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5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3" name="组合 12"/>
            <p:cNvGrpSpPr/>
            <p:nvPr/>
          </p:nvGrpSpPr>
          <p:grpSpPr>
            <a:xfrm>
              <a:off x="5841743" y="3768596"/>
              <a:ext cx="687049" cy="632084"/>
              <a:chOff x="6388308" y="1244184"/>
              <a:chExt cx="687049" cy="63208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388308" y="1246682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463259" y="1321633"/>
                <a:ext cx="486000" cy="486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400800" y="1244184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7" name="组合 12"/>
            <p:cNvGrpSpPr/>
            <p:nvPr/>
          </p:nvGrpSpPr>
          <p:grpSpPr>
            <a:xfrm>
              <a:off x="4481152" y="5226941"/>
              <a:ext cx="687049" cy="632084"/>
              <a:chOff x="6388308" y="1244184"/>
              <a:chExt cx="687049" cy="632084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388308" y="1246682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400800" y="1244184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30" name="组合 12"/>
            <p:cNvGrpSpPr/>
            <p:nvPr/>
          </p:nvGrpSpPr>
          <p:grpSpPr>
            <a:xfrm>
              <a:off x="4436605" y="3768596"/>
              <a:ext cx="687049" cy="632084"/>
              <a:chOff x="6388308" y="1244184"/>
              <a:chExt cx="687049" cy="632084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388308" y="1246682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400800" y="1244184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36" name="直接箭头连接符 35"/>
            <p:cNvCxnSpPr/>
            <p:nvPr/>
          </p:nvCxnSpPr>
          <p:spPr>
            <a:xfrm flipV="1">
              <a:off x="3805427" y="4215766"/>
              <a:ext cx="658794" cy="416558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3842394" y="5003650"/>
              <a:ext cx="676800" cy="387386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5104164" y="5550305"/>
              <a:ext cx="770272" cy="249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5070826" y="4078693"/>
              <a:ext cx="770272" cy="249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3667736" y="4999245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114364" y="5151644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069816" y="3686257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783084" y="1585066"/>
            <a:ext cx="5741963" cy="2507339"/>
            <a:chOff x="1657644" y="2485418"/>
            <a:chExt cx="5741963" cy="2507339"/>
          </a:xfrm>
        </p:grpSpPr>
        <p:sp>
          <p:nvSpPr>
            <p:cNvPr id="56" name="圆角矩形 55"/>
            <p:cNvSpPr/>
            <p:nvPr/>
          </p:nvSpPr>
          <p:spPr>
            <a:xfrm>
              <a:off x="1657644" y="3066757"/>
              <a:ext cx="3251982" cy="1223890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022166" y="2485418"/>
              <a:ext cx="970671" cy="2495616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6471139" y="2497141"/>
              <a:ext cx="928468" cy="2495616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554462" y="1583140"/>
            <a:ext cx="4982308" cy="2456597"/>
            <a:chOff x="2429022" y="2483492"/>
            <a:chExt cx="4982308" cy="2456597"/>
          </a:xfrm>
        </p:grpSpPr>
        <p:sp>
          <p:nvSpPr>
            <p:cNvPr id="60" name="圆角矩形 59"/>
            <p:cNvSpPr/>
            <p:nvPr/>
          </p:nvSpPr>
          <p:spPr>
            <a:xfrm>
              <a:off x="2429022" y="3050344"/>
              <a:ext cx="975360" cy="1223890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3847514" y="3062067"/>
              <a:ext cx="1005839" cy="1223890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029201" y="2489244"/>
              <a:ext cx="975360" cy="2429759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6435970" y="2483492"/>
              <a:ext cx="975360" cy="2456597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1772127" y="4405277"/>
            <a:ext cx="5595582" cy="62191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states={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{q</a:t>
            </a:r>
            <a:r>
              <a:rPr lang="en-US" altLang="zh-CN" sz="2400" baseline="-250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}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{q</a:t>
            </a:r>
            <a:r>
              <a:rPr lang="en-US" altLang="zh-CN" sz="2400" baseline="-25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}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{q</a:t>
            </a:r>
            <a:r>
              <a:rPr lang="en-US" altLang="zh-CN" sz="2400" baseline="-250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,q</a:t>
            </a:r>
            <a:r>
              <a:rPr lang="en-US" altLang="zh-CN" sz="2400" baseline="-250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}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{q</a:t>
            </a:r>
            <a:r>
              <a:rPr lang="en-US" altLang="zh-CN" sz="2400" baseline="-25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,q</a:t>
            </a:r>
            <a:r>
              <a:rPr lang="en-US" altLang="zh-CN" sz="2400" baseline="-25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}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}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697546" y="5352594"/>
            <a:ext cx="5827689" cy="751769"/>
            <a:chOff x="1120758" y="5489494"/>
            <a:chExt cx="5827689" cy="751769"/>
          </a:xfrm>
        </p:grpSpPr>
        <p:grpSp>
          <p:nvGrpSpPr>
            <p:cNvPr id="71" name="组合 70"/>
            <p:cNvGrpSpPr/>
            <p:nvPr/>
          </p:nvGrpSpPr>
          <p:grpSpPr>
            <a:xfrm>
              <a:off x="6261398" y="5611677"/>
              <a:ext cx="687049" cy="629586"/>
              <a:chOff x="6767866" y="5231842"/>
              <a:chExt cx="687049" cy="62958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6767866" y="5231842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6780358" y="5243352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6842817" y="5306743"/>
                <a:ext cx="486000" cy="486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1120758" y="5592753"/>
              <a:ext cx="1483615" cy="629586"/>
              <a:chOff x="1964830" y="5986648"/>
              <a:chExt cx="1483615" cy="629586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2771387" y="5986648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>
                <a:off x="1964830" y="6303940"/>
                <a:ext cx="8136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/>
              <p:cNvSpPr/>
              <p:nvPr/>
            </p:nvSpPr>
            <p:spPr>
              <a:xfrm>
                <a:off x="2773888" y="6003156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553319" y="5590409"/>
              <a:ext cx="1483615" cy="629586"/>
              <a:chOff x="1964830" y="5986648"/>
              <a:chExt cx="1483615" cy="629586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2771387" y="5986648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箭头连接符 75"/>
              <p:cNvCxnSpPr/>
              <p:nvPr/>
            </p:nvCxnSpPr>
            <p:spPr>
              <a:xfrm>
                <a:off x="1964830" y="6303940"/>
                <a:ext cx="8136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2773888" y="6003156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4002283" y="5537854"/>
              <a:ext cx="1483615" cy="696209"/>
              <a:chOff x="1964830" y="5920025"/>
              <a:chExt cx="1483615" cy="696209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2771387" y="5986648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箭头连接符 79"/>
              <p:cNvCxnSpPr/>
              <p:nvPr/>
            </p:nvCxnSpPr>
            <p:spPr>
              <a:xfrm>
                <a:off x="1964830" y="6303940"/>
                <a:ext cx="8136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 80"/>
              <p:cNvSpPr/>
              <p:nvPr/>
            </p:nvSpPr>
            <p:spPr>
              <a:xfrm>
                <a:off x="2773888" y="5920025"/>
                <a:ext cx="674557" cy="6119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82" name="直接箭头连接符 81"/>
            <p:cNvCxnSpPr/>
            <p:nvPr/>
          </p:nvCxnSpPr>
          <p:spPr>
            <a:xfrm>
              <a:off x="5448911" y="5933492"/>
              <a:ext cx="826544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2595582" y="5489494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042211" y="5489494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e,i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463047" y="5489494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2797790" y="982637"/>
            <a:ext cx="4053386" cy="55955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states={q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,q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,q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,q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,q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,q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}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5375565" y="4941168"/>
            <a:ext cx="1554882" cy="625810"/>
            <a:chOff x="5375565" y="4941168"/>
            <a:chExt cx="1554882" cy="625810"/>
          </a:xfrm>
        </p:grpSpPr>
        <p:cxnSp>
          <p:nvCxnSpPr>
            <p:cNvPr id="89" name="直接箭头连接符 88"/>
            <p:cNvCxnSpPr/>
            <p:nvPr/>
          </p:nvCxnSpPr>
          <p:spPr>
            <a:xfrm flipH="1" flipV="1">
              <a:off x="5375565" y="4946074"/>
              <a:ext cx="193962" cy="54032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68" idx="1"/>
            </p:cNvCxnSpPr>
            <p:nvPr/>
          </p:nvCxnSpPr>
          <p:spPr>
            <a:xfrm flipH="1" flipV="1">
              <a:off x="6516216" y="4941168"/>
              <a:ext cx="414231" cy="62581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圆角矩形 87"/>
          <p:cNvSpPr/>
          <p:nvPr/>
        </p:nvSpPr>
        <p:spPr>
          <a:xfrm>
            <a:off x="232229" y="2336800"/>
            <a:ext cx="2365828" cy="12482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本质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以射出弧为等价关系寻找等价类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53"/>
          <p:cNvGrpSpPr/>
          <p:nvPr/>
        </p:nvGrpSpPr>
        <p:grpSpPr>
          <a:xfrm>
            <a:off x="1541240" y="1929744"/>
            <a:ext cx="5950634" cy="3614491"/>
            <a:chOff x="1533378" y="1975338"/>
            <a:chExt cx="5950634" cy="4631403"/>
          </a:xfrm>
        </p:grpSpPr>
        <p:sp>
          <p:nvSpPr>
            <p:cNvPr id="52" name="圆角矩形 51"/>
            <p:cNvSpPr/>
            <p:nvPr/>
          </p:nvSpPr>
          <p:spPr>
            <a:xfrm>
              <a:off x="1533378" y="1975338"/>
              <a:ext cx="4543865" cy="4631403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372665" y="1975338"/>
              <a:ext cx="1111347" cy="3165231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3081"/>
            <a:ext cx="7886700" cy="562923"/>
          </a:xfrm>
        </p:spPr>
        <p:txBody>
          <a:bodyPr/>
          <a:lstStyle/>
          <a:p>
            <a:r>
              <a:rPr lang="en-US" altLang="zh-CN" sz="3200" dirty="0"/>
              <a:t>3.3.6 </a:t>
            </a:r>
            <a:r>
              <a:rPr lang="zh-CN" altLang="en-US" sz="3200" dirty="0"/>
              <a:t>确定有限自动机的化简（续）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680" y="1026733"/>
            <a:ext cx="2407872" cy="542971"/>
          </a:xfrm>
        </p:spPr>
        <p:txBody>
          <a:bodyPr/>
          <a:lstStyle/>
          <a:p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Hopcroft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grpSp>
        <p:nvGrpSpPr>
          <p:cNvPr id="6" name="组合 50"/>
          <p:cNvGrpSpPr/>
          <p:nvPr/>
        </p:nvGrpSpPr>
        <p:grpSpPr>
          <a:xfrm>
            <a:off x="1820292" y="1979797"/>
            <a:ext cx="5523647" cy="2185510"/>
            <a:chOff x="1038707" y="3686257"/>
            <a:chExt cx="5523647" cy="2185510"/>
          </a:xfrm>
        </p:grpSpPr>
        <p:grpSp>
          <p:nvGrpSpPr>
            <p:cNvPr id="7" name="组合 12"/>
            <p:cNvGrpSpPr/>
            <p:nvPr/>
          </p:nvGrpSpPr>
          <p:grpSpPr>
            <a:xfrm>
              <a:off x="3245536" y="4525901"/>
              <a:ext cx="687049" cy="632084"/>
              <a:chOff x="6388308" y="1244184"/>
              <a:chExt cx="687049" cy="632084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388308" y="1246682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400800" y="1244184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8" name="组合 13"/>
            <p:cNvGrpSpPr/>
            <p:nvPr/>
          </p:nvGrpSpPr>
          <p:grpSpPr>
            <a:xfrm>
              <a:off x="1845264" y="4525900"/>
              <a:ext cx="677057" cy="629586"/>
              <a:chOff x="4257206" y="1259174"/>
              <a:chExt cx="677057" cy="62958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257206" y="1259174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259706" y="1261673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9" name="直接箭头连接符 8"/>
            <p:cNvCxnSpPr>
              <a:stCxn id="14" idx="6"/>
              <a:endCxn id="16" idx="2"/>
            </p:cNvCxnSpPr>
            <p:nvPr/>
          </p:nvCxnSpPr>
          <p:spPr>
            <a:xfrm>
              <a:off x="2475264" y="4840693"/>
              <a:ext cx="770272" cy="249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1038707" y="4843192"/>
              <a:ext cx="8136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656013" y="4059053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569791" y="4410976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1" name="组合 12"/>
            <p:cNvGrpSpPr/>
            <p:nvPr/>
          </p:nvGrpSpPr>
          <p:grpSpPr>
            <a:xfrm>
              <a:off x="5875305" y="5239683"/>
              <a:ext cx="687049" cy="632084"/>
              <a:chOff x="6388308" y="1244184"/>
              <a:chExt cx="687049" cy="63208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6388308" y="1246682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6463259" y="1321633"/>
                <a:ext cx="486000" cy="486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400800" y="1244184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5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7" name="组合 12"/>
            <p:cNvGrpSpPr/>
            <p:nvPr/>
          </p:nvGrpSpPr>
          <p:grpSpPr>
            <a:xfrm>
              <a:off x="5841743" y="3768596"/>
              <a:ext cx="687049" cy="632084"/>
              <a:chOff x="6388308" y="1244184"/>
              <a:chExt cx="687049" cy="63208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388308" y="1246682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463259" y="1321633"/>
                <a:ext cx="486000" cy="486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400800" y="1244184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9" name="组合 12"/>
            <p:cNvGrpSpPr/>
            <p:nvPr/>
          </p:nvGrpSpPr>
          <p:grpSpPr>
            <a:xfrm>
              <a:off x="4481152" y="5226941"/>
              <a:ext cx="687049" cy="632084"/>
              <a:chOff x="6388308" y="1244184"/>
              <a:chExt cx="687049" cy="632084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388308" y="1246682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400800" y="1244184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3" name="组合 12"/>
            <p:cNvGrpSpPr/>
            <p:nvPr/>
          </p:nvGrpSpPr>
          <p:grpSpPr>
            <a:xfrm>
              <a:off x="4436605" y="3768596"/>
              <a:ext cx="687049" cy="632084"/>
              <a:chOff x="6388308" y="1244184"/>
              <a:chExt cx="687049" cy="632084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388308" y="1246682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400800" y="1244184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36" name="直接箭头连接符 35"/>
            <p:cNvCxnSpPr/>
            <p:nvPr/>
          </p:nvCxnSpPr>
          <p:spPr>
            <a:xfrm flipV="1">
              <a:off x="3805427" y="4215766"/>
              <a:ext cx="658794" cy="416558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3842394" y="5003650"/>
              <a:ext cx="676800" cy="387386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5104164" y="5550305"/>
              <a:ext cx="770272" cy="249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5070826" y="4078693"/>
              <a:ext cx="770272" cy="249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3667736" y="4999245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114364" y="5151644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069816" y="3686257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7" name="组合 58"/>
          <p:cNvGrpSpPr/>
          <p:nvPr/>
        </p:nvGrpSpPr>
        <p:grpSpPr>
          <a:xfrm>
            <a:off x="1665506" y="1904374"/>
            <a:ext cx="5741963" cy="3594855"/>
            <a:chOff x="1657644" y="2485418"/>
            <a:chExt cx="5741963" cy="3594855"/>
          </a:xfrm>
        </p:grpSpPr>
        <p:sp>
          <p:nvSpPr>
            <p:cNvPr id="56" name="圆角矩形 55"/>
            <p:cNvSpPr/>
            <p:nvPr/>
          </p:nvSpPr>
          <p:spPr>
            <a:xfrm>
              <a:off x="1657644" y="2929924"/>
              <a:ext cx="3251982" cy="3150349"/>
            </a:xfrm>
            <a:prstGeom prst="roundRect">
              <a:avLst>
                <a:gd name="adj" fmla="val 11599"/>
              </a:avLst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022166" y="2485418"/>
              <a:ext cx="970671" cy="2495616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6471139" y="2497141"/>
              <a:ext cx="928468" cy="2495616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</p:grpSp>
      <p:grpSp>
        <p:nvGrpSpPr>
          <p:cNvPr id="30" name="组合 63"/>
          <p:cNvGrpSpPr/>
          <p:nvPr/>
        </p:nvGrpSpPr>
        <p:grpSpPr>
          <a:xfrm>
            <a:off x="3855376" y="1902448"/>
            <a:ext cx="3563816" cy="2456597"/>
            <a:chOff x="3847514" y="2483492"/>
            <a:chExt cx="3563816" cy="2456597"/>
          </a:xfrm>
        </p:grpSpPr>
        <p:sp>
          <p:nvSpPr>
            <p:cNvPr id="61" name="圆角矩形 60"/>
            <p:cNvSpPr/>
            <p:nvPr/>
          </p:nvSpPr>
          <p:spPr>
            <a:xfrm>
              <a:off x="3847514" y="3062067"/>
              <a:ext cx="1005839" cy="1223890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029201" y="2489244"/>
              <a:ext cx="975360" cy="2429759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6435970" y="2483492"/>
              <a:ext cx="975360" cy="2456597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243706" y="4132983"/>
            <a:ext cx="677057" cy="629586"/>
            <a:chOff x="2779249" y="2971840"/>
            <a:chExt cx="677057" cy="629586"/>
          </a:xfrm>
        </p:grpSpPr>
        <p:sp>
          <p:nvSpPr>
            <p:cNvPr id="78" name="椭圆 77"/>
            <p:cNvSpPr/>
            <p:nvPr/>
          </p:nvSpPr>
          <p:spPr>
            <a:xfrm>
              <a:off x="2779249" y="2971840"/>
              <a:ext cx="630000" cy="62958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781749" y="2974339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q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4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cxnSp>
        <p:nvCxnSpPr>
          <p:cNvPr id="92" name="直接箭头连接符 91"/>
          <p:cNvCxnSpPr>
            <a:cxnSpLocks/>
          </p:cNvCxnSpPr>
          <p:nvPr/>
        </p:nvCxnSpPr>
        <p:spPr>
          <a:xfrm>
            <a:off x="3041830" y="3429000"/>
            <a:ext cx="353833" cy="7445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614776" y="3606216"/>
            <a:ext cx="674557" cy="479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e,i</a:t>
            </a:r>
            <a:endParaRPr lang="zh-CN" altLang="en-US" sz="2400" baseline="-25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 flipH="1">
            <a:off x="3708400" y="3429000"/>
            <a:ext cx="503561" cy="736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3806915" y="3609020"/>
            <a:ext cx="674557" cy="479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</a:t>
            </a:r>
            <a:endParaRPr lang="zh-CN" altLang="en-US" sz="2400" baseline="-25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5" name="任意多边形 104"/>
          <p:cNvSpPr/>
          <p:nvPr/>
        </p:nvSpPr>
        <p:spPr>
          <a:xfrm>
            <a:off x="3873500" y="2667000"/>
            <a:ext cx="1536700" cy="1797050"/>
          </a:xfrm>
          <a:custGeom>
            <a:avLst/>
            <a:gdLst>
              <a:gd name="connsiteX0" fmla="*/ 1536700 w 1536700"/>
              <a:gd name="connsiteY0" fmla="*/ 0 h 1797050"/>
              <a:gd name="connsiteX1" fmla="*/ 654050 w 1536700"/>
              <a:gd name="connsiteY1" fmla="*/ 1797050 h 1797050"/>
              <a:gd name="connsiteX2" fmla="*/ 0 w 1536700"/>
              <a:gd name="connsiteY2" fmla="*/ 1797050 h 17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6700" h="1797050">
                <a:moveTo>
                  <a:pt x="1536700" y="0"/>
                </a:moveTo>
                <a:lnTo>
                  <a:pt x="654050" y="1797050"/>
                </a:lnTo>
                <a:lnTo>
                  <a:pt x="0" y="1797050"/>
                </a:ln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-3840000">
            <a:off x="4617005" y="3732457"/>
            <a:ext cx="674557" cy="479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f,i</a:t>
            </a:r>
            <a:endParaRPr lang="zh-CN" altLang="en-US" sz="2400" baseline="-25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3800470" y="4151312"/>
            <a:ext cx="1720850" cy="869950"/>
          </a:xfrm>
          <a:custGeom>
            <a:avLst/>
            <a:gdLst>
              <a:gd name="connsiteX0" fmla="*/ 1720850 w 1720850"/>
              <a:gd name="connsiteY0" fmla="*/ 0 h 869950"/>
              <a:gd name="connsiteX1" fmla="*/ 812800 w 1720850"/>
              <a:gd name="connsiteY1" fmla="*/ 869950 h 869950"/>
              <a:gd name="connsiteX2" fmla="*/ 0 w 1720850"/>
              <a:gd name="connsiteY2" fmla="*/ 501650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850" h="869950">
                <a:moveTo>
                  <a:pt x="1720850" y="0"/>
                </a:moveTo>
                <a:lnTo>
                  <a:pt x="812800" y="869950"/>
                </a:lnTo>
                <a:lnTo>
                  <a:pt x="0" y="501650"/>
                </a:ln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 107"/>
          <p:cNvSpPr/>
          <p:nvPr/>
        </p:nvSpPr>
        <p:spPr>
          <a:xfrm>
            <a:off x="3549650" y="2362200"/>
            <a:ext cx="4248150" cy="2749550"/>
          </a:xfrm>
          <a:custGeom>
            <a:avLst/>
            <a:gdLst>
              <a:gd name="connsiteX0" fmla="*/ 3695700 w 4248150"/>
              <a:gd name="connsiteY0" fmla="*/ 0 h 2749550"/>
              <a:gd name="connsiteX1" fmla="*/ 4248150 w 4248150"/>
              <a:gd name="connsiteY1" fmla="*/ 0 h 2749550"/>
              <a:gd name="connsiteX2" fmla="*/ 4248150 w 4248150"/>
              <a:gd name="connsiteY2" fmla="*/ 2749550 h 2749550"/>
              <a:gd name="connsiteX3" fmla="*/ 0 w 4248150"/>
              <a:gd name="connsiteY3" fmla="*/ 2749550 h 2749550"/>
              <a:gd name="connsiteX4" fmla="*/ 0 w 4248150"/>
              <a:gd name="connsiteY4" fmla="*/ 2400300 h 274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50" h="2749550">
                <a:moveTo>
                  <a:pt x="3695700" y="0"/>
                </a:moveTo>
                <a:lnTo>
                  <a:pt x="4248150" y="0"/>
                </a:lnTo>
                <a:lnTo>
                  <a:pt x="4248150" y="2749550"/>
                </a:lnTo>
                <a:lnTo>
                  <a:pt x="0" y="2749550"/>
                </a:lnTo>
                <a:lnTo>
                  <a:pt x="0" y="2400300"/>
                </a:ln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>
            <a:cxnSpLocks/>
          </p:cNvCxnSpPr>
          <p:nvPr/>
        </p:nvCxnSpPr>
        <p:spPr>
          <a:xfrm flipH="1">
            <a:off x="6991350" y="4168130"/>
            <a:ext cx="377" cy="938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3761910" y="5019544"/>
            <a:ext cx="1170130" cy="479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f,i,e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,</a:t>
            </a:r>
            <a:endParaRPr lang="zh-CN" altLang="en-US" sz="2400" baseline="-25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2" name="弧形 111"/>
          <p:cNvSpPr/>
          <p:nvPr/>
        </p:nvSpPr>
        <p:spPr>
          <a:xfrm>
            <a:off x="2772836" y="4403234"/>
            <a:ext cx="586800" cy="585065"/>
          </a:xfrm>
          <a:prstGeom prst="arc">
            <a:avLst>
              <a:gd name="adj1" fmla="val 16621"/>
              <a:gd name="adj2" fmla="val 18344954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1736685" y="4464115"/>
            <a:ext cx="1170130" cy="479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f,i,e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,</a:t>
            </a:r>
            <a:endParaRPr lang="zh-CN" altLang="en-US" sz="2400" baseline="-25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5112578" y="4389474"/>
            <a:ext cx="674557" cy="479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f,i</a:t>
            </a:r>
            <a:endParaRPr lang="zh-CN" altLang="en-US" sz="2400" baseline="-25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2470858" y="2712891"/>
            <a:ext cx="1591230" cy="2154347"/>
            <a:chOff x="2470858" y="2712891"/>
            <a:chExt cx="1591230" cy="2154347"/>
          </a:xfrm>
        </p:grpSpPr>
        <p:sp>
          <p:nvSpPr>
            <p:cNvPr id="115" name="圆角矩形 114"/>
            <p:cNvSpPr/>
            <p:nvPr/>
          </p:nvSpPr>
          <p:spPr>
            <a:xfrm rot="-1500000">
              <a:off x="2470858" y="2712891"/>
              <a:ext cx="975360" cy="858284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  <p:sp>
          <p:nvSpPr>
            <p:cNvPr id="116" name="圆角矩形 115"/>
            <p:cNvSpPr/>
            <p:nvPr/>
          </p:nvSpPr>
          <p:spPr>
            <a:xfrm rot="-1500000">
              <a:off x="3086728" y="4010438"/>
              <a:ext cx="975360" cy="856800"/>
            </a:xfrm>
            <a:prstGeom prst="roundRect">
              <a:avLst/>
            </a:prstGeom>
            <a:noFill/>
            <a:ln w="3175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C0099"/>
                </a:solidFill>
              </a:endParaRPr>
            </a:p>
          </p:txBody>
        </p:sp>
      </p:grpSp>
      <p:sp>
        <p:nvSpPr>
          <p:cNvPr id="118" name="圆角矩形 117"/>
          <p:cNvSpPr/>
          <p:nvPr/>
        </p:nvSpPr>
        <p:spPr>
          <a:xfrm rot="-1500000">
            <a:off x="2768626" y="2374961"/>
            <a:ext cx="975360" cy="2804905"/>
          </a:xfrm>
          <a:prstGeom prst="roundRect">
            <a:avLst/>
          </a:prstGeom>
          <a:noFill/>
          <a:ln w="3175">
            <a:solidFill>
              <a:srgbClr val="CC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60763" y="4294909"/>
            <a:ext cx="1870365" cy="4849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33055" y="3075708"/>
            <a:ext cx="2313709" cy="4849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1881"/>
            <a:ext cx="7886700" cy="660116"/>
          </a:xfrm>
        </p:spPr>
        <p:txBody>
          <a:bodyPr/>
          <a:lstStyle/>
          <a:p>
            <a:r>
              <a:rPr lang="zh-CN" altLang="en-US" sz="3200" dirty="0"/>
              <a:t>几个要点</a:t>
            </a:r>
          </a:p>
        </p:txBody>
      </p:sp>
      <p:grpSp>
        <p:nvGrpSpPr>
          <p:cNvPr id="4" name="组合 9"/>
          <p:cNvGrpSpPr/>
          <p:nvPr/>
        </p:nvGrpSpPr>
        <p:grpSpPr>
          <a:xfrm>
            <a:off x="6996545" y="761976"/>
            <a:ext cx="1717955" cy="2202873"/>
            <a:chOff x="6996545" y="1316176"/>
            <a:chExt cx="1717955" cy="2202873"/>
          </a:xfrm>
        </p:grpSpPr>
        <p:sp>
          <p:nvSpPr>
            <p:cNvPr id="6" name="右大括号 5"/>
            <p:cNvSpPr/>
            <p:nvPr/>
          </p:nvSpPr>
          <p:spPr>
            <a:xfrm>
              <a:off x="6996545" y="1440876"/>
              <a:ext cx="554182" cy="19396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8"/>
            <p:cNvGrpSpPr/>
            <p:nvPr/>
          </p:nvGrpSpPr>
          <p:grpSpPr>
            <a:xfrm>
              <a:off x="7661554" y="1316176"/>
              <a:ext cx="1052946" cy="2202873"/>
              <a:chOff x="7841669" y="1468581"/>
              <a:chExt cx="1052946" cy="220287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7841669" y="1717963"/>
                <a:ext cx="484909" cy="1704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完全等价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409706" y="1468581"/>
                <a:ext cx="484909" cy="2202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可相互转换</a:t>
                </a:r>
              </a:p>
            </p:txBody>
          </p:sp>
        </p:grpSp>
      </p:grpSp>
      <p:sp>
        <p:nvSpPr>
          <p:cNvPr id="13" name="右箭头 12"/>
          <p:cNvSpPr/>
          <p:nvPr/>
        </p:nvSpPr>
        <p:spPr>
          <a:xfrm>
            <a:off x="2006715" y="5076140"/>
            <a:ext cx="609600" cy="13854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05345" y="5486400"/>
            <a:ext cx="2133601" cy="4849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93" y="692709"/>
            <a:ext cx="6852812" cy="5888197"/>
          </a:xfrm>
        </p:spPr>
        <p:txBody>
          <a:bodyPr/>
          <a:lstStyle/>
          <a:p>
            <a:pPr marL="179388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、状态转换图</a:t>
            </a:r>
            <a:endParaRPr lang="en-US" altLang="zh-CN" dirty="0"/>
          </a:p>
          <a:p>
            <a:pPr marL="179388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、正规式与正规集（</a:t>
            </a:r>
            <a:r>
              <a:rPr lang="en-US" altLang="zh-CN" dirty="0"/>
              <a:t>Regular Expression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9388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、确定有限自动机（</a:t>
            </a:r>
            <a:r>
              <a:rPr lang="en-US" altLang="zh-CN" dirty="0"/>
              <a:t>DFA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9388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、非确定有限自动机（</a:t>
            </a:r>
            <a:r>
              <a:rPr lang="en-US" altLang="zh-CN" dirty="0"/>
              <a:t>NFA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9388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Thompson</a:t>
            </a:r>
            <a:r>
              <a:rPr lang="zh-CN" altLang="en-US" dirty="0">
                <a:solidFill>
                  <a:srgbClr val="C00000"/>
                </a:solidFill>
              </a:rPr>
              <a:t>算法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正规式          </a:t>
            </a:r>
            <a:r>
              <a:rPr lang="en-US" altLang="zh-CN" dirty="0">
                <a:solidFill>
                  <a:srgbClr val="C00000"/>
                </a:solidFill>
              </a:rPr>
              <a:t>NFA</a:t>
            </a:r>
          </a:p>
          <a:p>
            <a:pPr marL="179388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en-US" dirty="0">
                <a:solidFill>
                  <a:srgbClr val="C00000"/>
                </a:solidFill>
              </a:rPr>
              <a:t>、子集构造法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NFA              DFA</a:t>
            </a:r>
          </a:p>
          <a:p>
            <a:pPr marL="179388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7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Hopcroft</a:t>
            </a:r>
            <a:r>
              <a:rPr lang="zh-CN" altLang="en-US" dirty="0">
                <a:solidFill>
                  <a:srgbClr val="C00000"/>
                </a:solidFill>
              </a:rPr>
              <a:t>算法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化简</a:t>
            </a:r>
            <a:r>
              <a:rPr lang="en-US" altLang="zh-CN" dirty="0">
                <a:solidFill>
                  <a:srgbClr val="C00000"/>
                </a:solidFill>
              </a:rPr>
              <a:t>DFA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左右箭头 14"/>
          <p:cNvSpPr/>
          <p:nvPr/>
        </p:nvSpPr>
        <p:spPr>
          <a:xfrm>
            <a:off x="2145400" y="3880513"/>
            <a:ext cx="626400" cy="154800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97844" y="6424590"/>
            <a:ext cx="490466" cy="365125"/>
          </a:xfrm>
          <a:noFill/>
        </p:spPr>
        <p:txBody>
          <a:bodyPr/>
          <a:lstStyle/>
          <a:p>
            <a:fld id="{C1485A6D-726F-41C2-8EAA-CF08179B7491}" type="slidenum">
              <a:rPr lang="zh-CN" altLang="en-US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1504" y="261585"/>
            <a:ext cx="5909481" cy="666466"/>
          </a:xfrm>
        </p:spPr>
        <p:txBody>
          <a:bodyPr/>
          <a:lstStyle/>
          <a:p>
            <a:r>
              <a:rPr lang="zh-CN" altLang="en-US" sz="3200" dirty="0"/>
              <a:t>形式语言的重要结论</a:t>
            </a:r>
            <a:endParaRPr lang="en-US" altLang="zh-CN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38832" y="1254456"/>
            <a:ext cx="8534400" cy="5172670"/>
            <a:chOff x="457200" y="1295400"/>
            <a:chExt cx="8534400" cy="5172670"/>
          </a:xfrm>
        </p:grpSpPr>
        <p:sp>
          <p:nvSpPr>
            <p:cNvPr id="34820" name="Text Box 3"/>
            <p:cNvSpPr txBox="1">
              <a:spLocks noChangeArrowheads="1"/>
            </p:cNvSpPr>
            <p:nvPr/>
          </p:nvSpPr>
          <p:spPr bwMode="auto">
            <a:xfrm>
              <a:off x="2819400" y="1338615"/>
              <a:ext cx="3762375" cy="84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400" dirty="0">
                  <a:solidFill>
                    <a:srgbClr val="FF3300"/>
                  </a:solidFill>
                  <a:latin typeface="华文行楷" pitchFamily="2" charset="-122"/>
                  <a:ea typeface="华文行楷" pitchFamily="2" charset="-122"/>
                </a:rPr>
                <a:t>正规语言</a:t>
              </a:r>
              <a:endParaRPr lang="en-US" altLang="zh-CN" sz="2400" dirty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3300"/>
                  </a:solidFill>
                  <a:latin typeface="Comic Sans MS" pitchFamily="66" charset="0"/>
                  <a:ea typeface="宋体" charset="-122"/>
                </a:rPr>
                <a:t>Regular Languages</a:t>
              </a:r>
            </a:p>
          </p:txBody>
        </p:sp>
        <p:sp>
          <p:nvSpPr>
            <p:cNvPr id="34821" name="Text Box 4"/>
            <p:cNvSpPr txBox="1">
              <a:spLocks noChangeArrowheads="1"/>
            </p:cNvSpPr>
            <p:nvPr/>
          </p:nvSpPr>
          <p:spPr bwMode="auto">
            <a:xfrm>
              <a:off x="533400" y="2895600"/>
              <a:ext cx="1219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1E1CE3"/>
                  </a:solidFill>
                  <a:latin typeface="Comic Sans MS" pitchFamily="66" charset="0"/>
                  <a:ea typeface="宋体" charset="-122"/>
                </a:rPr>
                <a:t>DFAs</a:t>
              </a:r>
              <a:endParaRPr lang="en-US" altLang="zh-CN" sz="2400" b="1" dirty="0">
                <a:solidFill>
                  <a:srgbClr val="1E1CE3"/>
                </a:solidFill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1240808" y="4896136"/>
              <a:ext cx="124936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1E1CE3"/>
                  </a:solidFill>
                  <a:latin typeface="Comic Sans MS" pitchFamily="66" charset="0"/>
                  <a:ea typeface="宋体" charset="-122"/>
                </a:rPr>
                <a:t>NFAs</a:t>
              </a:r>
              <a:endParaRPr lang="en-US" altLang="zh-CN" sz="2400" b="1" dirty="0">
                <a:solidFill>
                  <a:srgbClr val="1E1CE3"/>
                </a:solidFill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4823" name="Text Box 6"/>
            <p:cNvSpPr txBox="1">
              <a:spLocks noChangeArrowheads="1"/>
            </p:cNvSpPr>
            <p:nvPr/>
          </p:nvSpPr>
          <p:spPr bwMode="auto">
            <a:xfrm>
              <a:off x="3371000" y="5304432"/>
              <a:ext cx="3630304" cy="1163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华文行楷" pitchFamily="2" charset="-122"/>
                  <a:ea typeface="华文行楷" pitchFamily="2" charset="-122"/>
                </a:rPr>
                <a:t>正规式</a:t>
              </a:r>
              <a:endParaRPr lang="en-US" altLang="zh-CN" sz="24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1E1CE3"/>
                  </a:solidFill>
                  <a:latin typeface="Comic Sans MS" pitchFamily="66" charset="0"/>
                  <a:ea typeface="宋体" charset="-122"/>
                </a:rPr>
                <a:t>Regular Expressions</a:t>
              </a:r>
              <a:endParaRPr lang="en-US" altLang="zh-CN" sz="2400" b="1" dirty="0">
                <a:solidFill>
                  <a:srgbClr val="1E1CE3"/>
                </a:solidFill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4824" name="Text Box 7"/>
            <p:cNvSpPr txBox="1">
              <a:spLocks noChangeArrowheads="1"/>
            </p:cNvSpPr>
            <p:nvPr/>
          </p:nvSpPr>
          <p:spPr bwMode="auto">
            <a:xfrm>
              <a:off x="6496334" y="3521122"/>
              <a:ext cx="2382554" cy="995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华文行楷" pitchFamily="2" charset="-122"/>
                  <a:ea typeface="华文行楷" pitchFamily="2" charset="-122"/>
                </a:rPr>
                <a:t>正规文法</a:t>
              </a:r>
              <a:endParaRPr lang="en-US" altLang="zh-CN" sz="24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1E1CE3"/>
                  </a:solidFill>
                  <a:latin typeface="Comic Sans MS" pitchFamily="66" charset="0"/>
                  <a:ea typeface="宋体" charset="-122"/>
                </a:rPr>
                <a:t>Regular Grammars</a:t>
              </a:r>
              <a:endParaRPr lang="en-US" altLang="zh-CN" sz="2400" b="1" dirty="0">
                <a:solidFill>
                  <a:srgbClr val="1E1CE3"/>
                </a:solidFill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2743200" y="1295400"/>
              <a:ext cx="3962400" cy="914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240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4826" name="AutoShape 9"/>
            <p:cNvSpPr>
              <a:spLocks noChangeArrowheads="1"/>
            </p:cNvSpPr>
            <p:nvPr/>
          </p:nvSpPr>
          <p:spPr bwMode="auto">
            <a:xfrm>
              <a:off x="457200" y="2667000"/>
              <a:ext cx="1447800" cy="914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noAutofit/>
            </a:bodyPr>
            <a:lstStyle/>
            <a:p>
              <a:pPr algn="ctr"/>
              <a:endParaRPr lang="zh-CN" altLang="en-US" sz="240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4827" name="AutoShape 10"/>
            <p:cNvSpPr>
              <a:spLocks noChangeArrowheads="1"/>
            </p:cNvSpPr>
            <p:nvPr/>
          </p:nvSpPr>
          <p:spPr bwMode="auto">
            <a:xfrm>
              <a:off x="1066800" y="4648200"/>
              <a:ext cx="1600200" cy="914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noAutofit/>
            </a:bodyPr>
            <a:lstStyle/>
            <a:p>
              <a:pPr algn="ctr"/>
              <a:endParaRPr lang="zh-CN" altLang="en-US" sz="240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4828" name="AutoShape 11"/>
            <p:cNvSpPr>
              <a:spLocks noChangeArrowheads="1"/>
            </p:cNvSpPr>
            <p:nvPr/>
          </p:nvSpPr>
          <p:spPr bwMode="auto">
            <a:xfrm>
              <a:off x="3698547" y="5181600"/>
              <a:ext cx="2983173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noAutofit/>
            </a:bodyPr>
            <a:lstStyle/>
            <a:p>
              <a:pPr algn="ctr"/>
              <a:endParaRPr lang="zh-CN" altLang="en-US" sz="240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4829" name="AutoShape 12"/>
            <p:cNvSpPr>
              <a:spLocks noChangeArrowheads="1"/>
            </p:cNvSpPr>
            <p:nvPr/>
          </p:nvSpPr>
          <p:spPr bwMode="auto">
            <a:xfrm>
              <a:off x="6359857" y="3352800"/>
              <a:ext cx="2631743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noAutofit/>
            </a:bodyPr>
            <a:lstStyle/>
            <a:p>
              <a:pPr algn="ctr"/>
              <a:endParaRPr lang="zh-CN" altLang="en-US" sz="240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4830" name="Line 13"/>
            <p:cNvSpPr>
              <a:spLocks noChangeShapeType="1"/>
            </p:cNvSpPr>
            <p:nvPr/>
          </p:nvSpPr>
          <p:spPr bwMode="auto">
            <a:xfrm flipH="1">
              <a:off x="1905000" y="22098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2400">
                <a:latin typeface="Comic Sans MS" pitchFamily="66" charset="0"/>
              </a:endParaRPr>
            </a:p>
          </p:txBody>
        </p:sp>
        <p:sp>
          <p:nvSpPr>
            <p:cNvPr id="34831" name="Line 14"/>
            <p:cNvSpPr>
              <a:spLocks noChangeShapeType="1"/>
            </p:cNvSpPr>
            <p:nvPr/>
          </p:nvSpPr>
          <p:spPr bwMode="auto">
            <a:xfrm flipH="1">
              <a:off x="2209800" y="2209800"/>
              <a:ext cx="12192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2400">
                <a:latin typeface="Comic Sans MS" pitchFamily="66" charset="0"/>
              </a:endParaRPr>
            </a:p>
          </p:txBody>
        </p:sp>
        <p:sp>
          <p:nvSpPr>
            <p:cNvPr id="34832" name="Line 15"/>
            <p:cNvSpPr>
              <a:spLocks noChangeShapeType="1"/>
            </p:cNvSpPr>
            <p:nvPr/>
          </p:nvSpPr>
          <p:spPr bwMode="auto">
            <a:xfrm>
              <a:off x="4953000" y="2209800"/>
              <a:ext cx="22860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2400">
                <a:latin typeface="Comic Sans MS" pitchFamily="66" charset="0"/>
              </a:endParaRPr>
            </a:p>
          </p:txBody>
        </p:sp>
        <p:sp>
          <p:nvSpPr>
            <p:cNvPr id="34833" name="Line 16"/>
            <p:cNvSpPr>
              <a:spLocks noChangeShapeType="1"/>
            </p:cNvSpPr>
            <p:nvPr/>
          </p:nvSpPr>
          <p:spPr bwMode="auto">
            <a:xfrm>
              <a:off x="6477000" y="2209800"/>
              <a:ext cx="762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2400">
                <a:latin typeface="Comic Sans MS" pitchFamily="66" charset="0"/>
              </a:endParaRPr>
            </a:p>
          </p:txBody>
        </p:sp>
      </p:grpSp>
      <p:sp>
        <p:nvSpPr>
          <p:cNvPr id="20" name="等于号 19"/>
          <p:cNvSpPr/>
          <p:nvPr/>
        </p:nvSpPr>
        <p:spPr>
          <a:xfrm rot="1320000">
            <a:off x="2663981" y="5285916"/>
            <a:ext cx="670523" cy="4034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等于号 21"/>
          <p:cNvSpPr/>
          <p:nvPr/>
        </p:nvSpPr>
        <p:spPr>
          <a:xfrm rot="4200000">
            <a:off x="987580" y="3855176"/>
            <a:ext cx="670523" cy="4034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等于号 22"/>
          <p:cNvSpPr/>
          <p:nvPr/>
        </p:nvSpPr>
        <p:spPr>
          <a:xfrm rot="7260000">
            <a:off x="6378448" y="4728633"/>
            <a:ext cx="670523" cy="4034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628650" y="255588"/>
            <a:ext cx="7886700" cy="781050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例</a:t>
            </a:r>
            <a:r>
              <a:rPr lang="en-US" altLang="zh-CN" sz="3600" dirty="0"/>
              <a:t>-NFA</a:t>
            </a:r>
            <a:r>
              <a:rPr lang="zh-CN" altLang="en-US" sz="3600" dirty="0"/>
              <a:t>的确定化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941388" y="1614034"/>
            <a:ext cx="2415477" cy="563108"/>
          </a:xfrm>
        </p:spPr>
        <p:txBody>
          <a:bodyPr/>
          <a:lstStyle/>
          <a:p>
            <a:pPr>
              <a:lnSpc>
                <a:spcPts val="31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NFA M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D1BA2-69F8-4F5E-BAC5-B4EA33864757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1260474" y="2708922"/>
            <a:ext cx="6523039" cy="1908493"/>
            <a:chOff x="155475" y="3817464"/>
            <a:chExt cx="6522156" cy="1909250"/>
          </a:xfrm>
        </p:grpSpPr>
        <p:sp>
          <p:nvSpPr>
            <p:cNvPr id="8" name="椭圆 7"/>
            <p:cNvSpPr/>
            <p:nvPr/>
          </p:nvSpPr>
          <p:spPr bwMode="auto">
            <a:xfrm>
              <a:off x="3171436" y="5233318"/>
              <a:ext cx="493133" cy="493396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171436" y="3817464"/>
              <a:ext cx="493133" cy="493396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55475" y="4527358"/>
              <a:ext cx="493133" cy="493396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207847" y="4527358"/>
              <a:ext cx="493133" cy="49339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261803" y="4527358"/>
              <a:ext cx="493133" cy="493396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079244" y="4527358"/>
              <a:ext cx="493133" cy="493396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5131615" y="4527358"/>
              <a:ext cx="493133" cy="493396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6185573" y="4527896"/>
              <a:ext cx="492058" cy="49232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47534" y="4761452"/>
              <a:ext cx="560312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701492" y="4761452"/>
              <a:ext cx="560312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569716" y="4763989"/>
              <a:ext cx="560311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622086" y="4765577"/>
              <a:ext cx="561899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  <a:stCxn id="8" idx="6"/>
              <a:endCxn id="13" idx="3"/>
            </p:cNvCxnSpPr>
            <p:nvPr/>
          </p:nvCxnSpPr>
          <p:spPr>
            <a:xfrm flipV="1">
              <a:off x="3664569" y="4948498"/>
              <a:ext cx="486892" cy="53151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9" idx="6"/>
              <a:endCxn id="13" idx="1"/>
            </p:cNvCxnSpPr>
            <p:nvPr/>
          </p:nvCxnSpPr>
          <p:spPr>
            <a:xfrm>
              <a:off x="3664569" y="4064162"/>
              <a:ext cx="486892" cy="535452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2" idx="5"/>
              <a:endCxn id="8" idx="2"/>
            </p:cNvCxnSpPr>
            <p:nvPr/>
          </p:nvCxnSpPr>
          <p:spPr>
            <a:xfrm>
              <a:off x="2682719" y="4948498"/>
              <a:ext cx="488717" cy="53151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cxnSpLocks/>
              <a:stCxn id="12" idx="7"/>
              <a:endCxn id="9" idx="2"/>
            </p:cNvCxnSpPr>
            <p:nvPr/>
          </p:nvCxnSpPr>
          <p:spPr>
            <a:xfrm flipV="1">
              <a:off x="2682719" y="4064162"/>
              <a:ext cx="488717" cy="535452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730547" y="4495355"/>
              <a:ext cx="436669" cy="225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743454" y="4494549"/>
              <a:ext cx="435541" cy="226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647825" y="4014392"/>
              <a:ext cx="278742" cy="3192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883725" y="4028685"/>
              <a:ext cx="264058" cy="319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739331" y="5100673"/>
              <a:ext cx="232235" cy="3192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863917" y="5100673"/>
              <a:ext cx="330657" cy="3192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680529" y="4436835"/>
              <a:ext cx="225989" cy="3192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719265" y="4420838"/>
              <a:ext cx="358020" cy="325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215054" y="3817464"/>
              <a:ext cx="347399" cy="319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1320518" y="3843427"/>
              <a:ext cx="346079" cy="319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弧形 33"/>
            <p:cNvSpPr/>
            <p:nvPr/>
          </p:nvSpPr>
          <p:spPr bwMode="auto">
            <a:xfrm>
              <a:off x="1270650" y="4172882"/>
              <a:ext cx="395946" cy="395444"/>
            </a:xfrm>
            <a:prstGeom prst="arc">
              <a:avLst>
                <a:gd name="adj1" fmla="val 7297523"/>
                <a:gd name="adj2" fmla="val 3759535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弧形 34"/>
            <p:cNvSpPr/>
            <p:nvPr/>
          </p:nvSpPr>
          <p:spPr bwMode="auto">
            <a:xfrm>
              <a:off x="5179480" y="4156448"/>
              <a:ext cx="395946" cy="395444"/>
            </a:xfrm>
            <a:prstGeom prst="arc">
              <a:avLst>
                <a:gd name="adj1" fmla="val 6801294"/>
                <a:gd name="adj2" fmla="val 4082818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弧形 35"/>
            <p:cNvSpPr/>
            <p:nvPr/>
          </p:nvSpPr>
          <p:spPr bwMode="auto">
            <a:xfrm flipV="1">
              <a:off x="1270650" y="4984402"/>
              <a:ext cx="395946" cy="396157"/>
            </a:xfrm>
            <a:prstGeom prst="arc">
              <a:avLst>
                <a:gd name="adj1" fmla="val 7023355"/>
                <a:gd name="adj2" fmla="val 3848828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弧形 36"/>
            <p:cNvSpPr/>
            <p:nvPr/>
          </p:nvSpPr>
          <p:spPr bwMode="auto">
            <a:xfrm flipV="1">
              <a:off x="5179480" y="4997107"/>
              <a:ext cx="395946" cy="396157"/>
            </a:xfrm>
            <a:prstGeom prst="arc">
              <a:avLst>
                <a:gd name="adj1" fmla="val 6795981"/>
                <a:gd name="adj2" fmla="val 3979188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1286151" y="5313459"/>
              <a:ext cx="311636" cy="3192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5192835" y="5322988"/>
              <a:ext cx="398192" cy="319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6247476" y="4591421"/>
              <a:ext cx="368250" cy="36527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41" name="矩形 40"/>
          <p:cNvSpPr/>
          <p:nvPr/>
        </p:nvSpPr>
        <p:spPr bwMode="auto">
          <a:xfrm>
            <a:off x="2680340" y="4981699"/>
            <a:ext cx="3679517" cy="446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图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3.6 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非确定有限自动机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5954104" y="116632"/>
            <a:ext cx="2592287" cy="957425"/>
          </a:xfrm>
          <a:prstGeom prst="round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614363" y="224550"/>
            <a:ext cx="4276951" cy="731405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</a:rPr>
              <a:t>表</a:t>
            </a:r>
            <a:r>
              <a:rPr lang="en-US" altLang="zh-CN" sz="3200" dirty="0">
                <a:solidFill>
                  <a:srgbClr val="C00000"/>
                </a:solidFill>
              </a:rPr>
              <a:t>3.3 </a:t>
            </a:r>
            <a:r>
              <a:rPr lang="zh-CN" altLang="en-US" sz="3200" dirty="0">
                <a:solidFill>
                  <a:srgbClr val="C00000"/>
                </a:solidFill>
              </a:rPr>
              <a:t>转换矩阵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42506" y="1119034"/>
          <a:ext cx="78867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baseline="-25000" dirty="0" err="1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baseline="-25000" dirty="0" err="1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{X,5,1}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{5,3,1}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{5,4,1}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{5,3,1}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{5,3,1,2,6,Y}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{5,4,1}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{5,4,1}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{5,3,1}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{5,4,1,2,6,Y}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{5,3,1,2,6,Y}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{5,3,1,2,6,Y}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{5,4,1,6,Y}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{5,4,1,6,Y}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{5,3,1,6,Y}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{5,4,1,2,6,Y}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{5,4,1,2,6,Y}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{5,3,1,6,Y}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{5,4,1,2,6,Y}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{5,3,1,6,Y}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{5,3,1,2,6,Y}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{5,4,1,6,Y}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7152A-CEAE-4E25-A9F1-72277DF4A2D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grpSp>
        <p:nvGrpSpPr>
          <p:cNvPr id="2" name="组合 6"/>
          <p:cNvGrpSpPr/>
          <p:nvPr/>
        </p:nvGrpSpPr>
        <p:grpSpPr>
          <a:xfrm>
            <a:off x="4428283" y="232246"/>
            <a:ext cx="3993814" cy="778253"/>
            <a:chOff x="3662353" y="4876807"/>
            <a:chExt cx="3993814" cy="778253"/>
          </a:xfrm>
        </p:grpSpPr>
        <p:sp>
          <p:nvSpPr>
            <p:cNvPr id="8" name="椭圆 7"/>
            <p:cNvSpPr/>
            <p:nvPr/>
          </p:nvSpPr>
          <p:spPr>
            <a:xfrm>
              <a:off x="3662353" y="5043060"/>
              <a:ext cx="612000" cy="6120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I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044167" y="5043060"/>
              <a:ext cx="612000" cy="6120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J</a:t>
              </a:r>
              <a:r>
                <a:rPr lang="en-US" altLang="zh-CN" sz="2400" dirty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’</a:t>
              </a:r>
              <a:endParaRPr lang="zh-CN" altLang="en-US" sz="2400" baseline="-14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354337" y="5043060"/>
              <a:ext cx="612000" cy="6120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J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4279753" y="5349060"/>
              <a:ext cx="1080654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5968269" y="5349060"/>
              <a:ext cx="1080654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4294909" y="4876807"/>
              <a:ext cx="1066799" cy="3879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沿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弧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54848" y="4876807"/>
              <a:ext cx="1136073" cy="3879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沿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弧</a:t>
              </a:r>
            </a:p>
          </p:txBody>
        </p:sp>
      </p:grpSp>
      <p:cxnSp>
        <p:nvCxnSpPr>
          <p:cNvPr id="16" name="直接箭头连接符 15"/>
          <p:cNvCxnSpPr/>
          <p:nvPr/>
        </p:nvCxnSpPr>
        <p:spPr>
          <a:xfrm flipH="1">
            <a:off x="1828800" y="1856509"/>
            <a:ext cx="1537855" cy="401782"/>
          </a:xfrm>
          <a:prstGeom prst="straightConnector1">
            <a:avLst/>
          </a:prstGeom>
          <a:ln w="22225">
            <a:solidFill>
              <a:srgbClr val="FC02A9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355273" y="3269673"/>
            <a:ext cx="3671454" cy="374072"/>
          </a:xfrm>
          <a:prstGeom prst="straightConnector1">
            <a:avLst/>
          </a:prstGeom>
          <a:ln w="22225">
            <a:solidFill>
              <a:srgbClr val="FC02A9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656114" y="3685309"/>
            <a:ext cx="3342905" cy="364177"/>
          </a:xfrm>
          <a:prstGeom prst="straightConnector1">
            <a:avLst/>
          </a:prstGeom>
          <a:ln w="22225">
            <a:solidFill>
              <a:srgbClr val="FC02A9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6"/>
          <p:cNvGrpSpPr>
            <a:grpSpLocks noChangeAspect="1"/>
          </p:cNvGrpSpPr>
          <p:nvPr/>
        </p:nvGrpSpPr>
        <p:grpSpPr bwMode="auto">
          <a:xfrm>
            <a:off x="1712686" y="4914165"/>
            <a:ext cx="6113876" cy="1800200"/>
            <a:chOff x="155476" y="3797606"/>
            <a:chExt cx="6521629" cy="1921284"/>
          </a:xfrm>
        </p:grpSpPr>
        <p:sp>
          <p:nvSpPr>
            <p:cNvPr id="21" name="椭圆 20"/>
            <p:cNvSpPr/>
            <p:nvPr/>
          </p:nvSpPr>
          <p:spPr bwMode="auto">
            <a:xfrm>
              <a:off x="3166556" y="5255156"/>
              <a:ext cx="492058" cy="463734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166556" y="3817464"/>
              <a:ext cx="492058" cy="463734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155476" y="4527358"/>
              <a:ext cx="491532" cy="491794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1207847" y="4527358"/>
              <a:ext cx="491532" cy="49179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2261804" y="4527358"/>
              <a:ext cx="491532" cy="491794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4079244" y="4527358"/>
              <a:ext cx="491532" cy="491794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5131615" y="4527358"/>
              <a:ext cx="491532" cy="491794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6185573" y="4527358"/>
              <a:ext cx="491532" cy="491794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47534" y="4761452"/>
              <a:ext cx="560312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701492" y="4761452"/>
              <a:ext cx="560312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569716" y="4763989"/>
              <a:ext cx="560311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622086" y="4765577"/>
              <a:ext cx="561899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cxnSpLocks/>
              <a:stCxn id="21" idx="6"/>
              <a:endCxn id="29" idx="3"/>
            </p:cNvCxnSpPr>
            <p:nvPr/>
          </p:nvCxnSpPr>
          <p:spPr>
            <a:xfrm flipV="1">
              <a:off x="3658614" y="4947130"/>
              <a:ext cx="492614" cy="539893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3" idx="6"/>
              <a:endCxn id="29" idx="1"/>
            </p:cNvCxnSpPr>
            <p:nvPr/>
          </p:nvCxnSpPr>
          <p:spPr>
            <a:xfrm>
              <a:off x="3658614" y="4049330"/>
              <a:ext cx="492614" cy="550049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8" idx="5"/>
              <a:endCxn id="21" idx="2"/>
            </p:cNvCxnSpPr>
            <p:nvPr/>
          </p:nvCxnSpPr>
          <p:spPr>
            <a:xfrm>
              <a:off x="2681353" y="4947130"/>
              <a:ext cx="485203" cy="539893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  <a:stCxn id="28" idx="7"/>
              <a:endCxn id="23" idx="2"/>
            </p:cNvCxnSpPr>
            <p:nvPr/>
          </p:nvCxnSpPr>
          <p:spPr>
            <a:xfrm flipV="1">
              <a:off x="2681353" y="4049331"/>
              <a:ext cx="485203" cy="55004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 bwMode="auto">
            <a:xfrm>
              <a:off x="730547" y="4495355"/>
              <a:ext cx="436669" cy="225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842546" y="4494549"/>
              <a:ext cx="237358" cy="226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2660385" y="4014392"/>
              <a:ext cx="257062" cy="3192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829901" y="4028685"/>
              <a:ext cx="371706" cy="319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2745442" y="5065734"/>
              <a:ext cx="220012" cy="3192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3879858" y="5065734"/>
              <a:ext cx="298774" cy="3192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4679767" y="4436835"/>
              <a:ext cx="227513" cy="3192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5749832" y="4424130"/>
              <a:ext cx="296884" cy="3192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5174227" y="3830387"/>
              <a:ext cx="396020" cy="319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1302595" y="3797606"/>
              <a:ext cx="351441" cy="319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0" name="弧形 49"/>
            <p:cNvSpPr/>
            <p:nvPr/>
          </p:nvSpPr>
          <p:spPr bwMode="auto">
            <a:xfrm>
              <a:off x="1258506" y="4161529"/>
              <a:ext cx="395530" cy="395444"/>
            </a:xfrm>
            <a:prstGeom prst="arc">
              <a:avLst>
                <a:gd name="adj1" fmla="val 6978027"/>
                <a:gd name="adj2" fmla="val 3942324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" name="弧形 50"/>
            <p:cNvSpPr/>
            <p:nvPr/>
          </p:nvSpPr>
          <p:spPr bwMode="auto">
            <a:xfrm>
              <a:off x="5186279" y="4161529"/>
              <a:ext cx="395530" cy="395444"/>
            </a:xfrm>
            <a:prstGeom prst="arc">
              <a:avLst>
                <a:gd name="adj1" fmla="val 6978982"/>
                <a:gd name="adj2" fmla="val 3862105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" name="弧形 51"/>
            <p:cNvSpPr/>
            <p:nvPr/>
          </p:nvSpPr>
          <p:spPr bwMode="auto">
            <a:xfrm flipV="1">
              <a:off x="1258506" y="4986923"/>
              <a:ext cx="395530" cy="395741"/>
            </a:xfrm>
            <a:prstGeom prst="arc">
              <a:avLst>
                <a:gd name="adj1" fmla="val 6853624"/>
                <a:gd name="adj2" fmla="val 4107462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" name="弧形 52"/>
            <p:cNvSpPr/>
            <p:nvPr/>
          </p:nvSpPr>
          <p:spPr bwMode="auto">
            <a:xfrm flipV="1">
              <a:off x="5186279" y="4994805"/>
              <a:ext cx="395530" cy="395739"/>
            </a:xfrm>
            <a:prstGeom prst="arc">
              <a:avLst>
                <a:gd name="adj1" fmla="val 6849338"/>
                <a:gd name="adj2" fmla="val 4023877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262281" y="5351644"/>
              <a:ext cx="406997" cy="3192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217168" y="5351642"/>
              <a:ext cx="350799" cy="319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6247214" y="4590620"/>
              <a:ext cx="368250" cy="36527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58" name="任意多边形 57"/>
          <p:cNvSpPr/>
          <p:nvPr/>
        </p:nvSpPr>
        <p:spPr>
          <a:xfrm>
            <a:off x="1886857" y="1828800"/>
            <a:ext cx="4078514" cy="914400"/>
          </a:xfrm>
          <a:custGeom>
            <a:avLst/>
            <a:gdLst>
              <a:gd name="connsiteX0" fmla="*/ 4078514 w 4078514"/>
              <a:gd name="connsiteY0" fmla="*/ 0 h 914400"/>
              <a:gd name="connsiteX1" fmla="*/ 3077029 w 4078514"/>
              <a:gd name="connsiteY1" fmla="*/ 0 h 914400"/>
              <a:gd name="connsiteX2" fmla="*/ 3077029 w 4078514"/>
              <a:gd name="connsiteY2" fmla="*/ 246743 h 914400"/>
              <a:gd name="connsiteX3" fmla="*/ 1349829 w 4078514"/>
              <a:gd name="connsiteY3" fmla="*/ 246743 h 914400"/>
              <a:gd name="connsiteX4" fmla="*/ 1349829 w 4078514"/>
              <a:gd name="connsiteY4" fmla="*/ 914400 h 914400"/>
              <a:gd name="connsiteX5" fmla="*/ 0 w 4078514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514" h="914400">
                <a:moveTo>
                  <a:pt x="4078514" y="0"/>
                </a:moveTo>
                <a:lnTo>
                  <a:pt x="3077029" y="0"/>
                </a:lnTo>
                <a:lnTo>
                  <a:pt x="3077029" y="246743"/>
                </a:lnTo>
                <a:lnTo>
                  <a:pt x="1349829" y="246743"/>
                </a:lnTo>
                <a:lnTo>
                  <a:pt x="1349829" y="914400"/>
                </a:lnTo>
                <a:lnTo>
                  <a:pt x="0" y="914400"/>
                </a:lnTo>
              </a:path>
            </a:pathLst>
          </a:custGeom>
          <a:ln w="22225">
            <a:solidFill>
              <a:srgbClr val="CC0099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2786743" y="2278743"/>
            <a:ext cx="2815771" cy="957943"/>
          </a:xfrm>
          <a:custGeom>
            <a:avLst/>
            <a:gdLst>
              <a:gd name="connsiteX0" fmla="*/ 2554514 w 2815771"/>
              <a:gd name="connsiteY0" fmla="*/ 0 h 957943"/>
              <a:gd name="connsiteX1" fmla="*/ 2815771 w 2815771"/>
              <a:gd name="connsiteY1" fmla="*/ 0 h 957943"/>
              <a:gd name="connsiteX2" fmla="*/ 2815771 w 2815771"/>
              <a:gd name="connsiteY2" fmla="*/ 682171 h 957943"/>
              <a:gd name="connsiteX3" fmla="*/ 435428 w 2815771"/>
              <a:gd name="connsiteY3" fmla="*/ 682171 h 957943"/>
              <a:gd name="connsiteX4" fmla="*/ 435428 w 2815771"/>
              <a:gd name="connsiteY4" fmla="*/ 957943 h 957943"/>
              <a:gd name="connsiteX5" fmla="*/ 0 w 2815771"/>
              <a:gd name="connsiteY5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771" h="957943">
                <a:moveTo>
                  <a:pt x="2554514" y="0"/>
                </a:moveTo>
                <a:lnTo>
                  <a:pt x="2815771" y="0"/>
                </a:lnTo>
                <a:lnTo>
                  <a:pt x="2815771" y="682171"/>
                </a:lnTo>
                <a:lnTo>
                  <a:pt x="435428" y="682171"/>
                </a:lnTo>
                <a:lnTo>
                  <a:pt x="435428" y="957943"/>
                </a:lnTo>
                <a:lnTo>
                  <a:pt x="0" y="957943"/>
                </a:lnTo>
              </a:path>
            </a:pathLst>
          </a:custGeom>
          <a:ln w="22225">
            <a:solidFill>
              <a:srgbClr val="CC0099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>
            <a:off x="2496457" y="3657600"/>
            <a:ext cx="856343" cy="899886"/>
          </a:xfrm>
          <a:custGeom>
            <a:avLst/>
            <a:gdLst>
              <a:gd name="connsiteX0" fmla="*/ 856343 w 856343"/>
              <a:gd name="connsiteY0" fmla="*/ 0 h 899886"/>
              <a:gd name="connsiteX1" fmla="*/ 493486 w 856343"/>
              <a:gd name="connsiteY1" fmla="*/ 0 h 899886"/>
              <a:gd name="connsiteX2" fmla="*/ 493486 w 856343"/>
              <a:gd name="connsiteY2" fmla="*/ 899886 h 899886"/>
              <a:gd name="connsiteX3" fmla="*/ 0 w 856343"/>
              <a:gd name="connsiteY3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43" h="899886">
                <a:moveTo>
                  <a:pt x="856343" y="0"/>
                </a:moveTo>
                <a:lnTo>
                  <a:pt x="493486" y="0"/>
                </a:lnTo>
                <a:lnTo>
                  <a:pt x="493486" y="899886"/>
                </a:lnTo>
                <a:lnTo>
                  <a:pt x="0" y="899886"/>
                </a:lnTo>
              </a:path>
            </a:pathLst>
          </a:custGeom>
          <a:ln w="22225">
            <a:solidFill>
              <a:srgbClr val="CC0099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628650" y="217714"/>
            <a:ext cx="7886700" cy="67503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</a:rPr>
              <a:t>表</a:t>
            </a:r>
            <a:r>
              <a:rPr lang="en-US" altLang="zh-CN" sz="3200" dirty="0">
                <a:solidFill>
                  <a:srgbClr val="C00000"/>
                </a:solidFill>
              </a:rPr>
              <a:t>3.4 </a:t>
            </a:r>
            <a:r>
              <a:rPr lang="zh-CN" altLang="en-US" sz="3200" dirty="0">
                <a:solidFill>
                  <a:srgbClr val="C00000"/>
                </a:solidFill>
              </a:rPr>
              <a:t>重命名后的状态转换矩阵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02313"/>
              </p:ext>
            </p:extLst>
          </p:nvPr>
        </p:nvGraphicFramePr>
        <p:xfrm>
          <a:off x="6444336" y="2612563"/>
          <a:ext cx="2249715" cy="37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内容占位符 5"/>
          <p:cNvGraphicFramePr>
            <a:graphicFrameLocks/>
          </p:cNvGraphicFramePr>
          <p:nvPr/>
        </p:nvGraphicFramePr>
        <p:xfrm>
          <a:off x="323198" y="1046464"/>
          <a:ext cx="561314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000" baseline="-25000" dirty="0" err="1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000" baseline="-25000" dirty="0" err="1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{X,5,1}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{5,3,1}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{5,4,1}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{5,3,1}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{5,3,1,2,6,Y}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{5,4,1}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{5,4,1}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{5,3,1}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{5,4,1,2,6,Y}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{5,3,1,2,6,Y}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{5,3,1,2,6,Y}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{5,4,1,6,Y}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{5,4,1,6,Y}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{5,3,1,6,Y}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{5,4,1,2,6,Y}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{5,4,1,2,6,Y}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{5,3,1,6,Y}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{5,4,1,2,6,Y}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{5,3,1,6,Y}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{5,3,1,2,6,Y}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{5,4,1,6,Y}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直角上箭头 7"/>
          <p:cNvSpPr/>
          <p:nvPr/>
        </p:nvSpPr>
        <p:spPr>
          <a:xfrm rot="5400000">
            <a:off x="3933351" y="3889829"/>
            <a:ext cx="783771" cy="2409372"/>
          </a:xfrm>
          <a:prstGeom prst="bentUpArrow">
            <a:avLst>
              <a:gd name="adj1" fmla="val 25000"/>
              <a:gd name="adj2" fmla="val 20370"/>
              <a:gd name="adj3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574675" y="282576"/>
            <a:ext cx="7886700" cy="856908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</a:rPr>
              <a:t>图</a:t>
            </a:r>
            <a:r>
              <a:rPr lang="en-US" altLang="zh-CN" sz="3200" dirty="0">
                <a:solidFill>
                  <a:srgbClr val="C00000"/>
                </a:solidFill>
              </a:rPr>
              <a:t>3.8 </a:t>
            </a:r>
            <a:r>
              <a:rPr lang="zh-CN" altLang="en-US" sz="3200" dirty="0">
                <a:solidFill>
                  <a:srgbClr val="C00000"/>
                </a:solidFill>
              </a:rPr>
              <a:t>未化简的</a:t>
            </a:r>
            <a:r>
              <a:rPr lang="en-US" altLang="zh-CN" sz="3200" dirty="0">
                <a:solidFill>
                  <a:srgbClr val="C00000"/>
                </a:solidFill>
              </a:rPr>
              <a:t>DFA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70C2B-97B1-4E15-AB53-D4B852811E0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grpSp>
        <p:nvGrpSpPr>
          <p:cNvPr id="5" name="组合 59"/>
          <p:cNvGrpSpPr/>
          <p:nvPr/>
        </p:nvGrpSpPr>
        <p:grpSpPr>
          <a:xfrm>
            <a:off x="1219159" y="5611089"/>
            <a:ext cx="2660077" cy="692729"/>
            <a:chOff x="5306291" y="4946071"/>
            <a:chExt cx="2660077" cy="692729"/>
          </a:xfrm>
        </p:grpSpPr>
        <p:sp>
          <p:nvSpPr>
            <p:cNvPr id="61" name="矩形 60"/>
            <p:cNvSpPr/>
            <p:nvPr/>
          </p:nvSpPr>
          <p:spPr>
            <a:xfrm>
              <a:off x="5306291" y="4946071"/>
              <a:ext cx="2660077" cy="69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DFA    NFA</a:t>
              </a:r>
              <a:endParaRPr lang="zh-CN" altLang="en-US" sz="36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" name="等于号 62"/>
            <p:cNvSpPr/>
            <p:nvPr/>
          </p:nvSpPr>
          <p:spPr>
            <a:xfrm>
              <a:off x="6234544" y="5105401"/>
              <a:ext cx="845127" cy="415636"/>
            </a:xfrm>
            <a:prstGeom prst="mathEqual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2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451428"/>
              </p:ext>
            </p:extLst>
          </p:nvPr>
        </p:nvGraphicFramePr>
        <p:xfrm>
          <a:off x="7474857" y="522506"/>
          <a:ext cx="1291764" cy="37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A9F032-5C3F-48D0-9596-23A94ADFBA9C}"/>
              </a:ext>
            </a:extLst>
          </p:cNvPr>
          <p:cNvGrpSpPr>
            <a:grpSpLocks noChangeAspect="1"/>
          </p:cNvGrpSpPr>
          <p:nvPr/>
        </p:nvGrpSpPr>
        <p:grpSpPr>
          <a:xfrm>
            <a:off x="476545" y="1403775"/>
            <a:ext cx="6468405" cy="3757359"/>
            <a:chOff x="128820" y="1402611"/>
            <a:chExt cx="7146327" cy="4151150"/>
          </a:xfrm>
        </p:grpSpPr>
        <p:sp>
          <p:nvSpPr>
            <p:cNvPr id="7" name="椭圆 6"/>
            <p:cNvSpPr/>
            <p:nvPr/>
          </p:nvSpPr>
          <p:spPr bwMode="auto">
            <a:xfrm>
              <a:off x="737280" y="3351973"/>
              <a:ext cx="492125" cy="493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477180" y="4661151"/>
              <a:ext cx="492125" cy="493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900376" y="1949819"/>
              <a:ext cx="492125" cy="493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477180" y="1949819"/>
              <a:ext cx="492125" cy="493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232955" y="4661151"/>
              <a:ext cx="492125" cy="493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5900376" y="4661151"/>
              <a:ext cx="492125" cy="493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4232955" y="1949819"/>
              <a:ext cx="492125" cy="493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" name="直接箭头连接符 16"/>
            <p:cNvCxnSpPr>
              <a:cxnSpLocks/>
            </p:cNvCxnSpPr>
            <p:nvPr/>
          </p:nvCxnSpPr>
          <p:spPr bwMode="auto">
            <a:xfrm>
              <a:off x="2969305" y="4907751"/>
              <a:ext cx="1263650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cxnSpLocks/>
              <a:endCxn id="9" idx="2"/>
            </p:cNvCxnSpPr>
            <p:nvPr/>
          </p:nvCxnSpPr>
          <p:spPr bwMode="auto">
            <a:xfrm>
              <a:off x="4720318" y="2196419"/>
              <a:ext cx="1180058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cxnSpLocks/>
            </p:cNvCxnSpPr>
            <p:nvPr/>
          </p:nvCxnSpPr>
          <p:spPr bwMode="auto">
            <a:xfrm>
              <a:off x="2975656" y="2196419"/>
              <a:ext cx="1252800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cxnSpLocks/>
            </p:cNvCxnSpPr>
            <p:nvPr/>
          </p:nvCxnSpPr>
          <p:spPr bwMode="auto">
            <a:xfrm>
              <a:off x="4725080" y="4907751"/>
              <a:ext cx="1175296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 bwMode="auto">
            <a:xfrm flipH="1">
              <a:off x="981755" y="2250260"/>
              <a:ext cx="2989263" cy="2238375"/>
            </a:xfrm>
            <a:prstGeom prst="arc">
              <a:avLst>
                <a:gd name="adj1" fmla="val 16170619"/>
                <a:gd name="adj2" fmla="val 21562261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22" name="弧形 21"/>
            <p:cNvSpPr/>
            <p:nvPr/>
          </p:nvSpPr>
          <p:spPr bwMode="auto">
            <a:xfrm flipH="1" flipV="1">
              <a:off x="973821" y="2770941"/>
              <a:ext cx="3111500" cy="2101850"/>
            </a:xfrm>
            <a:prstGeom prst="arc">
              <a:avLst>
                <a:gd name="adj1" fmla="val 16386730"/>
                <a:gd name="adj2" fmla="val 21561864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957943" y="2056573"/>
              <a:ext cx="1038225" cy="31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130980" y="4528310"/>
              <a:ext cx="443457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4848550" y="2645961"/>
              <a:ext cx="421587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334584" y="1858135"/>
              <a:ext cx="491818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2151160" y="3303802"/>
              <a:ext cx="476250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147405" y="4873498"/>
              <a:ext cx="349200" cy="205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147405" y="1931355"/>
              <a:ext cx="349200" cy="205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3340402" y="4892308"/>
              <a:ext cx="403982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弧形 32"/>
            <p:cNvSpPr/>
            <p:nvPr/>
          </p:nvSpPr>
          <p:spPr bwMode="auto">
            <a:xfrm>
              <a:off x="4269472" y="1557842"/>
              <a:ext cx="421200" cy="422275"/>
            </a:xfrm>
            <a:prstGeom prst="arc">
              <a:avLst>
                <a:gd name="adj1" fmla="val 6972719"/>
                <a:gd name="adj2" fmla="val 3820327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34" name="弧形 33"/>
            <p:cNvSpPr/>
            <p:nvPr/>
          </p:nvSpPr>
          <p:spPr bwMode="auto">
            <a:xfrm flipV="1">
              <a:off x="4271526" y="5132561"/>
              <a:ext cx="421200" cy="421200"/>
            </a:xfrm>
            <a:prstGeom prst="arc">
              <a:avLst>
                <a:gd name="adj1" fmla="val 6653402"/>
                <a:gd name="adj2" fmla="val 4132244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2223725" y="2403475"/>
              <a:ext cx="354012" cy="2375186"/>
            </a:xfrm>
            <a:custGeom>
              <a:avLst/>
              <a:gdLst>
                <a:gd name="connsiteX0" fmla="*/ 354012 w 354012"/>
                <a:gd name="connsiteY0" fmla="*/ 0 h 2400300"/>
                <a:gd name="connsiteX1" fmla="*/ 11112 w 354012"/>
                <a:gd name="connsiteY1" fmla="*/ 1028700 h 2400300"/>
                <a:gd name="connsiteX2" fmla="*/ 287337 w 354012"/>
                <a:gd name="connsiteY2" fmla="*/ 2400300 h 240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012" h="2400300">
                  <a:moveTo>
                    <a:pt x="354012" y="0"/>
                  </a:moveTo>
                  <a:cubicBezTo>
                    <a:pt x="188118" y="314325"/>
                    <a:pt x="22224" y="628650"/>
                    <a:pt x="11112" y="1028700"/>
                  </a:cubicBezTo>
                  <a:cubicBezTo>
                    <a:pt x="0" y="1428750"/>
                    <a:pt x="143668" y="1914525"/>
                    <a:pt x="287337" y="2400300"/>
                  </a:cubicBezTo>
                </a:path>
              </a:pathLst>
            </a:custGeom>
            <a:ln w="19050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6" name="任意多边形 35"/>
            <p:cNvSpPr/>
            <p:nvPr/>
          </p:nvSpPr>
          <p:spPr>
            <a:xfrm flipH="1">
              <a:off x="2850784" y="2400300"/>
              <a:ext cx="352425" cy="2347912"/>
            </a:xfrm>
            <a:custGeom>
              <a:avLst/>
              <a:gdLst>
                <a:gd name="connsiteX0" fmla="*/ 354012 w 354012"/>
                <a:gd name="connsiteY0" fmla="*/ 0 h 2400300"/>
                <a:gd name="connsiteX1" fmla="*/ 11112 w 354012"/>
                <a:gd name="connsiteY1" fmla="*/ 1028700 h 2400300"/>
                <a:gd name="connsiteX2" fmla="*/ 287337 w 354012"/>
                <a:gd name="connsiteY2" fmla="*/ 2400300 h 240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012" h="2400300">
                  <a:moveTo>
                    <a:pt x="354012" y="0"/>
                  </a:moveTo>
                  <a:cubicBezTo>
                    <a:pt x="188118" y="314325"/>
                    <a:pt x="22224" y="628650"/>
                    <a:pt x="11112" y="1028700"/>
                  </a:cubicBezTo>
                  <a:cubicBezTo>
                    <a:pt x="0" y="1428750"/>
                    <a:pt x="143668" y="1914525"/>
                    <a:pt x="287337" y="2400300"/>
                  </a:cubicBezTo>
                </a:path>
              </a:pathLst>
            </a:cu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38" name="直接箭头连接符 37"/>
            <p:cNvCxnSpPr>
              <a:stCxn id="12" idx="1"/>
              <a:endCxn id="14" idx="5"/>
            </p:cNvCxnSpPr>
            <p:nvPr/>
          </p:nvCxnSpPr>
          <p:spPr>
            <a:xfrm flipH="1" flipV="1">
              <a:off x="4653010" y="2370792"/>
              <a:ext cx="1319436" cy="2362586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9" idx="3"/>
              <a:endCxn id="11" idx="7"/>
            </p:cNvCxnSpPr>
            <p:nvPr/>
          </p:nvCxnSpPr>
          <p:spPr>
            <a:xfrm flipH="1">
              <a:off x="4653010" y="2370792"/>
              <a:ext cx="1319436" cy="2362586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 bwMode="auto">
            <a:xfrm>
              <a:off x="2822212" y="3313327"/>
              <a:ext cx="476250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924750" y="3988986"/>
              <a:ext cx="421587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267087" y="2387600"/>
              <a:ext cx="216263" cy="2308226"/>
            </a:xfrm>
            <a:custGeom>
              <a:avLst/>
              <a:gdLst>
                <a:gd name="connsiteX0" fmla="*/ 47625 w 246063"/>
                <a:gd name="connsiteY0" fmla="*/ 0 h 2324100"/>
                <a:gd name="connsiteX1" fmla="*/ 238125 w 246063"/>
                <a:gd name="connsiteY1" fmla="*/ 1076325 h 2324100"/>
                <a:gd name="connsiteX2" fmla="*/ 0 w 246063"/>
                <a:gd name="connsiteY2" fmla="*/ 232410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63" h="2324100">
                  <a:moveTo>
                    <a:pt x="47625" y="0"/>
                  </a:moveTo>
                  <a:cubicBezTo>
                    <a:pt x="146844" y="344487"/>
                    <a:pt x="246063" y="688975"/>
                    <a:pt x="238125" y="1076325"/>
                  </a:cubicBezTo>
                  <a:cubicBezTo>
                    <a:pt x="230187" y="1463675"/>
                    <a:pt x="0" y="2324100"/>
                    <a:pt x="0" y="2324100"/>
                  </a:cubicBezTo>
                </a:path>
              </a:pathLst>
            </a:cu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6095660" y="3246036"/>
              <a:ext cx="421587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853560" y="3254282"/>
              <a:ext cx="421587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4642622" y="5192265"/>
              <a:ext cx="421587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455726" y="1402611"/>
              <a:ext cx="734115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4281017" y="1998419"/>
              <a:ext cx="396000" cy="3960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5948438" y="1998419"/>
              <a:ext cx="396000" cy="3960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4281017" y="4709751"/>
              <a:ext cx="396000" cy="3960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5948438" y="4709751"/>
              <a:ext cx="396000" cy="3960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128820" y="3597412"/>
              <a:ext cx="609600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C84A1C7-23D7-4C92-A0AB-D1F4378889D1}"/>
                </a:ext>
              </a:extLst>
            </p:cNvPr>
            <p:cNvSpPr/>
            <p:nvPr/>
          </p:nvSpPr>
          <p:spPr>
            <a:xfrm>
              <a:off x="6381750" y="2292350"/>
              <a:ext cx="546100" cy="2527300"/>
            </a:xfrm>
            <a:custGeom>
              <a:avLst/>
              <a:gdLst>
                <a:gd name="connsiteX0" fmla="*/ 0 w 546100"/>
                <a:gd name="connsiteY0" fmla="*/ 2647950 h 2647950"/>
                <a:gd name="connsiteX1" fmla="*/ 546100 w 546100"/>
                <a:gd name="connsiteY1" fmla="*/ 1295400 h 2647950"/>
                <a:gd name="connsiteX2" fmla="*/ 0 w 546100"/>
                <a:gd name="connsiteY2" fmla="*/ 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100" h="2647950">
                  <a:moveTo>
                    <a:pt x="0" y="2647950"/>
                  </a:moveTo>
                  <a:cubicBezTo>
                    <a:pt x="273050" y="2192337"/>
                    <a:pt x="546100" y="1736725"/>
                    <a:pt x="546100" y="1295400"/>
                  </a:cubicBezTo>
                  <a:cubicBezTo>
                    <a:pt x="546100" y="854075"/>
                    <a:pt x="273050" y="427037"/>
                    <a:pt x="0" y="0"/>
                  </a:cubicBezTo>
                </a:path>
              </a:pathLst>
            </a:custGeom>
            <a:noFill/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576"/>
            <a:ext cx="4217670" cy="62184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3.6</a:t>
            </a:r>
            <a:r>
              <a:rPr lang="en-US" altLang="zh-CN" dirty="0"/>
              <a:t>-</a:t>
            </a:r>
            <a:r>
              <a:rPr lang="zh-CN" altLang="en-US" dirty="0"/>
              <a:t>化简</a:t>
            </a:r>
            <a:r>
              <a:rPr lang="en-US" altLang="zh-CN" dirty="0"/>
              <a:t>DFA</a:t>
            </a:r>
            <a:endParaRPr lang="zh-CN" altLang="en-US" dirty="0"/>
          </a:p>
        </p:txBody>
      </p:sp>
      <p:graphicFrame>
        <p:nvGraphicFramePr>
          <p:cNvPr id="49" name="内容占位符 48"/>
          <p:cNvGraphicFramePr>
            <a:graphicFrameLocks noGrp="1"/>
          </p:cNvGraphicFramePr>
          <p:nvPr>
            <p:ph idx="1"/>
          </p:nvPr>
        </p:nvGraphicFramePr>
        <p:xfrm>
          <a:off x="5364480" y="457199"/>
          <a:ext cx="3139440" cy="1839600"/>
        </p:xfrm>
        <a:graphic>
          <a:graphicData uri="http://schemas.openxmlformats.org/drawingml/2006/table">
            <a:tbl>
              <a:tblPr/>
              <a:tblGrid>
                <a:gridCol w="104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1800" baseline="-25000" dirty="0" err="1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1800" baseline="-25000" dirty="0" err="1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{0}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{1}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{2}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{1}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{3,4,5,6}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{2}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{2}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{1}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{3,4,5,6}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{3,4,5,6}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{3,4,5,6}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{3,4,5,6}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47304" y="6472462"/>
            <a:ext cx="532493" cy="365125"/>
          </a:xfrm>
        </p:spPr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grpSp>
        <p:nvGrpSpPr>
          <p:cNvPr id="8" name="组合 78"/>
          <p:cNvGrpSpPr/>
          <p:nvPr/>
        </p:nvGrpSpPr>
        <p:grpSpPr>
          <a:xfrm>
            <a:off x="357778" y="3998595"/>
            <a:ext cx="7749902" cy="2784566"/>
            <a:chOff x="357778" y="3998595"/>
            <a:chExt cx="7749902" cy="2784566"/>
          </a:xfrm>
        </p:grpSpPr>
        <p:sp>
          <p:nvSpPr>
            <p:cNvPr id="78" name="任意多边形 77"/>
            <p:cNvSpPr/>
            <p:nvPr/>
          </p:nvSpPr>
          <p:spPr>
            <a:xfrm>
              <a:off x="452217" y="4230882"/>
              <a:ext cx="7458075" cy="2343150"/>
            </a:xfrm>
            <a:custGeom>
              <a:avLst/>
              <a:gdLst>
                <a:gd name="connsiteX0" fmla="*/ 0 w 7458075"/>
                <a:gd name="connsiteY0" fmla="*/ 0 h 2343150"/>
                <a:gd name="connsiteX1" fmla="*/ 3552825 w 7458075"/>
                <a:gd name="connsiteY1" fmla="*/ 0 h 2343150"/>
                <a:gd name="connsiteX2" fmla="*/ 3552825 w 7458075"/>
                <a:gd name="connsiteY2" fmla="*/ 400050 h 2343150"/>
                <a:gd name="connsiteX3" fmla="*/ 7458075 w 7458075"/>
                <a:gd name="connsiteY3" fmla="*/ 400050 h 2343150"/>
                <a:gd name="connsiteX4" fmla="*/ 7458075 w 7458075"/>
                <a:gd name="connsiteY4" fmla="*/ 2343150 h 2343150"/>
                <a:gd name="connsiteX5" fmla="*/ 9525 w 7458075"/>
                <a:gd name="connsiteY5" fmla="*/ 2343150 h 2343150"/>
                <a:gd name="connsiteX6" fmla="*/ 0 w 7458075"/>
                <a:gd name="connsiteY6" fmla="*/ 0 h 234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58075" h="2343150">
                  <a:moveTo>
                    <a:pt x="0" y="0"/>
                  </a:moveTo>
                  <a:lnTo>
                    <a:pt x="3552825" y="0"/>
                  </a:lnTo>
                  <a:lnTo>
                    <a:pt x="3552825" y="400050"/>
                  </a:lnTo>
                  <a:lnTo>
                    <a:pt x="7458075" y="400050"/>
                  </a:lnTo>
                  <a:lnTo>
                    <a:pt x="7458075" y="2343150"/>
                  </a:lnTo>
                  <a:lnTo>
                    <a:pt x="9525" y="2343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357778" y="3998595"/>
              <a:ext cx="7749902" cy="27845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第一步：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{0,1,2}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{3,4,5,6}</a:t>
              </a:r>
            </a:p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第二步：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{3,4,5,6}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={3,6}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{3,4,5,6}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={4,5}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{0,1,2}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={1,3}</a:t>
              </a:r>
            </a:p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第三步：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{1}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{0,2}</a:t>
              </a:r>
            </a:p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第四步：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{0,2}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={2,5}</a:t>
              </a:r>
            </a:p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第五步：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{0}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{2}</a:t>
              </a:r>
            </a:p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结果为：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{0}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{1}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{2}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{3,4,5,6}</a:t>
              </a:r>
            </a:p>
          </p:txBody>
        </p:sp>
      </p:grpSp>
      <p:graphicFrame>
        <p:nvGraphicFramePr>
          <p:cNvPr id="50" name="内容占位符 48"/>
          <p:cNvGraphicFramePr>
            <a:graphicFrameLocks/>
          </p:cNvGraphicFramePr>
          <p:nvPr/>
        </p:nvGraphicFramePr>
        <p:xfrm>
          <a:off x="5346337" y="2410096"/>
          <a:ext cx="3139200" cy="1992000"/>
        </p:xfrm>
        <a:graphic>
          <a:graphicData uri="http://schemas.openxmlformats.org/drawingml/2006/table">
            <a:tbl>
              <a:tblPr/>
              <a:tblGrid>
                <a:gridCol w="10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2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000" baseline="-25000" dirty="0" err="1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000" baseline="-25000" dirty="0" err="1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组合 57">
            <a:extLst>
              <a:ext uri="{FF2B5EF4-FFF2-40B4-BE49-F238E27FC236}">
                <a16:creationId xmlns:a16="http://schemas.microsoft.com/office/drawing/2014/main" id="{0C880DCE-3CA3-4397-A68B-E7EDEB61307D}"/>
              </a:ext>
            </a:extLst>
          </p:cNvPr>
          <p:cNvGrpSpPr/>
          <p:nvPr/>
        </p:nvGrpSpPr>
        <p:grpSpPr>
          <a:xfrm>
            <a:off x="469902" y="1134807"/>
            <a:ext cx="4239226" cy="2450398"/>
            <a:chOff x="469902" y="1134807"/>
            <a:chExt cx="4239226" cy="2450398"/>
          </a:xfrm>
        </p:grpSpPr>
        <p:grpSp>
          <p:nvGrpSpPr>
            <p:cNvPr id="3" name="组合 4"/>
            <p:cNvGrpSpPr>
              <a:grpSpLocks noChangeAspect="1"/>
            </p:cNvGrpSpPr>
            <p:nvPr/>
          </p:nvGrpSpPr>
          <p:grpSpPr>
            <a:xfrm>
              <a:off x="469902" y="1134807"/>
              <a:ext cx="4239226" cy="2450398"/>
              <a:chOff x="752922" y="1610436"/>
              <a:chExt cx="7144735" cy="4129866"/>
            </a:xfrm>
          </p:grpSpPr>
          <p:grpSp>
            <p:nvGrpSpPr>
              <p:cNvPr id="5" name="组合 57"/>
              <p:cNvGrpSpPr/>
              <p:nvPr/>
            </p:nvGrpSpPr>
            <p:grpSpPr>
              <a:xfrm>
                <a:off x="1361382" y="1610436"/>
                <a:ext cx="6536275" cy="4129866"/>
                <a:chOff x="1552454" y="1610436"/>
                <a:chExt cx="6536275" cy="4129866"/>
              </a:xfrm>
            </p:grpSpPr>
            <p:grpSp>
              <p:nvGrpSpPr>
                <p:cNvPr id="6" name="组合 49"/>
                <p:cNvGrpSpPr/>
                <p:nvPr/>
              </p:nvGrpSpPr>
              <p:grpSpPr>
                <a:xfrm>
                  <a:off x="1552454" y="1795840"/>
                  <a:ext cx="5815177" cy="3944462"/>
                  <a:chOff x="1172618" y="2822804"/>
                  <a:chExt cx="5815177" cy="3944462"/>
                </a:xfrm>
              </p:grpSpPr>
              <p:sp>
                <p:nvSpPr>
                  <p:cNvPr id="16" name="椭圆 15"/>
                  <p:cNvSpPr/>
                  <p:nvPr/>
                </p:nvSpPr>
                <p:spPr bwMode="auto">
                  <a:xfrm>
                    <a:off x="1172618" y="4593112"/>
                    <a:ext cx="492125" cy="4635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0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7" name="椭圆 16"/>
                  <p:cNvSpPr/>
                  <p:nvPr/>
                </p:nvSpPr>
                <p:spPr bwMode="auto">
                  <a:xfrm>
                    <a:off x="2912518" y="5910256"/>
                    <a:ext cx="492124" cy="4635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2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8" name="椭圆 17"/>
                  <p:cNvSpPr/>
                  <p:nvPr/>
                </p:nvSpPr>
                <p:spPr bwMode="auto">
                  <a:xfrm>
                    <a:off x="6335716" y="3187392"/>
                    <a:ext cx="492124" cy="4932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4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 bwMode="auto">
                  <a:xfrm>
                    <a:off x="2912518" y="3184998"/>
                    <a:ext cx="492124" cy="4635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1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0" name="椭圆 19"/>
                  <p:cNvSpPr/>
                  <p:nvPr/>
                </p:nvSpPr>
                <p:spPr bwMode="auto">
                  <a:xfrm>
                    <a:off x="4668293" y="5895431"/>
                    <a:ext cx="492124" cy="4932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5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1" name="椭圆 20"/>
                  <p:cNvSpPr/>
                  <p:nvPr/>
                </p:nvSpPr>
                <p:spPr bwMode="auto">
                  <a:xfrm>
                    <a:off x="6335716" y="5895431"/>
                    <a:ext cx="492124" cy="4932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6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2" name="椭圆 21"/>
                  <p:cNvSpPr/>
                  <p:nvPr/>
                </p:nvSpPr>
                <p:spPr bwMode="auto">
                  <a:xfrm>
                    <a:off x="4668293" y="3184998"/>
                    <a:ext cx="492124" cy="4932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3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23" name="直接箭头连接符 22"/>
                  <p:cNvCxnSpPr/>
                  <p:nvPr/>
                </p:nvCxnSpPr>
                <p:spPr bwMode="auto">
                  <a:xfrm>
                    <a:off x="3415756" y="6139337"/>
                    <a:ext cx="1247775" cy="0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箭头连接符 23"/>
                  <p:cNvCxnSpPr>
                    <a:cxnSpLocks/>
                    <a:stCxn id="22" idx="6"/>
                    <a:endCxn id="18" idx="2"/>
                  </p:cNvCxnSpPr>
                  <p:nvPr/>
                </p:nvCxnSpPr>
                <p:spPr bwMode="auto">
                  <a:xfrm>
                    <a:off x="5160418" y="3431599"/>
                    <a:ext cx="1175298" cy="2393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箭头连接符 24"/>
                  <p:cNvCxnSpPr/>
                  <p:nvPr/>
                </p:nvCxnSpPr>
                <p:spPr bwMode="auto">
                  <a:xfrm>
                    <a:off x="3410994" y="3427887"/>
                    <a:ext cx="1252800" cy="0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箭头连接符 25"/>
                  <p:cNvCxnSpPr>
                    <a:cxnSpLocks/>
                    <a:stCxn id="20" idx="6"/>
                    <a:endCxn id="21" idx="2"/>
                  </p:cNvCxnSpPr>
                  <p:nvPr/>
                </p:nvCxnSpPr>
                <p:spPr bwMode="auto">
                  <a:xfrm>
                    <a:off x="5160418" y="6142032"/>
                    <a:ext cx="1175298" cy="0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弧形 26"/>
                  <p:cNvSpPr/>
                  <p:nvPr/>
                </p:nvSpPr>
                <p:spPr bwMode="auto">
                  <a:xfrm flipH="1">
                    <a:off x="1417093" y="3485049"/>
                    <a:ext cx="2989263" cy="2238375"/>
                  </a:xfrm>
                  <a:prstGeom prst="arc">
                    <a:avLst>
                      <a:gd name="adj1" fmla="val 16170619"/>
                      <a:gd name="adj2" fmla="val 21562261"/>
                    </a:avLst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弧形 27"/>
                  <p:cNvSpPr/>
                  <p:nvPr/>
                </p:nvSpPr>
                <p:spPr bwMode="auto">
                  <a:xfrm flipH="1" flipV="1">
                    <a:off x="1409159" y="4005730"/>
                    <a:ext cx="3111500" cy="2101850"/>
                  </a:xfrm>
                  <a:prstGeom prst="arc">
                    <a:avLst>
                      <a:gd name="adj1" fmla="val 16386730"/>
                      <a:gd name="adj2" fmla="val 21596942"/>
                    </a:avLst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 bwMode="auto">
                  <a:xfrm>
                    <a:off x="1393281" y="3291362"/>
                    <a:ext cx="1038225" cy="3190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 bwMode="auto">
                  <a:xfrm>
                    <a:off x="1566318" y="5763099"/>
                    <a:ext cx="443457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 bwMode="auto">
                  <a:xfrm>
                    <a:off x="5346368" y="3880751"/>
                    <a:ext cx="421586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 bwMode="auto">
                  <a:xfrm>
                    <a:off x="3496718" y="3057131"/>
                    <a:ext cx="1038225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 bwMode="auto">
                  <a:xfrm>
                    <a:off x="2586498" y="4538591"/>
                    <a:ext cx="476250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 bwMode="auto">
                  <a:xfrm>
                    <a:off x="5491471" y="6073322"/>
                    <a:ext cx="445305" cy="3263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5" name="矩形 34"/>
                  <p:cNvSpPr/>
                  <p:nvPr/>
                </p:nvSpPr>
                <p:spPr bwMode="auto">
                  <a:xfrm>
                    <a:off x="5287418" y="3054763"/>
                    <a:ext cx="1038225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6" name="矩形 35"/>
                  <p:cNvSpPr/>
                  <p:nvPr/>
                </p:nvSpPr>
                <p:spPr bwMode="auto">
                  <a:xfrm>
                    <a:off x="3803363" y="6127097"/>
                    <a:ext cx="348733" cy="3190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7" name="弧形 36"/>
                  <p:cNvSpPr/>
                  <p:nvPr/>
                </p:nvSpPr>
                <p:spPr bwMode="auto">
                  <a:xfrm>
                    <a:off x="4677731" y="2822804"/>
                    <a:ext cx="424717" cy="422275"/>
                  </a:xfrm>
                  <a:prstGeom prst="arc">
                    <a:avLst>
                      <a:gd name="adj1" fmla="val 7263585"/>
                      <a:gd name="adj2" fmla="val 3014683"/>
                    </a:avLst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" name="弧形 37"/>
                  <p:cNvSpPr/>
                  <p:nvPr/>
                </p:nvSpPr>
                <p:spPr bwMode="auto">
                  <a:xfrm flipV="1">
                    <a:off x="4693658" y="6342549"/>
                    <a:ext cx="424717" cy="424717"/>
                  </a:xfrm>
                  <a:prstGeom prst="arc">
                    <a:avLst>
                      <a:gd name="adj1" fmla="val 6951525"/>
                      <a:gd name="adj2" fmla="val 3549161"/>
                    </a:avLst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" name="任意多边形 38"/>
                  <p:cNvSpPr/>
                  <p:nvPr/>
                </p:nvSpPr>
                <p:spPr>
                  <a:xfrm>
                    <a:off x="2665413" y="3619500"/>
                    <a:ext cx="354012" cy="2400300"/>
                  </a:xfrm>
                  <a:custGeom>
                    <a:avLst/>
                    <a:gdLst>
                      <a:gd name="connsiteX0" fmla="*/ 354012 w 354012"/>
                      <a:gd name="connsiteY0" fmla="*/ 0 h 2400300"/>
                      <a:gd name="connsiteX1" fmla="*/ 11112 w 354012"/>
                      <a:gd name="connsiteY1" fmla="*/ 1028700 h 2400300"/>
                      <a:gd name="connsiteX2" fmla="*/ 287337 w 354012"/>
                      <a:gd name="connsiteY2" fmla="*/ 2400300 h 2400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4012" h="2400300">
                        <a:moveTo>
                          <a:pt x="354012" y="0"/>
                        </a:moveTo>
                        <a:cubicBezTo>
                          <a:pt x="188118" y="314325"/>
                          <a:pt x="22224" y="628650"/>
                          <a:pt x="11112" y="1028700"/>
                        </a:cubicBezTo>
                        <a:cubicBezTo>
                          <a:pt x="0" y="1428750"/>
                          <a:pt x="143668" y="1914525"/>
                          <a:pt x="287337" y="2400300"/>
                        </a:cubicBezTo>
                      </a:path>
                    </a:pathLst>
                  </a:custGeom>
                  <a:ln w="19050">
                    <a:solidFill>
                      <a:schemeClr val="accent5">
                        <a:lumMod val="75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任意多边形 39"/>
                  <p:cNvSpPr/>
                  <p:nvPr/>
                </p:nvSpPr>
                <p:spPr>
                  <a:xfrm flipH="1">
                    <a:off x="3286123" y="3619477"/>
                    <a:ext cx="352425" cy="2363524"/>
                  </a:xfrm>
                  <a:custGeom>
                    <a:avLst/>
                    <a:gdLst>
                      <a:gd name="connsiteX0" fmla="*/ 354012 w 354012"/>
                      <a:gd name="connsiteY0" fmla="*/ 0 h 2400300"/>
                      <a:gd name="connsiteX1" fmla="*/ 11112 w 354012"/>
                      <a:gd name="connsiteY1" fmla="*/ 1028700 h 2400300"/>
                      <a:gd name="connsiteX2" fmla="*/ 287337 w 354012"/>
                      <a:gd name="connsiteY2" fmla="*/ 2400300 h 2400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4012" h="2400300">
                        <a:moveTo>
                          <a:pt x="354012" y="0"/>
                        </a:moveTo>
                        <a:cubicBezTo>
                          <a:pt x="188118" y="314325"/>
                          <a:pt x="22224" y="628650"/>
                          <a:pt x="11112" y="1028700"/>
                        </a:cubicBezTo>
                        <a:cubicBezTo>
                          <a:pt x="0" y="1428750"/>
                          <a:pt x="143668" y="1914525"/>
                          <a:pt x="287337" y="2400300"/>
                        </a:cubicBezTo>
                      </a:path>
                    </a:pathLst>
                  </a:cu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triangle" w="med" len="lg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1" name="直接箭头连接符 40"/>
                  <p:cNvCxnSpPr>
                    <a:stCxn id="21" idx="1"/>
                    <a:endCxn id="22" idx="5"/>
                  </p:cNvCxnSpPr>
                  <p:nvPr/>
                </p:nvCxnSpPr>
                <p:spPr>
                  <a:xfrm flipH="1" flipV="1">
                    <a:off x="5088347" y="3605971"/>
                    <a:ext cx="1319439" cy="2361687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箭头连接符 41"/>
                  <p:cNvCxnSpPr>
                    <a:stCxn id="18" idx="3"/>
                    <a:endCxn id="20" idx="7"/>
                  </p:cNvCxnSpPr>
                  <p:nvPr/>
                </p:nvCxnSpPr>
                <p:spPr>
                  <a:xfrm flipH="1">
                    <a:off x="5088347" y="3608364"/>
                    <a:ext cx="1319439" cy="2359294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矩形 42"/>
                  <p:cNvSpPr/>
                  <p:nvPr/>
                </p:nvSpPr>
                <p:spPr bwMode="auto">
                  <a:xfrm>
                    <a:off x="3257550" y="4548116"/>
                    <a:ext cx="476250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 bwMode="auto">
                  <a:xfrm>
                    <a:off x="5422568" y="5223774"/>
                    <a:ext cx="421586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46" name="任意多边形 45"/>
                  <p:cNvSpPr/>
                  <p:nvPr/>
                </p:nvSpPr>
                <p:spPr>
                  <a:xfrm>
                    <a:off x="6719688" y="3601344"/>
                    <a:ext cx="246063" cy="2324100"/>
                  </a:xfrm>
                  <a:custGeom>
                    <a:avLst/>
                    <a:gdLst>
                      <a:gd name="connsiteX0" fmla="*/ 47625 w 246063"/>
                      <a:gd name="connsiteY0" fmla="*/ 0 h 2324100"/>
                      <a:gd name="connsiteX1" fmla="*/ 238125 w 246063"/>
                      <a:gd name="connsiteY1" fmla="*/ 1076325 h 2324100"/>
                      <a:gd name="connsiteX2" fmla="*/ 0 w 246063"/>
                      <a:gd name="connsiteY2" fmla="*/ 2324100 h 2324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6063" h="2324100">
                        <a:moveTo>
                          <a:pt x="47625" y="0"/>
                        </a:moveTo>
                        <a:cubicBezTo>
                          <a:pt x="146844" y="344487"/>
                          <a:pt x="246063" y="688975"/>
                          <a:pt x="238125" y="1076325"/>
                        </a:cubicBezTo>
                        <a:cubicBezTo>
                          <a:pt x="230187" y="1463675"/>
                          <a:pt x="0" y="2324100"/>
                          <a:pt x="0" y="2324100"/>
                        </a:cubicBezTo>
                      </a:path>
                    </a:pathLst>
                  </a:cu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矩形 46"/>
                  <p:cNvSpPr/>
                  <p:nvPr/>
                </p:nvSpPr>
                <p:spPr bwMode="auto">
                  <a:xfrm>
                    <a:off x="6566209" y="4480825"/>
                    <a:ext cx="421586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sp>
              <p:nvSpPr>
                <p:cNvPr id="9" name="矩形 8"/>
                <p:cNvSpPr/>
                <p:nvPr/>
              </p:nvSpPr>
              <p:spPr bwMode="auto">
                <a:xfrm>
                  <a:off x="7667141" y="3473301"/>
                  <a:ext cx="421588" cy="3190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 bwMode="auto">
                <a:xfrm>
                  <a:off x="5499450" y="5420916"/>
                  <a:ext cx="421586" cy="3190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 bwMode="auto">
                <a:xfrm>
                  <a:off x="5270900" y="1610436"/>
                  <a:ext cx="734115" cy="3265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endParaRPr lang="zh-CN" altLang="en-US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 bwMode="auto">
                <a:xfrm>
                  <a:off x="5096192" y="2206634"/>
                  <a:ext cx="396000" cy="396000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 bwMode="auto">
                <a:xfrm>
                  <a:off x="6763614" y="2209028"/>
                  <a:ext cx="396000" cy="396000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 bwMode="auto">
                <a:xfrm>
                  <a:off x="5096192" y="4917067"/>
                  <a:ext cx="396000" cy="396000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 bwMode="auto">
                <a:xfrm>
                  <a:off x="6763614" y="4917067"/>
                  <a:ext cx="396000" cy="396000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cxnSp>
            <p:nvCxnSpPr>
              <p:cNvPr id="7" name="直接箭头连接符 6"/>
              <p:cNvCxnSpPr/>
              <p:nvPr/>
            </p:nvCxnSpPr>
            <p:spPr>
              <a:xfrm>
                <a:off x="752922" y="3805237"/>
                <a:ext cx="609600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9B47BE6E-8D10-45F8-B2F3-816706076A3E}"/>
                </a:ext>
              </a:extLst>
            </p:cNvPr>
            <p:cNvSpPr/>
            <p:nvPr/>
          </p:nvSpPr>
          <p:spPr>
            <a:xfrm>
              <a:off x="4168775" y="1651000"/>
              <a:ext cx="323871" cy="1485900"/>
            </a:xfrm>
            <a:custGeom>
              <a:avLst/>
              <a:gdLst>
                <a:gd name="connsiteX0" fmla="*/ 0 w 323871"/>
                <a:gd name="connsiteY0" fmla="*/ 1485900 h 1485900"/>
                <a:gd name="connsiteX1" fmla="*/ 323850 w 323871"/>
                <a:gd name="connsiteY1" fmla="*/ 736600 h 1485900"/>
                <a:gd name="connsiteX2" fmla="*/ 12700 w 323871"/>
                <a:gd name="connsiteY2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71" h="1485900">
                  <a:moveTo>
                    <a:pt x="0" y="1485900"/>
                  </a:moveTo>
                  <a:cubicBezTo>
                    <a:pt x="160866" y="1235075"/>
                    <a:pt x="321733" y="984250"/>
                    <a:pt x="323850" y="736600"/>
                  </a:cubicBezTo>
                  <a:cubicBezTo>
                    <a:pt x="325967" y="488950"/>
                    <a:pt x="169333" y="244475"/>
                    <a:pt x="12700" y="0"/>
                  </a:cubicBezTo>
                </a:path>
              </a:pathLst>
            </a:custGeom>
            <a:noFill/>
            <a:ln w="19050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76443"/>
            <a:ext cx="7886700" cy="781287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3.6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041856"/>
            <a:ext cx="4698092" cy="569232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转换矩阵        最小化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DFA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aphicFrame>
        <p:nvGraphicFramePr>
          <p:cNvPr id="5" name="内容占位符 48"/>
          <p:cNvGraphicFramePr>
            <a:graphicFrameLocks/>
          </p:cNvGraphicFramePr>
          <p:nvPr/>
        </p:nvGraphicFramePr>
        <p:xfrm>
          <a:off x="4869542" y="1873459"/>
          <a:ext cx="3657600" cy="1992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6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000" baseline="-25000" dirty="0" err="1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000" baseline="-25000" dirty="0" err="1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6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6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6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6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{3}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7" name="右箭头 96"/>
          <p:cNvSpPr/>
          <p:nvPr/>
        </p:nvSpPr>
        <p:spPr>
          <a:xfrm>
            <a:off x="2510966" y="1175657"/>
            <a:ext cx="769257" cy="2467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F87A72FF-C1E6-476C-8D33-5CA9D813AF9C}"/>
              </a:ext>
            </a:extLst>
          </p:cNvPr>
          <p:cNvGrpSpPr/>
          <p:nvPr/>
        </p:nvGrpSpPr>
        <p:grpSpPr>
          <a:xfrm>
            <a:off x="300623" y="1595458"/>
            <a:ext cx="4239226" cy="2450398"/>
            <a:chOff x="469902" y="1134807"/>
            <a:chExt cx="4239226" cy="2450398"/>
          </a:xfrm>
        </p:grpSpPr>
        <p:grpSp>
          <p:nvGrpSpPr>
            <p:cNvPr id="78" name="组合 4">
              <a:extLst>
                <a:ext uri="{FF2B5EF4-FFF2-40B4-BE49-F238E27FC236}">
                  <a16:creationId xmlns:a16="http://schemas.microsoft.com/office/drawing/2014/main" id="{75D7B2FD-6A40-41BE-88B9-39BC7BA156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902" y="1134807"/>
              <a:ext cx="4239226" cy="2450398"/>
              <a:chOff x="752922" y="1610436"/>
              <a:chExt cx="7144735" cy="4129866"/>
            </a:xfrm>
          </p:grpSpPr>
          <p:grpSp>
            <p:nvGrpSpPr>
              <p:cNvPr id="82" name="组合 57">
                <a:extLst>
                  <a:ext uri="{FF2B5EF4-FFF2-40B4-BE49-F238E27FC236}">
                    <a16:creationId xmlns:a16="http://schemas.microsoft.com/office/drawing/2014/main" id="{B9519A6F-757E-48B1-BFD1-FDDB726F7C7D}"/>
                  </a:ext>
                </a:extLst>
              </p:cNvPr>
              <p:cNvGrpSpPr/>
              <p:nvPr/>
            </p:nvGrpSpPr>
            <p:grpSpPr>
              <a:xfrm>
                <a:off x="1361382" y="1610436"/>
                <a:ext cx="6536275" cy="4129866"/>
                <a:chOff x="1552454" y="1610436"/>
                <a:chExt cx="6536275" cy="4129866"/>
              </a:xfrm>
            </p:grpSpPr>
            <p:grpSp>
              <p:nvGrpSpPr>
                <p:cNvPr id="86" name="组合 49">
                  <a:extLst>
                    <a:ext uri="{FF2B5EF4-FFF2-40B4-BE49-F238E27FC236}">
                      <a16:creationId xmlns:a16="http://schemas.microsoft.com/office/drawing/2014/main" id="{573A9908-AB93-47AC-934C-B5CBADD2BEC6}"/>
                    </a:ext>
                  </a:extLst>
                </p:cNvPr>
                <p:cNvGrpSpPr/>
                <p:nvPr/>
              </p:nvGrpSpPr>
              <p:grpSpPr>
                <a:xfrm>
                  <a:off x="1552454" y="1795840"/>
                  <a:ext cx="5815177" cy="3944462"/>
                  <a:chOff x="1172618" y="2822804"/>
                  <a:chExt cx="5815177" cy="3944462"/>
                </a:xfrm>
              </p:grpSpPr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55B6034C-65B1-4D67-9880-ECE2EC7D6C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72618" y="4593112"/>
                    <a:ext cx="492125" cy="4635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0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1E1A96F4-CB30-4714-A4CE-ECE524F33C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12518" y="5910256"/>
                    <a:ext cx="492124" cy="4635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2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16B1BA29-75F9-4C57-9113-1EB8912E7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35716" y="3187392"/>
                    <a:ext cx="492124" cy="4932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4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6073D2AA-67A0-4322-97F1-E3EB08423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12518" y="3184998"/>
                    <a:ext cx="492124" cy="4635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1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03" name="椭圆 102">
                    <a:extLst>
                      <a:ext uri="{FF2B5EF4-FFF2-40B4-BE49-F238E27FC236}">
                        <a16:creationId xmlns:a16="http://schemas.microsoft.com/office/drawing/2014/main" id="{637F2FB5-A7CA-4563-BA58-6BEA1502E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68293" y="5895431"/>
                    <a:ext cx="492124" cy="4932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5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04" name="椭圆 103">
                    <a:extLst>
                      <a:ext uri="{FF2B5EF4-FFF2-40B4-BE49-F238E27FC236}">
                        <a16:creationId xmlns:a16="http://schemas.microsoft.com/office/drawing/2014/main" id="{FF8E5162-3FB1-4E6D-85C5-9445B9257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35716" y="5895431"/>
                    <a:ext cx="492124" cy="4932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6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05" name="椭圆 104">
                    <a:extLst>
                      <a:ext uri="{FF2B5EF4-FFF2-40B4-BE49-F238E27FC236}">
                        <a16:creationId xmlns:a16="http://schemas.microsoft.com/office/drawing/2014/main" id="{A50D9B42-75AD-4F35-B7D5-C89684F48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68293" y="3184998"/>
                    <a:ext cx="492124" cy="4932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72000"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3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106" name="直接箭头连接符 105">
                    <a:extLst>
                      <a:ext uri="{FF2B5EF4-FFF2-40B4-BE49-F238E27FC236}">
                        <a16:creationId xmlns:a16="http://schemas.microsoft.com/office/drawing/2014/main" id="{7E63FCDB-1FA5-46C7-8426-5F679F74463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415756" y="6139337"/>
                    <a:ext cx="1247775" cy="0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箭头连接符 106">
                    <a:extLst>
                      <a:ext uri="{FF2B5EF4-FFF2-40B4-BE49-F238E27FC236}">
                        <a16:creationId xmlns:a16="http://schemas.microsoft.com/office/drawing/2014/main" id="{AEBCAFC1-783C-47E0-9FAA-C4D574C51348}"/>
                      </a:ext>
                    </a:extLst>
                  </p:cNvPr>
                  <p:cNvCxnSpPr>
                    <a:cxnSpLocks/>
                    <a:stCxn id="105" idx="6"/>
                    <a:endCxn id="101" idx="2"/>
                  </p:cNvCxnSpPr>
                  <p:nvPr/>
                </p:nvCxnSpPr>
                <p:spPr bwMode="auto">
                  <a:xfrm>
                    <a:off x="5160418" y="3431599"/>
                    <a:ext cx="1175298" cy="2393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箭头连接符 107">
                    <a:extLst>
                      <a:ext uri="{FF2B5EF4-FFF2-40B4-BE49-F238E27FC236}">
                        <a16:creationId xmlns:a16="http://schemas.microsoft.com/office/drawing/2014/main" id="{EE9C7D97-B8E5-4EB6-B3AE-F32B573DD30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410994" y="3427887"/>
                    <a:ext cx="1252800" cy="0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箭头连接符 108">
                    <a:extLst>
                      <a:ext uri="{FF2B5EF4-FFF2-40B4-BE49-F238E27FC236}">
                        <a16:creationId xmlns:a16="http://schemas.microsoft.com/office/drawing/2014/main" id="{C0D60EC8-284A-4BF9-8C2D-86C6674212A6}"/>
                      </a:ext>
                    </a:extLst>
                  </p:cNvPr>
                  <p:cNvCxnSpPr>
                    <a:cxnSpLocks/>
                    <a:stCxn id="103" idx="6"/>
                    <a:endCxn id="104" idx="2"/>
                  </p:cNvCxnSpPr>
                  <p:nvPr/>
                </p:nvCxnSpPr>
                <p:spPr bwMode="auto">
                  <a:xfrm>
                    <a:off x="5160418" y="6142032"/>
                    <a:ext cx="1175298" cy="0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弧形 109">
                    <a:extLst>
                      <a:ext uri="{FF2B5EF4-FFF2-40B4-BE49-F238E27FC236}">
                        <a16:creationId xmlns:a16="http://schemas.microsoft.com/office/drawing/2014/main" id="{C0F4604F-2082-4B78-BA0C-7229A8BADC10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1417093" y="3485049"/>
                    <a:ext cx="2989263" cy="2238375"/>
                  </a:xfrm>
                  <a:prstGeom prst="arc">
                    <a:avLst>
                      <a:gd name="adj1" fmla="val 16170619"/>
                      <a:gd name="adj2" fmla="val 21562261"/>
                    </a:avLst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1" name="弧形 110">
                    <a:extLst>
                      <a:ext uri="{FF2B5EF4-FFF2-40B4-BE49-F238E27FC236}">
                        <a16:creationId xmlns:a16="http://schemas.microsoft.com/office/drawing/2014/main" id="{0754469F-1AA1-4019-8DE0-5A0CC60D4C55}"/>
                      </a:ext>
                    </a:extLst>
                  </p:cNvPr>
                  <p:cNvSpPr/>
                  <p:nvPr/>
                </p:nvSpPr>
                <p:spPr bwMode="auto">
                  <a:xfrm flipH="1" flipV="1">
                    <a:off x="1409159" y="4005730"/>
                    <a:ext cx="3111500" cy="2101850"/>
                  </a:xfrm>
                  <a:prstGeom prst="arc">
                    <a:avLst>
                      <a:gd name="adj1" fmla="val 16386730"/>
                      <a:gd name="adj2" fmla="val 21596942"/>
                    </a:avLst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6FF0B3ED-0B8A-48F5-8AE8-EC34E58583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93281" y="3291362"/>
                    <a:ext cx="1038225" cy="3190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AD9DFE45-86E9-4A99-B9A9-33C738F01B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66318" y="5763099"/>
                    <a:ext cx="443457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24A3A158-CA44-4331-940F-BB623DDE4F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46368" y="3880751"/>
                    <a:ext cx="421586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59C15E76-E3BE-426B-89DC-4500FD2FC3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96718" y="3057131"/>
                    <a:ext cx="1038225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BD3BF7B1-758E-454A-97A1-CD0F4FBCFF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86498" y="4538591"/>
                    <a:ext cx="476250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19AAA727-F428-4A97-863A-063693B24E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1471" y="6073322"/>
                    <a:ext cx="445305" cy="3263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3655D390-E2A0-4BE7-8185-A566E7159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87418" y="3054763"/>
                    <a:ext cx="1038225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4630F047-1015-44EF-8E5A-8C5102FA5C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03363" y="6127097"/>
                    <a:ext cx="348733" cy="3190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20" name="弧形 119">
                    <a:extLst>
                      <a:ext uri="{FF2B5EF4-FFF2-40B4-BE49-F238E27FC236}">
                        <a16:creationId xmlns:a16="http://schemas.microsoft.com/office/drawing/2014/main" id="{FAA4D7CE-BD06-45E3-9173-B4B81DA792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77731" y="2822804"/>
                    <a:ext cx="424717" cy="422275"/>
                  </a:xfrm>
                  <a:prstGeom prst="arc">
                    <a:avLst>
                      <a:gd name="adj1" fmla="val 7263585"/>
                      <a:gd name="adj2" fmla="val 3014683"/>
                    </a:avLst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1" name="弧形 120">
                    <a:extLst>
                      <a:ext uri="{FF2B5EF4-FFF2-40B4-BE49-F238E27FC236}">
                        <a16:creationId xmlns:a16="http://schemas.microsoft.com/office/drawing/2014/main" id="{54A54ED8-656D-4809-BFEE-802E8537114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4693658" y="6342549"/>
                    <a:ext cx="424717" cy="424717"/>
                  </a:xfrm>
                  <a:prstGeom prst="arc">
                    <a:avLst>
                      <a:gd name="adj1" fmla="val 6951525"/>
                      <a:gd name="adj2" fmla="val 3549161"/>
                    </a:avLst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2" name="任意多边形 38">
                    <a:extLst>
                      <a:ext uri="{FF2B5EF4-FFF2-40B4-BE49-F238E27FC236}">
                        <a16:creationId xmlns:a16="http://schemas.microsoft.com/office/drawing/2014/main" id="{9B35B09A-3C5F-4096-BEE4-B20C36EDF426}"/>
                      </a:ext>
                    </a:extLst>
                  </p:cNvPr>
                  <p:cNvSpPr/>
                  <p:nvPr/>
                </p:nvSpPr>
                <p:spPr>
                  <a:xfrm>
                    <a:off x="2665413" y="3619500"/>
                    <a:ext cx="354012" cy="2400300"/>
                  </a:xfrm>
                  <a:custGeom>
                    <a:avLst/>
                    <a:gdLst>
                      <a:gd name="connsiteX0" fmla="*/ 354012 w 354012"/>
                      <a:gd name="connsiteY0" fmla="*/ 0 h 2400300"/>
                      <a:gd name="connsiteX1" fmla="*/ 11112 w 354012"/>
                      <a:gd name="connsiteY1" fmla="*/ 1028700 h 2400300"/>
                      <a:gd name="connsiteX2" fmla="*/ 287337 w 354012"/>
                      <a:gd name="connsiteY2" fmla="*/ 2400300 h 2400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4012" h="2400300">
                        <a:moveTo>
                          <a:pt x="354012" y="0"/>
                        </a:moveTo>
                        <a:cubicBezTo>
                          <a:pt x="188118" y="314325"/>
                          <a:pt x="22224" y="628650"/>
                          <a:pt x="11112" y="1028700"/>
                        </a:cubicBezTo>
                        <a:cubicBezTo>
                          <a:pt x="0" y="1428750"/>
                          <a:pt x="143668" y="1914525"/>
                          <a:pt x="287337" y="2400300"/>
                        </a:cubicBezTo>
                      </a:path>
                    </a:pathLst>
                  </a:custGeom>
                  <a:ln w="19050">
                    <a:solidFill>
                      <a:schemeClr val="accent5">
                        <a:lumMod val="75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任意多边形 39">
                    <a:extLst>
                      <a:ext uri="{FF2B5EF4-FFF2-40B4-BE49-F238E27FC236}">
                        <a16:creationId xmlns:a16="http://schemas.microsoft.com/office/drawing/2014/main" id="{F8E59A84-22FD-40C7-9855-17E941D88B0D}"/>
                      </a:ext>
                    </a:extLst>
                  </p:cNvPr>
                  <p:cNvSpPr/>
                  <p:nvPr/>
                </p:nvSpPr>
                <p:spPr>
                  <a:xfrm flipH="1">
                    <a:off x="3286123" y="3619477"/>
                    <a:ext cx="352425" cy="2363524"/>
                  </a:xfrm>
                  <a:custGeom>
                    <a:avLst/>
                    <a:gdLst>
                      <a:gd name="connsiteX0" fmla="*/ 354012 w 354012"/>
                      <a:gd name="connsiteY0" fmla="*/ 0 h 2400300"/>
                      <a:gd name="connsiteX1" fmla="*/ 11112 w 354012"/>
                      <a:gd name="connsiteY1" fmla="*/ 1028700 h 2400300"/>
                      <a:gd name="connsiteX2" fmla="*/ 287337 w 354012"/>
                      <a:gd name="connsiteY2" fmla="*/ 2400300 h 2400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4012" h="2400300">
                        <a:moveTo>
                          <a:pt x="354012" y="0"/>
                        </a:moveTo>
                        <a:cubicBezTo>
                          <a:pt x="188118" y="314325"/>
                          <a:pt x="22224" y="628650"/>
                          <a:pt x="11112" y="1028700"/>
                        </a:cubicBezTo>
                        <a:cubicBezTo>
                          <a:pt x="0" y="1428750"/>
                          <a:pt x="143668" y="1914525"/>
                          <a:pt x="287337" y="2400300"/>
                        </a:cubicBezTo>
                      </a:path>
                    </a:pathLst>
                  </a:cu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triangle" w="med" len="lg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4" name="直接箭头连接符 123">
                    <a:extLst>
                      <a:ext uri="{FF2B5EF4-FFF2-40B4-BE49-F238E27FC236}">
                        <a16:creationId xmlns:a16="http://schemas.microsoft.com/office/drawing/2014/main" id="{87061180-B6E2-452E-9EE9-60C27AF6A33D}"/>
                      </a:ext>
                    </a:extLst>
                  </p:cNvPr>
                  <p:cNvCxnSpPr>
                    <a:stCxn id="104" idx="1"/>
                    <a:endCxn id="105" idx="5"/>
                  </p:cNvCxnSpPr>
                  <p:nvPr/>
                </p:nvCxnSpPr>
                <p:spPr>
                  <a:xfrm flipH="1" flipV="1">
                    <a:off x="5088347" y="3605971"/>
                    <a:ext cx="1319439" cy="2361687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9C046021-E963-4CC1-AB58-69EED9A743A6}"/>
                      </a:ext>
                    </a:extLst>
                  </p:cNvPr>
                  <p:cNvCxnSpPr>
                    <a:stCxn id="101" idx="3"/>
                    <a:endCxn id="103" idx="7"/>
                  </p:cNvCxnSpPr>
                  <p:nvPr/>
                </p:nvCxnSpPr>
                <p:spPr>
                  <a:xfrm flipH="1">
                    <a:off x="5088347" y="3608364"/>
                    <a:ext cx="1319439" cy="2359294"/>
                  </a:xfrm>
                  <a:prstGeom prst="straightConnector1">
                    <a:avLst/>
                  </a:prstGeom>
                  <a:ln w="19050">
                    <a:solidFill>
                      <a:schemeClr val="accent5">
                        <a:lumMod val="75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90B86068-9193-4924-862A-F301D4A3D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57550" y="4548116"/>
                    <a:ext cx="476250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7CDDF214-B9E6-4C55-BF5C-D08BC40DFE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2568" y="5223774"/>
                    <a:ext cx="421586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28" name="任意多边形 45">
                    <a:extLst>
                      <a:ext uri="{FF2B5EF4-FFF2-40B4-BE49-F238E27FC236}">
                        <a16:creationId xmlns:a16="http://schemas.microsoft.com/office/drawing/2014/main" id="{C07ECE0D-3BA7-4F40-997E-658C301C64EA}"/>
                      </a:ext>
                    </a:extLst>
                  </p:cNvPr>
                  <p:cNvSpPr/>
                  <p:nvPr/>
                </p:nvSpPr>
                <p:spPr>
                  <a:xfrm>
                    <a:off x="6719688" y="3601344"/>
                    <a:ext cx="246063" cy="2324100"/>
                  </a:xfrm>
                  <a:custGeom>
                    <a:avLst/>
                    <a:gdLst>
                      <a:gd name="connsiteX0" fmla="*/ 47625 w 246063"/>
                      <a:gd name="connsiteY0" fmla="*/ 0 h 2324100"/>
                      <a:gd name="connsiteX1" fmla="*/ 238125 w 246063"/>
                      <a:gd name="connsiteY1" fmla="*/ 1076325 h 2324100"/>
                      <a:gd name="connsiteX2" fmla="*/ 0 w 246063"/>
                      <a:gd name="connsiteY2" fmla="*/ 2324100 h 2324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6063" h="2324100">
                        <a:moveTo>
                          <a:pt x="47625" y="0"/>
                        </a:moveTo>
                        <a:cubicBezTo>
                          <a:pt x="146844" y="344487"/>
                          <a:pt x="246063" y="688975"/>
                          <a:pt x="238125" y="1076325"/>
                        </a:cubicBezTo>
                        <a:cubicBezTo>
                          <a:pt x="230187" y="1463675"/>
                          <a:pt x="0" y="2324100"/>
                          <a:pt x="0" y="2324100"/>
                        </a:cubicBezTo>
                      </a:path>
                    </a:pathLst>
                  </a:custGeom>
                  <a:ln w="19050">
                    <a:solidFill>
                      <a:schemeClr val="accent5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" name="矩形 128">
                    <a:extLst>
                      <a:ext uri="{FF2B5EF4-FFF2-40B4-BE49-F238E27FC236}">
                        <a16:creationId xmlns:a16="http://schemas.microsoft.com/office/drawing/2014/main" id="{C1B272AF-C674-41B0-A815-BCAD4C3B0A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66209" y="4480825"/>
                    <a:ext cx="421586" cy="3190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D8E610E-1886-41D0-A703-9F9D0603764F}"/>
                    </a:ext>
                  </a:extLst>
                </p:cNvPr>
                <p:cNvSpPr/>
                <p:nvPr/>
              </p:nvSpPr>
              <p:spPr bwMode="auto">
                <a:xfrm>
                  <a:off x="7667141" y="3473301"/>
                  <a:ext cx="421588" cy="3190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C7D8BA7E-3082-47EA-9479-80920CC01855}"/>
                    </a:ext>
                  </a:extLst>
                </p:cNvPr>
                <p:cNvSpPr/>
                <p:nvPr/>
              </p:nvSpPr>
              <p:spPr bwMode="auto">
                <a:xfrm>
                  <a:off x="5499450" y="5420916"/>
                  <a:ext cx="421586" cy="3190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88B85FAC-DE6C-4F96-93BB-2796A1D989A1}"/>
                    </a:ext>
                  </a:extLst>
                </p:cNvPr>
                <p:cNvSpPr/>
                <p:nvPr/>
              </p:nvSpPr>
              <p:spPr bwMode="auto">
                <a:xfrm>
                  <a:off x="5270900" y="1610436"/>
                  <a:ext cx="734115" cy="3265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endParaRPr lang="zh-CN" altLang="en-US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B6367D1-7675-48FC-A918-70A3544F7979}"/>
                    </a:ext>
                  </a:extLst>
                </p:cNvPr>
                <p:cNvSpPr/>
                <p:nvPr/>
              </p:nvSpPr>
              <p:spPr bwMode="auto">
                <a:xfrm>
                  <a:off x="5096192" y="2206634"/>
                  <a:ext cx="396000" cy="396000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52599017-56EF-4FF3-A218-FDC204A0314B}"/>
                    </a:ext>
                  </a:extLst>
                </p:cNvPr>
                <p:cNvSpPr/>
                <p:nvPr/>
              </p:nvSpPr>
              <p:spPr bwMode="auto">
                <a:xfrm>
                  <a:off x="6763614" y="2209028"/>
                  <a:ext cx="396000" cy="396000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A30C228D-E73C-46C1-B8D6-B68882FB8E29}"/>
                    </a:ext>
                  </a:extLst>
                </p:cNvPr>
                <p:cNvSpPr/>
                <p:nvPr/>
              </p:nvSpPr>
              <p:spPr bwMode="auto">
                <a:xfrm>
                  <a:off x="5096192" y="4917067"/>
                  <a:ext cx="396000" cy="396000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AC7A1B8B-054D-4BD6-BB69-2F8BD32A82C9}"/>
                    </a:ext>
                  </a:extLst>
                </p:cNvPr>
                <p:cNvSpPr/>
                <p:nvPr/>
              </p:nvSpPr>
              <p:spPr bwMode="auto">
                <a:xfrm>
                  <a:off x="6763614" y="4917067"/>
                  <a:ext cx="396000" cy="396000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1166F833-5847-4535-8D26-5AFED662DAB0}"/>
                  </a:ext>
                </a:extLst>
              </p:cNvPr>
              <p:cNvCxnSpPr/>
              <p:nvPr/>
            </p:nvCxnSpPr>
            <p:spPr>
              <a:xfrm>
                <a:off x="752922" y="3805237"/>
                <a:ext cx="609600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74CF8ECD-3793-40DA-A183-CF185B6F8022}"/>
                </a:ext>
              </a:extLst>
            </p:cNvPr>
            <p:cNvSpPr/>
            <p:nvPr/>
          </p:nvSpPr>
          <p:spPr>
            <a:xfrm>
              <a:off x="4168775" y="1651000"/>
              <a:ext cx="323871" cy="1485900"/>
            </a:xfrm>
            <a:custGeom>
              <a:avLst/>
              <a:gdLst>
                <a:gd name="connsiteX0" fmla="*/ 0 w 323871"/>
                <a:gd name="connsiteY0" fmla="*/ 1485900 h 1485900"/>
                <a:gd name="connsiteX1" fmla="*/ 323850 w 323871"/>
                <a:gd name="connsiteY1" fmla="*/ 736600 h 1485900"/>
                <a:gd name="connsiteX2" fmla="*/ 12700 w 323871"/>
                <a:gd name="connsiteY2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71" h="1485900">
                  <a:moveTo>
                    <a:pt x="0" y="1485900"/>
                  </a:moveTo>
                  <a:cubicBezTo>
                    <a:pt x="160866" y="1235075"/>
                    <a:pt x="321733" y="984250"/>
                    <a:pt x="323850" y="736600"/>
                  </a:cubicBezTo>
                  <a:cubicBezTo>
                    <a:pt x="325967" y="488950"/>
                    <a:pt x="169333" y="244475"/>
                    <a:pt x="12700" y="0"/>
                  </a:cubicBezTo>
                </a:path>
              </a:pathLst>
            </a:custGeom>
            <a:noFill/>
            <a:ln w="19050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3850020-DEA4-4450-9C51-446E9FED563E}"/>
              </a:ext>
            </a:extLst>
          </p:cNvPr>
          <p:cNvGrpSpPr/>
          <p:nvPr/>
        </p:nvGrpSpPr>
        <p:grpSpPr>
          <a:xfrm>
            <a:off x="2393856" y="4161978"/>
            <a:ext cx="6067548" cy="2243849"/>
            <a:chOff x="2393856" y="4161978"/>
            <a:chExt cx="6067548" cy="2243849"/>
          </a:xfrm>
        </p:grpSpPr>
        <p:grpSp>
          <p:nvGrpSpPr>
            <p:cNvPr id="49" name="组合 95"/>
            <p:cNvGrpSpPr/>
            <p:nvPr/>
          </p:nvGrpSpPr>
          <p:grpSpPr>
            <a:xfrm>
              <a:off x="2393856" y="4161978"/>
              <a:ext cx="6067548" cy="2243849"/>
              <a:chOff x="2393856" y="4031352"/>
              <a:chExt cx="6067548" cy="2243849"/>
            </a:xfrm>
          </p:grpSpPr>
          <p:grpSp>
            <p:nvGrpSpPr>
              <p:cNvPr id="50" name="组合 93"/>
              <p:cNvGrpSpPr>
                <a:grpSpLocks noChangeAspect="1"/>
              </p:cNvGrpSpPr>
              <p:nvPr/>
            </p:nvGrpSpPr>
            <p:grpSpPr>
              <a:xfrm>
                <a:off x="4867719" y="4224805"/>
                <a:ext cx="3593685" cy="2050396"/>
                <a:chOff x="4998346" y="3978059"/>
                <a:chExt cx="3593685" cy="2050396"/>
              </a:xfrm>
            </p:grpSpPr>
            <p:sp>
              <p:nvSpPr>
                <p:cNvPr id="60" name="椭圆 59"/>
                <p:cNvSpPr/>
                <p:nvPr/>
              </p:nvSpPr>
              <p:spPr bwMode="auto">
                <a:xfrm>
                  <a:off x="5390246" y="4858578"/>
                  <a:ext cx="316970" cy="316800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0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1" name="椭圆 60"/>
                <p:cNvSpPr/>
                <p:nvPr/>
              </p:nvSpPr>
              <p:spPr bwMode="auto">
                <a:xfrm>
                  <a:off x="6510890" y="5711655"/>
                  <a:ext cx="316970" cy="316800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2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3" name="椭圆 62"/>
                <p:cNvSpPr/>
                <p:nvPr/>
              </p:nvSpPr>
              <p:spPr bwMode="auto">
                <a:xfrm>
                  <a:off x="6510890" y="3978059"/>
                  <a:ext cx="316970" cy="316800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1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6" name="椭圆 65"/>
                <p:cNvSpPr/>
                <p:nvPr/>
              </p:nvSpPr>
              <p:spPr bwMode="auto">
                <a:xfrm>
                  <a:off x="7627952" y="4858147"/>
                  <a:ext cx="316970" cy="317663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72000"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3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71" name="弧形 70"/>
                <p:cNvSpPr/>
                <p:nvPr/>
              </p:nvSpPr>
              <p:spPr bwMode="auto">
                <a:xfrm flipH="1">
                  <a:off x="5542599" y="4149091"/>
                  <a:ext cx="1925340" cy="1441703"/>
                </a:xfrm>
                <a:prstGeom prst="arc">
                  <a:avLst>
                    <a:gd name="adj1" fmla="val 16170619"/>
                    <a:gd name="adj2" fmla="val 21562261"/>
                  </a:avLst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headEnd type="triangle" w="sm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/>
                </a:p>
              </p:txBody>
            </p:sp>
            <p:sp>
              <p:nvSpPr>
                <p:cNvPr id="73" name="矩形 72"/>
                <p:cNvSpPr/>
                <p:nvPr/>
              </p:nvSpPr>
              <p:spPr bwMode="auto">
                <a:xfrm>
                  <a:off x="5710211" y="4049741"/>
                  <a:ext cx="284400" cy="2055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 bwMode="auto">
                <a:xfrm>
                  <a:off x="5708987" y="5711322"/>
                  <a:ext cx="285624" cy="2055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 bwMode="auto">
                <a:xfrm>
                  <a:off x="7417687" y="4049740"/>
                  <a:ext cx="284400" cy="2055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 bwMode="auto">
                <a:xfrm>
                  <a:off x="6315194" y="4837079"/>
                  <a:ext cx="306746" cy="2055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 bwMode="auto">
                <a:xfrm>
                  <a:off x="7417687" y="5711322"/>
                  <a:ext cx="284400" cy="2055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81" name="弧形 80"/>
                <p:cNvSpPr/>
                <p:nvPr/>
              </p:nvSpPr>
              <p:spPr bwMode="auto">
                <a:xfrm>
                  <a:off x="7920186" y="4880988"/>
                  <a:ext cx="273600" cy="271981"/>
                </a:xfrm>
                <a:prstGeom prst="arc">
                  <a:avLst>
                    <a:gd name="adj1" fmla="val 12427312"/>
                    <a:gd name="adj2" fmla="val 9254440"/>
                  </a:avLst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headEnd type="triangle" w="sm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/>
                </a:p>
              </p:txBody>
            </p:sp>
            <p:sp>
              <p:nvSpPr>
                <p:cNvPr id="83" name="任意多边形 82"/>
                <p:cNvSpPr/>
                <p:nvPr/>
              </p:nvSpPr>
              <p:spPr>
                <a:xfrm>
                  <a:off x="6351733" y="4277740"/>
                  <a:ext cx="228014" cy="1510296"/>
                </a:xfrm>
                <a:custGeom>
                  <a:avLst/>
                  <a:gdLst>
                    <a:gd name="connsiteX0" fmla="*/ 354012 w 354012"/>
                    <a:gd name="connsiteY0" fmla="*/ 0 h 2400300"/>
                    <a:gd name="connsiteX1" fmla="*/ 11112 w 354012"/>
                    <a:gd name="connsiteY1" fmla="*/ 1028700 h 2400300"/>
                    <a:gd name="connsiteX2" fmla="*/ 287337 w 354012"/>
                    <a:gd name="connsiteY2" fmla="*/ 2400300 h 2400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4012" h="2400300">
                      <a:moveTo>
                        <a:pt x="354012" y="0"/>
                      </a:moveTo>
                      <a:cubicBezTo>
                        <a:pt x="188118" y="314325"/>
                        <a:pt x="22224" y="628650"/>
                        <a:pt x="11112" y="1028700"/>
                      </a:cubicBezTo>
                      <a:cubicBezTo>
                        <a:pt x="0" y="1428750"/>
                        <a:pt x="143668" y="1914525"/>
                        <a:pt x="287337" y="2400300"/>
                      </a:cubicBezTo>
                    </a:path>
                  </a:pathLst>
                </a:custGeom>
                <a:ln w="19050">
                  <a:solidFill>
                    <a:schemeClr val="accent5">
                      <a:lumMod val="75000"/>
                    </a:schemeClr>
                  </a:solidFill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" name="任意多边形 83"/>
                <p:cNvSpPr/>
                <p:nvPr/>
              </p:nvSpPr>
              <p:spPr>
                <a:xfrm flipH="1">
                  <a:off x="6751523" y="4277178"/>
                  <a:ext cx="226992" cy="1487156"/>
                </a:xfrm>
                <a:custGeom>
                  <a:avLst/>
                  <a:gdLst>
                    <a:gd name="connsiteX0" fmla="*/ 354012 w 354012"/>
                    <a:gd name="connsiteY0" fmla="*/ 0 h 2400300"/>
                    <a:gd name="connsiteX1" fmla="*/ 11112 w 354012"/>
                    <a:gd name="connsiteY1" fmla="*/ 1028700 h 2400300"/>
                    <a:gd name="connsiteX2" fmla="*/ 287337 w 354012"/>
                    <a:gd name="connsiteY2" fmla="*/ 2400300 h 2400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4012" h="2400300">
                      <a:moveTo>
                        <a:pt x="354012" y="0"/>
                      </a:moveTo>
                      <a:cubicBezTo>
                        <a:pt x="188118" y="314325"/>
                        <a:pt x="22224" y="628650"/>
                        <a:pt x="11112" y="1028700"/>
                      </a:cubicBezTo>
                      <a:cubicBezTo>
                        <a:pt x="0" y="1428750"/>
                        <a:pt x="143668" y="1914525"/>
                        <a:pt x="287337" y="2400300"/>
                      </a:cubicBezTo>
                    </a:path>
                  </a:pathLst>
                </a:custGeom>
                <a:ln w="19050">
                  <a:solidFill>
                    <a:schemeClr val="accent5">
                      <a:lumMod val="75000"/>
                    </a:schemeClr>
                  </a:solidFill>
                  <a:headEnd type="triangle" w="sm" len="lg"/>
                  <a:tailEnd type="non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" name="矩形 86"/>
                <p:cNvSpPr/>
                <p:nvPr/>
              </p:nvSpPr>
              <p:spPr bwMode="auto">
                <a:xfrm>
                  <a:off x="6714068" y="4837079"/>
                  <a:ext cx="306746" cy="2055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8014322" y="4557218"/>
                  <a:ext cx="577709" cy="28624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 err="1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a,b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 bwMode="auto">
                <a:xfrm>
                  <a:off x="7658908" y="4889449"/>
                  <a:ext cx="255058" cy="255058"/>
                </a:xfrm>
                <a:prstGeom prst="ellipse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51" name="直接箭头连接符 50"/>
                <p:cNvCxnSpPr/>
                <p:nvPr/>
              </p:nvCxnSpPr>
              <p:spPr>
                <a:xfrm>
                  <a:off x="4998346" y="5013596"/>
                  <a:ext cx="39263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headEnd type="none" w="med" len="med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弧形 91"/>
                <p:cNvSpPr/>
                <p:nvPr/>
              </p:nvSpPr>
              <p:spPr bwMode="auto">
                <a:xfrm>
                  <a:off x="5866797" y="4149091"/>
                  <a:ext cx="1925340" cy="1441703"/>
                </a:xfrm>
                <a:prstGeom prst="arc">
                  <a:avLst>
                    <a:gd name="adj1" fmla="val 16170619"/>
                    <a:gd name="adj2" fmla="val 21562261"/>
                  </a:avLst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headEnd type="none" w="med" len="med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/>
                </a:p>
              </p:txBody>
            </p:sp>
            <p:sp>
              <p:nvSpPr>
                <p:cNvPr id="93" name="弧形 92"/>
                <p:cNvSpPr/>
                <p:nvPr/>
              </p:nvSpPr>
              <p:spPr bwMode="auto">
                <a:xfrm flipV="1">
                  <a:off x="5866797" y="4451238"/>
                  <a:ext cx="1925340" cy="1441703"/>
                </a:xfrm>
                <a:prstGeom prst="arc">
                  <a:avLst>
                    <a:gd name="adj1" fmla="val 16170619"/>
                    <a:gd name="adj2" fmla="val 21562261"/>
                  </a:avLst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headEnd type="none" w="med" len="med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/>
                </a:p>
              </p:txBody>
            </p:sp>
          </p:grpSp>
          <p:sp>
            <p:nvSpPr>
              <p:cNvPr id="95" name="直角上箭头 94"/>
              <p:cNvSpPr/>
              <p:nvPr/>
            </p:nvSpPr>
            <p:spPr>
              <a:xfrm rot="5400000">
                <a:off x="2789900" y="3635308"/>
                <a:ext cx="1368152" cy="2160240"/>
              </a:xfrm>
              <a:prstGeom prst="bentUpArrow">
                <a:avLst>
                  <a:gd name="adj1" fmla="val 10519"/>
                  <a:gd name="adj2" fmla="val 11633"/>
                  <a:gd name="adj3" fmla="val 25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弧形 129">
              <a:extLst>
                <a:ext uri="{FF2B5EF4-FFF2-40B4-BE49-F238E27FC236}">
                  <a16:creationId xmlns:a16="http://schemas.microsoft.com/office/drawing/2014/main" id="{973EEA22-104A-4951-90A5-47BCBFA3A004}"/>
                </a:ext>
              </a:extLst>
            </p:cNvPr>
            <p:cNvSpPr/>
            <p:nvPr/>
          </p:nvSpPr>
          <p:spPr bwMode="auto">
            <a:xfrm flipH="1" flipV="1">
              <a:off x="5411972" y="4826713"/>
              <a:ext cx="1925340" cy="1443600"/>
            </a:xfrm>
            <a:prstGeom prst="arc">
              <a:avLst>
                <a:gd name="adj1" fmla="val 16170619"/>
                <a:gd name="adj2" fmla="val 21562261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sm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262743"/>
            <a:ext cx="8038805" cy="4551522"/>
          </a:xfrm>
        </p:spPr>
        <p:txBody>
          <a:bodyPr/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计算机程序设计语言（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Pascal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等等）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都是上下文无关语言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Context Free Language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CFL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但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单词的集合是正规语言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u="sng" dirty="0">
                <a:latin typeface="楷体" pitchFamily="49" charset="-122"/>
                <a:ea typeface="楷体" pitchFamily="49" charset="-122"/>
              </a:rPr>
              <a:t>语句的集合是</a:t>
            </a:r>
            <a:r>
              <a:rPr lang="en-US" altLang="zh-CN" u="sng" dirty="0">
                <a:latin typeface="楷体" pitchFamily="49" charset="-122"/>
                <a:ea typeface="楷体" pitchFamily="49" charset="-122"/>
              </a:rPr>
              <a:t>CFL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上一章已知：正规文法产生正规语言；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本章介绍：正规式、自动机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447675"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它们也都是表达正规语言的数学工具，只是“表达”的含义和侧重点各不相同而已；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447675"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还将证明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正规文法、正规式、自动机都是相互等价的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4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845" y="219253"/>
            <a:ext cx="7886700" cy="781287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3.6</a:t>
            </a:r>
            <a:r>
              <a:rPr lang="zh-CN" altLang="en-US" dirty="0"/>
              <a:t>（续）</a:t>
            </a:r>
            <a:r>
              <a:rPr lang="en-US" altLang="zh-CN" dirty="0"/>
              <a:t>-</a:t>
            </a:r>
            <a:r>
              <a:rPr lang="zh-CN" altLang="en-US" dirty="0"/>
              <a:t>人眼观察快速做法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179023" y="1988840"/>
            <a:ext cx="3222172" cy="4281715"/>
          </a:xfrm>
          <a:prstGeom prst="roundRect">
            <a:avLst/>
          </a:prstGeom>
          <a:noFill/>
          <a:ln w="25400">
            <a:solidFill>
              <a:srgbClr val="CC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1369023" y="1988840"/>
            <a:ext cx="3222172" cy="4281715"/>
          </a:xfrm>
          <a:prstGeom prst="roundRect">
            <a:avLst/>
          </a:prstGeom>
          <a:noFill/>
          <a:ln w="25400">
            <a:solidFill>
              <a:srgbClr val="CC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 rot="2340000">
            <a:off x="1492395" y="4165984"/>
            <a:ext cx="3222172" cy="1299028"/>
          </a:xfrm>
          <a:prstGeom prst="roundRect">
            <a:avLst/>
          </a:prstGeom>
          <a:noFill/>
          <a:ln w="25400">
            <a:solidFill>
              <a:srgbClr val="CC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3190565" y="2322670"/>
            <a:ext cx="1553029" cy="1175657"/>
          </a:xfrm>
          <a:prstGeom prst="roundRect">
            <a:avLst/>
          </a:prstGeom>
          <a:noFill/>
          <a:ln w="25400">
            <a:solidFill>
              <a:srgbClr val="CC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54"/>
          <p:cNvGrpSpPr/>
          <p:nvPr/>
        </p:nvGrpSpPr>
        <p:grpSpPr>
          <a:xfrm>
            <a:off x="1528679" y="3665241"/>
            <a:ext cx="3222173" cy="2351315"/>
            <a:chOff x="1037770" y="3229428"/>
            <a:chExt cx="3222173" cy="2351315"/>
          </a:xfrm>
        </p:grpSpPr>
        <p:sp>
          <p:nvSpPr>
            <p:cNvPr id="53" name="圆角矩形 52"/>
            <p:cNvSpPr/>
            <p:nvPr/>
          </p:nvSpPr>
          <p:spPr>
            <a:xfrm>
              <a:off x="1037770" y="3229428"/>
              <a:ext cx="1553029" cy="1175657"/>
            </a:xfrm>
            <a:prstGeom prst="roundRect">
              <a:avLst/>
            </a:prstGeom>
            <a:noFill/>
            <a:ln w="25400">
              <a:solidFill>
                <a:srgbClr val="CC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2706914" y="4405086"/>
              <a:ext cx="1553029" cy="1175657"/>
            </a:xfrm>
            <a:prstGeom prst="roundRect">
              <a:avLst/>
            </a:prstGeom>
            <a:noFill/>
            <a:ln w="25400">
              <a:solidFill>
                <a:srgbClr val="CC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A6C9E9-30B3-4D5B-B1C0-50C16F6264B7}"/>
              </a:ext>
            </a:extLst>
          </p:cNvPr>
          <p:cNvGrpSpPr/>
          <p:nvPr/>
        </p:nvGrpSpPr>
        <p:grpSpPr>
          <a:xfrm>
            <a:off x="1369023" y="1988840"/>
            <a:ext cx="7146327" cy="4151150"/>
            <a:chOff x="128820" y="1402611"/>
            <a:chExt cx="7146327" cy="4151150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10E3DA2C-0A06-4D59-800D-4FF1B1EFC793}"/>
                </a:ext>
              </a:extLst>
            </p:cNvPr>
            <p:cNvSpPr/>
            <p:nvPr/>
          </p:nvSpPr>
          <p:spPr bwMode="auto">
            <a:xfrm>
              <a:off x="737280" y="3351973"/>
              <a:ext cx="492125" cy="493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0204840-5BA7-4D58-BFAB-EE6B1C203192}"/>
                </a:ext>
              </a:extLst>
            </p:cNvPr>
            <p:cNvSpPr/>
            <p:nvPr/>
          </p:nvSpPr>
          <p:spPr bwMode="auto">
            <a:xfrm>
              <a:off x="2477180" y="4661151"/>
              <a:ext cx="492125" cy="493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0CC27AB-592F-4601-A292-02F356C410C2}"/>
                </a:ext>
              </a:extLst>
            </p:cNvPr>
            <p:cNvSpPr/>
            <p:nvPr/>
          </p:nvSpPr>
          <p:spPr bwMode="auto">
            <a:xfrm>
              <a:off x="5900376" y="1949819"/>
              <a:ext cx="492125" cy="493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7F58D9E-DA60-49B3-B4CE-38F96A84E220}"/>
                </a:ext>
              </a:extLst>
            </p:cNvPr>
            <p:cNvSpPr/>
            <p:nvPr/>
          </p:nvSpPr>
          <p:spPr bwMode="auto">
            <a:xfrm>
              <a:off x="2477180" y="1949819"/>
              <a:ext cx="492125" cy="493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32D60E1-5B04-4250-B8B0-1FC0070FB52A}"/>
                </a:ext>
              </a:extLst>
            </p:cNvPr>
            <p:cNvSpPr/>
            <p:nvPr/>
          </p:nvSpPr>
          <p:spPr bwMode="auto">
            <a:xfrm>
              <a:off x="4232955" y="4661151"/>
              <a:ext cx="492125" cy="493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5B9A83A7-1028-4178-A118-F3442E032B7E}"/>
                </a:ext>
              </a:extLst>
            </p:cNvPr>
            <p:cNvSpPr/>
            <p:nvPr/>
          </p:nvSpPr>
          <p:spPr bwMode="auto">
            <a:xfrm>
              <a:off x="5900376" y="4661151"/>
              <a:ext cx="492125" cy="493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E297A42-3BDE-4275-B47F-773583687610}"/>
                </a:ext>
              </a:extLst>
            </p:cNvPr>
            <p:cNvSpPr/>
            <p:nvPr/>
          </p:nvSpPr>
          <p:spPr bwMode="auto">
            <a:xfrm>
              <a:off x="4232955" y="1949819"/>
              <a:ext cx="492125" cy="493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5F04886-7E63-4275-9F7D-FF4D520407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69305" y="4907751"/>
              <a:ext cx="1263650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DFC3C0E4-3A94-4060-A08E-ADC7F467BB33}"/>
                </a:ext>
              </a:extLst>
            </p:cNvPr>
            <p:cNvCxnSpPr>
              <a:cxnSpLocks/>
              <a:endCxn id="58" idx="2"/>
            </p:cNvCxnSpPr>
            <p:nvPr/>
          </p:nvCxnSpPr>
          <p:spPr bwMode="auto">
            <a:xfrm>
              <a:off x="4720318" y="2196419"/>
              <a:ext cx="1180058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E47BBAEE-3535-4DD0-84E5-A43701FCC9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5656" y="2196419"/>
              <a:ext cx="1252800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6DD8660-66E2-4D24-A265-4E839CB240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5080" y="4907751"/>
              <a:ext cx="1175296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38C8921B-60AC-49D3-8210-F43CAD49F17A}"/>
                </a:ext>
              </a:extLst>
            </p:cNvPr>
            <p:cNvSpPr/>
            <p:nvPr/>
          </p:nvSpPr>
          <p:spPr bwMode="auto">
            <a:xfrm flipH="1">
              <a:off x="981755" y="2250260"/>
              <a:ext cx="2989263" cy="2238375"/>
            </a:xfrm>
            <a:prstGeom prst="arc">
              <a:avLst>
                <a:gd name="adj1" fmla="val 16170619"/>
                <a:gd name="adj2" fmla="val 21562261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68" name="弧形 67">
              <a:extLst>
                <a:ext uri="{FF2B5EF4-FFF2-40B4-BE49-F238E27FC236}">
                  <a16:creationId xmlns:a16="http://schemas.microsoft.com/office/drawing/2014/main" id="{0080C202-17FF-4A8D-A72B-30B1492815F4}"/>
                </a:ext>
              </a:extLst>
            </p:cNvPr>
            <p:cNvSpPr/>
            <p:nvPr/>
          </p:nvSpPr>
          <p:spPr bwMode="auto">
            <a:xfrm flipH="1" flipV="1">
              <a:off x="973821" y="2770941"/>
              <a:ext cx="3111500" cy="2101850"/>
            </a:xfrm>
            <a:prstGeom prst="arc">
              <a:avLst>
                <a:gd name="adj1" fmla="val 16386730"/>
                <a:gd name="adj2" fmla="val 21561864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D799CA0-5DE0-4E7E-90B4-2EA3500B0947}"/>
                </a:ext>
              </a:extLst>
            </p:cNvPr>
            <p:cNvSpPr/>
            <p:nvPr/>
          </p:nvSpPr>
          <p:spPr bwMode="auto">
            <a:xfrm>
              <a:off x="957943" y="2056573"/>
              <a:ext cx="1038225" cy="31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A8AAF4B-4C6E-4A54-8606-78081F13FF01}"/>
                </a:ext>
              </a:extLst>
            </p:cNvPr>
            <p:cNvSpPr/>
            <p:nvPr/>
          </p:nvSpPr>
          <p:spPr bwMode="auto">
            <a:xfrm>
              <a:off x="1130980" y="4528310"/>
              <a:ext cx="443457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A1178CF-8BDD-4C9F-A9D9-4BF76F7C641A}"/>
                </a:ext>
              </a:extLst>
            </p:cNvPr>
            <p:cNvSpPr/>
            <p:nvPr/>
          </p:nvSpPr>
          <p:spPr bwMode="auto">
            <a:xfrm>
              <a:off x="4848550" y="2645961"/>
              <a:ext cx="421587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54FB843-5854-412C-9E89-23E0A462B9CC}"/>
                </a:ext>
              </a:extLst>
            </p:cNvPr>
            <p:cNvSpPr/>
            <p:nvPr/>
          </p:nvSpPr>
          <p:spPr bwMode="auto">
            <a:xfrm>
              <a:off x="3364401" y="1858135"/>
              <a:ext cx="491818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529F413C-2913-44F6-BEC2-98E8BF16C27F}"/>
                </a:ext>
              </a:extLst>
            </p:cNvPr>
            <p:cNvSpPr/>
            <p:nvPr/>
          </p:nvSpPr>
          <p:spPr bwMode="auto">
            <a:xfrm>
              <a:off x="2151160" y="3303802"/>
              <a:ext cx="476250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FC858C3-8C52-4318-B9BF-70233A454AC9}"/>
                </a:ext>
              </a:extLst>
            </p:cNvPr>
            <p:cNvSpPr/>
            <p:nvPr/>
          </p:nvSpPr>
          <p:spPr bwMode="auto">
            <a:xfrm>
              <a:off x="5147405" y="4873498"/>
              <a:ext cx="349200" cy="205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3C2E68F-5183-42F3-A27F-712827A6BA83}"/>
                </a:ext>
              </a:extLst>
            </p:cNvPr>
            <p:cNvSpPr/>
            <p:nvPr/>
          </p:nvSpPr>
          <p:spPr bwMode="auto">
            <a:xfrm>
              <a:off x="5147405" y="1931355"/>
              <a:ext cx="349200" cy="205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0C9C14E-E83F-4EBB-9752-554F899545FF}"/>
                </a:ext>
              </a:extLst>
            </p:cNvPr>
            <p:cNvSpPr/>
            <p:nvPr/>
          </p:nvSpPr>
          <p:spPr bwMode="auto">
            <a:xfrm>
              <a:off x="3452237" y="4892308"/>
              <a:ext cx="403982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7" name="弧形 76">
              <a:extLst>
                <a:ext uri="{FF2B5EF4-FFF2-40B4-BE49-F238E27FC236}">
                  <a16:creationId xmlns:a16="http://schemas.microsoft.com/office/drawing/2014/main" id="{4442D5D1-E661-449F-9442-FF3EA2EC6B36}"/>
                </a:ext>
              </a:extLst>
            </p:cNvPr>
            <p:cNvSpPr/>
            <p:nvPr/>
          </p:nvSpPr>
          <p:spPr bwMode="auto">
            <a:xfrm>
              <a:off x="4269472" y="1557842"/>
              <a:ext cx="421200" cy="422275"/>
            </a:xfrm>
            <a:prstGeom prst="arc">
              <a:avLst>
                <a:gd name="adj1" fmla="val 6972719"/>
                <a:gd name="adj2" fmla="val 3820327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78" name="弧形 77">
              <a:extLst>
                <a:ext uri="{FF2B5EF4-FFF2-40B4-BE49-F238E27FC236}">
                  <a16:creationId xmlns:a16="http://schemas.microsoft.com/office/drawing/2014/main" id="{1A6C518F-8BDD-4810-BD78-AAB8B6C0F1B2}"/>
                </a:ext>
              </a:extLst>
            </p:cNvPr>
            <p:cNvSpPr/>
            <p:nvPr/>
          </p:nvSpPr>
          <p:spPr bwMode="auto">
            <a:xfrm flipV="1">
              <a:off x="4271526" y="5132561"/>
              <a:ext cx="421200" cy="421200"/>
            </a:xfrm>
            <a:prstGeom prst="arc">
              <a:avLst>
                <a:gd name="adj1" fmla="val 6653402"/>
                <a:gd name="adj2" fmla="val 4132244"/>
              </a:avLst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79" name="任意多边形 34">
              <a:extLst>
                <a:ext uri="{FF2B5EF4-FFF2-40B4-BE49-F238E27FC236}">
                  <a16:creationId xmlns:a16="http://schemas.microsoft.com/office/drawing/2014/main" id="{E6509AD1-C7C3-42A6-B6E5-37F743C7FB0B}"/>
                </a:ext>
              </a:extLst>
            </p:cNvPr>
            <p:cNvSpPr/>
            <p:nvPr/>
          </p:nvSpPr>
          <p:spPr>
            <a:xfrm>
              <a:off x="2223725" y="2403475"/>
              <a:ext cx="354012" cy="2375186"/>
            </a:xfrm>
            <a:custGeom>
              <a:avLst/>
              <a:gdLst>
                <a:gd name="connsiteX0" fmla="*/ 354012 w 354012"/>
                <a:gd name="connsiteY0" fmla="*/ 0 h 2400300"/>
                <a:gd name="connsiteX1" fmla="*/ 11112 w 354012"/>
                <a:gd name="connsiteY1" fmla="*/ 1028700 h 2400300"/>
                <a:gd name="connsiteX2" fmla="*/ 287337 w 354012"/>
                <a:gd name="connsiteY2" fmla="*/ 2400300 h 240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012" h="2400300">
                  <a:moveTo>
                    <a:pt x="354012" y="0"/>
                  </a:moveTo>
                  <a:cubicBezTo>
                    <a:pt x="188118" y="314325"/>
                    <a:pt x="22224" y="628650"/>
                    <a:pt x="11112" y="1028700"/>
                  </a:cubicBezTo>
                  <a:cubicBezTo>
                    <a:pt x="0" y="1428750"/>
                    <a:pt x="143668" y="1914525"/>
                    <a:pt x="287337" y="2400300"/>
                  </a:cubicBezTo>
                </a:path>
              </a:pathLst>
            </a:custGeom>
            <a:ln w="19050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0" name="任意多边形 35">
              <a:extLst>
                <a:ext uri="{FF2B5EF4-FFF2-40B4-BE49-F238E27FC236}">
                  <a16:creationId xmlns:a16="http://schemas.microsoft.com/office/drawing/2014/main" id="{AD9EE275-9760-4D4E-B8CA-0D4E4F4DC2E5}"/>
                </a:ext>
              </a:extLst>
            </p:cNvPr>
            <p:cNvSpPr/>
            <p:nvPr/>
          </p:nvSpPr>
          <p:spPr>
            <a:xfrm flipH="1">
              <a:off x="2850784" y="2400300"/>
              <a:ext cx="352425" cy="2347912"/>
            </a:xfrm>
            <a:custGeom>
              <a:avLst/>
              <a:gdLst>
                <a:gd name="connsiteX0" fmla="*/ 354012 w 354012"/>
                <a:gd name="connsiteY0" fmla="*/ 0 h 2400300"/>
                <a:gd name="connsiteX1" fmla="*/ 11112 w 354012"/>
                <a:gd name="connsiteY1" fmla="*/ 1028700 h 2400300"/>
                <a:gd name="connsiteX2" fmla="*/ 287337 w 354012"/>
                <a:gd name="connsiteY2" fmla="*/ 2400300 h 240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012" h="2400300">
                  <a:moveTo>
                    <a:pt x="354012" y="0"/>
                  </a:moveTo>
                  <a:cubicBezTo>
                    <a:pt x="188118" y="314325"/>
                    <a:pt x="22224" y="628650"/>
                    <a:pt x="11112" y="1028700"/>
                  </a:cubicBezTo>
                  <a:cubicBezTo>
                    <a:pt x="0" y="1428750"/>
                    <a:pt x="143668" y="1914525"/>
                    <a:pt x="287337" y="2400300"/>
                  </a:cubicBezTo>
                </a:path>
              </a:pathLst>
            </a:cu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8698329-DCF3-484E-B98D-8C00BF4EC6C1}"/>
                </a:ext>
              </a:extLst>
            </p:cNvPr>
            <p:cNvCxnSpPr>
              <a:stCxn id="61" idx="1"/>
              <a:endCxn id="62" idx="5"/>
            </p:cNvCxnSpPr>
            <p:nvPr/>
          </p:nvCxnSpPr>
          <p:spPr>
            <a:xfrm flipH="1" flipV="1">
              <a:off x="4653010" y="2370792"/>
              <a:ext cx="1319436" cy="2362586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486EE18E-C1BE-43BD-A15C-662473291C3B}"/>
                </a:ext>
              </a:extLst>
            </p:cNvPr>
            <p:cNvCxnSpPr>
              <a:stCxn id="58" idx="3"/>
              <a:endCxn id="60" idx="7"/>
            </p:cNvCxnSpPr>
            <p:nvPr/>
          </p:nvCxnSpPr>
          <p:spPr>
            <a:xfrm flipH="1">
              <a:off x="4653010" y="2370792"/>
              <a:ext cx="1319436" cy="2362586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E9D752D-BAF5-457E-96A6-03A08E9C7CE7}"/>
                </a:ext>
              </a:extLst>
            </p:cNvPr>
            <p:cNvSpPr/>
            <p:nvPr/>
          </p:nvSpPr>
          <p:spPr bwMode="auto">
            <a:xfrm>
              <a:off x="2822212" y="3313327"/>
              <a:ext cx="476250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A9F7E91-1707-4E52-9D4A-4CD2C6395C8C}"/>
                </a:ext>
              </a:extLst>
            </p:cNvPr>
            <p:cNvSpPr/>
            <p:nvPr/>
          </p:nvSpPr>
          <p:spPr bwMode="auto">
            <a:xfrm>
              <a:off x="4924750" y="3988986"/>
              <a:ext cx="421587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5" name="任意多边形 47">
              <a:extLst>
                <a:ext uri="{FF2B5EF4-FFF2-40B4-BE49-F238E27FC236}">
                  <a16:creationId xmlns:a16="http://schemas.microsoft.com/office/drawing/2014/main" id="{DFC8DA6A-F820-41AB-B619-89A3A5710288}"/>
                </a:ext>
              </a:extLst>
            </p:cNvPr>
            <p:cNvSpPr/>
            <p:nvPr/>
          </p:nvSpPr>
          <p:spPr>
            <a:xfrm>
              <a:off x="6267087" y="2387600"/>
              <a:ext cx="216263" cy="2308226"/>
            </a:xfrm>
            <a:custGeom>
              <a:avLst/>
              <a:gdLst>
                <a:gd name="connsiteX0" fmla="*/ 47625 w 246063"/>
                <a:gd name="connsiteY0" fmla="*/ 0 h 2324100"/>
                <a:gd name="connsiteX1" fmla="*/ 238125 w 246063"/>
                <a:gd name="connsiteY1" fmla="*/ 1076325 h 2324100"/>
                <a:gd name="connsiteX2" fmla="*/ 0 w 246063"/>
                <a:gd name="connsiteY2" fmla="*/ 232410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63" h="2324100">
                  <a:moveTo>
                    <a:pt x="47625" y="0"/>
                  </a:moveTo>
                  <a:cubicBezTo>
                    <a:pt x="146844" y="344487"/>
                    <a:pt x="246063" y="688975"/>
                    <a:pt x="238125" y="1076325"/>
                  </a:cubicBezTo>
                  <a:cubicBezTo>
                    <a:pt x="230187" y="1463675"/>
                    <a:pt x="0" y="2324100"/>
                    <a:pt x="0" y="2324100"/>
                  </a:cubicBezTo>
                </a:path>
              </a:pathLst>
            </a:cu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C0C55FA-DAB8-4CF2-BD15-01A1323A5B4A}"/>
                </a:ext>
              </a:extLst>
            </p:cNvPr>
            <p:cNvSpPr/>
            <p:nvPr/>
          </p:nvSpPr>
          <p:spPr bwMode="auto">
            <a:xfrm>
              <a:off x="6172525" y="3246036"/>
              <a:ext cx="421587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BC7032A0-AD55-4780-9E92-FE342B19FEA5}"/>
                </a:ext>
              </a:extLst>
            </p:cNvPr>
            <p:cNvSpPr/>
            <p:nvPr/>
          </p:nvSpPr>
          <p:spPr bwMode="auto">
            <a:xfrm>
              <a:off x="6853560" y="3254282"/>
              <a:ext cx="421587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568744E-856E-4E6A-91F3-CA7AF9775D70}"/>
                </a:ext>
              </a:extLst>
            </p:cNvPr>
            <p:cNvSpPr/>
            <p:nvPr/>
          </p:nvSpPr>
          <p:spPr bwMode="auto">
            <a:xfrm>
              <a:off x="4642622" y="5192265"/>
              <a:ext cx="421587" cy="319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D938B5A-B486-4CE7-8CFB-FB0C461252E8}"/>
                </a:ext>
              </a:extLst>
            </p:cNvPr>
            <p:cNvSpPr/>
            <p:nvPr/>
          </p:nvSpPr>
          <p:spPr bwMode="auto">
            <a:xfrm>
              <a:off x="4455726" y="1402611"/>
              <a:ext cx="734115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6DBCD27-66E1-470A-AA9A-4572893E057A}"/>
                </a:ext>
              </a:extLst>
            </p:cNvPr>
            <p:cNvSpPr/>
            <p:nvPr/>
          </p:nvSpPr>
          <p:spPr bwMode="auto">
            <a:xfrm>
              <a:off x="4281017" y="1998419"/>
              <a:ext cx="396000" cy="3960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0D26E183-1B55-4EC8-B729-833D7BC6D192}"/>
                </a:ext>
              </a:extLst>
            </p:cNvPr>
            <p:cNvSpPr/>
            <p:nvPr/>
          </p:nvSpPr>
          <p:spPr bwMode="auto">
            <a:xfrm>
              <a:off x="5948438" y="1998419"/>
              <a:ext cx="396000" cy="3960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91F526E-8C5E-44B3-AE65-42E56A2345FF}"/>
                </a:ext>
              </a:extLst>
            </p:cNvPr>
            <p:cNvSpPr/>
            <p:nvPr/>
          </p:nvSpPr>
          <p:spPr bwMode="auto">
            <a:xfrm>
              <a:off x="4281017" y="4709751"/>
              <a:ext cx="396000" cy="3960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1F29D64C-771E-490D-8CB2-789AB94770C0}"/>
                </a:ext>
              </a:extLst>
            </p:cNvPr>
            <p:cNvSpPr/>
            <p:nvPr/>
          </p:nvSpPr>
          <p:spPr bwMode="auto">
            <a:xfrm>
              <a:off x="5948438" y="4709751"/>
              <a:ext cx="396000" cy="3960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B17E37C9-FDF8-44CA-A79D-1C3DC5C8E731}"/>
                </a:ext>
              </a:extLst>
            </p:cNvPr>
            <p:cNvCxnSpPr/>
            <p:nvPr/>
          </p:nvCxnSpPr>
          <p:spPr>
            <a:xfrm>
              <a:off x="128820" y="3597412"/>
              <a:ext cx="609600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869C4224-14E0-4C1C-AEAF-1575AFDEC17F}"/>
                </a:ext>
              </a:extLst>
            </p:cNvPr>
            <p:cNvSpPr/>
            <p:nvPr/>
          </p:nvSpPr>
          <p:spPr>
            <a:xfrm>
              <a:off x="6381750" y="2292350"/>
              <a:ext cx="546100" cy="2527300"/>
            </a:xfrm>
            <a:custGeom>
              <a:avLst/>
              <a:gdLst>
                <a:gd name="connsiteX0" fmla="*/ 0 w 546100"/>
                <a:gd name="connsiteY0" fmla="*/ 2647950 h 2647950"/>
                <a:gd name="connsiteX1" fmla="*/ 546100 w 546100"/>
                <a:gd name="connsiteY1" fmla="*/ 1295400 h 2647950"/>
                <a:gd name="connsiteX2" fmla="*/ 0 w 546100"/>
                <a:gd name="connsiteY2" fmla="*/ 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100" h="2647950">
                  <a:moveTo>
                    <a:pt x="0" y="2647950"/>
                  </a:moveTo>
                  <a:cubicBezTo>
                    <a:pt x="273050" y="2192337"/>
                    <a:pt x="546100" y="1736725"/>
                    <a:pt x="546100" y="1295400"/>
                  </a:cubicBezTo>
                  <a:cubicBezTo>
                    <a:pt x="546100" y="854075"/>
                    <a:pt x="273050" y="427037"/>
                    <a:pt x="0" y="0"/>
                  </a:cubicBezTo>
                </a:path>
              </a:pathLst>
            </a:custGeom>
            <a:noFill/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6" name="图片 95">
            <a:extLst>
              <a:ext uri="{FF2B5EF4-FFF2-40B4-BE49-F238E27FC236}">
                <a16:creationId xmlns:a16="http://schemas.microsoft.com/office/drawing/2014/main" id="{1E0306D0-728F-4E1E-8DA7-E7E2C38A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4" y="913541"/>
            <a:ext cx="2880264" cy="176270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6872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 animBg="1"/>
      <p:bldP spid="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859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作业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88740"/>
            <a:ext cx="4680520" cy="675074"/>
          </a:xfrm>
        </p:spPr>
        <p:txBody>
          <a:bodyPr/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将下列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NFA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确定化。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3753711" y="1834773"/>
            <a:ext cx="1750474" cy="3236051"/>
            <a:chOff x="3130888" y="2184958"/>
            <a:chExt cx="1750474" cy="3236051"/>
          </a:xfrm>
        </p:grpSpPr>
        <p:sp>
          <p:nvSpPr>
            <p:cNvPr id="6" name="椭圆 5"/>
            <p:cNvSpPr/>
            <p:nvPr/>
          </p:nvSpPr>
          <p:spPr bwMode="auto">
            <a:xfrm>
              <a:off x="3130888" y="4555253"/>
              <a:ext cx="383225" cy="36097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498137" y="4555253"/>
              <a:ext cx="383225" cy="3840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3516295" y="4740683"/>
              <a:ext cx="97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 bwMode="auto">
            <a:xfrm>
              <a:off x="3851920" y="3924055"/>
              <a:ext cx="328296" cy="248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3356865" y="3609020"/>
              <a:ext cx="370863" cy="248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761910" y="4722481"/>
              <a:ext cx="602716" cy="248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a,b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>
              <a:off x="3381375" y="3157538"/>
              <a:ext cx="557213" cy="1400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 bwMode="auto">
            <a:xfrm>
              <a:off x="4526995" y="3654025"/>
              <a:ext cx="328296" cy="248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28" name="组合 47"/>
            <p:cNvGrpSpPr/>
            <p:nvPr/>
          </p:nvGrpSpPr>
          <p:grpSpPr>
            <a:xfrm>
              <a:off x="3798182" y="2774908"/>
              <a:ext cx="383225" cy="384062"/>
              <a:chOff x="5661500" y="2574015"/>
              <a:chExt cx="281987" cy="282603"/>
            </a:xfrm>
          </p:grpSpPr>
          <p:sp>
            <p:nvSpPr>
              <p:cNvPr id="37" name="椭圆 36"/>
              <p:cNvSpPr/>
              <p:nvPr/>
            </p:nvSpPr>
            <p:spPr bwMode="auto">
              <a:xfrm>
                <a:off x="5661500" y="2574015"/>
                <a:ext cx="281987" cy="28260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 bwMode="auto">
              <a:xfrm>
                <a:off x="5689039" y="2601862"/>
                <a:ext cx="226908" cy="22690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>
              <a:off x="3330562" y="2957345"/>
              <a:ext cx="4789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弧形 31"/>
            <p:cNvSpPr/>
            <p:nvPr/>
          </p:nvSpPr>
          <p:spPr bwMode="auto">
            <a:xfrm>
              <a:off x="3817150" y="2481245"/>
              <a:ext cx="327600" cy="328832"/>
            </a:xfrm>
            <a:prstGeom prst="arc">
              <a:avLst>
                <a:gd name="adj1" fmla="val 7127952"/>
                <a:gd name="adj2" fmla="val 3638919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弧形 32"/>
            <p:cNvSpPr/>
            <p:nvPr/>
          </p:nvSpPr>
          <p:spPr bwMode="auto">
            <a:xfrm flipV="1">
              <a:off x="3140512" y="4884698"/>
              <a:ext cx="334800" cy="334647"/>
            </a:xfrm>
            <a:prstGeom prst="arc">
              <a:avLst>
                <a:gd name="adj1" fmla="val 7044382"/>
                <a:gd name="adj2" fmla="val 3640501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3136603" y="5172531"/>
              <a:ext cx="328296" cy="2484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827356" y="2184958"/>
              <a:ext cx="316130" cy="2542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4148138" y="3071813"/>
              <a:ext cx="514350" cy="1481137"/>
            </a:xfrm>
            <a:custGeom>
              <a:avLst/>
              <a:gdLst>
                <a:gd name="connsiteX0" fmla="*/ 0 w 514350"/>
                <a:gd name="connsiteY0" fmla="*/ 0 h 1481137"/>
                <a:gd name="connsiteX1" fmla="*/ 361950 w 514350"/>
                <a:gd name="connsiteY1" fmla="*/ 623887 h 1481137"/>
                <a:gd name="connsiteX2" fmla="*/ 514350 w 514350"/>
                <a:gd name="connsiteY2" fmla="*/ 1481137 h 148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50" h="1481137">
                  <a:moveTo>
                    <a:pt x="0" y="0"/>
                  </a:moveTo>
                  <a:cubicBezTo>
                    <a:pt x="138112" y="188515"/>
                    <a:pt x="276225" y="377031"/>
                    <a:pt x="361950" y="623887"/>
                  </a:cubicBezTo>
                  <a:cubicBezTo>
                    <a:pt x="447675" y="870743"/>
                    <a:pt x="481012" y="1175940"/>
                    <a:pt x="514350" y="1481137"/>
                  </a:cubicBezTo>
                </a:path>
              </a:pathLst>
            </a:custGeom>
            <a:ln w="19050">
              <a:solidFill>
                <a:schemeClr val="tx1"/>
              </a:solidFill>
              <a:headEnd type="triangle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 flipH="1" flipV="1">
              <a:off x="4015512" y="3149444"/>
              <a:ext cx="514800" cy="1481137"/>
            </a:xfrm>
            <a:custGeom>
              <a:avLst/>
              <a:gdLst>
                <a:gd name="connsiteX0" fmla="*/ 0 w 514350"/>
                <a:gd name="connsiteY0" fmla="*/ 0 h 1481137"/>
                <a:gd name="connsiteX1" fmla="*/ 361950 w 514350"/>
                <a:gd name="connsiteY1" fmla="*/ 623887 h 1481137"/>
                <a:gd name="connsiteX2" fmla="*/ 514350 w 514350"/>
                <a:gd name="connsiteY2" fmla="*/ 1481137 h 148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50" h="1481137">
                  <a:moveTo>
                    <a:pt x="0" y="0"/>
                  </a:moveTo>
                  <a:cubicBezTo>
                    <a:pt x="138112" y="188515"/>
                    <a:pt x="276225" y="377031"/>
                    <a:pt x="361950" y="623887"/>
                  </a:cubicBezTo>
                  <a:cubicBezTo>
                    <a:pt x="447675" y="870743"/>
                    <a:pt x="481012" y="1175940"/>
                    <a:pt x="514350" y="1481137"/>
                  </a:cubicBezTo>
                </a:path>
              </a:pathLst>
            </a:custGeom>
            <a:ln w="19050">
              <a:solidFill>
                <a:schemeClr val="tx1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3635"/>
            <a:ext cx="7886700" cy="5886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作业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043736"/>
            <a:ext cx="7318725" cy="990109"/>
          </a:xfrm>
        </p:spPr>
        <p:txBody>
          <a:bodyPr/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分别用程序方法和目测等价类方法化简下列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DFA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，都需要给出解题过程。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grpSp>
        <p:nvGrpSpPr>
          <p:cNvPr id="67" name="组合 65"/>
          <p:cNvGrpSpPr>
            <a:grpSpLocks noChangeAspect="1"/>
          </p:cNvGrpSpPr>
          <p:nvPr/>
        </p:nvGrpSpPr>
        <p:grpSpPr>
          <a:xfrm>
            <a:off x="2638676" y="2424600"/>
            <a:ext cx="3733524" cy="3641499"/>
            <a:chOff x="3305176" y="2130736"/>
            <a:chExt cx="2747226" cy="2679512"/>
          </a:xfrm>
        </p:grpSpPr>
        <p:sp>
          <p:nvSpPr>
            <p:cNvPr id="68" name="椭圆 67"/>
            <p:cNvSpPr/>
            <p:nvPr/>
          </p:nvSpPr>
          <p:spPr bwMode="auto">
            <a:xfrm>
              <a:off x="3667359" y="4129032"/>
              <a:ext cx="281987" cy="2656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596196" y="2589632"/>
              <a:ext cx="281987" cy="2656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4621105" y="4129032"/>
              <a:ext cx="281987" cy="2826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5596196" y="4122407"/>
              <a:ext cx="281987" cy="2826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4621105" y="2572643"/>
              <a:ext cx="281987" cy="2826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3" name="直接箭头连接符 72"/>
            <p:cNvCxnSpPr>
              <a:cxnSpLocks/>
              <a:endCxn id="70" idx="2"/>
            </p:cNvCxnSpPr>
            <p:nvPr/>
          </p:nvCxnSpPr>
          <p:spPr bwMode="auto">
            <a:xfrm>
              <a:off x="3950951" y="4265477"/>
              <a:ext cx="670154" cy="48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cxnSpLocks/>
              <a:endCxn id="72" idx="2"/>
            </p:cNvCxnSpPr>
            <p:nvPr/>
          </p:nvCxnSpPr>
          <p:spPr bwMode="auto">
            <a:xfrm>
              <a:off x="3948222" y="2711818"/>
              <a:ext cx="672883" cy="21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sm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 bwMode="auto">
            <a:xfrm>
              <a:off x="4977045" y="2971309"/>
              <a:ext cx="241569" cy="182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136272" y="2481126"/>
              <a:ext cx="326569" cy="219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3845019" y="3609020"/>
              <a:ext cx="272891" cy="182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4147737" y="4288381"/>
              <a:ext cx="259976" cy="123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9" name="弧形 78"/>
            <p:cNvSpPr/>
            <p:nvPr/>
          </p:nvSpPr>
          <p:spPr bwMode="auto">
            <a:xfrm>
              <a:off x="5610620" y="2359043"/>
              <a:ext cx="246355" cy="246355"/>
            </a:xfrm>
            <a:prstGeom prst="arc">
              <a:avLst>
                <a:gd name="adj1" fmla="val 6795975"/>
                <a:gd name="adj2" fmla="val 3990977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0" name="弧形 79"/>
            <p:cNvSpPr/>
            <p:nvPr/>
          </p:nvSpPr>
          <p:spPr bwMode="auto">
            <a:xfrm flipV="1">
              <a:off x="5619439" y="4382204"/>
              <a:ext cx="246355" cy="246242"/>
            </a:xfrm>
            <a:prstGeom prst="arc">
              <a:avLst>
                <a:gd name="adj1" fmla="val 7008470"/>
                <a:gd name="adj2" fmla="val 4072111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81" name="直接箭头连接符 80"/>
            <p:cNvCxnSpPr>
              <a:cxnSpLocks/>
            </p:cNvCxnSpPr>
            <p:nvPr/>
          </p:nvCxnSpPr>
          <p:spPr>
            <a:xfrm flipV="1">
              <a:off x="3858682" y="2847979"/>
              <a:ext cx="899056" cy="1288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cxnSpLocks/>
            </p:cNvCxnSpPr>
            <p:nvPr/>
          </p:nvCxnSpPr>
          <p:spPr>
            <a:xfrm>
              <a:off x="3857625" y="2834409"/>
              <a:ext cx="872478" cy="1296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 bwMode="auto">
            <a:xfrm>
              <a:off x="3846010" y="3049716"/>
              <a:ext cx="272891" cy="182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4977045" y="3740860"/>
              <a:ext cx="241569" cy="182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5" name="任意多边形 84"/>
            <p:cNvSpPr/>
            <p:nvPr/>
          </p:nvSpPr>
          <p:spPr>
            <a:xfrm>
              <a:off x="5768083" y="2847488"/>
              <a:ext cx="72000" cy="1281600"/>
            </a:xfrm>
            <a:custGeom>
              <a:avLst/>
              <a:gdLst>
                <a:gd name="connsiteX0" fmla="*/ 47625 w 246063"/>
                <a:gd name="connsiteY0" fmla="*/ 0 h 2324100"/>
                <a:gd name="connsiteX1" fmla="*/ 238125 w 246063"/>
                <a:gd name="connsiteY1" fmla="*/ 1076325 h 2324100"/>
                <a:gd name="connsiteX2" fmla="*/ 0 w 246063"/>
                <a:gd name="connsiteY2" fmla="*/ 232410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63" h="2324100">
                  <a:moveTo>
                    <a:pt x="47625" y="0"/>
                  </a:moveTo>
                  <a:cubicBezTo>
                    <a:pt x="146844" y="344487"/>
                    <a:pt x="246063" y="688975"/>
                    <a:pt x="238125" y="1076325"/>
                  </a:cubicBezTo>
                  <a:cubicBezTo>
                    <a:pt x="230187" y="1463675"/>
                    <a:pt x="0" y="2324100"/>
                    <a:pt x="0" y="23241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5810833" y="3336173"/>
              <a:ext cx="241569" cy="182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5427095" y="3338990"/>
              <a:ext cx="241569" cy="182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5630623" y="4627411"/>
              <a:ext cx="241569" cy="182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5611665" y="2147832"/>
              <a:ext cx="252556" cy="187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90" name="组合 47"/>
            <p:cNvGrpSpPr/>
            <p:nvPr/>
          </p:nvGrpSpPr>
          <p:grpSpPr>
            <a:xfrm>
              <a:off x="3659943" y="2561332"/>
              <a:ext cx="281987" cy="282603"/>
              <a:chOff x="5661500" y="2574015"/>
              <a:chExt cx="281987" cy="282603"/>
            </a:xfrm>
          </p:grpSpPr>
          <p:sp>
            <p:nvSpPr>
              <p:cNvPr id="99" name="椭圆 98"/>
              <p:cNvSpPr/>
              <p:nvPr/>
            </p:nvSpPr>
            <p:spPr bwMode="auto">
              <a:xfrm>
                <a:off x="5661500" y="2574015"/>
                <a:ext cx="281987" cy="28260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 bwMode="auto">
              <a:xfrm>
                <a:off x="5689039" y="2601862"/>
                <a:ext cx="226908" cy="22690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91" name="直接箭头连接符 90"/>
            <p:cNvCxnSpPr/>
            <p:nvPr/>
          </p:nvCxnSpPr>
          <p:spPr>
            <a:xfrm>
              <a:off x="3305176" y="2695574"/>
              <a:ext cx="352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cxnSpLocks/>
            </p:cNvCxnSpPr>
            <p:nvPr/>
          </p:nvCxnSpPr>
          <p:spPr>
            <a:xfrm>
              <a:off x="4788510" y="2855783"/>
              <a:ext cx="864573" cy="12875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cxnSpLocks/>
            </p:cNvCxnSpPr>
            <p:nvPr/>
          </p:nvCxnSpPr>
          <p:spPr>
            <a:xfrm flipV="1">
              <a:off x="4777973" y="2834409"/>
              <a:ext cx="904875" cy="1295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弧形 93"/>
            <p:cNvSpPr/>
            <p:nvPr/>
          </p:nvSpPr>
          <p:spPr bwMode="auto">
            <a:xfrm>
              <a:off x="3677405" y="2343450"/>
              <a:ext cx="241057" cy="241963"/>
            </a:xfrm>
            <a:prstGeom prst="arc">
              <a:avLst>
                <a:gd name="adj1" fmla="val 7067470"/>
                <a:gd name="adj2" fmla="val 3598959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5" name="弧形 94"/>
            <p:cNvSpPr/>
            <p:nvPr/>
          </p:nvSpPr>
          <p:spPr bwMode="auto">
            <a:xfrm flipV="1">
              <a:off x="3683127" y="4372327"/>
              <a:ext cx="246355" cy="246242"/>
            </a:xfrm>
            <a:prstGeom prst="arc">
              <a:avLst>
                <a:gd name="adj1" fmla="val 6874461"/>
                <a:gd name="adj2" fmla="val 3810771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3709451" y="4623616"/>
              <a:ext cx="241569" cy="182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674538" y="2130736"/>
              <a:ext cx="225332" cy="187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8" name="任意多边形 97"/>
            <p:cNvSpPr/>
            <p:nvPr/>
          </p:nvSpPr>
          <p:spPr>
            <a:xfrm flipH="1">
              <a:off x="5647357" y="2848698"/>
              <a:ext cx="71438" cy="1280390"/>
            </a:xfrm>
            <a:custGeom>
              <a:avLst/>
              <a:gdLst>
                <a:gd name="connsiteX0" fmla="*/ 47625 w 246063"/>
                <a:gd name="connsiteY0" fmla="*/ 0 h 2324100"/>
                <a:gd name="connsiteX1" fmla="*/ 238125 w 246063"/>
                <a:gd name="connsiteY1" fmla="*/ 1076325 h 2324100"/>
                <a:gd name="connsiteX2" fmla="*/ 0 w 246063"/>
                <a:gd name="connsiteY2" fmla="*/ 232410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63" h="2324100">
                  <a:moveTo>
                    <a:pt x="47625" y="0"/>
                  </a:moveTo>
                  <a:cubicBezTo>
                    <a:pt x="146844" y="344487"/>
                    <a:pt x="246063" y="688975"/>
                    <a:pt x="238125" y="1076325"/>
                  </a:cubicBezTo>
                  <a:cubicBezTo>
                    <a:pt x="230187" y="1463675"/>
                    <a:pt x="0" y="2324100"/>
                    <a:pt x="0" y="2324100"/>
                  </a:cubicBezTo>
                </a:path>
              </a:pathLst>
            </a:custGeom>
            <a:ln w="19050">
              <a:solidFill>
                <a:schemeClr val="tx1"/>
              </a:solidFill>
              <a:headEnd type="triangle" w="sm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作业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3775"/>
            <a:ext cx="7886700" cy="2790310"/>
          </a:xfrm>
        </p:spPr>
        <p:txBody>
          <a:bodyPr/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已知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为无限正规语言，字符串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α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属于语言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，则只要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α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的长度足够长，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α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总能够被分成三部分，且中间部分无论重复多少次后的字符串仍然属于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。用学术符号表示：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984250"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α=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βγδ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βγ</a:t>
            </a:r>
            <a:r>
              <a:rPr lang="en-US" altLang="zh-CN" sz="2400" baseline="30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δ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仍然属于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中的字符串。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231775" indent="15875"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请证明上述结论。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2569296" y="2943105"/>
            <a:ext cx="4429839" cy="922030"/>
          </a:xfrm>
        </p:spPr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End of This PPT</a:t>
            </a:r>
            <a:endParaRPr lang="zh-CN" alt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2726795" y="143635"/>
            <a:ext cx="3690410" cy="631541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正规式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296525" y="818866"/>
            <a:ext cx="4166145" cy="2385109"/>
          </a:xfrm>
          <a:solidFill>
            <a:schemeClr val="accent6">
              <a:lumMod val="20000"/>
              <a:lumOff val="80000"/>
            </a:schemeClr>
          </a:solidFill>
        </p:spPr>
        <p:txBody>
          <a:bodyPr rIns="36000"/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正规式是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表达正规语言的工具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，也叫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正规表达式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，英文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Regular Expression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RE</a:t>
            </a:r>
          </a:p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Σ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={a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b}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，两表是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Σ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上的</a:t>
            </a:r>
            <a:r>
              <a:rPr lang="zh-CN" altLang="en-US" sz="2400" dirty="0">
                <a:solidFill>
                  <a:srgbClr val="FC02A9"/>
                </a:solidFill>
                <a:latin typeface="楷体" pitchFamily="49" charset="-122"/>
                <a:ea typeface="楷体" pitchFamily="49" charset="-122"/>
              </a:rPr>
              <a:t>正规式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和相应的</a:t>
            </a:r>
            <a:r>
              <a:rPr lang="zh-CN" altLang="en-US" sz="2400" dirty="0">
                <a:solidFill>
                  <a:srgbClr val="FC02A9"/>
                </a:solidFill>
                <a:latin typeface="楷体" pitchFamily="49" charset="-122"/>
                <a:ea typeface="楷体" pitchFamily="49" charset="-122"/>
              </a:rPr>
              <a:t>正规集：</a:t>
            </a:r>
            <a:endParaRPr lang="en-US" altLang="zh-CN" sz="2400" dirty="0">
              <a:solidFill>
                <a:srgbClr val="FC02A9"/>
              </a:solidFill>
              <a:latin typeface="楷体" pitchFamily="49" charset="-122"/>
              <a:ea typeface="楷体" pitchFamily="49" charset="-122"/>
            </a:endParaRPr>
          </a:p>
          <a:p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C9B98-421D-4BB3-91BD-24C2884AF64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1CCAAC5-0AE8-48F3-B05D-6E0D4B5B1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40941"/>
              </p:ext>
            </p:extLst>
          </p:nvPr>
        </p:nvGraphicFramePr>
        <p:xfrm>
          <a:off x="4527238" y="973952"/>
          <a:ext cx="4421662" cy="2182330"/>
        </p:xfrm>
        <a:graphic>
          <a:graphicData uri="http://schemas.openxmlformats.org/drawingml/2006/table">
            <a:tbl>
              <a:tblPr/>
              <a:tblGrid>
                <a:gridCol w="1304902">
                  <a:extLst>
                    <a:ext uri="{9D8B030D-6E8A-4147-A177-3AD203B41FA5}">
                      <a16:colId xmlns:a16="http://schemas.microsoft.com/office/drawing/2014/main" val="2829552907"/>
                    </a:ext>
                  </a:extLst>
                </a:gridCol>
                <a:gridCol w="3116760">
                  <a:extLst>
                    <a:ext uri="{9D8B030D-6E8A-4147-A177-3AD203B41FA5}">
                      <a16:colId xmlns:a16="http://schemas.microsoft.com/office/drawing/2014/main" val="448335970"/>
                    </a:ext>
                  </a:extLst>
                </a:gridCol>
              </a:tblGrid>
              <a:tr h="4364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正规式</a:t>
                      </a:r>
                    </a:p>
                  </a:txBody>
                  <a:tcPr marL="36000" marR="3600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正规集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816794"/>
                  </a:ext>
                </a:extLst>
              </a:tr>
              <a:tr h="436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{a}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47010"/>
                  </a:ext>
                </a:extLst>
              </a:tr>
              <a:tr h="436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a+b</a:t>
                      </a:r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或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a|b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{a,b}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7639"/>
                  </a:ext>
                </a:extLst>
              </a:tr>
              <a:tr h="436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ab+c</a:t>
                      </a:r>
                      <a:endParaRPr lang="zh-CN" altLang="en-US" sz="2000" baseline="30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{ab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,c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}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315796"/>
                  </a:ext>
                </a:extLst>
              </a:tr>
              <a:tr h="436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(a+b)(c+d)</a:t>
                      </a:r>
                      <a:endParaRPr lang="zh-CN" altLang="en-US" sz="2000" baseline="30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{a,b}{c,d}={ac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,ad,bc,bd</a:t>
                      </a:r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}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776662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B5000B27-27F4-459B-9AB3-D6BDC9D4B9B3}"/>
              </a:ext>
            </a:extLst>
          </p:cNvPr>
          <p:cNvGrpSpPr/>
          <p:nvPr/>
        </p:nvGrpSpPr>
        <p:grpSpPr>
          <a:xfrm>
            <a:off x="666750" y="3388878"/>
            <a:ext cx="7969249" cy="2965447"/>
            <a:chOff x="666750" y="3388878"/>
            <a:chExt cx="7969249" cy="2965447"/>
          </a:xfrm>
        </p:grpSpPr>
        <p:grpSp>
          <p:nvGrpSpPr>
            <p:cNvPr id="25605" name="组合 6"/>
            <p:cNvGrpSpPr>
              <a:grpSpLocks/>
            </p:cNvGrpSpPr>
            <p:nvPr/>
          </p:nvGrpSpPr>
          <p:grpSpPr bwMode="auto">
            <a:xfrm>
              <a:off x="666750" y="3388878"/>
              <a:ext cx="7969249" cy="2965447"/>
              <a:chOff x="899305" y="2313787"/>
              <a:chExt cx="7211773" cy="267374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900742" y="2313787"/>
                <a:ext cx="7210336" cy="2673741"/>
              </a:xfrm>
              <a:prstGeom prst="rect">
                <a:avLst/>
              </a:prstGeom>
              <a:noFill/>
              <a:ln>
                <a:solidFill>
                  <a:srgbClr val="33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Aft>
                    <a:spcPts val="800"/>
                  </a:spcAft>
                  <a:defRPr/>
                </a:pPr>
                <a:r>
                  <a:rPr lang="zh-CN" altLang="en-US" sz="22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正规式                    正规集</a:t>
                </a:r>
                <a:endParaRPr lang="en-US" altLang="zh-CN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>
                  <a:spcAft>
                    <a:spcPts val="800"/>
                  </a:spcAft>
                  <a:defRPr/>
                </a:pPr>
                <a:endParaRPr lang="en-US" altLang="zh-CN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73025">
                  <a:spcAft>
                    <a:spcPts val="800"/>
                  </a:spcAft>
                  <a:defRPr/>
                </a:pPr>
                <a:r>
                  <a:rPr lang="en-US" altLang="zh-CN" sz="22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b(</a:t>
                </a:r>
                <a:r>
                  <a:rPr lang="en-US" altLang="zh-CN" sz="22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a)</a:t>
                </a:r>
                <a:r>
                  <a:rPr lang="en-US" altLang="zh-CN" sz="2200" baseline="300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r>
                  <a:rPr lang="en-US" altLang="zh-CN" sz="22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=</a:t>
                </a:r>
                <a:r>
                  <a:rPr lang="en-US" altLang="zh-CN" sz="22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ba</a:t>
                </a:r>
                <a:r>
                  <a:rPr lang="en-US" altLang="zh-CN" sz="2200" baseline="300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en-US" altLang="zh-CN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73025">
                  <a:spcAft>
                    <a:spcPts val="800"/>
                  </a:spcAft>
                  <a:defRPr/>
                </a:pPr>
                <a:r>
                  <a:rPr lang="en-US" altLang="zh-CN" sz="22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a(</a:t>
                </a:r>
                <a:r>
                  <a:rPr lang="en-US" altLang="zh-CN" sz="2200" dirty="0" err="1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a|b</a:t>
                </a:r>
                <a:r>
                  <a:rPr lang="en-US" altLang="zh-CN" sz="22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)</a:t>
                </a:r>
                <a:r>
                  <a:rPr lang="zh-CN" altLang="en-US" sz="2200" baseline="300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r>
                  <a:rPr lang="zh-CN" altLang="en-US" sz="22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              </a:t>
                </a:r>
                <a:r>
                  <a:rPr lang="en-US" altLang="zh-CN" sz="22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{a</a:t>
                </a:r>
                <a:r>
                  <a:rPr lang="en-US" altLang="zh-CN" sz="22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}{</a:t>
                </a:r>
                <a:r>
                  <a:rPr lang="en-US" altLang="zh-CN" sz="2200" dirty="0" err="1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ε,a,b,aa,ab,ba,bb,aaa,aab</a:t>
                </a:r>
                <a:r>
                  <a:rPr lang="en-US" altLang="zh-CN" sz="22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,...}</a:t>
                </a:r>
              </a:p>
              <a:p>
                <a:pPr>
                  <a:spcAft>
                    <a:spcPts val="300"/>
                  </a:spcAft>
                  <a:defRPr/>
                </a:pPr>
                <a:r>
                  <a:rPr lang="en-US" altLang="zh-CN" sz="22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(</a:t>
                </a:r>
                <a:r>
                  <a:rPr lang="en-US" altLang="zh-CN" sz="2200" dirty="0" err="1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a|b</a:t>
                </a:r>
                <a:r>
                  <a:rPr lang="en-US" altLang="zh-CN" sz="22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)</a:t>
                </a:r>
                <a:r>
                  <a:rPr lang="en-US" altLang="zh-CN" sz="2200" baseline="30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r>
                  <a:rPr lang="en-US" altLang="zh-CN" sz="22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(</a:t>
                </a:r>
                <a:r>
                  <a:rPr lang="en-US" altLang="zh-CN" sz="2200" dirty="0" err="1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aa|bb</a:t>
                </a:r>
                <a:r>
                  <a:rPr lang="en-US" altLang="zh-CN" sz="22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)(</a:t>
                </a:r>
                <a:r>
                  <a:rPr lang="en-US" altLang="zh-CN" sz="2200" dirty="0" err="1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a|b</a:t>
                </a:r>
                <a:r>
                  <a:rPr lang="en-US" altLang="zh-CN" sz="22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)</a:t>
                </a:r>
                <a:r>
                  <a:rPr lang="en-US" altLang="zh-CN" sz="2200" baseline="300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r>
                  <a:rPr lang="en-US" altLang="zh-CN" sz="22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   </a:t>
                </a:r>
                <a:endParaRPr lang="en-US" altLang="zh-CN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>
                  <a:spcAft>
                    <a:spcPts val="300"/>
                  </a:spcAft>
                  <a:defRPr/>
                </a:pPr>
                <a:endParaRPr lang="en-US" altLang="zh-CN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>
                  <a:spcAft>
                    <a:spcPts val="300"/>
                  </a:spcAft>
                  <a:defRPr/>
                </a:pPr>
                <a:endParaRPr lang="zh-CN" altLang="en-US" sz="22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9" name="直接连接符 8"/>
              <p:cNvCxnSpPr>
                <a:cxnSpLocks/>
              </p:cNvCxnSpPr>
              <p:nvPr/>
            </p:nvCxnSpPr>
            <p:spPr>
              <a:xfrm>
                <a:off x="899305" y="2956851"/>
                <a:ext cx="7200281" cy="0"/>
              </a:xfrm>
              <a:prstGeom prst="line">
                <a:avLst/>
              </a:prstGeom>
              <a:ln w="28575">
                <a:solidFill>
                  <a:srgbClr val="3366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07FBF5-0424-41F4-8C39-CFD94DE740F6}"/>
                </a:ext>
              </a:extLst>
            </p:cNvPr>
            <p:cNvSpPr/>
            <p:nvPr/>
          </p:nvSpPr>
          <p:spPr bwMode="auto">
            <a:xfrm>
              <a:off x="3636834" y="4325442"/>
              <a:ext cx="2943835" cy="356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Aft>
                  <a:spcPts val="800"/>
                </a:spcAft>
                <a:defRPr/>
              </a:pPr>
              <a:r>
                <a:rPr lang="en-US" altLang="zh-CN" sz="22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{b}{ε,a,aa,aaa,...}</a:t>
              </a:r>
              <a:endParaRPr lang="zh-CN" altLang="en-US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0AEEC4F-DB6D-445F-8F6F-0CC8FAE22AB0}"/>
                </a:ext>
              </a:extLst>
            </p:cNvPr>
            <p:cNvSpPr/>
            <p:nvPr/>
          </p:nvSpPr>
          <p:spPr bwMode="auto">
            <a:xfrm>
              <a:off x="3626894" y="5199383"/>
              <a:ext cx="2943835" cy="356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Aft>
                  <a:spcPts val="800"/>
                </a:spcAft>
                <a:defRPr/>
              </a:pPr>
              <a:r>
                <a:rPr lang="en-US" altLang="zh-CN" sz="22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{...}{aa,bb}{...}</a:t>
              </a:r>
              <a:endParaRPr lang="zh-CN" altLang="en-US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14C1BF9-5DDF-4FED-B735-CAE45655B3FC}"/>
              </a:ext>
            </a:extLst>
          </p:cNvPr>
          <p:cNvSpPr txBox="1"/>
          <p:nvPr/>
        </p:nvSpPr>
        <p:spPr>
          <a:xfrm>
            <a:off x="1044625" y="5851695"/>
            <a:ext cx="7200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zh-CN" altLang="en-US" sz="22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2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22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2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2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是正规式，则</a:t>
            </a:r>
            <a:r>
              <a:rPr lang="en-US" altLang="zh-CN" sz="22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V|U</a:t>
            </a:r>
            <a:r>
              <a:rPr lang="zh-CN" altLang="en-US" sz="22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2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VU</a:t>
            </a:r>
            <a:r>
              <a:rPr lang="zh-CN" altLang="en-US" sz="22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2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200" baseline="300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2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2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(U|V)</a:t>
            </a:r>
            <a:r>
              <a:rPr lang="zh-CN" altLang="en-US" sz="2200" baseline="300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...</a:t>
            </a:r>
            <a:r>
              <a:rPr lang="zh-CN" altLang="en-US" sz="220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都是正规式</a:t>
            </a:r>
            <a:endParaRPr lang="zh-CN" altLang="en-US" sz="2200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733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/>
              <a:t>-</a:t>
            </a:r>
            <a:r>
              <a:rPr lang="zh-CN" altLang="en-US" dirty="0"/>
              <a:t>正规式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03090"/>
            <a:ext cx="8094436" cy="50074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=(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a+bc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*</a:t>
            </a:r>
          </a:p>
          <a:p>
            <a:pPr lvl="1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a,bc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}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={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ε,a,aa,bc,aaa,abc,bca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,...}=L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=(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a+b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)a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*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}</a:t>
            </a:r>
            <a:r>
              <a:rPr lang="en-US" altLang="zh-CN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baseline="300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|n</a:t>
            </a:r>
            <a:r>
              <a:rPr lang="en-US" altLang="zh-CN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=0,1,2,...}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baseline="-250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baseline="-250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j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={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a,b,aa,ba,aaa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,...}=L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=(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a+b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a+bb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}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a,bb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}={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ε,a,b,aa,ab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,...}{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a,bb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}=L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=(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aa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(bb)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b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ε,aa,aaaa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,...}{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ε,bb,bbbb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,...}{b}={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作业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}=L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4</a:t>
            </a:r>
            <a:endParaRPr lang="zh-CN" altLang="en-US" baseline="-25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4884057" y="3260818"/>
            <a:ext cx="3788228" cy="33237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2971" y="143635"/>
            <a:ext cx="5138058" cy="679904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/>
              <a:t>—D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210" y="818710"/>
            <a:ext cx="8030235" cy="472645"/>
          </a:xfrm>
        </p:spPr>
        <p:txBody>
          <a:bodyPr/>
          <a:lstStyle/>
          <a:p>
            <a:r>
              <a:rPr lang="zh-CN" altLang="en-US" sz="2400" u="sng">
                <a:latin typeface="楷体" pitchFamily="49" charset="-122"/>
                <a:ea typeface="楷体" pitchFamily="49" charset="-122"/>
              </a:rPr>
              <a:t>确定的有限状态自动机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的数学定义：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M=(S,Σ,δ,s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,F)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54816" y="1913457"/>
            <a:ext cx="3108576" cy="1150879"/>
            <a:chOff x="2296885" y="2375471"/>
            <a:chExt cx="3108576" cy="1150879"/>
          </a:xfrm>
        </p:grpSpPr>
        <p:grpSp>
          <p:nvGrpSpPr>
            <p:cNvPr id="5" name="组合 42"/>
            <p:cNvGrpSpPr>
              <a:grpSpLocks/>
            </p:cNvGrpSpPr>
            <p:nvPr/>
          </p:nvGrpSpPr>
          <p:grpSpPr bwMode="auto">
            <a:xfrm>
              <a:off x="2886100" y="2375471"/>
              <a:ext cx="2519361" cy="1150879"/>
              <a:chOff x="5944603" y="4812471"/>
              <a:chExt cx="2519303" cy="115137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944603" y="5513651"/>
                <a:ext cx="450840" cy="4501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987565" y="5513651"/>
                <a:ext cx="450840" cy="4501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013066" y="5513651"/>
                <a:ext cx="450840" cy="4501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0" name="直接箭头连接符 9"/>
              <p:cNvCxnSpPr>
                <a:cxnSpLocks/>
                <a:endCxn id="9" idx="2"/>
              </p:cNvCxnSpPr>
              <p:nvPr/>
            </p:nvCxnSpPr>
            <p:spPr>
              <a:xfrm>
                <a:off x="7433643" y="5737954"/>
                <a:ext cx="579424" cy="793"/>
              </a:xfrm>
              <a:prstGeom prst="straightConnector1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cxnSpLocks/>
              </p:cNvCxnSpPr>
              <p:nvPr/>
            </p:nvCxnSpPr>
            <p:spPr>
              <a:xfrm>
                <a:off x="6401792" y="5737954"/>
                <a:ext cx="588949" cy="1588"/>
              </a:xfrm>
              <a:prstGeom prst="straightConnector1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8070215" y="5569475"/>
                <a:ext cx="336542" cy="33854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411317" y="5377863"/>
                <a:ext cx="515926" cy="42245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16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7492314" y="5388979"/>
                <a:ext cx="433506" cy="42245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16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" name="弧形 14"/>
              <p:cNvSpPr/>
              <p:nvPr/>
            </p:nvSpPr>
            <p:spPr>
              <a:xfrm>
                <a:off x="7009794" y="5159640"/>
                <a:ext cx="421190" cy="422456"/>
              </a:xfrm>
              <a:prstGeom prst="arc">
                <a:avLst>
                  <a:gd name="adj1" fmla="val 7446447"/>
                  <a:gd name="adj2" fmla="val 3468516"/>
                </a:avLst>
              </a:prstGeom>
              <a:ln w="19050">
                <a:solidFill>
                  <a:srgbClr val="1E1CE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6757519" y="4812471"/>
                <a:ext cx="920459" cy="424044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16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6" name="直接箭头连接符 5"/>
            <p:cNvCxnSpPr>
              <a:cxnSpLocks/>
            </p:cNvCxnSpPr>
            <p:nvPr/>
          </p:nvCxnSpPr>
          <p:spPr bwMode="auto">
            <a:xfrm>
              <a:off x="2296885" y="3300557"/>
              <a:ext cx="588962" cy="1587"/>
            </a:xfrm>
            <a:prstGeom prst="straightConnector1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5698480" y="1755485"/>
            <a:ext cx="3240360" cy="504056"/>
          </a:xfrm>
          <a:prstGeom prst="rect">
            <a:avLst/>
          </a:prstGeom>
          <a:solidFill>
            <a:srgbClr val="FF9BFF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=0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初始态是唯一的！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8DAC4EF-EAAD-48BE-9FC7-2335BE576B85}"/>
              </a:ext>
            </a:extLst>
          </p:cNvPr>
          <p:cNvGrpSpPr/>
          <p:nvPr/>
        </p:nvGrpSpPr>
        <p:grpSpPr>
          <a:xfrm>
            <a:off x="1043608" y="1448780"/>
            <a:ext cx="1568963" cy="3270754"/>
            <a:chOff x="1043608" y="1448780"/>
            <a:chExt cx="1568963" cy="3270754"/>
          </a:xfrm>
        </p:grpSpPr>
        <p:sp>
          <p:nvSpPr>
            <p:cNvPr id="17" name="矩形 16"/>
            <p:cNvSpPr/>
            <p:nvPr/>
          </p:nvSpPr>
          <p:spPr>
            <a:xfrm>
              <a:off x="1043608" y="1448780"/>
              <a:ext cx="1568963" cy="5093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S={0,1,2}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43608" y="2063420"/>
              <a:ext cx="1336735" cy="4417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Σ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={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a,b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}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3608" y="2591719"/>
              <a:ext cx="1512168" cy="15841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δ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f(0,a)=1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f(1,a)=1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f(1,b)=2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74057" y="4286042"/>
              <a:ext cx="936104" cy="4334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F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={2}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010168" y="3156878"/>
            <a:ext cx="3108577" cy="1815525"/>
            <a:chOff x="4748921" y="4201887"/>
            <a:chExt cx="3108577" cy="1815525"/>
          </a:xfrm>
        </p:grpSpPr>
        <p:sp>
          <p:nvSpPr>
            <p:cNvPr id="36" name="椭圆 35"/>
            <p:cNvSpPr/>
            <p:nvPr/>
          </p:nvSpPr>
          <p:spPr bwMode="auto">
            <a:xfrm>
              <a:off x="5338137" y="4897949"/>
              <a:ext cx="450850" cy="45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6381123" y="4902712"/>
              <a:ext cx="450850" cy="45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椭圆 37"/>
            <p:cNvSpPr/>
            <p:nvPr/>
          </p:nvSpPr>
          <p:spPr bwMode="auto">
            <a:xfrm>
              <a:off x="7406648" y="4902712"/>
              <a:ext cx="450850" cy="45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9" name="直接箭头连接符 38"/>
            <p:cNvCxnSpPr>
              <a:cxnSpLocks/>
              <a:endCxn id="38" idx="2"/>
            </p:cNvCxnSpPr>
            <p:nvPr/>
          </p:nvCxnSpPr>
          <p:spPr bwMode="auto">
            <a:xfrm>
              <a:off x="6827211" y="5126919"/>
              <a:ext cx="579437" cy="793"/>
            </a:xfrm>
            <a:prstGeom prst="straightConnector1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cxnSpLocks/>
            </p:cNvCxnSpPr>
            <p:nvPr/>
          </p:nvCxnSpPr>
          <p:spPr bwMode="auto">
            <a:xfrm>
              <a:off x="5795336" y="5126919"/>
              <a:ext cx="588963" cy="1587"/>
            </a:xfrm>
            <a:prstGeom prst="straightConnector1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 bwMode="auto">
            <a:xfrm>
              <a:off x="7463798" y="4958512"/>
              <a:ext cx="336550" cy="338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4" name="弧形 43"/>
            <p:cNvSpPr/>
            <p:nvPr/>
          </p:nvSpPr>
          <p:spPr bwMode="auto">
            <a:xfrm>
              <a:off x="6389063" y="4570286"/>
              <a:ext cx="421200" cy="422275"/>
            </a:xfrm>
            <a:prstGeom prst="arc">
              <a:avLst>
                <a:gd name="adj1" fmla="val 7640833"/>
                <a:gd name="adj2" fmla="val 3014683"/>
              </a:avLst>
            </a:prstGeom>
            <a:ln w="19050">
              <a:solidFill>
                <a:srgbClr val="1E1CE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5" name="直接箭头连接符 34"/>
            <p:cNvCxnSpPr>
              <a:cxnSpLocks/>
            </p:cNvCxnSpPr>
            <p:nvPr/>
          </p:nvCxnSpPr>
          <p:spPr bwMode="auto">
            <a:xfrm>
              <a:off x="4748921" y="5122156"/>
              <a:ext cx="588962" cy="1587"/>
            </a:xfrm>
            <a:prstGeom prst="straightConnector1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5820229" y="4824724"/>
              <a:ext cx="493485" cy="261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364514" y="4201887"/>
              <a:ext cx="493485" cy="4354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94285" y="4731659"/>
              <a:ext cx="493485" cy="4354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5987888" y="5567412"/>
              <a:ext cx="450850" cy="45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6045038" y="5623212"/>
              <a:ext cx="336550" cy="338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1" name="直接箭头连接符 50"/>
            <p:cNvCxnSpPr>
              <a:cxnSpLocks/>
              <a:stCxn id="36" idx="5"/>
              <a:endCxn id="49" idx="1"/>
            </p:cNvCxnSpPr>
            <p:nvPr/>
          </p:nvCxnSpPr>
          <p:spPr bwMode="auto">
            <a:xfrm>
              <a:off x="5722962" y="5282048"/>
              <a:ext cx="330951" cy="351265"/>
            </a:xfrm>
            <a:prstGeom prst="straightConnector1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770334" y="5209780"/>
              <a:ext cx="493485" cy="260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7141029" y="5152571"/>
            <a:ext cx="1480457" cy="827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f(0,b)=3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F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={2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232400" y="4992915"/>
            <a:ext cx="1545771" cy="1538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f(2,a)=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？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f(2,b)=?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f(3,a)=?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f(3,b)=?</a:t>
            </a:r>
            <a:endParaRPr lang="zh-CN" altLang="en-US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31882" y="3461655"/>
            <a:ext cx="1509484" cy="116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f(2,a)=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？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f(2,b)=?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f(0,b)=?</a:t>
            </a:r>
            <a:endParaRPr lang="zh-CN" altLang="en-US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D53EFCC-CB07-4305-BC69-3B00D7F8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0" y="5004175"/>
            <a:ext cx="4409591" cy="1412347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FC53FA6A-766A-491C-B5E1-AB4C57397A3B}"/>
              </a:ext>
            </a:extLst>
          </p:cNvPr>
          <p:cNvGrpSpPr/>
          <p:nvPr/>
        </p:nvGrpSpPr>
        <p:grpSpPr>
          <a:xfrm>
            <a:off x="817624" y="5287460"/>
            <a:ext cx="2037192" cy="308428"/>
            <a:chOff x="817624" y="5287460"/>
            <a:chExt cx="2037192" cy="308428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2E6F6FF-FEC9-47A1-881E-DE4678C76B96}"/>
                </a:ext>
              </a:extLst>
            </p:cNvPr>
            <p:cNvCxnSpPr/>
            <p:nvPr/>
          </p:nvCxnSpPr>
          <p:spPr>
            <a:xfrm>
              <a:off x="1916705" y="5287460"/>
              <a:ext cx="9381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68D203F-BFA5-4C11-A386-A8C219CBBED2}"/>
                </a:ext>
              </a:extLst>
            </p:cNvPr>
            <p:cNvCxnSpPr/>
            <p:nvPr/>
          </p:nvCxnSpPr>
          <p:spPr>
            <a:xfrm>
              <a:off x="817624" y="5595888"/>
              <a:ext cx="9381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D0678C8-B902-4BC5-B80F-E0B436DA1B5E}"/>
              </a:ext>
            </a:extLst>
          </p:cNvPr>
          <p:cNvSpPr/>
          <p:nvPr/>
        </p:nvSpPr>
        <p:spPr>
          <a:xfrm>
            <a:off x="3159125" y="5013324"/>
            <a:ext cx="1374775" cy="294887"/>
          </a:xfrm>
          <a:prstGeom prst="round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A433D66-AC18-4231-A33C-67970FC743E7}"/>
              </a:ext>
            </a:extLst>
          </p:cNvPr>
          <p:cNvGrpSpPr/>
          <p:nvPr/>
        </p:nvGrpSpPr>
        <p:grpSpPr>
          <a:xfrm>
            <a:off x="4490909" y="3233988"/>
            <a:ext cx="288000" cy="288000"/>
            <a:chOff x="4490909" y="3233988"/>
            <a:chExt cx="288000" cy="288000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B62290B-8DD1-442D-89CF-C969E24CCD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90909" y="3233988"/>
              <a:ext cx="288000" cy="288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644A900-1863-4C15-A3B3-3B05EB350F1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0909" y="3233988"/>
              <a:ext cx="288000" cy="288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830E84F-FD43-483C-9A17-EFC3E8A1C1D2}"/>
              </a:ext>
            </a:extLst>
          </p:cNvPr>
          <p:cNvGrpSpPr/>
          <p:nvPr/>
        </p:nvGrpSpPr>
        <p:grpSpPr>
          <a:xfrm>
            <a:off x="3829050" y="2984500"/>
            <a:ext cx="1730375" cy="659635"/>
            <a:chOff x="3829050" y="2984500"/>
            <a:chExt cx="1730375" cy="659635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4B68355-3421-4483-A542-AF48D898B67F}"/>
                </a:ext>
              </a:extLst>
            </p:cNvPr>
            <p:cNvSpPr/>
            <p:nvPr/>
          </p:nvSpPr>
          <p:spPr>
            <a:xfrm>
              <a:off x="3829050" y="2984500"/>
              <a:ext cx="1730375" cy="396884"/>
            </a:xfrm>
            <a:custGeom>
              <a:avLst/>
              <a:gdLst>
                <a:gd name="connsiteX0" fmla="*/ 0 w 1730375"/>
                <a:gd name="connsiteY0" fmla="*/ 9525 h 396884"/>
                <a:gd name="connsiteX1" fmla="*/ 857250 w 1730375"/>
                <a:gd name="connsiteY1" fmla="*/ 396875 h 396884"/>
                <a:gd name="connsiteX2" fmla="*/ 1730375 w 1730375"/>
                <a:gd name="connsiteY2" fmla="*/ 0 h 39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375" h="396884">
                  <a:moveTo>
                    <a:pt x="0" y="9525"/>
                  </a:moveTo>
                  <a:cubicBezTo>
                    <a:pt x="284427" y="203993"/>
                    <a:pt x="568854" y="398462"/>
                    <a:pt x="857250" y="396875"/>
                  </a:cubicBezTo>
                  <a:cubicBezTo>
                    <a:pt x="1145646" y="395288"/>
                    <a:pt x="1438010" y="197644"/>
                    <a:pt x="173037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3CDC4F0-4A10-4BB8-89D3-EF1ED3AF0FF2}"/>
                </a:ext>
              </a:extLst>
            </p:cNvPr>
            <p:cNvSpPr/>
            <p:nvPr/>
          </p:nvSpPr>
          <p:spPr bwMode="auto">
            <a:xfrm>
              <a:off x="4516715" y="3295531"/>
              <a:ext cx="298162" cy="34860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1" grpId="0" animBg="1"/>
      <p:bldP spid="64" grpId="0"/>
      <p:bldP spid="66" grpId="0"/>
      <p:bldP spid="67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4959411" y="3568465"/>
            <a:ext cx="3348004" cy="2487193"/>
            <a:chOff x="4064259" y="3692848"/>
            <a:chExt cx="3348004" cy="2487193"/>
          </a:xfrm>
        </p:grpSpPr>
        <p:grpSp>
          <p:nvGrpSpPr>
            <p:cNvPr id="56" name="组合 55"/>
            <p:cNvGrpSpPr/>
            <p:nvPr/>
          </p:nvGrpSpPr>
          <p:grpSpPr>
            <a:xfrm>
              <a:off x="4064259" y="3692848"/>
              <a:ext cx="3348004" cy="2042529"/>
              <a:chOff x="4064259" y="3925072"/>
              <a:chExt cx="3348004" cy="2042529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064259" y="3925072"/>
                <a:ext cx="3348004" cy="2042529"/>
                <a:chOff x="2946668" y="3359015"/>
                <a:chExt cx="3348004" cy="2042529"/>
              </a:xfrm>
            </p:grpSpPr>
            <p:grpSp>
              <p:nvGrpSpPr>
                <p:cNvPr id="28" name="组合 57"/>
                <p:cNvGrpSpPr/>
                <p:nvPr/>
              </p:nvGrpSpPr>
              <p:grpSpPr>
                <a:xfrm>
                  <a:off x="3917324" y="3359015"/>
                  <a:ext cx="2325945" cy="1089031"/>
                  <a:chOff x="1646564" y="3084695"/>
                  <a:chExt cx="2325945" cy="1089031"/>
                </a:xfrm>
              </p:grpSpPr>
              <p:grpSp>
                <p:nvGrpSpPr>
                  <p:cNvPr id="43" name="组合 42"/>
                  <p:cNvGrpSpPr>
                    <a:grpSpLocks/>
                  </p:cNvGrpSpPr>
                  <p:nvPr/>
                </p:nvGrpSpPr>
                <p:grpSpPr bwMode="auto">
                  <a:xfrm>
                    <a:off x="1646564" y="3251322"/>
                    <a:ext cx="2325945" cy="922404"/>
                    <a:chOff x="6138014" y="5202523"/>
                    <a:chExt cx="2325892" cy="922801"/>
                  </a:xfrm>
                </p:grpSpPr>
                <p:sp>
                  <p:nvSpPr>
                    <p:cNvPr id="46" name="椭圆 45"/>
                    <p:cNvSpPr/>
                    <p:nvPr/>
                  </p:nvSpPr>
                  <p:spPr>
                    <a:xfrm>
                      <a:off x="6975660" y="5529903"/>
                      <a:ext cx="450840" cy="422456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7" name="椭圆 46"/>
                    <p:cNvSpPr/>
                    <p:nvPr/>
                  </p:nvSpPr>
                  <p:spPr>
                    <a:xfrm>
                      <a:off x="8013066" y="5516034"/>
                      <a:ext cx="450840" cy="450193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48" name="直接箭头连接符 47"/>
                    <p:cNvCxnSpPr>
                      <a:cxnSpLocks/>
                      <a:stCxn id="46" idx="6"/>
                      <a:endCxn id="47" idx="2"/>
                    </p:cNvCxnSpPr>
                    <p:nvPr/>
                  </p:nvCxnSpPr>
                  <p:spPr>
                    <a:xfrm flipV="1">
                      <a:off x="7426500" y="5741130"/>
                      <a:ext cx="586567" cy="1"/>
                    </a:xfrm>
                    <a:prstGeom prst="straightConnector1">
                      <a:avLst/>
                    </a:prstGeom>
                    <a:ln w="19050">
                      <a:solidFill>
                        <a:srgbClr val="1E1CE3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箭头连接符 48"/>
                    <p:cNvCxnSpPr/>
                    <p:nvPr/>
                  </p:nvCxnSpPr>
                  <p:spPr>
                    <a:xfrm flipV="1">
                      <a:off x="6138014" y="5826226"/>
                      <a:ext cx="870680" cy="299098"/>
                    </a:xfrm>
                    <a:prstGeom prst="straightConnector1">
                      <a:avLst/>
                    </a:prstGeom>
                    <a:ln w="19050">
                      <a:solidFill>
                        <a:srgbClr val="1E1CE3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椭圆 49"/>
                    <p:cNvSpPr/>
                    <p:nvPr/>
                  </p:nvSpPr>
                  <p:spPr>
                    <a:xfrm>
                      <a:off x="8070215" y="5571858"/>
                      <a:ext cx="336542" cy="33854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1" name="弧形 50"/>
                    <p:cNvSpPr/>
                    <p:nvPr/>
                  </p:nvSpPr>
                  <p:spPr>
                    <a:xfrm>
                      <a:off x="7006619" y="5202523"/>
                      <a:ext cx="421190" cy="422456"/>
                    </a:xfrm>
                    <a:prstGeom prst="arc">
                      <a:avLst>
                        <a:gd name="adj1" fmla="val 8029850"/>
                        <a:gd name="adj2" fmla="val 3014683"/>
                      </a:avLst>
                    </a:prstGeom>
                    <a:ln w="19050">
                      <a:solidFill>
                        <a:srgbClr val="1E1CE3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44" name="矩形 43"/>
                  <p:cNvSpPr/>
                  <p:nvPr/>
                </p:nvSpPr>
                <p:spPr>
                  <a:xfrm>
                    <a:off x="2209831" y="3084695"/>
                    <a:ext cx="422031" cy="3177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rgbClr val="003399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sz="1600" dirty="0">
                      <a:solidFill>
                        <a:srgbClr val="003399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2992229" y="3473018"/>
                    <a:ext cx="422031" cy="3177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rgbClr val="003399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zh-CN" altLang="en-US" sz="1600" dirty="0">
                      <a:solidFill>
                        <a:srgbClr val="003399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grpSp>
              <p:nvGrpSpPr>
                <p:cNvPr id="29" name="组合 67"/>
                <p:cNvGrpSpPr/>
                <p:nvPr/>
              </p:nvGrpSpPr>
              <p:grpSpPr>
                <a:xfrm>
                  <a:off x="3946535" y="4310826"/>
                  <a:ext cx="2348137" cy="1090718"/>
                  <a:chOff x="1751975" y="2923986"/>
                  <a:chExt cx="2348137" cy="1090718"/>
                </a:xfrm>
              </p:grpSpPr>
              <p:grpSp>
                <p:nvGrpSpPr>
                  <p:cNvPr id="34" name="组合 42"/>
                  <p:cNvGrpSpPr>
                    <a:grpSpLocks/>
                  </p:cNvGrpSpPr>
                  <p:nvPr/>
                </p:nvGrpSpPr>
                <p:grpSpPr bwMode="auto">
                  <a:xfrm>
                    <a:off x="1751975" y="3238629"/>
                    <a:ext cx="2272925" cy="776075"/>
                    <a:chOff x="6243423" y="5189819"/>
                    <a:chExt cx="2272877" cy="776408"/>
                  </a:xfrm>
                </p:grpSpPr>
                <p:sp>
                  <p:nvSpPr>
                    <p:cNvPr id="37" name="椭圆 36"/>
                    <p:cNvSpPr/>
                    <p:nvPr/>
                  </p:nvSpPr>
                  <p:spPr>
                    <a:xfrm>
                      <a:off x="7051862" y="5516035"/>
                      <a:ext cx="450841" cy="422456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38" name="椭圆 37"/>
                    <p:cNvSpPr/>
                    <p:nvPr/>
                  </p:nvSpPr>
                  <p:spPr>
                    <a:xfrm>
                      <a:off x="8065459" y="5516034"/>
                      <a:ext cx="450841" cy="450193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39" name="直接箭头连接符 38"/>
                    <p:cNvCxnSpPr>
                      <a:cxnSpLocks/>
                    </p:cNvCxnSpPr>
                    <p:nvPr/>
                  </p:nvCxnSpPr>
                  <p:spPr>
                    <a:xfrm>
                      <a:off x="7510222" y="5719860"/>
                      <a:ext cx="562176" cy="2637"/>
                    </a:xfrm>
                    <a:prstGeom prst="straightConnector1">
                      <a:avLst/>
                    </a:prstGeom>
                    <a:ln w="19050">
                      <a:solidFill>
                        <a:srgbClr val="1E1CE3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接箭头连接符 39"/>
                    <p:cNvCxnSpPr>
                      <a:cxnSpLocks/>
                    </p:cNvCxnSpPr>
                    <p:nvPr/>
                  </p:nvCxnSpPr>
                  <p:spPr>
                    <a:xfrm>
                      <a:off x="6243423" y="5303757"/>
                      <a:ext cx="841472" cy="313300"/>
                    </a:xfrm>
                    <a:prstGeom prst="straightConnector1">
                      <a:avLst/>
                    </a:prstGeom>
                    <a:ln w="19050">
                      <a:solidFill>
                        <a:srgbClr val="1E1CE3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椭圆 40"/>
                    <p:cNvSpPr/>
                    <p:nvPr/>
                  </p:nvSpPr>
                  <p:spPr>
                    <a:xfrm>
                      <a:off x="8125783" y="5571858"/>
                      <a:ext cx="336543" cy="33854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2" name="弧形 41"/>
                    <p:cNvSpPr/>
                    <p:nvPr/>
                  </p:nvSpPr>
                  <p:spPr>
                    <a:xfrm>
                      <a:off x="8090550" y="5189819"/>
                      <a:ext cx="421191" cy="422456"/>
                    </a:xfrm>
                    <a:prstGeom prst="arc">
                      <a:avLst>
                        <a:gd name="adj1" fmla="val 8029850"/>
                        <a:gd name="adj2" fmla="val 3014683"/>
                      </a:avLst>
                    </a:prstGeom>
                    <a:ln w="19050">
                      <a:solidFill>
                        <a:srgbClr val="1E1CE3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35" name="矩形 34"/>
                  <p:cNvSpPr/>
                  <p:nvPr/>
                </p:nvSpPr>
                <p:spPr>
                  <a:xfrm>
                    <a:off x="3678081" y="2923986"/>
                    <a:ext cx="422031" cy="3177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rgbClr val="003399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sz="1600" dirty="0">
                      <a:solidFill>
                        <a:srgbClr val="003399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6" name="矩形 35"/>
                  <p:cNvSpPr/>
                  <p:nvPr/>
                </p:nvSpPr>
                <p:spPr>
                  <a:xfrm>
                    <a:off x="3098961" y="3457386"/>
                    <a:ext cx="422031" cy="3177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rPr>
                      <a:t>ab</a:t>
                    </a:r>
                    <a:endParaRPr lang="zh-CN" altLang="en-US" sz="16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sp>
              <p:nvSpPr>
                <p:cNvPr id="30" name="椭圆 29"/>
                <p:cNvSpPr/>
                <p:nvPr/>
              </p:nvSpPr>
              <p:spPr bwMode="auto">
                <a:xfrm>
                  <a:off x="3536130" y="4386210"/>
                  <a:ext cx="450850" cy="45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08000"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4102468" y="3974823"/>
                  <a:ext cx="422031" cy="3177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ε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4087228" y="4550131"/>
                  <a:ext cx="422031" cy="3177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ε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33" name="直接箭头连接符 32"/>
                <p:cNvCxnSpPr/>
                <p:nvPr/>
              </p:nvCxnSpPr>
              <p:spPr bwMode="auto">
                <a:xfrm>
                  <a:off x="2946668" y="4622930"/>
                  <a:ext cx="588962" cy="1587"/>
                </a:xfrm>
                <a:prstGeom prst="straightConnector1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直接箭头连接符 51"/>
              <p:cNvCxnSpPr>
                <a:cxnSpLocks/>
                <a:stCxn id="46" idx="4"/>
                <a:endCxn id="37" idx="0"/>
              </p:cNvCxnSpPr>
              <p:nvPr/>
            </p:nvCxnSpPr>
            <p:spPr bwMode="auto">
              <a:xfrm>
                <a:off x="6098005" y="4841218"/>
                <a:ext cx="0" cy="676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/>
              <p:cNvSpPr/>
              <p:nvPr/>
            </p:nvSpPr>
            <p:spPr>
              <a:xfrm>
                <a:off x="6044394" y="4964513"/>
                <a:ext cx="422031" cy="317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16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57" name="直接箭头连接符 56"/>
            <p:cNvCxnSpPr>
              <a:cxnSpLocks/>
            </p:cNvCxnSpPr>
            <p:nvPr/>
          </p:nvCxnSpPr>
          <p:spPr bwMode="auto">
            <a:xfrm flipV="1">
              <a:off x="5108575" y="5600241"/>
              <a:ext cx="793750" cy="311150"/>
            </a:xfrm>
            <a:prstGeom prst="straightConnector1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/>
            <p:cNvSpPr/>
            <p:nvPr/>
          </p:nvSpPr>
          <p:spPr bwMode="auto">
            <a:xfrm>
              <a:off x="4653721" y="5730041"/>
              <a:ext cx="450850" cy="45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>
              <a:off x="4071938" y="5955016"/>
              <a:ext cx="588543" cy="7272"/>
            </a:xfrm>
            <a:prstGeom prst="straightConnector1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5213122" y="5762113"/>
              <a:ext cx="422031" cy="317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4978400" y="1117600"/>
            <a:ext cx="3425371" cy="2162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65" y="249011"/>
            <a:ext cx="7886700" cy="78128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/>
              <a:t>-</a:t>
            </a:r>
            <a:r>
              <a:rPr lang="zh-CN" altLang="en-US" dirty="0"/>
              <a:t>严格数学化</a:t>
            </a:r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4082"/>
            <a:ext cx="4393293" cy="3298016"/>
          </a:xfrm>
        </p:spPr>
        <p:txBody>
          <a:bodyPr/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追加“死状态”，使得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DFA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严格数学化；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NFA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的不同情况：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77942" y="6468894"/>
            <a:ext cx="415719" cy="365125"/>
          </a:xfrm>
        </p:spPr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106771" y="976921"/>
            <a:ext cx="3478188" cy="2214318"/>
            <a:chOff x="4860032" y="4527050"/>
            <a:chExt cx="3478188" cy="2214318"/>
          </a:xfrm>
        </p:grpSpPr>
        <p:grpSp>
          <p:nvGrpSpPr>
            <p:cNvPr id="6" name="组合 38"/>
            <p:cNvGrpSpPr/>
            <p:nvPr/>
          </p:nvGrpSpPr>
          <p:grpSpPr>
            <a:xfrm>
              <a:off x="4860032" y="4527050"/>
              <a:ext cx="3478188" cy="1866127"/>
              <a:chOff x="1403648" y="4301253"/>
              <a:chExt cx="3478188" cy="1866127"/>
            </a:xfrm>
          </p:grpSpPr>
          <p:grpSp>
            <p:nvGrpSpPr>
              <p:cNvPr id="9" name="组合 16"/>
              <p:cNvGrpSpPr/>
              <p:nvPr/>
            </p:nvGrpSpPr>
            <p:grpSpPr>
              <a:xfrm>
                <a:off x="1403648" y="4301253"/>
                <a:ext cx="3192714" cy="1054011"/>
                <a:chOff x="2296885" y="2455636"/>
                <a:chExt cx="3192714" cy="1054011"/>
              </a:xfrm>
            </p:grpSpPr>
            <p:grpSp>
              <p:nvGrpSpPr>
                <p:cNvPr id="15" name="组合 42"/>
                <p:cNvGrpSpPr>
                  <a:grpSpLocks/>
                </p:cNvGrpSpPr>
                <p:nvPr/>
              </p:nvGrpSpPr>
              <p:grpSpPr bwMode="auto">
                <a:xfrm>
                  <a:off x="2886100" y="2455636"/>
                  <a:ext cx="2603499" cy="1054011"/>
                  <a:chOff x="5944603" y="4892701"/>
                  <a:chExt cx="2603439" cy="1054469"/>
                </a:xfrm>
              </p:grpSpPr>
              <p:sp>
                <p:nvSpPr>
                  <p:cNvPr id="17" name="椭圆 16"/>
                  <p:cNvSpPr/>
                  <p:nvPr/>
                </p:nvSpPr>
                <p:spPr>
                  <a:xfrm>
                    <a:off x="5944603" y="5489034"/>
                    <a:ext cx="450840" cy="45019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0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8" name="椭圆 17"/>
                  <p:cNvSpPr/>
                  <p:nvPr/>
                </p:nvSpPr>
                <p:spPr>
                  <a:xfrm>
                    <a:off x="6987565" y="5496976"/>
                    <a:ext cx="450840" cy="45019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1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>
                  <a:xfrm>
                    <a:off x="8013066" y="5496976"/>
                    <a:ext cx="450840" cy="45019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2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20" name="直接箭头连接符 19"/>
                  <p:cNvCxnSpPr/>
                  <p:nvPr/>
                </p:nvCxnSpPr>
                <p:spPr>
                  <a:xfrm>
                    <a:off x="7433643" y="5720910"/>
                    <a:ext cx="588948" cy="1588"/>
                  </a:xfrm>
                  <a:prstGeom prst="straightConnector1">
                    <a:avLst/>
                  </a:prstGeom>
                  <a:ln w="19050">
                    <a:solidFill>
                      <a:srgbClr val="1E1CE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箭头连接符 20"/>
                  <p:cNvCxnSpPr/>
                  <p:nvPr/>
                </p:nvCxnSpPr>
                <p:spPr>
                  <a:xfrm>
                    <a:off x="6401792" y="5720910"/>
                    <a:ext cx="588949" cy="1588"/>
                  </a:xfrm>
                  <a:prstGeom prst="straightConnector1">
                    <a:avLst/>
                  </a:prstGeom>
                  <a:ln w="19050">
                    <a:solidFill>
                      <a:srgbClr val="1E1CE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椭圆 21"/>
                  <p:cNvSpPr/>
                  <p:nvPr/>
                </p:nvSpPr>
                <p:spPr>
                  <a:xfrm>
                    <a:off x="8070215" y="5552800"/>
                    <a:ext cx="336542" cy="33854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3" name="椭圆 22"/>
                  <p:cNvSpPr/>
                  <p:nvPr/>
                </p:nvSpPr>
                <p:spPr>
                  <a:xfrm>
                    <a:off x="6468468" y="5358804"/>
                    <a:ext cx="401625" cy="422456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4" name="椭圆 23"/>
                  <p:cNvSpPr/>
                  <p:nvPr/>
                </p:nvSpPr>
                <p:spPr>
                  <a:xfrm>
                    <a:off x="6870093" y="5373098"/>
                    <a:ext cx="1677949" cy="422456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5" name="弧形 24"/>
                  <p:cNvSpPr/>
                  <p:nvPr/>
                </p:nvSpPr>
                <p:spPr>
                  <a:xfrm>
                    <a:off x="7005031" y="5183465"/>
                    <a:ext cx="421190" cy="422456"/>
                  </a:xfrm>
                  <a:prstGeom prst="arc">
                    <a:avLst>
                      <a:gd name="adj1" fmla="val 7761796"/>
                      <a:gd name="adj2" fmla="val 3014683"/>
                    </a:avLst>
                  </a:prstGeom>
                  <a:ln w="19050">
                    <a:solidFill>
                      <a:srgbClr val="1E1CE3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椭圆 25"/>
                  <p:cNvSpPr/>
                  <p:nvPr/>
                </p:nvSpPr>
                <p:spPr>
                  <a:xfrm>
                    <a:off x="6124080" y="4892701"/>
                    <a:ext cx="1679536" cy="424044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cxnSp>
              <p:nvCxnSpPr>
                <p:cNvPr id="16" name="直接箭头连接符 15"/>
                <p:cNvCxnSpPr/>
                <p:nvPr/>
              </p:nvCxnSpPr>
              <p:spPr bwMode="auto">
                <a:xfrm>
                  <a:off x="2296885" y="3270132"/>
                  <a:ext cx="588962" cy="1587"/>
                </a:xfrm>
                <a:prstGeom prst="straightConnector1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椭圆 9"/>
              <p:cNvSpPr/>
              <p:nvPr/>
            </p:nvSpPr>
            <p:spPr bwMode="auto">
              <a:xfrm>
                <a:off x="3035850" y="5717380"/>
                <a:ext cx="450850" cy="450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1" name="直接箭头连接符 10"/>
              <p:cNvCxnSpPr>
                <a:cxnSpLocks/>
                <a:endCxn id="10" idx="1"/>
              </p:cNvCxnSpPr>
              <p:nvPr/>
            </p:nvCxnSpPr>
            <p:spPr bwMode="auto">
              <a:xfrm>
                <a:off x="2343150" y="5310188"/>
                <a:ext cx="758725" cy="47309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 bwMode="auto">
              <a:xfrm>
                <a:off x="2384906" y="5403182"/>
                <a:ext cx="378396" cy="42227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16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3" name="直接箭头连接符 12"/>
              <p:cNvCxnSpPr>
                <a:cxnSpLocks/>
                <a:endCxn id="10" idx="7"/>
              </p:cNvCxnSpPr>
              <p:nvPr/>
            </p:nvCxnSpPr>
            <p:spPr bwMode="auto">
              <a:xfrm flipH="1">
                <a:off x="3420675" y="5301208"/>
                <a:ext cx="719278" cy="48207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 bwMode="auto">
              <a:xfrm>
                <a:off x="3203848" y="5373216"/>
                <a:ext cx="1677988" cy="42227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 err="1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a,b</a:t>
                </a:r>
                <a:endParaRPr lang="zh-CN" altLang="en-US" sz="16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7" name="弧形 6"/>
            <p:cNvSpPr/>
            <p:nvPr/>
          </p:nvSpPr>
          <p:spPr bwMode="auto">
            <a:xfrm flipV="1">
              <a:off x="6517342" y="6295346"/>
              <a:ext cx="421200" cy="421200"/>
            </a:xfrm>
            <a:prstGeom prst="arc">
              <a:avLst>
                <a:gd name="adj1" fmla="val 7883375"/>
                <a:gd name="adj2" fmla="val 3014683"/>
              </a:avLst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919236" y="6309320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a,b</a:t>
              </a:r>
              <a:endPara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906214" y="5152467"/>
            <a:ext cx="1179268" cy="1021838"/>
            <a:chOff x="6011062" y="5276850"/>
            <a:chExt cx="1179268" cy="1021838"/>
          </a:xfrm>
        </p:grpSpPr>
        <p:grpSp>
          <p:nvGrpSpPr>
            <p:cNvPr id="85" name="组合 84"/>
            <p:cNvGrpSpPr/>
            <p:nvPr/>
          </p:nvGrpSpPr>
          <p:grpSpPr>
            <a:xfrm>
              <a:off x="6011062" y="5645812"/>
              <a:ext cx="1179268" cy="652876"/>
              <a:chOff x="6011062" y="5645812"/>
              <a:chExt cx="1179268" cy="652876"/>
            </a:xfrm>
          </p:grpSpPr>
          <p:sp>
            <p:nvSpPr>
              <p:cNvPr id="76" name="椭圆 75"/>
              <p:cNvSpPr/>
              <p:nvPr/>
            </p:nvSpPr>
            <p:spPr bwMode="auto">
              <a:xfrm>
                <a:off x="6362326" y="5876413"/>
                <a:ext cx="450850" cy="4222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8000"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77" name="直接箭头连接符 76"/>
              <p:cNvCxnSpPr>
                <a:cxnSpLocks/>
                <a:stCxn id="37" idx="5"/>
                <a:endCxn id="76" idx="1"/>
              </p:cNvCxnSpPr>
              <p:nvPr/>
            </p:nvCxnSpPr>
            <p:spPr bwMode="auto">
              <a:xfrm>
                <a:off x="6257407" y="5645812"/>
                <a:ext cx="170944" cy="292442"/>
              </a:xfrm>
              <a:prstGeom prst="straightConnector1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>
                <a:cxnSpLocks/>
                <a:stCxn id="76" idx="7"/>
                <a:endCxn id="38" idx="3"/>
              </p:cNvCxnSpPr>
              <p:nvPr/>
            </p:nvCxnSpPr>
            <p:spPr bwMode="auto">
              <a:xfrm flipV="1">
                <a:off x="6747151" y="5669476"/>
                <a:ext cx="205075" cy="268778"/>
              </a:xfrm>
              <a:prstGeom prst="straightConnector1">
                <a:avLst/>
              </a:prstGeom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/>
              <p:cNvSpPr/>
              <p:nvPr/>
            </p:nvSpPr>
            <p:spPr>
              <a:xfrm>
                <a:off x="6011062" y="5678121"/>
                <a:ext cx="422031" cy="317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16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768299" y="5668597"/>
                <a:ext cx="422031" cy="317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16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6337300" y="5276850"/>
              <a:ext cx="541273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1944913" y="2249712"/>
          <a:ext cx="2264232" cy="1723575"/>
        </p:xfrm>
        <a:graphic>
          <a:graphicData uri="http://schemas.openxmlformats.org/drawingml/2006/table">
            <a:tbl>
              <a:tblPr/>
              <a:tblGrid>
                <a:gridCol w="75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71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2" name="组合 91"/>
          <p:cNvGrpSpPr/>
          <p:nvPr/>
        </p:nvGrpSpPr>
        <p:grpSpPr>
          <a:xfrm>
            <a:off x="4026058" y="4771009"/>
            <a:ext cx="1522815" cy="1114424"/>
            <a:chOff x="3130906" y="4619626"/>
            <a:chExt cx="1522815" cy="1114424"/>
          </a:xfrm>
        </p:grpSpPr>
        <p:sp>
          <p:nvSpPr>
            <p:cNvPr id="78" name="矩形 77"/>
            <p:cNvSpPr/>
            <p:nvPr/>
          </p:nvSpPr>
          <p:spPr>
            <a:xfrm>
              <a:off x="3130906" y="4619626"/>
              <a:ext cx="1517294" cy="1114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3130906" y="4669277"/>
              <a:ext cx="1522815" cy="1009998"/>
              <a:chOff x="2625739" y="4945043"/>
              <a:chExt cx="1522815" cy="1009998"/>
            </a:xfrm>
            <a:solidFill>
              <a:schemeClr val="bg1"/>
            </a:solidFill>
          </p:grpSpPr>
          <p:sp>
            <p:nvSpPr>
              <p:cNvPr id="63" name="椭圆 62"/>
              <p:cNvSpPr/>
              <p:nvPr/>
            </p:nvSpPr>
            <p:spPr bwMode="auto">
              <a:xfrm>
                <a:off x="3227725" y="5228586"/>
                <a:ext cx="450850" cy="450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8000"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64" name="直接箭头连接符 63"/>
              <p:cNvCxnSpPr>
                <a:cxnSpLocks/>
              </p:cNvCxnSpPr>
              <p:nvPr/>
            </p:nvCxnSpPr>
            <p:spPr bwMode="auto">
              <a:xfrm>
                <a:off x="2625739" y="5452424"/>
                <a:ext cx="601986" cy="0"/>
              </a:xfrm>
              <a:prstGeom prst="straightConnector1">
                <a:avLst/>
              </a:prstGeom>
              <a:grpFill/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>
                <a:cxnSpLocks/>
                <a:stCxn id="63" idx="7"/>
                <a:endCxn id="30" idx="2"/>
              </p:cNvCxnSpPr>
              <p:nvPr/>
            </p:nvCxnSpPr>
            <p:spPr bwMode="auto">
              <a:xfrm flipV="1">
                <a:off x="3612550" y="4945043"/>
                <a:ext cx="536004" cy="349444"/>
              </a:xfrm>
              <a:prstGeom prst="straightConnector1">
                <a:avLst/>
              </a:prstGeom>
              <a:grpFill/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>
                <a:cxnSpLocks/>
                <a:stCxn id="63" idx="5"/>
                <a:endCxn id="58" idx="2"/>
              </p:cNvCxnSpPr>
              <p:nvPr/>
            </p:nvCxnSpPr>
            <p:spPr bwMode="auto">
              <a:xfrm>
                <a:off x="3612550" y="5612685"/>
                <a:ext cx="536004" cy="342356"/>
              </a:xfrm>
              <a:prstGeom prst="straightConnector1">
                <a:avLst/>
              </a:prstGeom>
              <a:grpFill/>
              <a:ln w="19050">
                <a:solidFill>
                  <a:srgbClr val="1E1CE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组合 81"/>
          <p:cNvGrpSpPr/>
          <p:nvPr/>
        </p:nvGrpSpPr>
        <p:grpSpPr>
          <a:xfrm>
            <a:off x="5029359" y="4621102"/>
            <a:ext cx="425014" cy="1302281"/>
            <a:chOff x="4134207" y="4469719"/>
            <a:chExt cx="425014" cy="1302281"/>
          </a:xfrm>
        </p:grpSpPr>
        <p:sp>
          <p:nvSpPr>
            <p:cNvPr id="79" name="矩形 78"/>
            <p:cNvSpPr/>
            <p:nvPr/>
          </p:nvSpPr>
          <p:spPr>
            <a:xfrm>
              <a:off x="4137190" y="4469719"/>
              <a:ext cx="422031" cy="317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134207" y="5454275"/>
              <a:ext cx="422031" cy="317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6E20751-54AD-4BBA-AD05-CCC763B1552B}"/>
              </a:ext>
            </a:extLst>
          </p:cNvPr>
          <p:cNvGrpSpPr/>
          <p:nvPr/>
        </p:nvGrpSpPr>
        <p:grpSpPr>
          <a:xfrm>
            <a:off x="740841" y="4520276"/>
            <a:ext cx="3092118" cy="1489584"/>
            <a:chOff x="740841" y="4520276"/>
            <a:chExt cx="3092118" cy="1489584"/>
          </a:xfrm>
        </p:grpSpPr>
        <p:sp>
          <p:nvSpPr>
            <p:cNvPr id="86" name="内容占位符 2">
              <a:extLst>
                <a:ext uri="{FF2B5EF4-FFF2-40B4-BE49-F238E27FC236}">
                  <a16:creationId xmlns:a16="http://schemas.microsoft.com/office/drawing/2014/main" id="{DF1A5310-6D28-4C6C-9C65-80CC4432B0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0841" y="5519180"/>
              <a:ext cx="3092118" cy="490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36000" rIns="91440" bIns="108000" numCol="1" anchor="ctr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60000"/>
                <a:buFont typeface="Wingdings" pitchFamily="2" charset="2"/>
                <a:buChar char="Ø"/>
                <a:defRPr sz="24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2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ts val="35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1E1CE3"/>
                  </a:solidFill>
                  <a:latin typeface="华文楷体" pitchFamily="2" charset="-122"/>
                  <a:ea typeface="华文楷体" pitchFamily="2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400">
                <a:buNone/>
              </a:pPr>
              <a:r>
                <a:rPr lang="zh-CN" altLang="en-US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非确定的有限状态自动机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C1F0B76-7EEE-4E1A-89F1-6E979EB3DE4E}"/>
                </a:ext>
              </a:extLst>
            </p:cNvPr>
            <p:cNvCxnSpPr/>
            <p:nvPr/>
          </p:nvCxnSpPr>
          <p:spPr>
            <a:xfrm>
              <a:off x="926595" y="4520276"/>
              <a:ext cx="52387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DDA94A28-9492-45DD-A24E-DB834BFCAD1B}"/>
                </a:ext>
              </a:extLst>
            </p:cNvPr>
            <p:cNvCxnSpPr/>
            <p:nvPr/>
          </p:nvCxnSpPr>
          <p:spPr>
            <a:xfrm flipH="1" flipV="1">
              <a:off x="1188532" y="4572098"/>
              <a:ext cx="413138" cy="97211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5472"/>
            <a:ext cx="7886700" cy="607332"/>
          </a:xfrm>
        </p:spPr>
        <p:txBody>
          <a:bodyPr/>
          <a:lstStyle/>
          <a:p>
            <a:r>
              <a:rPr lang="en-US" altLang="zh-CN"/>
              <a:t>DFA</a:t>
            </a:r>
            <a:r>
              <a:rPr lang="zh-CN" altLang="en-US"/>
              <a:t>和</a:t>
            </a:r>
            <a:r>
              <a:rPr lang="en-US" altLang="zh-CN"/>
              <a:t>NFA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71" y="1310507"/>
            <a:ext cx="8036379" cy="27485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100" dirty="0">
                <a:latin typeface="楷体" pitchFamily="49" charset="-122"/>
                <a:ea typeface="楷体" pitchFamily="49" charset="-122"/>
              </a:rPr>
              <a:t>更具体地说，</a:t>
            </a:r>
            <a:r>
              <a:rPr lang="zh-CN" altLang="en-US" sz="2100" u="sng" dirty="0">
                <a:latin typeface="楷体" pitchFamily="49" charset="-122"/>
                <a:ea typeface="楷体" pitchFamily="49" charset="-122"/>
              </a:rPr>
              <a:t>这里的自动机叫做有限状态自动机</a:t>
            </a:r>
            <a:r>
              <a:rPr lang="en-US" altLang="zh-CN" sz="2100" u="sng" dirty="0">
                <a:latin typeface="楷体" pitchFamily="49" charset="-122"/>
                <a:ea typeface="楷体" pitchFamily="49" charset="-122"/>
              </a:rPr>
              <a:t>(FA)</a:t>
            </a:r>
            <a:r>
              <a:rPr lang="zh-CN" altLang="en-US" sz="2100" u="sng" dirty="0">
                <a:latin typeface="楷体" pitchFamily="49" charset="-122"/>
                <a:ea typeface="楷体" pitchFamily="49" charset="-122"/>
              </a:rPr>
              <a:t>，又分为</a:t>
            </a:r>
            <a:r>
              <a:rPr lang="en-US" altLang="zh-CN" sz="2100" u="sng" dirty="0">
                <a:latin typeface="楷体" pitchFamily="49" charset="-122"/>
                <a:ea typeface="楷体" pitchFamily="49" charset="-122"/>
              </a:rPr>
              <a:t>DFA</a:t>
            </a:r>
            <a:r>
              <a:rPr lang="zh-CN" altLang="en-US" sz="2100" u="sng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100" u="sng" dirty="0">
                <a:latin typeface="楷体" pitchFamily="49" charset="-122"/>
                <a:ea typeface="楷体" pitchFamily="49" charset="-122"/>
              </a:rPr>
              <a:t>NFA</a:t>
            </a:r>
            <a:r>
              <a:rPr lang="zh-CN" altLang="en-US" sz="2100" u="sng" dirty="0">
                <a:latin typeface="楷体" pitchFamily="49" charset="-122"/>
                <a:ea typeface="楷体" pitchFamily="49" charset="-122"/>
              </a:rPr>
              <a:t>两种</a:t>
            </a:r>
            <a:r>
              <a:rPr lang="zh-CN" altLang="en-US" sz="2100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100" dirty="0">
              <a:latin typeface="楷体" pitchFamily="49" charset="-122"/>
              <a:ea typeface="楷体" pitchFamily="49" charset="-122"/>
            </a:endParaRPr>
          </a:p>
          <a:p>
            <a:pPr marL="452438" lvl="1">
              <a:lnSpc>
                <a:spcPct val="110000"/>
              </a:lnSpc>
            </a:pPr>
            <a:r>
              <a:rPr lang="en-US" altLang="zh-CN" sz="21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DFA(</a:t>
            </a:r>
            <a:r>
              <a:rPr lang="zh-CN" altLang="en-US" sz="21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确定的</a:t>
            </a:r>
            <a:r>
              <a:rPr lang="en-US" altLang="zh-CN" sz="21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FA)</a:t>
            </a:r>
            <a:r>
              <a:rPr lang="zh-CN" altLang="en-US" sz="2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100" dirty="0">
                <a:latin typeface="楷体" pitchFamily="49" charset="-122"/>
                <a:ea typeface="楷体" pitchFamily="49" charset="-122"/>
              </a:rPr>
              <a:t>Deterministic Finite Automaton</a:t>
            </a:r>
          </a:p>
          <a:p>
            <a:pPr marL="452438" lvl="1">
              <a:lnSpc>
                <a:spcPct val="110000"/>
              </a:lnSpc>
            </a:pPr>
            <a:r>
              <a:rPr lang="en-US" altLang="zh-CN" sz="21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NFA(</a:t>
            </a:r>
            <a:r>
              <a:rPr lang="zh-CN" altLang="en-US" sz="21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非确定的</a:t>
            </a:r>
            <a:r>
              <a:rPr lang="en-US" altLang="zh-CN" sz="21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FA)</a:t>
            </a:r>
            <a:r>
              <a:rPr lang="zh-CN" altLang="en-US" sz="2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100" dirty="0">
                <a:latin typeface="楷体" pitchFamily="49" charset="-122"/>
                <a:ea typeface="楷体" pitchFamily="49" charset="-122"/>
              </a:rPr>
              <a:t>Non-deterministic Finite Automaton</a:t>
            </a:r>
          </a:p>
          <a:p>
            <a:pPr marL="228600" lvl="1"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en-US" altLang="zh-CN" sz="2100" dirty="0">
                <a:latin typeface="楷体" pitchFamily="49" charset="-122"/>
                <a:ea typeface="楷体" pitchFamily="49" charset="-122"/>
              </a:rPr>
              <a:t>DFA/NFA</a:t>
            </a:r>
            <a:r>
              <a:rPr lang="zh-CN" altLang="en-US" sz="2100" dirty="0">
                <a:latin typeface="楷体" pitchFamily="49" charset="-122"/>
                <a:ea typeface="楷体" pitchFamily="49" charset="-122"/>
              </a:rPr>
              <a:t>是相互等价的表达正规语言的工具，都与正规式等价。它们又都与正规文法</a:t>
            </a:r>
            <a:r>
              <a:rPr lang="zh-CN" altLang="en-US" sz="2100">
                <a:latin typeface="楷体" pitchFamily="49" charset="-122"/>
                <a:ea typeface="楷体" pitchFamily="49" charset="-122"/>
              </a:rPr>
              <a:t>等价；</a:t>
            </a:r>
            <a:endParaRPr lang="en-US" altLang="zh-CN" sz="21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551529" y="4239090"/>
            <a:ext cx="8157190" cy="2298387"/>
            <a:chOff x="551529" y="4138694"/>
            <a:chExt cx="8157190" cy="2298387"/>
          </a:xfrm>
        </p:grpSpPr>
        <p:grpSp>
          <p:nvGrpSpPr>
            <p:cNvPr id="19" name="组合 18"/>
            <p:cNvGrpSpPr/>
            <p:nvPr/>
          </p:nvGrpSpPr>
          <p:grpSpPr>
            <a:xfrm>
              <a:off x="551529" y="4138694"/>
              <a:ext cx="3236690" cy="1783130"/>
              <a:chOff x="4484899" y="3645217"/>
              <a:chExt cx="3236690" cy="178313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507745" y="3645217"/>
                <a:ext cx="3108576" cy="930986"/>
                <a:chOff x="2296885" y="2595362"/>
                <a:chExt cx="3108576" cy="930986"/>
              </a:xfrm>
            </p:grpSpPr>
            <p:grpSp>
              <p:nvGrpSpPr>
                <p:cNvPr id="6" name="组合 42"/>
                <p:cNvGrpSpPr>
                  <a:grpSpLocks/>
                </p:cNvGrpSpPr>
                <p:nvPr/>
              </p:nvGrpSpPr>
              <p:grpSpPr bwMode="auto">
                <a:xfrm>
                  <a:off x="2886100" y="2595362"/>
                  <a:ext cx="2519361" cy="930986"/>
                  <a:chOff x="5944603" y="5032458"/>
                  <a:chExt cx="2519303" cy="931386"/>
                </a:xfrm>
              </p:grpSpPr>
              <p:sp>
                <p:nvSpPr>
                  <p:cNvPr id="8" name="椭圆 7"/>
                  <p:cNvSpPr/>
                  <p:nvPr/>
                </p:nvSpPr>
                <p:spPr>
                  <a:xfrm>
                    <a:off x="5944603" y="5513651"/>
                    <a:ext cx="450840" cy="45019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0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6987565" y="5513651"/>
                    <a:ext cx="450840" cy="45019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1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0" name="椭圆 9"/>
                  <p:cNvSpPr/>
                  <p:nvPr/>
                </p:nvSpPr>
                <p:spPr>
                  <a:xfrm>
                    <a:off x="8013066" y="5513651"/>
                    <a:ext cx="450840" cy="45019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2</a:t>
                    </a: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11" name="直接箭头连接符 10"/>
                  <p:cNvCxnSpPr>
                    <a:cxnSpLocks/>
                    <a:stCxn id="9" idx="6"/>
                    <a:endCxn id="10" idx="2"/>
                  </p:cNvCxnSpPr>
                  <p:nvPr/>
                </p:nvCxnSpPr>
                <p:spPr>
                  <a:xfrm>
                    <a:off x="7438405" y="5738747"/>
                    <a:ext cx="574662" cy="0"/>
                  </a:xfrm>
                  <a:prstGeom prst="straightConnector1">
                    <a:avLst/>
                  </a:prstGeom>
                  <a:ln w="19050">
                    <a:solidFill>
                      <a:srgbClr val="1E1CE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>
                    <a:cxnSpLocks/>
                    <a:stCxn id="8" idx="6"/>
                    <a:endCxn id="9" idx="2"/>
                  </p:cNvCxnSpPr>
                  <p:nvPr/>
                </p:nvCxnSpPr>
                <p:spPr>
                  <a:xfrm>
                    <a:off x="6395443" y="5738747"/>
                    <a:ext cx="592122" cy="0"/>
                  </a:xfrm>
                  <a:prstGeom prst="straightConnector1">
                    <a:avLst/>
                  </a:prstGeom>
                  <a:ln w="19050">
                    <a:solidFill>
                      <a:srgbClr val="1E1CE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椭圆 12"/>
                  <p:cNvSpPr/>
                  <p:nvPr/>
                </p:nvSpPr>
                <p:spPr>
                  <a:xfrm>
                    <a:off x="8073390" y="5569475"/>
                    <a:ext cx="336542" cy="33854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4" name="椭圆 13"/>
                  <p:cNvSpPr/>
                  <p:nvPr/>
                </p:nvSpPr>
                <p:spPr>
                  <a:xfrm>
                    <a:off x="6488751" y="5402372"/>
                    <a:ext cx="361056" cy="303558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5" name="椭圆 14"/>
                  <p:cNvSpPr/>
                  <p:nvPr/>
                </p:nvSpPr>
                <p:spPr>
                  <a:xfrm>
                    <a:off x="7506055" y="5373098"/>
                    <a:ext cx="406025" cy="422456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6" name="弧形 15"/>
                  <p:cNvSpPr/>
                  <p:nvPr/>
                </p:nvSpPr>
                <p:spPr>
                  <a:xfrm>
                    <a:off x="7000268" y="5183465"/>
                    <a:ext cx="421190" cy="422456"/>
                  </a:xfrm>
                  <a:prstGeom prst="arc">
                    <a:avLst>
                      <a:gd name="adj1" fmla="val 7655106"/>
                      <a:gd name="adj2" fmla="val 3014683"/>
                    </a:avLst>
                  </a:prstGeom>
                  <a:ln w="19050">
                    <a:solidFill>
                      <a:srgbClr val="1E1CE3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椭圆 16"/>
                  <p:cNvSpPr/>
                  <p:nvPr/>
                </p:nvSpPr>
                <p:spPr>
                  <a:xfrm>
                    <a:off x="7219975" y="5032458"/>
                    <a:ext cx="576585" cy="424044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16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zh-CN" altLang="en-US" sz="16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cxnSp>
              <p:nvCxnSpPr>
                <p:cNvPr id="7" name="直接箭头连接符 6"/>
                <p:cNvCxnSpPr>
                  <a:cxnSpLocks/>
                </p:cNvCxnSpPr>
                <p:nvPr/>
              </p:nvCxnSpPr>
              <p:spPr bwMode="auto">
                <a:xfrm>
                  <a:off x="2296885" y="3300557"/>
                  <a:ext cx="588962" cy="1587"/>
                </a:xfrm>
                <a:prstGeom prst="straightConnector1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矩形 17"/>
              <p:cNvSpPr/>
              <p:nvPr/>
            </p:nvSpPr>
            <p:spPr>
              <a:xfrm>
                <a:off x="4484899" y="4746176"/>
                <a:ext cx="3236690" cy="6821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识别的语言：</a:t>
                </a:r>
                <a:endPara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L=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aa</a:t>
                </a:r>
                <a:r>
                  <a:rPr lang="en-US" altLang="zh-CN" sz="2000" baseline="30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b={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ab,aab,aaab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,...}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4409807" y="4138694"/>
              <a:ext cx="4298912" cy="1770441"/>
              <a:chOff x="4496891" y="3717788"/>
              <a:chExt cx="4298912" cy="177044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080013" y="4804229"/>
                <a:ext cx="3236400" cy="684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识别的语言：</a:t>
                </a:r>
                <a:endPara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L=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aa</a:t>
                </a:r>
                <a:r>
                  <a:rPr lang="en-US" altLang="zh-CN" sz="2000" baseline="30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b={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ab,aab,aaab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,...}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4496891" y="3717788"/>
                <a:ext cx="4298912" cy="964891"/>
                <a:chOff x="4496891" y="3717788"/>
                <a:chExt cx="4298912" cy="964891"/>
              </a:xfrm>
            </p:grpSpPr>
            <p:sp>
              <p:nvSpPr>
                <p:cNvPr id="25" name="椭圆 24"/>
                <p:cNvSpPr/>
                <p:nvPr/>
              </p:nvSpPr>
              <p:spPr bwMode="auto">
                <a:xfrm>
                  <a:off x="4857483" y="4232679"/>
                  <a:ext cx="450850" cy="45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0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 bwMode="auto">
                <a:xfrm>
                  <a:off x="6593503" y="4232679"/>
                  <a:ext cx="450850" cy="45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1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 bwMode="auto">
                <a:xfrm>
                  <a:off x="8344953" y="4232679"/>
                  <a:ext cx="450850" cy="45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2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28" name="直接箭头连接符 27"/>
                <p:cNvCxnSpPr>
                  <a:cxnSpLocks/>
                </p:cNvCxnSpPr>
                <p:nvPr/>
              </p:nvCxnSpPr>
              <p:spPr bwMode="auto">
                <a:xfrm>
                  <a:off x="7917932" y="4456886"/>
                  <a:ext cx="421200" cy="1587"/>
                </a:xfrm>
                <a:prstGeom prst="straightConnector1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cxnSpLocks/>
                </p:cNvCxnSpPr>
                <p:nvPr/>
              </p:nvCxnSpPr>
              <p:spPr bwMode="auto">
                <a:xfrm flipV="1">
                  <a:off x="5314682" y="4457679"/>
                  <a:ext cx="409446" cy="0"/>
                </a:xfrm>
                <a:prstGeom prst="straightConnector1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椭圆 29"/>
                <p:cNvSpPr/>
                <p:nvPr/>
              </p:nvSpPr>
              <p:spPr bwMode="auto">
                <a:xfrm>
                  <a:off x="8405278" y="4288479"/>
                  <a:ext cx="336550" cy="338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3" name="弧形 32"/>
                <p:cNvSpPr/>
                <p:nvPr/>
              </p:nvSpPr>
              <p:spPr bwMode="auto">
                <a:xfrm>
                  <a:off x="6599334" y="3900253"/>
                  <a:ext cx="421200" cy="422275"/>
                </a:xfrm>
                <a:prstGeom prst="arc">
                  <a:avLst>
                    <a:gd name="adj1" fmla="val 7625630"/>
                    <a:gd name="adj2" fmla="val 3014683"/>
                  </a:avLst>
                </a:prstGeom>
                <a:ln w="19050">
                  <a:solidFill>
                    <a:srgbClr val="1E1CE3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cxnSp>
              <p:nvCxnSpPr>
                <p:cNvPr id="24" name="直接箭头连接符 23"/>
                <p:cNvCxnSpPr>
                  <a:cxnSpLocks/>
                </p:cNvCxnSpPr>
                <p:nvPr/>
              </p:nvCxnSpPr>
              <p:spPr bwMode="auto">
                <a:xfrm>
                  <a:off x="4496891" y="4456886"/>
                  <a:ext cx="360000" cy="1587"/>
                </a:xfrm>
                <a:prstGeom prst="straightConnector1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矩形 34"/>
                <p:cNvSpPr/>
                <p:nvPr/>
              </p:nvSpPr>
              <p:spPr>
                <a:xfrm>
                  <a:off x="5346797" y="4163720"/>
                  <a:ext cx="323902" cy="2389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rgbClr val="003399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endParaRPr lang="zh-CN" altLang="en-US" sz="1600" dirty="0">
                    <a:solidFill>
                      <a:srgbClr val="003399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6895113" y="3717788"/>
                  <a:ext cx="446090" cy="4645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rgbClr val="003399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endParaRPr lang="zh-CN" altLang="en-US" sz="1600" dirty="0">
                    <a:solidFill>
                      <a:srgbClr val="003399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8008538" y="4169855"/>
                  <a:ext cx="282440" cy="26725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rgbClr val="003399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sz="1600" dirty="0">
                    <a:solidFill>
                      <a:srgbClr val="003399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8" name="椭圆 37"/>
                <p:cNvSpPr/>
                <p:nvPr/>
              </p:nvSpPr>
              <p:spPr bwMode="auto">
                <a:xfrm>
                  <a:off x="7460064" y="4232679"/>
                  <a:ext cx="450850" cy="45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08000"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p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 bwMode="auto">
                <a:xfrm>
                  <a:off x="5724673" y="4232679"/>
                  <a:ext cx="450850" cy="45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08000"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q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41" name="直接箭头连接符 40"/>
                <p:cNvCxnSpPr>
                  <a:cxnSpLocks/>
                </p:cNvCxnSpPr>
                <p:nvPr/>
              </p:nvCxnSpPr>
              <p:spPr bwMode="auto">
                <a:xfrm flipV="1">
                  <a:off x="6181532" y="4457679"/>
                  <a:ext cx="409446" cy="0"/>
                </a:xfrm>
                <a:prstGeom prst="straightConnector1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>
                  <a:cxnSpLocks/>
                </p:cNvCxnSpPr>
                <p:nvPr/>
              </p:nvCxnSpPr>
              <p:spPr bwMode="auto">
                <a:xfrm flipV="1">
                  <a:off x="7048382" y="4457679"/>
                  <a:ext cx="409446" cy="0"/>
                </a:xfrm>
                <a:prstGeom prst="straightConnector1">
                  <a:avLst/>
                </a:prstGeom>
                <a:ln w="19050">
                  <a:solidFill>
                    <a:srgbClr val="1E1CE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矩形 42"/>
                <p:cNvSpPr/>
                <p:nvPr/>
              </p:nvSpPr>
              <p:spPr>
                <a:xfrm>
                  <a:off x="6161332" y="4184361"/>
                  <a:ext cx="422031" cy="2411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rgbClr val="003399"/>
                      </a:solidFill>
                      <a:latin typeface="楷体" pitchFamily="49" charset="-122"/>
                      <a:ea typeface="楷体" pitchFamily="49" charset="-122"/>
                    </a:rPr>
                    <a:t>ε</a:t>
                  </a:r>
                  <a:endParaRPr lang="zh-CN" altLang="en-US" sz="1600" dirty="0">
                    <a:solidFill>
                      <a:srgbClr val="003399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7039432" y="4169854"/>
                  <a:ext cx="422031" cy="255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rgbClr val="003399"/>
                      </a:solidFill>
                      <a:latin typeface="楷体" pitchFamily="49" charset="-122"/>
                      <a:ea typeface="楷体" pitchFamily="49" charset="-122"/>
                    </a:rPr>
                    <a:t>ε</a:t>
                  </a:r>
                  <a:endParaRPr lang="zh-CN" altLang="en-US" sz="1600" dirty="0">
                    <a:solidFill>
                      <a:srgbClr val="003399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</p:grpSp>
        <p:sp>
          <p:nvSpPr>
            <p:cNvPr id="40" name="矩形 39"/>
            <p:cNvSpPr/>
            <p:nvPr/>
          </p:nvSpPr>
          <p:spPr>
            <a:xfrm>
              <a:off x="1836044" y="5994400"/>
              <a:ext cx="834585" cy="4426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DFA</a:t>
              </a:r>
              <a:endPara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284673" y="5943600"/>
              <a:ext cx="834585" cy="4426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NFA</a:t>
              </a:r>
              <a:endPara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3CC24D-71EB-4BBE-A499-0B0360027E2C}"/>
              </a:ext>
            </a:extLst>
          </p:cNvPr>
          <p:cNvGrpSpPr/>
          <p:nvPr/>
        </p:nvGrpSpPr>
        <p:grpSpPr>
          <a:xfrm>
            <a:off x="611560" y="818710"/>
            <a:ext cx="7777765" cy="1726025"/>
            <a:chOff x="611560" y="1860980"/>
            <a:chExt cx="7777765" cy="172602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3CD15309-01E3-4717-8F6C-6EED0F04C6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1560" y="1860980"/>
              <a:ext cx="7777765" cy="1726025"/>
              <a:chOff x="520924" y="2413974"/>
              <a:chExt cx="7777765" cy="1726025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AECB9BF5-A680-4C20-8B61-495FD4140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0924" y="2413974"/>
                <a:ext cx="7777765" cy="1726025"/>
              </a:xfrm>
              <a:prstGeom prst="rect">
                <a:avLst/>
              </a:prstGeom>
              <a:ln w="57150">
                <a:solidFill>
                  <a:srgbClr val="00B050"/>
                </a:solidFill>
              </a:ln>
            </p:spPr>
          </p:pic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53D7E72-5EE6-4A8A-8628-AD69B09DE9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9305" y="3488635"/>
                <a:ext cx="1780843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346A002-DA20-4881-9D5C-E33E52575527}"/>
                  </a:ext>
                </a:extLst>
              </p:cNvPr>
              <p:cNvSpPr/>
              <p:nvPr/>
            </p:nvSpPr>
            <p:spPr>
              <a:xfrm>
                <a:off x="3491880" y="3667538"/>
                <a:ext cx="1935215" cy="437323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BD8FAC6-1A75-4D40-AA84-5EAB2FD4185B}"/>
                </a:ext>
              </a:extLst>
            </p:cNvPr>
            <p:cNvSpPr/>
            <p:nvPr/>
          </p:nvSpPr>
          <p:spPr bwMode="auto">
            <a:xfrm>
              <a:off x="4138414" y="1951781"/>
              <a:ext cx="178996" cy="25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C374968-05DD-4A19-A800-7FB3A6CC11AC}"/>
                </a:ext>
              </a:extLst>
            </p:cNvPr>
            <p:cNvSpPr/>
            <p:nvPr/>
          </p:nvSpPr>
          <p:spPr bwMode="auto">
            <a:xfrm>
              <a:off x="7322249" y="2511685"/>
              <a:ext cx="178996" cy="25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BB85E1A-3211-4147-B35D-582AE34F826F}"/>
              </a:ext>
            </a:extLst>
          </p:cNvPr>
          <p:cNvGrpSpPr/>
          <p:nvPr/>
        </p:nvGrpSpPr>
        <p:grpSpPr>
          <a:xfrm>
            <a:off x="609725" y="2663915"/>
            <a:ext cx="7779600" cy="1570260"/>
            <a:chOff x="628650" y="4221801"/>
            <a:chExt cx="7779600" cy="157026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A010816-C4D0-4A5D-8F9F-B3B849033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4221801"/>
              <a:ext cx="7779600" cy="1570260"/>
            </a:xfrm>
            <a:prstGeom prst="rect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</p:pic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5C58503-4F7B-4C63-AD48-38744305EAB8}"/>
                </a:ext>
              </a:extLst>
            </p:cNvPr>
            <p:cNvCxnSpPr>
              <a:cxnSpLocks/>
            </p:cNvCxnSpPr>
            <p:nvPr/>
          </p:nvCxnSpPr>
          <p:spPr>
            <a:xfrm>
              <a:off x="2398474" y="4558419"/>
              <a:ext cx="1055926" cy="0"/>
            </a:xfrm>
            <a:prstGeom prst="line">
              <a:avLst/>
            </a:prstGeom>
            <a:ln w="57150">
              <a:solidFill>
                <a:srgbClr val="1E1C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085C2D5-F841-464B-A7DF-0F45B74AC741}"/>
                </a:ext>
              </a:extLst>
            </p:cNvPr>
            <p:cNvSpPr/>
            <p:nvPr/>
          </p:nvSpPr>
          <p:spPr>
            <a:xfrm>
              <a:off x="2127654" y="5440665"/>
              <a:ext cx="1326746" cy="306085"/>
            </a:xfrm>
            <a:prstGeom prst="rect">
              <a:avLst/>
            </a:prstGeom>
            <a:noFill/>
            <a:ln w="57150">
              <a:solidFill>
                <a:srgbClr val="1E1C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B829CC7-CCDB-4DC8-9253-11C6AF74C35D}"/>
              </a:ext>
            </a:extLst>
          </p:cNvPr>
          <p:cNvSpPr/>
          <p:nvPr/>
        </p:nvSpPr>
        <p:spPr>
          <a:xfrm>
            <a:off x="3730625" y="2689225"/>
            <a:ext cx="1529088" cy="311282"/>
          </a:xfrm>
          <a:prstGeom prst="round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8DA65C3-2587-4ECC-8B2F-C379B7AB1CFB}"/>
              </a:ext>
            </a:extLst>
          </p:cNvPr>
          <p:cNvSpPr/>
          <p:nvPr/>
        </p:nvSpPr>
        <p:spPr>
          <a:xfrm>
            <a:off x="5481625" y="948554"/>
            <a:ext cx="1925650" cy="397645"/>
          </a:xfrm>
          <a:prstGeom prst="round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5651005" y="2001124"/>
            <a:ext cx="2351314" cy="12046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1517" y="132901"/>
            <a:ext cx="5280966" cy="781287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/>
              <a:t>-</a:t>
            </a:r>
            <a:r>
              <a:rPr lang="zh-CN" altLang="en-US"/>
              <a:t>有限状态自动机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453" y="1121735"/>
            <a:ext cx="4930321" cy="5547625"/>
          </a:xfrm>
        </p:spPr>
        <p:txBody>
          <a:bodyPr/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为语言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设计一个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DFA</a:t>
            </a:r>
          </a:p>
          <a:p>
            <a:pPr>
              <a:spcAft>
                <a:spcPts val="2400"/>
              </a:spcAft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为语言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ba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设计一个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DFA</a:t>
            </a:r>
          </a:p>
          <a:p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为语言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b+ba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设计一个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NFA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作业：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812800" lvl="1" indent="-355600"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为语言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sz="2000" baseline="-250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000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bba</a:t>
            </a:r>
            <a:r>
              <a:rPr lang="en-US" altLang="zh-CN" sz="2000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设计一个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NFA</a:t>
            </a:r>
          </a:p>
          <a:p>
            <a:pPr marL="812800" lvl="1" indent="-355600"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为语言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sz="2000" baseline="-25000" dirty="0"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=(a</a:t>
            </a:r>
            <a:r>
              <a:rPr lang="en-US" altLang="zh-CN" sz="2000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b+ba</a:t>
            </a:r>
            <a:r>
              <a:rPr lang="en-US" altLang="zh-CN" sz="2000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000" baseline="30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设计一个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NFA</a:t>
            </a:r>
          </a:p>
          <a:p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D809-FDC6-4D4C-9952-8F7132C5CE63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5772151" y="957186"/>
            <a:ext cx="2040837" cy="844132"/>
            <a:chOff x="1931674" y="3170569"/>
            <a:chExt cx="2040837" cy="844132"/>
          </a:xfrm>
        </p:grpSpPr>
        <p:grpSp>
          <p:nvGrpSpPr>
            <p:cNvPr id="32" name="组合 42"/>
            <p:cNvGrpSpPr>
              <a:grpSpLocks/>
            </p:cNvGrpSpPr>
            <p:nvPr/>
          </p:nvGrpSpPr>
          <p:grpSpPr bwMode="auto">
            <a:xfrm>
              <a:off x="1931674" y="3241801"/>
              <a:ext cx="2040837" cy="772900"/>
              <a:chOff x="6423116" y="5192995"/>
              <a:chExt cx="2040790" cy="773232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987565" y="5516034"/>
                <a:ext cx="450840" cy="450193"/>
              </a:xfrm>
              <a:prstGeom prst="ellipse">
                <a:avLst/>
              </a:prstGeom>
              <a:noFill/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013066" y="5516034"/>
                <a:ext cx="450840" cy="450193"/>
              </a:xfrm>
              <a:prstGeom prst="ellipse">
                <a:avLst/>
              </a:prstGeom>
              <a:noFill/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37" name="直接箭头连接符 36"/>
              <p:cNvCxnSpPr>
                <a:cxnSpLocks/>
                <a:stCxn id="35" idx="6"/>
                <a:endCxn id="36" idx="2"/>
              </p:cNvCxnSpPr>
              <p:nvPr/>
            </p:nvCxnSpPr>
            <p:spPr>
              <a:xfrm>
                <a:off x="7438404" y="5741130"/>
                <a:ext cx="574662" cy="0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cxnSpLocks/>
                <a:endCxn id="35" idx="2"/>
              </p:cNvCxnSpPr>
              <p:nvPr/>
            </p:nvCxnSpPr>
            <p:spPr>
              <a:xfrm flipV="1">
                <a:off x="6423116" y="5741130"/>
                <a:ext cx="564449" cy="1250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/>
            </p:nvSpPr>
            <p:spPr>
              <a:xfrm>
                <a:off x="8070215" y="5571858"/>
                <a:ext cx="336542" cy="338545"/>
              </a:xfrm>
              <a:prstGeom prst="ellipse">
                <a:avLst/>
              </a:prstGeom>
              <a:noFill/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2" name="弧形 41"/>
              <p:cNvSpPr/>
              <p:nvPr/>
            </p:nvSpPr>
            <p:spPr>
              <a:xfrm>
                <a:off x="7014556" y="5192995"/>
                <a:ext cx="421190" cy="422456"/>
              </a:xfrm>
              <a:prstGeom prst="arc">
                <a:avLst>
                  <a:gd name="adj1" fmla="val 8029850"/>
                  <a:gd name="adj2" fmla="val 3014683"/>
                </a:avLst>
              </a:prstGeom>
              <a:ln w="12700">
                <a:solidFill>
                  <a:schemeClr val="accent5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2203241" y="3170569"/>
              <a:ext cx="422031" cy="317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3399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1600" dirty="0">
                <a:solidFill>
                  <a:srgbClr val="0033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079392" y="3473225"/>
              <a:ext cx="292614" cy="317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3399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1600" dirty="0">
                <a:solidFill>
                  <a:srgbClr val="0033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750825" y="1984051"/>
            <a:ext cx="2062160" cy="1097427"/>
            <a:chOff x="1910345" y="2917274"/>
            <a:chExt cx="2062160" cy="1097427"/>
          </a:xfrm>
        </p:grpSpPr>
        <p:grpSp>
          <p:nvGrpSpPr>
            <p:cNvPr id="49" name="组合 42"/>
            <p:cNvGrpSpPr>
              <a:grpSpLocks/>
            </p:cNvGrpSpPr>
            <p:nvPr/>
          </p:nvGrpSpPr>
          <p:grpSpPr bwMode="auto">
            <a:xfrm>
              <a:off x="1910345" y="3227512"/>
              <a:ext cx="2062160" cy="787189"/>
              <a:chOff x="6401792" y="5178700"/>
              <a:chExt cx="2062114" cy="78752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987565" y="5516034"/>
                <a:ext cx="450840" cy="450193"/>
              </a:xfrm>
              <a:prstGeom prst="ellipse">
                <a:avLst/>
              </a:prstGeom>
              <a:noFill/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8013066" y="5516034"/>
                <a:ext cx="450840" cy="450193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54" name="直接箭头连接符 53"/>
              <p:cNvCxnSpPr>
                <a:cxnSpLocks/>
                <a:stCxn id="52" idx="6"/>
                <a:endCxn id="53" idx="2"/>
              </p:cNvCxnSpPr>
              <p:nvPr/>
            </p:nvCxnSpPr>
            <p:spPr>
              <a:xfrm>
                <a:off x="7438405" y="5741130"/>
                <a:ext cx="574661" cy="0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cxnSpLocks/>
              </p:cNvCxnSpPr>
              <p:nvPr/>
            </p:nvCxnSpPr>
            <p:spPr>
              <a:xfrm>
                <a:off x="6401792" y="5731750"/>
                <a:ext cx="585773" cy="0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椭圆 55"/>
              <p:cNvSpPr/>
              <p:nvPr/>
            </p:nvSpPr>
            <p:spPr>
              <a:xfrm>
                <a:off x="8070215" y="5571858"/>
                <a:ext cx="336542" cy="338545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7" name="弧形 56"/>
              <p:cNvSpPr/>
              <p:nvPr/>
            </p:nvSpPr>
            <p:spPr>
              <a:xfrm>
                <a:off x="8027043" y="5178700"/>
                <a:ext cx="421191" cy="422456"/>
              </a:xfrm>
              <a:prstGeom prst="arc">
                <a:avLst>
                  <a:gd name="adj1" fmla="val 7702173"/>
                  <a:gd name="adj2" fmla="val 3014683"/>
                </a:avLst>
              </a:prstGeom>
              <a:ln w="12700">
                <a:solidFill>
                  <a:schemeClr val="accent5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3525821" y="2917274"/>
              <a:ext cx="422031" cy="317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3399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1600" dirty="0">
                <a:solidFill>
                  <a:srgbClr val="0033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026690" y="3457386"/>
              <a:ext cx="422031" cy="317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3399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1600" dirty="0">
                <a:solidFill>
                  <a:srgbClr val="0033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138316" y="3181568"/>
            <a:ext cx="3296601" cy="2276530"/>
            <a:chOff x="2946668" y="3188780"/>
            <a:chExt cx="3296601" cy="2276530"/>
          </a:xfrm>
        </p:grpSpPr>
        <p:grpSp>
          <p:nvGrpSpPr>
            <p:cNvPr id="58" name="组合 57"/>
            <p:cNvGrpSpPr/>
            <p:nvPr/>
          </p:nvGrpSpPr>
          <p:grpSpPr>
            <a:xfrm>
              <a:off x="3917324" y="3188780"/>
              <a:ext cx="2325945" cy="1259272"/>
              <a:chOff x="1646564" y="2914460"/>
              <a:chExt cx="2325945" cy="1259272"/>
            </a:xfrm>
          </p:grpSpPr>
          <p:grpSp>
            <p:nvGrpSpPr>
              <p:cNvPr id="59" name="组合 42"/>
              <p:cNvGrpSpPr>
                <a:grpSpLocks/>
              </p:cNvGrpSpPr>
              <p:nvPr/>
            </p:nvGrpSpPr>
            <p:grpSpPr bwMode="auto">
              <a:xfrm>
                <a:off x="1646564" y="3232277"/>
                <a:ext cx="2325945" cy="941455"/>
                <a:chOff x="6138014" y="5183465"/>
                <a:chExt cx="2325892" cy="941859"/>
              </a:xfrm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6987565" y="5516034"/>
                  <a:ext cx="450840" cy="450193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0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8013066" y="5516034"/>
                  <a:ext cx="450840" cy="450193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1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64" name="直接箭头连接符 63"/>
                <p:cNvCxnSpPr>
                  <a:cxnSpLocks/>
                  <a:stCxn id="62" idx="6"/>
                  <a:endCxn id="63" idx="2"/>
                </p:cNvCxnSpPr>
                <p:nvPr/>
              </p:nvCxnSpPr>
              <p:spPr>
                <a:xfrm>
                  <a:off x="7438404" y="5741130"/>
                  <a:ext cx="574662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/>
                <p:nvPr/>
              </p:nvCxnSpPr>
              <p:spPr>
                <a:xfrm flipV="1">
                  <a:off x="6138014" y="5826226"/>
                  <a:ext cx="870680" cy="299098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椭圆 65"/>
                <p:cNvSpPr/>
                <p:nvPr/>
              </p:nvSpPr>
              <p:spPr>
                <a:xfrm>
                  <a:off x="8070215" y="5571858"/>
                  <a:ext cx="336542" cy="338545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7" name="弧形 66"/>
                <p:cNvSpPr/>
                <p:nvPr/>
              </p:nvSpPr>
              <p:spPr>
                <a:xfrm>
                  <a:off x="7000267" y="5183465"/>
                  <a:ext cx="421190" cy="422456"/>
                </a:xfrm>
                <a:prstGeom prst="arc">
                  <a:avLst>
                    <a:gd name="adj1" fmla="val 7714373"/>
                    <a:gd name="adj2" fmla="val 3014683"/>
                  </a:avLst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60" name="矩形 59"/>
              <p:cNvSpPr/>
              <p:nvPr/>
            </p:nvSpPr>
            <p:spPr>
              <a:xfrm>
                <a:off x="2489345" y="2914460"/>
                <a:ext cx="422031" cy="317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003399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1600" dirty="0">
                  <a:solidFill>
                    <a:srgbClr val="003399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003760" y="3474854"/>
                <a:ext cx="422031" cy="317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003399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1600" dirty="0">
                  <a:solidFill>
                    <a:srgbClr val="003399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916824" y="4310826"/>
              <a:ext cx="2302634" cy="1154484"/>
              <a:chOff x="1722264" y="2923986"/>
              <a:chExt cx="2302634" cy="1154484"/>
            </a:xfrm>
          </p:grpSpPr>
          <p:grpSp>
            <p:nvGrpSpPr>
              <p:cNvPr id="69" name="组合 42"/>
              <p:cNvGrpSpPr>
                <a:grpSpLocks/>
              </p:cNvGrpSpPr>
              <p:nvPr/>
            </p:nvGrpSpPr>
            <p:grpSpPr bwMode="auto">
              <a:xfrm>
                <a:off x="1722264" y="3241801"/>
                <a:ext cx="2302634" cy="772900"/>
                <a:chOff x="6213714" y="5192995"/>
                <a:chExt cx="2302586" cy="773232"/>
              </a:xfrm>
            </p:grpSpPr>
            <p:sp>
              <p:nvSpPr>
                <p:cNvPr id="72" name="椭圆 71"/>
                <p:cNvSpPr/>
                <p:nvPr/>
              </p:nvSpPr>
              <p:spPr>
                <a:xfrm>
                  <a:off x="7039957" y="5516034"/>
                  <a:ext cx="450841" cy="450193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2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8065459" y="5516034"/>
                  <a:ext cx="450841" cy="450193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3</a:t>
                  </a: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74" name="直接箭头连接符 73"/>
                <p:cNvCxnSpPr>
                  <a:cxnSpLocks/>
                  <a:stCxn id="72" idx="6"/>
                  <a:endCxn id="73" idx="2"/>
                </p:cNvCxnSpPr>
                <p:nvPr/>
              </p:nvCxnSpPr>
              <p:spPr>
                <a:xfrm>
                  <a:off x="7490797" y="5741130"/>
                  <a:ext cx="574662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/>
                <p:cNvCxnSpPr/>
                <p:nvPr/>
              </p:nvCxnSpPr>
              <p:spPr>
                <a:xfrm>
                  <a:off x="6213714" y="5318129"/>
                  <a:ext cx="871181" cy="298928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椭圆 75"/>
                <p:cNvSpPr/>
                <p:nvPr/>
              </p:nvSpPr>
              <p:spPr>
                <a:xfrm>
                  <a:off x="8122608" y="5571858"/>
                  <a:ext cx="336543" cy="338545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77" name="弧形 76"/>
                <p:cNvSpPr/>
                <p:nvPr/>
              </p:nvSpPr>
              <p:spPr>
                <a:xfrm>
                  <a:off x="8088962" y="5192995"/>
                  <a:ext cx="421191" cy="422456"/>
                </a:xfrm>
                <a:prstGeom prst="arc">
                  <a:avLst>
                    <a:gd name="adj1" fmla="val 8029850"/>
                    <a:gd name="adj2" fmla="val 3014683"/>
                  </a:avLst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70" name="矩形 69"/>
              <p:cNvSpPr/>
              <p:nvPr/>
            </p:nvSpPr>
            <p:spPr>
              <a:xfrm>
                <a:off x="3561167" y="2923986"/>
                <a:ext cx="422031" cy="317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003399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1600" dirty="0">
                  <a:solidFill>
                    <a:srgbClr val="003399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3075695" y="3760745"/>
                <a:ext cx="422031" cy="317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003399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1600" dirty="0">
                  <a:solidFill>
                    <a:srgbClr val="003399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78" name="椭圆 77"/>
            <p:cNvSpPr/>
            <p:nvPr/>
          </p:nvSpPr>
          <p:spPr bwMode="auto">
            <a:xfrm>
              <a:off x="3526150" y="4379860"/>
              <a:ext cx="450850" cy="45000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102468" y="3974823"/>
              <a:ext cx="422031" cy="317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101374" y="4829860"/>
              <a:ext cx="422031" cy="317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2946668" y="4603880"/>
              <a:ext cx="588962" cy="1587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16482</TotalTime>
  <Words>2323</Words>
  <Application>Microsoft Office PowerPoint</Application>
  <PresentationFormat>全屏显示(4:3)</PresentationFormat>
  <Paragraphs>824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 Unicode MS</vt:lpstr>
      <vt:lpstr>华文楷体</vt:lpstr>
      <vt:lpstr>华文新魏</vt:lpstr>
      <vt:lpstr>华文行楷</vt:lpstr>
      <vt:lpstr>楷体</vt:lpstr>
      <vt:lpstr>Arial</vt:lpstr>
      <vt:lpstr>Calibri</vt:lpstr>
      <vt:lpstr>Calibri Light</vt:lpstr>
      <vt:lpstr>Comic Sans MS</vt:lpstr>
      <vt:lpstr>Wingdings</vt:lpstr>
      <vt:lpstr>Office 主题​​</vt:lpstr>
      <vt:lpstr>编译原理</vt:lpstr>
      <vt:lpstr>这部分阐述下列几个主题</vt:lpstr>
      <vt:lpstr>概述</vt:lpstr>
      <vt:lpstr>正规式</vt:lpstr>
      <vt:lpstr>例-正规式</vt:lpstr>
      <vt:lpstr>例—DFA</vt:lpstr>
      <vt:lpstr>例-严格数学化DFA</vt:lpstr>
      <vt:lpstr>DFA和NFA</vt:lpstr>
      <vt:lpstr>例-有限状态自动机</vt:lpstr>
      <vt:lpstr>作业</vt:lpstr>
      <vt:lpstr>例</vt:lpstr>
      <vt:lpstr>以下要解决的问题图解</vt:lpstr>
      <vt:lpstr>Thompson算法</vt:lpstr>
      <vt:lpstr>例-自动机=正规式</vt:lpstr>
      <vt:lpstr>例-自动机=正规式（续）</vt:lpstr>
      <vt:lpstr>例-正规式转NFA</vt:lpstr>
      <vt:lpstr>子集构造法 （Subset construction）</vt:lpstr>
      <vt:lpstr>示例</vt:lpstr>
      <vt:lpstr>Hopcroft算法</vt:lpstr>
      <vt:lpstr>3.3.6 确定有限自动机的化简</vt:lpstr>
      <vt:lpstr>3.3.6 确定有限自动机的化简（续）</vt:lpstr>
      <vt:lpstr>几个要点</vt:lpstr>
      <vt:lpstr>形式语言的重要结论</vt:lpstr>
      <vt:lpstr>例-NFA的确定化</vt:lpstr>
      <vt:lpstr>表3.3 转换矩阵</vt:lpstr>
      <vt:lpstr>表3.4 重命名后的状态转换矩阵</vt:lpstr>
      <vt:lpstr>图3.8 未化简的DFA</vt:lpstr>
      <vt:lpstr>例3.6-化简DFA</vt:lpstr>
      <vt:lpstr>例3.6（续）</vt:lpstr>
      <vt:lpstr>例3.6（续）-人眼观察快速做法</vt:lpstr>
      <vt:lpstr>作业1</vt:lpstr>
      <vt:lpstr>作业2</vt:lpstr>
      <vt:lpstr>作业3</vt:lpstr>
      <vt:lpstr>End of This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徐德智</dc:creator>
  <cp:lastModifiedBy>Xu Dezhi</cp:lastModifiedBy>
  <cp:revision>849</cp:revision>
  <dcterms:created xsi:type="dcterms:W3CDTF">2016-08-02T12:41:14Z</dcterms:created>
  <dcterms:modified xsi:type="dcterms:W3CDTF">2023-01-09T05:22:25Z</dcterms:modified>
</cp:coreProperties>
</file>