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405" r:id="rId2"/>
    <p:sldId id="626" r:id="rId3"/>
    <p:sldId id="585" r:id="rId4"/>
    <p:sldId id="584" r:id="rId5"/>
    <p:sldId id="625" r:id="rId6"/>
    <p:sldId id="589" r:id="rId7"/>
    <p:sldId id="590" r:id="rId8"/>
    <p:sldId id="591" r:id="rId9"/>
    <p:sldId id="594" r:id="rId10"/>
    <p:sldId id="616" r:id="rId11"/>
    <p:sldId id="614" r:id="rId12"/>
    <p:sldId id="580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00FF"/>
    <a:srgbClr val="1E1C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4D9FC96-B9F4-467E-9B87-412580977989}" type="datetimeFigureOut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0A8240-7587-4A04-B908-EE668D49F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E765-C575-499B-848D-FCEB98EACA8B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3CC88-45F8-4291-8830-3CEA7B91F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2BB2C-1FC1-4C6E-8B23-BD995F7F621C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FD153-1308-4827-9C19-41E75C4D5E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9B18E-824D-4BC1-BD68-CAB839419E22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43D50-98D9-4F52-BFF9-844A4CB10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E2C0-C93C-4393-AF05-52385EE3F55B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3A549-9C13-4399-83C7-A4E2E0BD5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AD6F-B893-45EA-AF0E-F6C1A2B1525F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AEB8E-A226-4683-9F05-CF3069DAA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4810E-D8F5-4C51-80C5-0278A445BDE6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D032E-6209-47DB-AC79-81D9105F9E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B7C55-7F04-4A91-982B-B8FB7FF02746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077F-5FE0-4750-872D-EDAFD8939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B6F2-1C7A-4238-98F3-5A3152DA71AE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2DDB-9FFF-49C5-8E5B-1441D271E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9C56-D694-4335-94E6-7A709A0C6AEC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19C08-A333-4D5D-8E68-4F27749FAC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1F5-C6E7-4F84-B063-C9CCD6F54559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24860-B628-4A71-886B-B6A48736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A6EC-0D99-4A7F-82E3-940FE1B56E59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C1D6-8E40-4212-84D6-C1888DB90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017588" y="1112838"/>
            <a:ext cx="7373937" cy="179070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0549" y="3047999"/>
            <a:ext cx="4311502" cy="2075543"/>
          </a:xfrm>
        </p:spPr>
        <p:txBody>
          <a:bodyPr tIns="0" bIns="0" rtlCol="0">
            <a:noAutofit/>
          </a:bodyPr>
          <a:lstStyle/>
          <a:p>
            <a:pPr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第三章 词法分析</a:t>
            </a:r>
            <a:endParaRPr lang="en-US" altLang="zh-CN" sz="3300" b="1" dirty="0">
              <a:solidFill>
                <a:srgbClr val="1E1CE3"/>
              </a:solidFill>
              <a:latin typeface="华文新魏" pitchFamily="2" charset="-122"/>
              <a:ea typeface="华文新魏" pitchFamily="2" charset="-122"/>
              <a:cs typeface="+mj-cs"/>
            </a:endParaRPr>
          </a:p>
          <a:p>
            <a:pPr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第二部分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15545" y="4912792"/>
            <a:ext cx="20795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2023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4341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925082" y="6262914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964" y="205469"/>
            <a:ext cx="8181521" cy="621846"/>
          </a:xfrm>
        </p:spPr>
        <p:txBody>
          <a:bodyPr/>
          <a:lstStyle/>
          <a:p>
            <a:r>
              <a:rPr lang="zh-CN" altLang="en-US" dirty="0"/>
              <a:t>词法分析器的代码纲要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16877" y="4599851"/>
            <a:ext cx="3252865" cy="1259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table[0][‘a’]=1;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table[1][‘b’]=1;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table[1][‘c’]=1;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893268" y="1062634"/>
            <a:ext cx="2950150" cy="1436555"/>
            <a:chOff x="4110217" y="649576"/>
            <a:chExt cx="2950150" cy="1436555"/>
          </a:xfrm>
        </p:grpSpPr>
        <p:grpSp>
          <p:nvGrpSpPr>
            <p:cNvPr id="13" name="组合 12"/>
            <p:cNvGrpSpPr/>
            <p:nvPr/>
          </p:nvGrpSpPr>
          <p:grpSpPr>
            <a:xfrm>
              <a:off x="6373318" y="1454047"/>
              <a:ext cx="687049" cy="632084"/>
              <a:chOff x="6388308" y="1244184"/>
              <a:chExt cx="687049" cy="63208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463259" y="1321633"/>
                <a:ext cx="486000" cy="486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916774" y="1454046"/>
              <a:ext cx="677057" cy="629586"/>
              <a:chOff x="4257206" y="1259174"/>
              <a:chExt cx="677057" cy="62958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257206" y="1259174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259706" y="1261673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6" name="直接箭头连接符 15"/>
            <p:cNvCxnSpPr>
              <a:stCxn id="8" idx="6"/>
              <a:endCxn id="9" idx="2"/>
            </p:cNvCxnSpPr>
            <p:nvPr/>
          </p:nvCxnSpPr>
          <p:spPr>
            <a:xfrm>
              <a:off x="5546774" y="1768839"/>
              <a:ext cx="826544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110217" y="1771338"/>
              <a:ext cx="826544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 bwMode="auto">
            <a:xfrm>
              <a:off x="6479708" y="1125020"/>
              <a:ext cx="421200" cy="422275"/>
            </a:xfrm>
            <a:prstGeom prst="arc">
              <a:avLst>
                <a:gd name="adj1" fmla="val 8029850"/>
                <a:gd name="adj2" fmla="val 3014683"/>
              </a:avLst>
            </a:prstGeom>
            <a:ln w="19050">
              <a:solidFill>
                <a:srgbClr val="1E1CE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75819" y="649576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b,c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85125" y="1425817"/>
              <a:ext cx="468573" cy="314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2264236"/>
            <a:ext cx="4385716" cy="2667297"/>
            <a:chOff x="0" y="2264236"/>
            <a:chExt cx="4385716" cy="2667297"/>
          </a:xfrm>
        </p:grpSpPr>
        <p:grpSp>
          <p:nvGrpSpPr>
            <p:cNvPr id="26" name="组合 25"/>
            <p:cNvGrpSpPr/>
            <p:nvPr/>
          </p:nvGrpSpPr>
          <p:grpSpPr>
            <a:xfrm>
              <a:off x="999333" y="2264236"/>
              <a:ext cx="2367972" cy="2667297"/>
              <a:chOff x="374754" y="1693888"/>
              <a:chExt cx="3072983" cy="298304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54437" y="1693888"/>
                <a:ext cx="1993692" cy="6145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转移表</a:t>
                </a:r>
              </a:p>
            </p:txBody>
          </p:sp>
          <p:sp>
            <p:nvSpPr>
              <p:cNvPr id="24" name="流程图: 多文档 23"/>
              <p:cNvSpPr/>
              <p:nvPr/>
            </p:nvSpPr>
            <p:spPr>
              <a:xfrm>
                <a:off x="374754" y="3732551"/>
                <a:ext cx="3072983" cy="944380"/>
              </a:xfrm>
              <a:prstGeom prst="flowChartMultidocument">
                <a:avLst/>
              </a:prstGeom>
              <a:solidFill>
                <a:srgbClr val="CC0099">
                  <a:alpha val="1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r>
                  <a:rPr lang="zh-CN" altLang="en-US" sz="19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词法分析</a:t>
                </a:r>
                <a:endParaRPr lang="en-US" altLang="zh-CN" sz="19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ctr"/>
                <a:r>
                  <a:rPr lang="zh-CN" altLang="en-US" sz="19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驱动程序</a:t>
                </a:r>
              </a:p>
            </p:txBody>
          </p:sp>
          <p:sp>
            <p:nvSpPr>
              <p:cNvPr id="25" name="上下箭头 24"/>
              <p:cNvSpPr/>
              <p:nvPr/>
            </p:nvSpPr>
            <p:spPr>
              <a:xfrm>
                <a:off x="1588960" y="2383437"/>
                <a:ext cx="464695" cy="1289154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右箭头 27"/>
            <p:cNvSpPr/>
            <p:nvPr/>
          </p:nvSpPr>
          <p:spPr>
            <a:xfrm>
              <a:off x="174168" y="4513945"/>
              <a:ext cx="720000" cy="1161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3519712" y="4477658"/>
              <a:ext cx="720000" cy="1161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0" y="4151082"/>
              <a:ext cx="1054688" cy="3971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源程序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331028" y="4143825"/>
              <a:ext cx="1054688" cy="3971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标识符</a:t>
              </a:r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709160" y="2788920"/>
          <a:ext cx="3992880" cy="1554480"/>
        </p:xfrm>
        <a:graphic>
          <a:graphicData uri="http://schemas.openxmlformats.org/drawingml/2006/table">
            <a:tbl>
              <a:tblPr/>
              <a:tblGrid>
                <a:gridCol w="99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error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error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error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4617720" y="2743200"/>
            <a:ext cx="1219200" cy="594360"/>
            <a:chOff x="4617720" y="2743200"/>
            <a:chExt cx="1219200" cy="594360"/>
          </a:xfrm>
        </p:grpSpPr>
        <p:sp>
          <p:nvSpPr>
            <p:cNvPr id="33" name="矩形 32"/>
            <p:cNvSpPr/>
            <p:nvPr/>
          </p:nvSpPr>
          <p:spPr>
            <a:xfrm>
              <a:off x="4617720" y="2956560"/>
              <a:ext cx="73152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状态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5074920" y="2743200"/>
              <a:ext cx="762000" cy="350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字符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4710113" y="2790825"/>
              <a:ext cx="1000125" cy="514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线形标注 1 35"/>
          <p:cNvSpPr/>
          <p:nvPr/>
        </p:nvSpPr>
        <p:spPr>
          <a:xfrm>
            <a:off x="4419600" y="1082040"/>
            <a:ext cx="4526280" cy="4937760"/>
          </a:xfrm>
          <a:prstGeom prst="borderCallout1">
            <a:avLst>
              <a:gd name="adj1" fmla="val 24614"/>
              <a:gd name="adj2" fmla="val -168"/>
              <a:gd name="adj3" fmla="val 29668"/>
              <a:gd name="adj4" fmla="val -33472"/>
            </a:avLst>
          </a:prstGeom>
          <a:noFill/>
          <a:ln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0154" y="1215803"/>
            <a:ext cx="7902371" cy="5346924"/>
            <a:chOff x="870154" y="1215803"/>
            <a:chExt cx="7902371" cy="5346924"/>
          </a:xfrm>
        </p:grpSpPr>
        <p:grpSp>
          <p:nvGrpSpPr>
            <p:cNvPr id="33" name="组合 32"/>
            <p:cNvGrpSpPr/>
            <p:nvPr/>
          </p:nvGrpSpPr>
          <p:grpSpPr>
            <a:xfrm>
              <a:off x="870154" y="1686232"/>
              <a:ext cx="7610168" cy="4552337"/>
              <a:chOff x="870154" y="1686232"/>
              <a:chExt cx="7610168" cy="455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70154" y="3406877"/>
                <a:ext cx="3097162" cy="28316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C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01379" y="1686232"/>
                <a:ext cx="3578943" cy="26068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C009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任意多边形 25"/>
            <p:cNvSpPr/>
            <p:nvPr/>
          </p:nvSpPr>
          <p:spPr>
            <a:xfrm>
              <a:off x="7800975" y="1228725"/>
              <a:ext cx="971550" cy="3352800"/>
            </a:xfrm>
            <a:custGeom>
              <a:avLst/>
              <a:gdLst>
                <a:gd name="connsiteX0" fmla="*/ 0 w 971550"/>
                <a:gd name="connsiteY0" fmla="*/ 3067050 h 3352800"/>
                <a:gd name="connsiteX1" fmla="*/ 0 w 971550"/>
                <a:gd name="connsiteY1" fmla="*/ 3352800 h 3352800"/>
                <a:gd name="connsiteX2" fmla="*/ 971550 w 971550"/>
                <a:gd name="connsiteY2" fmla="*/ 3352800 h 3352800"/>
                <a:gd name="connsiteX3" fmla="*/ 971550 w 971550"/>
                <a:gd name="connsiteY3" fmla="*/ 0 h 3352800"/>
                <a:gd name="connsiteX4" fmla="*/ 0 w 971550"/>
                <a:gd name="connsiteY4" fmla="*/ 0 h 3352800"/>
                <a:gd name="connsiteX5" fmla="*/ 0 w 971550"/>
                <a:gd name="connsiteY5" fmla="*/ 4572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550" h="3352800">
                  <a:moveTo>
                    <a:pt x="0" y="3067050"/>
                  </a:moveTo>
                  <a:lnTo>
                    <a:pt x="0" y="3352800"/>
                  </a:lnTo>
                  <a:lnTo>
                    <a:pt x="971550" y="3352800"/>
                  </a:lnTo>
                  <a:lnTo>
                    <a:pt x="971550" y="0"/>
                  </a:lnTo>
                  <a:lnTo>
                    <a:pt x="0" y="0"/>
                  </a:lnTo>
                  <a:lnTo>
                    <a:pt x="0" y="45720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291840" y="1215803"/>
              <a:ext cx="2194560" cy="5346924"/>
            </a:xfrm>
            <a:custGeom>
              <a:avLst/>
              <a:gdLst>
                <a:gd name="connsiteX0" fmla="*/ 0 w 2194560"/>
                <a:gd name="connsiteY0" fmla="*/ 4983480 h 5303520"/>
                <a:gd name="connsiteX1" fmla="*/ 0 w 2194560"/>
                <a:gd name="connsiteY1" fmla="*/ 5303520 h 5303520"/>
                <a:gd name="connsiteX2" fmla="*/ 853440 w 2194560"/>
                <a:gd name="connsiteY2" fmla="*/ 5303520 h 5303520"/>
                <a:gd name="connsiteX3" fmla="*/ 853440 w 2194560"/>
                <a:gd name="connsiteY3" fmla="*/ 0 h 5303520"/>
                <a:gd name="connsiteX4" fmla="*/ 2194560 w 2194560"/>
                <a:gd name="connsiteY4" fmla="*/ 0 h 5303520"/>
                <a:gd name="connsiteX5" fmla="*/ 2194560 w 2194560"/>
                <a:gd name="connsiteY5" fmla="*/ 457200 h 530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4560" h="5303520">
                  <a:moveTo>
                    <a:pt x="0" y="4983480"/>
                  </a:moveTo>
                  <a:lnTo>
                    <a:pt x="0" y="5303520"/>
                  </a:lnTo>
                  <a:lnTo>
                    <a:pt x="853440" y="5303520"/>
                  </a:lnTo>
                  <a:lnTo>
                    <a:pt x="853440" y="0"/>
                  </a:lnTo>
                  <a:lnTo>
                    <a:pt x="2194560" y="0"/>
                  </a:lnTo>
                  <a:lnTo>
                    <a:pt x="2194560" y="45720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35" y="292554"/>
            <a:ext cx="7886700" cy="679904"/>
          </a:xfrm>
        </p:spPr>
        <p:txBody>
          <a:bodyPr/>
          <a:lstStyle/>
          <a:p>
            <a:r>
              <a:rPr lang="zh-CN" altLang="en-US" dirty="0"/>
              <a:t>驱动程序代码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175659"/>
            <a:ext cx="3551464" cy="5030334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altLang="zh-CN" sz="2400" dirty="0" err="1"/>
              <a:t>nextToken</a:t>
            </a:r>
            <a:r>
              <a:rPr lang="en-US" altLang="zh-CN" sz="2400" dirty="0"/>
              <a:t>()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 state=q</a:t>
            </a:r>
            <a:r>
              <a:rPr lang="en-US" altLang="zh-CN" sz="2400" baseline="-25000" dirty="0"/>
              <a:t>0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 stack=[]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q</a:t>
            </a:r>
            <a:r>
              <a:rPr lang="en-US" altLang="zh-CN" sz="2400" baseline="-25000" dirty="0"/>
              <a:t>0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q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: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 c=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();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 if(state is ACCEPT)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   clear(stack);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 push(state)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 if(c==‘a’)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16644" y="6356350"/>
            <a:ext cx="698705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43450" y="1175656"/>
            <a:ext cx="3914321" cy="311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: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c=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getChar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if(state is ACCEPT)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clear(stack)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push(state);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if(c==‘b’||c==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goto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q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84616" y="6100765"/>
            <a:ext cx="1432510" cy="47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跳转表</a:t>
            </a:r>
            <a:endParaRPr lang="zh-CN" altLang="en-US" sz="2400" baseline="-25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38411" y="4681598"/>
            <a:ext cx="2950150" cy="1436555"/>
            <a:chOff x="4110217" y="649576"/>
            <a:chExt cx="2950150" cy="1436555"/>
          </a:xfrm>
        </p:grpSpPr>
        <p:grpSp>
          <p:nvGrpSpPr>
            <p:cNvPr id="9" name="组合 12"/>
            <p:cNvGrpSpPr/>
            <p:nvPr/>
          </p:nvGrpSpPr>
          <p:grpSpPr>
            <a:xfrm>
              <a:off x="6373318" y="1454047"/>
              <a:ext cx="687049" cy="632084"/>
              <a:chOff x="6388308" y="1244184"/>
              <a:chExt cx="687049" cy="63208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388308" y="1246682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460308" y="1318475"/>
                <a:ext cx="486000" cy="486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400800" y="1244184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0" name="组合 13"/>
            <p:cNvGrpSpPr/>
            <p:nvPr/>
          </p:nvGrpSpPr>
          <p:grpSpPr>
            <a:xfrm>
              <a:off x="4916774" y="1454046"/>
              <a:ext cx="677057" cy="629586"/>
              <a:chOff x="4257206" y="1259174"/>
              <a:chExt cx="677057" cy="62958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257206" y="1259174"/>
                <a:ext cx="630000" cy="6295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259706" y="1261673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q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11" name="直接箭头连接符 10"/>
            <p:cNvCxnSpPr>
              <a:stCxn id="16" idx="6"/>
              <a:endCxn id="18" idx="2"/>
            </p:cNvCxnSpPr>
            <p:nvPr/>
          </p:nvCxnSpPr>
          <p:spPr>
            <a:xfrm>
              <a:off x="5546774" y="1768839"/>
              <a:ext cx="826544" cy="2499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110217" y="1771338"/>
              <a:ext cx="826544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弧形 12"/>
            <p:cNvSpPr/>
            <p:nvPr/>
          </p:nvSpPr>
          <p:spPr bwMode="auto">
            <a:xfrm>
              <a:off x="6490341" y="1125020"/>
              <a:ext cx="421200" cy="422275"/>
            </a:xfrm>
            <a:prstGeom prst="arc">
              <a:avLst>
                <a:gd name="adj1" fmla="val 8029850"/>
                <a:gd name="adj2" fmla="val 3014683"/>
              </a:avLst>
            </a:prstGeom>
            <a:ln w="19050">
              <a:solidFill>
                <a:srgbClr val="1E1CE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375819" y="649576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b,c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41301" y="1339122"/>
              <a:ext cx="674557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1567273" y="4329205"/>
            <a:ext cx="6179574" cy="1325562"/>
          </a:xfrm>
        </p:spPr>
        <p:txBody>
          <a:bodyPr/>
          <a:lstStyle/>
          <a:p>
            <a:r>
              <a:rPr lang="en-US" altLang="zh-CN" dirty="0">
                <a:latin typeface="Comic Sans MS" pitchFamily="66" charset="0"/>
              </a:rPr>
              <a:t>End of Chapter Three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47C028-2425-2B09-27E3-E6F82FDB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27" y="452530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2008" y="884904"/>
            <a:ext cx="7612626" cy="4144296"/>
            <a:chOff x="322008" y="884904"/>
            <a:chExt cx="7612626" cy="4144296"/>
          </a:xfrm>
        </p:grpSpPr>
        <p:sp>
          <p:nvSpPr>
            <p:cNvPr id="26" name="椭圆 25"/>
            <p:cNvSpPr/>
            <p:nvPr/>
          </p:nvSpPr>
          <p:spPr>
            <a:xfrm>
              <a:off x="427705" y="884904"/>
              <a:ext cx="7506929" cy="146009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22008" y="2005780"/>
              <a:ext cx="651387" cy="3023420"/>
            </a:xfrm>
            <a:custGeom>
              <a:avLst/>
              <a:gdLst>
                <a:gd name="connsiteX0" fmla="*/ 194187 w 651387"/>
                <a:gd name="connsiteY0" fmla="*/ 2831690 h 2831690"/>
                <a:gd name="connsiteX1" fmla="*/ 76200 w 651387"/>
                <a:gd name="connsiteY1" fmla="*/ 1209367 h 2831690"/>
                <a:gd name="connsiteX2" fmla="*/ 651387 w 651387"/>
                <a:gd name="connsiteY2" fmla="*/ 0 h 283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1387" h="2831690">
                  <a:moveTo>
                    <a:pt x="194187" y="2831690"/>
                  </a:moveTo>
                  <a:cubicBezTo>
                    <a:pt x="97093" y="2256502"/>
                    <a:pt x="0" y="1681315"/>
                    <a:pt x="76200" y="1209367"/>
                  </a:cubicBezTo>
                  <a:cubicBezTo>
                    <a:pt x="152400" y="737419"/>
                    <a:pt x="401893" y="368709"/>
                    <a:pt x="651387" y="0"/>
                  </a:cubicBezTo>
                </a:path>
              </a:pathLst>
            </a:custGeom>
            <a:ln w="19050">
              <a:solidFill>
                <a:srgbClr val="CC0099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2394"/>
            <a:ext cx="7886700" cy="755752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LEX</a:t>
            </a:r>
            <a:r>
              <a:rPr lang="zh-CN" altLang="en-US" dirty="0"/>
              <a:t>建立词法分析器的步骤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09560" y="6385560"/>
            <a:ext cx="605790" cy="33591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29148" y="1253613"/>
            <a:ext cx="1504336" cy="722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92448" y="1226100"/>
            <a:ext cx="8216272" cy="3291852"/>
            <a:chOff x="592448" y="2103120"/>
            <a:chExt cx="8216272" cy="3291852"/>
          </a:xfrm>
        </p:grpSpPr>
        <p:grpSp>
          <p:nvGrpSpPr>
            <p:cNvPr id="6" name="组合 5"/>
            <p:cNvGrpSpPr/>
            <p:nvPr/>
          </p:nvGrpSpPr>
          <p:grpSpPr>
            <a:xfrm>
              <a:off x="592448" y="2103120"/>
              <a:ext cx="7401179" cy="3291852"/>
              <a:chOff x="592448" y="2248260"/>
              <a:chExt cx="7401179" cy="329185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255822" y="2386155"/>
                <a:ext cx="2230576" cy="5495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LEX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编译程序</a:t>
                </a: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5488354" y="5152581"/>
                <a:ext cx="826544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3263079" y="4800618"/>
                <a:ext cx="2230576" cy="7394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 anchorCtr="1"/>
              <a:lstStyle/>
              <a:p>
                <a:pPr algn="ctr"/>
                <a:r>
                  <a:rPr lang="en-US" altLang="zh-CN" sz="2400" dirty="0" err="1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a.out</a:t>
                </a:r>
                <a:endPara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（词法分析器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）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114672" y="2371407"/>
                <a:ext cx="1878955" cy="549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lex.yy.c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2448" y="2248260"/>
                <a:ext cx="2230576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LEX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源程序</a:t>
                </a:r>
                <a:endPara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lex.l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)</a:t>
                </a:r>
                <a:endPara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31928" y="4869561"/>
                <a:ext cx="2230576" cy="549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源程序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255658" y="4869562"/>
                <a:ext cx="1480455" cy="549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合法单词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2433096" y="5159838"/>
                <a:ext cx="826544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5488353" y="2683688"/>
                <a:ext cx="826544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2418582" y="2661917"/>
                <a:ext cx="826544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3225342" y="3483327"/>
              <a:ext cx="2230576" cy="549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编译程序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457873" y="3780860"/>
              <a:ext cx="826544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388102" y="3759089"/>
              <a:ext cx="826544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31520" y="3422367"/>
              <a:ext cx="1767840" cy="549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lex.yy.c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63640" y="3437607"/>
              <a:ext cx="2545080" cy="549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a.out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或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a.exe)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30941" y="4881717"/>
            <a:ext cx="8141109" cy="1371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实际上，下面要学习的就是：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LEX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语言的程序设计！</a:t>
            </a:r>
            <a:endParaRPr lang="en-US" altLang="zh-CN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肯定比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语言简单得多！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336"/>
            <a:ext cx="7886700" cy="72915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标识符词法</a:t>
            </a:r>
            <a:r>
              <a:rPr lang="en-US" altLang="zh-CN" dirty="0"/>
              <a:t>LEX</a:t>
            </a:r>
            <a:r>
              <a:rPr lang="zh-CN" altLang="en-US" dirty="0"/>
              <a:t>源程序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686" y="776990"/>
            <a:ext cx="6313000" cy="573049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AUXILIARY DEFINITION/*</a:t>
            </a:r>
            <a:r>
              <a:rPr lang="zh-CN" altLang="en-US" sz="2200" dirty="0"/>
              <a:t>辅助定义式</a:t>
            </a:r>
            <a:r>
              <a:rPr lang="en-US" altLang="zh-CN" sz="2200" dirty="0"/>
              <a:t>*/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/>
              <a:t>letter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/>
              <a:t>a</a:t>
            </a:r>
            <a:r>
              <a:rPr lang="en-US" altLang="zh-CN" sz="2200" dirty="0" err="1"/>
              <a:t>|b</a:t>
            </a:r>
            <a:r>
              <a:rPr lang="en-US" altLang="zh-CN" sz="2200" dirty="0"/>
              <a:t>|…|z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/>
              <a:t>digit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/>
              <a:t>0|1</a:t>
            </a:r>
            <a:r>
              <a:rPr lang="en-US" altLang="zh-CN" sz="2200" dirty="0"/>
              <a:t>|…|9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/>
              <a:t>id</a:t>
            </a:r>
            <a:r>
              <a:rPr lang="zh-CN" altLang="en-US" sz="20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/>
              <a:t>letter</a:t>
            </a:r>
            <a:r>
              <a:rPr lang="en-US" altLang="zh-CN" sz="2200" dirty="0"/>
              <a:t>(</a:t>
            </a:r>
            <a:r>
              <a:rPr lang="en-US" altLang="zh-CN" sz="2200" dirty="0" err="1"/>
              <a:t>letter|digit</a:t>
            </a:r>
            <a:r>
              <a:rPr lang="en-US" altLang="zh-CN" sz="2200" dirty="0"/>
              <a:t>)</a:t>
            </a:r>
            <a:r>
              <a:rPr lang="en-US" altLang="zh-CN" sz="2200" baseline="30000" dirty="0"/>
              <a:t>*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%%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RECOGNITION RULES/*</a:t>
            </a:r>
            <a:r>
              <a:rPr lang="zh-CN" altLang="en-US" sz="2200" dirty="0"/>
              <a:t>识别规则</a:t>
            </a:r>
            <a:r>
              <a:rPr lang="en-US" altLang="zh-CN" sz="2200" dirty="0"/>
              <a:t>*/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1 while  {return(1,null)}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2 do     {return(2,null)}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......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5 id     {return(5),Token}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...... 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12 ,     {return(12,null)} 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13 ‘(’ {return(13,null)}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200" dirty="0"/>
              <a:t>14 ‘)’ {return(14,null)}</a:t>
            </a:r>
            <a:endParaRPr lang="zh-CN" altLang="en-US" sz="2200" dirty="0"/>
          </a:p>
          <a:p>
            <a:pPr>
              <a:spcAft>
                <a:spcPts val="0"/>
              </a:spcAft>
              <a:buNone/>
            </a:pP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33141" y="3497943"/>
            <a:ext cx="2917371" cy="827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缺省了用户子程序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162"/>
            <a:ext cx="7886700" cy="903235"/>
          </a:xfrm>
        </p:spPr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语言：三部分构成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045030"/>
            <a:ext cx="8332839" cy="5413828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zh-CN" dirty="0">
                <a:solidFill>
                  <a:srgbClr val="002060"/>
                </a:solidFill>
              </a:rPr>
              <a:t>LEX</a:t>
            </a:r>
            <a:r>
              <a:rPr lang="zh-CN" altLang="en-US" dirty="0">
                <a:solidFill>
                  <a:srgbClr val="002060"/>
                </a:solidFill>
              </a:rPr>
              <a:t>源程序</a:t>
            </a:r>
            <a:r>
              <a:rPr lang="en-US" altLang="zh-CN" dirty="0"/>
              <a:t>=</a:t>
            </a:r>
            <a:r>
              <a:rPr lang="zh-CN" altLang="en-US" u="sng" dirty="0">
                <a:solidFill>
                  <a:srgbClr val="002060"/>
                </a:solidFill>
              </a:rPr>
              <a:t>辅助定义式</a:t>
            </a:r>
            <a:r>
              <a:rPr lang="en-US" altLang="zh-CN" u="sng" dirty="0">
                <a:solidFill>
                  <a:srgbClr val="002060"/>
                </a:solidFill>
              </a:rPr>
              <a:t>+</a:t>
            </a:r>
            <a:r>
              <a:rPr lang="zh-CN" altLang="en-US" u="sng" dirty="0">
                <a:solidFill>
                  <a:srgbClr val="002060"/>
                </a:solidFill>
              </a:rPr>
              <a:t>识别规则</a:t>
            </a:r>
            <a:r>
              <a:rPr lang="en-US" altLang="zh-CN" u="sng" dirty="0">
                <a:solidFill>
                  <a:srgbClr val="002060"/>
                </a:solidFill>
              </a:rPr>
              <a:t>+</a:t>
            </a:r>
            <a:r>
              <a:rPr lang="zh-CN" altLang="en-US" u="sng" dirty="0">
                <a:solidFill>
                  <a:srgbClr val="C00000"/>
                </a:solidFill>
              </a:rPr>
              <a:t>用户子程序</a:t>
            </a:r>
          </a:p>
          <a:p>
            <a:pPr marL="898525" lvl="1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、辅助定义式</a:t>
            </a:r>
          </a:p>
          <a:p>
            <a:pPr>
              <a:lnSpc>
                <a:spcPct val="110000"/>
              </a:lnSpc>
              <a:spcAft>
                <a:spcPts val="1200"/>
              </a:spcAft>
              <a:buNone/>
            </a:pPr>
            <a:endParaRPr lang="en-US" altLang="zh-CN" sz="2400" dirty="0"/>
          </a:p>
          <a:p>
            <a:pPr>
              <a:lnSpc>
                <a:spcPct val="110000"/>
              </a:lnSpc>
              <a:spcAft>
                <a:spcPts val="1200"/>
              </a:spcAft>
              <a:buNone/>
            </a:pPr>
            <a:endParaRPr lang="en-US" altLang="zh-CN" sz="2400" dirty="0"/>
          </a:p>
          <a:p>
            <a:pPr>
              <a:lnSpc>
                <a:spcPct val="110000"/>
              </a:lnSpc>
              <a:spcAft>
                <a:spcPts val="1200"/>
              </a:spcAft>
              <a:buNone/>
            </a:pPr>
            <a:endParaRPr lang="en-US" altLang="zh-CN" sz="2400" dirty="0"/>
          </a:p>
          <a:p>
            <a:pPr lvl="2"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300" dirty="0" err="1"/>
              <a:t>r</a:t>
            </a:r>
            <a:r>
              <a:rPr lang="en-US" altLang="zh-CN" sz="2300" baseline="-25000" dirty="0" err="1"/>
              <a:t>i</a:t>
            </a:r>
            <a:r>
              <a:rPr lang="zh-CN" altLang="en-US" sz="2300" dirty="0"/>
              <a:t>为正规式，只允许出现∑∪</a:t>
            </a:r>
            <a:r>
              <a:rPr lang="en-US" altLang="zh-CN" sz="2300" dirty="0"/>
              <a:t>{d</a:t>
            </a:r>
            <a:r>
              <a:rPr lang="en-US" altLang="zh-CN" sz="2300" baseline="-25000" dirty="0"/>
              <a:t>1</a:t>
            </a:r>
            <a:r>
              <a:rPr lang="en-US" altLang="zh-CN" sz="2300" dirty="0"/>
              <a:t>,…,d</a:t>
            </a:r>
            <a:r>
              <a:rPr lang="en-US" altLang="zh-CN" sz="2300" baseline="-25000" dirty="0"/>
              <a:t>i-1</a:t>
            </a:r>
            <a:r>
              <a:rPr lang="en-US" altLang="zh-CN" sz="2300" dirty="0"/>
              <a:t>}</a:t>
            </a:r>
            <a:r>
              <a:rPr lang="zh-CN" altLang="en-US" sz="2300" dirty="0"/>
              <a:t>上的字符；</a:t>
            </a:r>
            <a:endParaRPr lang="en-US" altLang="zh-CN" sz="2300" dirty="0"/>
          </a:p>
          <a:p>
            <a:pPr lvl="2"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300" dirty="0" err="1">
                <a:solidFill>
                  <a:srgbClr val="C00000"/>
                </a:solidFill>
              </a:rPr>
              <a:t>r</a:t>
            </a:r>
            <a:r>
              <a:rPr lang="en-US" altLang="zh-CN" sz="2300" baseline="-25000" dirty="0" err="1">
                <a:solidFill>
                  <a:srgbClr val="C00000"/>
                </a:solidFill>
              </a:rPr>
              <a:t>i</a:t>
            </a:r>
            <a:r>
              <a:rPr lang="zh-CN" altLang="en-US" sz="2300" dirty="0">
                <a:solidFill>
                  <a:srgbClr val="C00000"/>
                </a:solidFill>
              </a:rPr>
              <a:t>中不能出现</a:t>
            </a:r>
            <a:r>
              <a:rPr lang="en-US" altLang="zh-CN" sz="2300" dirty="0">
                <a:solidFill>
                  <a:srgbClr val="C00000"/>
                </a:solidFill>
              </a:rPr>
              <a:t>d</a:t>
            </a:r>
            <a:r>
              <a:rPr lang="en-US" altLang="zh-CN" sz="2300" baseline="-25000" dirty="0">
                <a:solidFill>
                  <a:srgbClr val="C00000"/>
                </a:solidFill>
              </a:rPr>
              <a:t>i</a:t>
            </a:r>
            <a:r>
              <a:rPr lang="en-US" altLang="zh-CN" sz="2300" dirty="0">
                <a:solidFill>
                  <a:srgbClr val="C00000"/>
                </a:solidFill>
              </a:rPr>
              <a:t>,d</a:t>
            </a:r>
            <a:r>
              <a:rPr lang="en-US" altLang="zh-CN" sz="2300" baseline="-25000" dirty="0">
                <a:solidFill>
                  <a:srgbClr val="C00000"/>
                </a:solidFill>
              </a:rPr>
              <a:t>i+1</a:t>
            </a:r>
            <a:r>
              <a:rPr lang="en-US" altLang="zh-CN" sz="2300" dirty="0">
                <a:solidFill>
                  <a:srgbClr val="C00000"/>
                </a:solidFill>
              </a:rPr>
              <a:t>,…,</a:t>
            </a:r>
            <a:r>
              <a:rPr lang="en-US" altLang="zh-CN" sz="2300" dirty="0" err="1">
                <a:solidFill>
                  <a:srgbClr val="C00000"/>
                </a:solidFill>
              </a:rPr>
              <a:t>d</a:t>
            </a:r>
            <a:r>
              <a:rPr lang="en-US" altLang="zh-CN" sz="2300" baseline="-25000" dirty="0" err="1">
                <a:solidFill>
                  <a:srgbClr val="C00000"/>
                </a:solidFill>
              </a:rPr>
              <a:t>n</a:t>
            </a:r>
            <a:r>
              <a:rPr lang="zh-CN" altLang="en-US" sz="2300" dirty="0"/>
              <a:t>；</a:t>
            </a:r>
            <a:endParaRPr lang="en-US" altLang="zh-CN" sz="2300" dirty="0"/>
          </a:p>
          <a:p>
            <a:pPr lvl="2">
              <a:lnSpc>
                <a:spcPct val="11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300" dirty="0" err="1"/>
              <a:t>d</a:t>
            </a:r>
            <a:r>
              <a:rPr lang="en-US" altLang="zh-CN" sz="2300" baseline="-25000" dirty="0" err="1"/>
              <a:t>i</a:t>
            </a:r>
            <a:r>
              <a:rPr lang="zh-CN" altLang="en-US" sz="2300" dirty="0"/>
              <a:t>为正规式</a:t>
            </a:r>
            <a:r>
              <a:rPr lang="en-US" altLang="zh-CN" sz="2300" dirty="0" err="1"/>
              <a:t>r</a:t>
            </a:r>
            <a:r>
              <a:rPr lang="en-US" altLang="zh-CN" sz="2300" baseline="-25000" dirty="0" err="1"/>
              <a:t>i</a:t>
            </a:r>
            <a:r>
              <a:rPr lang="zh-CN" altLang="en-US" sz="2300" dirty="0"/>
              <a:t>的</a:t>
            </a:r>
            <a:r>
              <a:rPr lang="zh-CN" altLang="en-US" sz="2300" dirty="0">
                <a:solidFill>
                  <a:srgbClr val="C00000"/>
                </a:solidFill>
              </a:rPr>
              <a:t>简名</a:t>
            </a:r>
            <a:r>
              <a:rPr lang="zh-CN" altLang="en-US" sz="2300" dirty="0"/>
              <a:t>。正规式可能是很复杂一长串，用</a:t>
            </a:r>
            <a:r>
              <a:rPr lang="en-US" altLang="zh-CN" sz="2300" dirty="0" err="1"/>
              <a:t>d</a:t>
            </a:r>
            <a:r>
              <a:rPr lang="en-US" altLang="zh-CN" sz="2300" baseline="-25000" dirty="0" err="1"/>
              <a:t>i</a:t>
            </a:r>
            <a:r>
              <a:rPr lang="zh-CN" altLang="en-US" sz="2300" dirty="0"/>
              <a:t>来代表正规式</a:t>
            </a:r>
            <a:r>
              <a:rPr lang="en-US" altLang="zh-CN" sz="2300" dirty="0" err="1"/>
              <a:t>r</a:t>
            </a:r>
            <a:r>
              <a:rPr lang="en-US" altLang="zh-CN" sz="2300" baseline="-25000" dirty="0" err="1"/>
              <a:t>i</a:t>
            </a:r>
            <a:endParaRPr lang="zh-CN" altLang="en-US" sz="2300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10110" y="2284378"/>
            <a:ext cx="1238866" cy="162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2400">
                <a:solidFill>
                  <a:srgbClr val="1E1CE3"/>
                </a:solidFill>
              </a:rPr>
              <a:t> d</a:t>
            </a:r>
            <a:r>
              <a:rPr lang="en-US" altLang="zh-CN" sz="2400" baseline="-25000">
                <a:solidFill>
                  <a:srgbClr val="1E1CE3"/>
                </a:solidFill>
              </a:rPr>
              <a:t>1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1E1CE3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1E1CE3"/>
                </a:solidFill>
              </a:rPr>
              <a:t>1</a:t>
            </a:r>
            <a:endParaRPr lang="en-US" altLang="zh-CN" sz="2400" baseline="-25000" dirty="0">
              <a:solidFill>
                <a:srgbClr val="1E1CE3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baseline="-25000" dirty="0">
                <a:solidFill>
                  <a:srgbClr val="1E1CE3"/>
                </a:solidFill>
              </a:rPr>
              <a:t>   </a:t>
            </a:r>
            <a:r>
              <a:rPr lang="en-US" altLang="zh-CN" sz="2400" dirty="0">
                <a:solidFill>
                  <a:srgbClr val="1E1CE3"/>
                </a:solidFill>
              </a:rPr>
              <a:t> .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 dirty="0">
                <a:solidFill>
                  <a:srgbClr val="1E1CE3"/>
                </a:solidFill>
              </a:rPr>
              <a:t>   .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 dirty="0">
                <a:solidFill>
                  <a:srgbClr val="1E1CE3"/>
                </a:solidFill>
              </a:rPr>
              <a:t>   .</a:t>
            </a:r>
          </a:p>
          <a:p>
            <a:pPr>
              <a:buNone/>
            </a:pPr>
            <a:r>
              <a:rPr lang="en-US" altLang="zh-CN" sz="2400">
                <a:solidFill>
                  <a:srgbClr val="1E1CE3"/>
                </a:solidFill>
              </a:rPr>
              <a:t> d</a:t>
            </a:r>
            <a:r>
              <a:rPr lang="en-US" altLang="zh-CN" sz="2400" baseline="-25000">
                <a:solidFill>
                  <a:srgbClr val="1E1CE3"/>
                </a:solidFill>
              </a:rPr>
              <a:t>n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1E1CE3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1E1CE3"/>
                </a:solidFill>
              </a:rPr>
              <a:t>n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01" y="234030"/>
            <a:ext cx="7886700" cy="636830"/>
          </a:xfrm>
        </p:spPr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语言：三部分构成（续）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71" y="1175657"/>
            <a:ext cx="8186058" cy="5297713"/>
          </a:xfrm>
        </p:spPr>
        <p:txBody>
          <a:bodyPr/>
          <a:lstStyle/>
          <a:p>
            <a:pPr marL="365125">
              <a:lnSpc>
                <a:spcPct val="11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>
                <a:solidFill>
                  <a:srgbClr val="FF0000"/>
                </a:solidFill>
              </a:rPr>
              <a:t>识别规则</a:t>
            </a:r>
          </a:p>
          <a:p>
            <a:pPr>
              <a:lnSpc>
                <a:spcPct val="11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  <a:buNone/>
            </a:pPr>
            <a:endParaRPr lang="en-US" altLang="zh-CN" dirty="0"/>
          </a:p>
          <a:p>
            <a:pPr>
              <a:lnSpc>
                <a:spcPct val="110000"/>
              </a:lnSpc>
              <a:buNone/>
            </a:pP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C00000"/>
                </a:solidFill>
              </a:rPr>
              <a:t>词形</a:t>
            </a:r>
            <a:r>
              <a:rPr lang="zh-CN" altLang="en-US" dirty="0"/>
              <a:t>，为正规式</a:t>
            </a:r>
            <a:r>
              <a:rPr lang="en-US" altLang="zh-CN" dirty="0"/>
              <a:t>(∑∪{d</a:t>
            </a:r>
            <a:r>
              <a:rPr lang="en-US" altLang="zh-CN" baseline="-25000" dirty="0"/>
              <a:t>1</a:t>
            </a:r>
            <a:r>
              <a:rPr lang="en-US" altLang="zh-CN" dirty="0"/>
              <a:t>,d</a:t>
            </a:r>
            <a:r>
              <a:rPr lang="en-US" altLang="zh-CN" baseline="-25000" dirty="0"/>
              <a:t>2</a:t>
            </a:r>
            <a:r>
              <a:rPr lang="en-US" altLang="zh-CN" dirty="0"/>
              <a:t>,…,d</a:t>
            </a:r>
            <a:r>
              <a:rPr lang="en-US" altLang="zh-CN" baseline="-25000" dirty="0"/>
              <a:t>m</a:t>
            </a:r>
            <a:r>
              <a:rPr lang="en-US" altLang="zh-CN" dirty="0"/>
              <a:t>});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称为词形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的动作（程序），是一小段程序代码；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LEX</a:t>
            </a:r>
            <a:r>
              <a:rPr lang="zh-CN" altLang="en-US" dirty="0"/>
              <a:t>识别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后，便执行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动作。</a:t>
            </a:r>
          </a:p>
          <a:p>
            <a:pPr>
              <a:lnSpc>
                <a:spcPct val="110000"/>
              </a:lnSpc>
            </a:pPr>
            <a:r>
              <a:rPr lang="zh-CN" altLang="en-US" sz="2600" dirty="0"/>
              <a:t>一个</a:t>
            </a:r>
            <a:r>
              <a:rPr lang="en-US" altLang="zh-CN" sz="2600" dirty="0"/>
              <a:t>LEX</a:t>
            </a:r>
            <a:r>
              <a:rPr lang="zh-CN" altLang="en-US" sz="2600" dirty="0"/>
              <a:t>源程序产生的词法分析器只能识别形如</a:t>
            </a:r>
            <a:r>
              <a:rPr lang="en-US" altLang="zh-CN" sz="2600" dirty="0"/>
              <a:t>P</a:t>
            </a:r>
            <a:r>
              <a:rPr lang="en-US" altLang="zh-CN" sz="2600" baseline="-25000" dirty="0"/>
              <a:t>i</a:t>
            </a:r>
            <a:r>
              <a:rPr lang="zh-CN" altLang="en-US" sz="2600" dirty="0"/>
              <a:t>的单词，即，只能识别词法</a:t>
            </a:r>
            <a:r>
              <a:rPr lang="en-US" altLang="zh-CN" sz="2600" dirty="0"/>
              <a:t>P</a:t>
            </a:r>
            <a:r>
              <a:rPr lang="en-US" altLang="zh-CN" sz="2600" baseline="-25000" dirty="0"/>
              <a:t>i</a:t>
            </a:r>
            <a:r>
              <a:rPr lang="zh-CN" altLang="en-US" sz="2600" dirty="0"/>
              <a:t>的单词。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15145" y="1468294"/>
            <a:ext cx="2227010" cy="203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P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{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动作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en-US" altLang="zh-CN" sz="2400" baseline="-25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P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{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动作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en-US" altLang="zh-CN" sz="2400" baseline="-25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.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.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.</a:t>
            </a:r>
          </a:p>
          <a:p>
            <a:pPr>
              <a:buNone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P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{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动作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979" y="261890"/>
            <a:ext cx="7226709" cy="1035972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例：</a:t>
            </a:r>
            <a:r>
              <a:rPr lang="en-US" altLang="zh-CN" sz="3200" dirty="0"/>
              <a:t>LEX</a:t>
            </a:r>
            <a:r>
              <a:rPr lang="zh-CN" altLang="en-US" sz="3200" dirty="0"/>
              <a:t>源程序（</a:t>
            </a:r>
            <a:r>
              <a:rPr lang="en-US" altLang="zh-CN" sz="3200" dirty="0"/>
              <a:t>p.59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4934857"/>
          </a:xfrm>
        </p:spPr>
        <p:txBody>
          <a:bodyPr/>
          <a:lstStyle/>
          <a:p>
            <a:r>
              <a:rPr lang="zh-CN" altLang="en-US" dirty="0"/>
              <a:t>辅助定义：</a:t>
            </a:r>
            <a:endParaRPr lang="en-US" altLang="zh-CN" dirty="0"/>
          </a:p>
          <a:p>
            <a:pPr lvl="1">
              <a:buNone/>
            </a:pPr>
            <a:r>
              <a:rPr lang="zh-CN" altLang="en-US"/>
              <a:t>① </a:t>
            </a:r>
            <a:r>
              <a:rPr lang="en-US" altLang="zh-CN"/>
              <a:t>digit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0|1</a:t>
            </a:r>
            <a:r>
              <a:rPr lang="en-US" altLang="zh-CN" dirty="0"/>
              <a:t>|...|9</a:t>
            </a:r>
          </a:p>
          <a:p>
            <a:pPr lvl="1">
              <a:spcAft>
                <a:spcPts val="1800"/>
              </a:spcAft>
              <a:buNone/>
            </a:pPr>
            <a:r>
              <a:rPr lang="zh-CN" altLang="en-US"/>
              <a:t>② </a:t>
            </a:r>
            <a:r>
              <a:rPr lang="en-US" altLang="zh-CN"/>
              <a:t>letter</a:t>
            </a:r>
            <a:r>
              <a:rPr lang="zh-CN" altLang="en-US" sz="24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A</a:t>
            </a:r>
            <a:r>
              <a:rPr lang="en-US" altLang="zh-CN" dirty="0" err="1"/>
              <a:t>|B</a:t>
            </a:r>
            <a:r>
              <a:rPr lang="en-US" altLang="zh-CN" dirty="0"/>
              <a:t>|...|Z</a:t>
            </a:r>
          </a:p>
          <a:p>
            <a:r>
              <a:rPr lang="zh-CN" altLang="en-US" dirty="0"/>
              <a:t>识别规则</a:t>
            </a:r>
            <a:r>
              <a:rPr lang="en-US" altLang="zh-CN" dirty="0"/>
              <a:t>: </a:t>
            </a:r>
          </a:p>
          <a:p>
            <a:pPr lvl="1">
              <a:buNone/>
            </a:pPr>
            <a:r>
              <a:rPr lang="zh-CN" altLang="en-US" dirty="0"/>
              <a:t>① </a:t>
            </a:r>
            <a:r>
              <a:rPr lang="en-US" altLang="zh-CN" dirty="0"/>
              <a:t>digit(digit)*          {Return(4</a:t>
            </a:r>
            <a:r>
              <a:rPr lang="zh-CN" altLang="en-US" dirty="0"/>
              <a:t>，</a:t>
            </a:r>
            <a:r>
              <a:rPr lang="en-US" altLang="zh-CN" dirty="0" err="1"/>
              <a:t>val</a:t>
            </a:r>
            <a:r>
              <a:rPr lang="en-US" altLang="zh-CN" dirty="0"/>
              <a:t>)}</a:t>
            </a:r>
          </a:p>
          <a:p>
            <a:pPr lvl="1">
              <a:buNone/>
            </a:pPr>
            <a:r>
              <a:rPr lang="zh-CN" altLang="en-US" dirty="0"/>
              <a:t>② </a:t>
            </a:r>
            <a:r>
              <a:rPr lang="en-US" altLang="zh-CN" dirty="0"/>
              <a:t>letter(</a:t>
            </a:r>
            <a:r>
              <a:rPr lang="en-US" altLang="zh-CN" dirty="0" err="1"/>
              <a:t>letter|digit</a:t>
            </a:r>
            <a:r>
              <a:rPr lang="en-US" altLang="zh-CN" dirty="0"/>
              <a:t>)*  {Return(5</a:t>
            </a:r>
            <a:r>
              <a:rPr lang="zh-CN" altLang="en-US" dirty="0"/>
              <a:t>，</a:t>
            </a:r>
            <a:r>
              <a:rPr lang="en-US" altLang="zh-CN" dirty="0"/>
              <a:t>Token)}</a:t>
            </a:r>
          </a:p>
          <a:p>
            <a:pPr lvl="1">
              <a:buNone/>
            </a:pPr>
            <a:r>
              <a:rPr lang="zh-CN" altLang="en-US" dirty="0"/>
              <a:t>③</a:t>
            </a:r>
            <a:r>
              <a:rPr lang="en-US" altLang="zh-CN" dirty="0"/>
              <a:t> *                     {Return(6</a:t>
            </a:r>
            <a:r>
              <a:rPr lang="zh-CN" altLang="en-US" dirty="0"/>
              <a:t>，</a:t>
            </a:r>
            <a:r>
              <a:rPr lang="en-US" altLang="zh-CN" dirty="0"/>
              <a:t>_)}</a:t>
            </a:r>
          </a:p>
          <a:p>
            <a:pPr lvl="1">
              <a:buNone/>
            </a:pPr>
            <a:r>
              <a:rPr lang="zh-CN" altLang="en-US" dirty="0"/>
              <a:t>④</a:t>
            </a:r>
            <a:r>
              <a:rPr lang="en-US" altLang="zh-CN" dirty="0"/>
              <a:t> **                    {Return(7</a:t>
            </a:r>
            <a:r>
              <a:rPr lang="zh-CN" altLang="en-US" dirty="0"/>
              <a:t>，</a:t>
            </a:r>
            <a:r>
              <a:rPr lang="en-US" altLang="zh-CN" dirty="0"/>
              <a:t>_)}</a:t>
            </a:r>
          </a:p>
          <a:p>
            <a:pPr lvl="1">
              <a:buNone/>
            </a:pPr>
            <a:r>
              <a:rPr lang="en-US" altLang="zh-CN" dirty="0"/>
              <a:t>......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008813" y="356618"/>
            <a:ext cx="1898650" cy="1685542"/>
            <a:chOff x="7008813" y="356618"/>
            <a:chExt cx="1898650" cy="1685542"/>
          </a:xfrm>
        </p:grpSpPr>
        <p:pic>
          <p:nvPicPr>
            <p:cNvPr id="5" name="Picture 16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08813" y="356618"/>
              <a:ext cx="1898650" cy="145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7620000" y="1630680"/>
              <a:ext cx="9144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p.59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30515"/>
            <a:ext cx="1204685" cy="5399314"/>
          </a:xfrm>
        </p:spPr>
        <p:txBody>
          <a:bodyPr vert="eaVert"/>
          <a:lstStyle/>
          <a:p>
            <a:r>
              <a:rPr lang="zh-CN" altLang="en-US" sz="3200" dirty="0"/>
              <a:t>例：实现</a:t>
            </a:r>
            <a:r>
              <a:rPr lang="en-US" altLang="zh-CN" sz="3200" dirty="0"/>
              <a:t>LEX</a:t>
            </a:r>
            <a:r>
              <a:rPr lang="zh-CN" altLang="en-US" sz="3200" dirty="0"/>
              <a:t>源程序的功能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0604" y="251305"/>
            <a:ext cx="3881396" cy="546982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、各识别规则的</a:t>
            </a:r>
            <a:r>
              <a:rPr lang="en-US" altLang="zh-CN" sz="2400" dirty="0">
                <a:solidFill>
                  <a:srgbClr val="C00000"/>
                </a:solidFill>
              </a:rPr>
              <a:t>NFA</a:t>
            </a:r>
            <a:r>
              <a:rPr lang="zh-CN" altLang="en-US" sz="2400" dirty="0">
                <a:solidFill>
                  <a:srgbClr val="C00000"/>
                </a:solidFill>
              </a:rPr>
              <a:t>为：</a:t>
            </a: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29596" y="6385378"/>
            <a:ext cx="474436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3430842" y="801399"/>
            <a:ext cx="3599796" cy="5515047"/>
            <a:chOff x="4301682" y="801399"/>
            <a:chExt cx="3599796" cy="5515047"/>
          </a:xfrm>
        </p:grpSpPr>
        <p:grpSp>
          <p:nvGrpSpPr>
            <p:cNvPr id="15" name="组合 14"/>
            <p:cNvGrpSpPr/>
            <p:nvPr/>
          </p:nvGrpSpPr>
          <p:grpSpPr>
            <a:xfrm>
              <a:off x="4308942" y="801399"/>
              <a:ext cx="3093317" cy="1436555"/>
              <a:chOff x="4150032" y="649576"/>
              <a:chExt cx="3093317" cy="1436555"/>
            </a:xfrm>
          </p:grpSpPr>
          <p:grpSp>
            <p:nvGrpSpPr>
              <p:cNvPr id="16" name="组合 12"/>
              <p:cNvGrpSpPr/>
              <p:nvPr/>
            </p:nvGrpSpPr>
            <p:grpSpPr>
              <a:xfrm>
                <a:off x="6373318" y="1456545"/>
                <a:ext cx="690930" cy="629586"/>
                <a:chOff x="6388308" y="1246682"/>
                <a:chExt cx="690930" cy="629586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6388308" y="1246682"/>
                  <a:ext cx="630000" cy="62958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6463259" y="1321633"/>
                  <a:ext cx="486000" cy="486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-25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6404681" y="1277093"/>
                  <a:ext cx="674557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R</a:t>
                  </a:r>
                  <a:r>
                    <a:rPr lang="en-US" altLang="zh-CN" sz="2400" baseline="-25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4</a:t>
                  </a:r>
                  <a:endParaRPr lang="zh-CN" altLang="en-US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17" name="组合 13"/>
              <p:cNvGrpSpPr/>
              <p:nvPr/>
            </p:nvGrpSpPr>
            <p:grpSpPr>
              <a:xfrm>
                <a:off x="4150032" y="1454046"/>
                <a:ext cx="674557" cy="629586"/>
                <a:chOff x="3490464" y="1259174"/>
                <a:chExt cx="674557" cy="629586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3502478" y="1259174"/>
                  <a:ext cx="630000" cy="62958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490464" y="1319729"/>
                  <a:ext cx="674557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zh-CN" altLang="en-US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18" name="直接箭头连接符 17"/>
              <p:cNvCxnSpPr>
                <a:stCxn id="23" idx="6"/>
              </p:cNvCxnSpPr>
              <p:nvPr/>
            </p:nvCxnSpPr>
            <p:spPr>
              <a:xfrm>
                <a:off x="4792046" y="1768839"/>
                <a:ext cx="1584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弧形 19"/>
              <p:cNvSpPr/>
              <p:nvPr/>
            </p:nvSpPr>
            <p:spPr bwMode="auto">
              <a:xfrm>
                <a:off x="6461617" y="1114387"/>
                <a:ext cx="421200" cy="422275"/>
              </a:xfrm>
              <a:prstGeom prst="arc">
                <a:avLst>
                  <a:gd name="adj1" fmla="val 7791250"/>
                  <a:gd name="adj2" fmla="val 2653113"/>
                </a:avLst>
              </a:prstGeom>
              <a:ln w="19050">
                <a:solidFill>
                  <a:srgbClr val="1E1CE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125749" y="649576"/>
                <a:ext cx="1117600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digit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022667" y="1281066"/>
                <a:ext cx="1162566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digit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301682" y="2405224"/>
              <a:ext cx="3144118" cy="2141571"/>
              <a:chOff x="3140568" y="2942232"/>
              <a:chExt cx="3144118" cy="2141571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3140568" y="2942232"/>
                <a:ext cx="3093317" cy="1436555"/>
                <a:chOff x="4150032" y="649576"/>
                <a:chExt cx="3093317" cy="1436555"/>
              </a:xfrm>
            </p:grpSpPr>
            <p:grpSp>
              <p:nvGrpSpPr>
                <p:cNvPr id="42" name="组合 12"/>
                <p:cNvGrpSpPr/>
                <p:nvPr/>
              </p:nvGrpSpPr>
              <p:grpSpPr>
                <a:xfrm>
                  <a:off x="6373318" y="1456545"/>
                  <a:ext cx="701563" cy="629586"/>
                  <a:chOff x="6388308" y="1246682"/>
                  <a:chExt cx="701563" cy="629586"/>
                </a:xfrm>
              </p:grpSpPr>
              <p:sp>
                <p:nvSpPr>
                  <p:cNvPr id="50" name="椭圆 49"/>
                  <p:cNvSpPr/>
                  <p:nvPr/>
                </p:nvSpPr>
                <p:spPr>
                  <a:xfrm>
                    <a:off x="6388308" y="1246682"/>
                    <a:ext cx="630000" cy="62958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6460308" y="1318475"/>
                    <a:ext cx="486000" cy="486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aseline="-250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6415314" y="1287726"/>
                    <a:ext cx="674557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en-US" altLang="zh-CN" sz="2400" baseline="-250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5</a:t>
                    </a:r>
                    <a:endParaRPr lang="zh-CN" altLang="en-US" sz="2400" baseline="-25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43" name="组合 13"/>
                <p:cNvGrpSpPr/>
                <p:nvPr/>
              </p:nvGrpSpPr>
              <p:grpSpPr>
                <a:xfrm>
                  <a:off x="4150032" y="1454046"/>
                  <a:ext cx="674557" cy="629586"/>
                  <a:chOff x="3490464" y="1259174"/>
                  <a:chExt cx="674557" cy="629586"/>
                </a:xfrm>
              </p:grpSpPr>
              <p:sp>
                <p:nvSpPr>
                  <p:cNvPr id="48" name="椭圆 47"/>
                  <p:cNvSpPr/>
                  <p:nvPr/>
                </p:nvSpPr>
                <p:spPr>
                  <a:xfrm>
                    <a:off x="3502478" y="1259174"/>
                    <a:ext cx="630000" cy="62958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3490464" y="1319729"/>
                    <a:ext cx="674557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lang="zh-CN" altLang="en-US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44" name="直接箭头连接符 43"/>
                <p:cNvCxnSpPr>
                  <a:stCxn id="48" idx="6"/>
                </p:cNvCxnSpPr>
                <p:nvPr/>
              </p:nvCxnSpPr>
              <p:spPr>
                <a:xfrm>
                  <a:off x="4792046" y="1768839"/>
                  <a:ext cx="1584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弧形 44"/>
                <p:cNvSpPr/>
                <p:nvPr/>
              </p:nvSpPr>
              <p:spPr bwMode="auto">
                <a:xfrm>
                  <a:off x="6487811" y="1121532"/>
                  <a:ext cx="421200" cy="422275"/>
                </a:xfrm>
                <a:prstGeom prst="arc">
                  <a:avLst>
                    <a:gd name="adj1" fmla="val 8029850"/>
                    <a:gd name="adj2" fmla="val 3014683"/>
                  </a:avLst>
                </a:prstGeom>
                <a:ln w="19050">
                  <a:solidFill>
                    <a:srgbClr val="1E1CE3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6125749" y="649576"/>
                  <a:ext cx="1117600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digit</a:t>
                  </a:r>
                  <a:endPara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5022667" y="1281066"/>
                  <a:ext cx="1162566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letter</a:t>
                  </a:r>
                  <a:endParaRPr lang="zh-CN" altLang="en-US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53" name="弧形 52"/>
              <p:cNvSpPr/>
              <p:nvPr/>
            </p:nvSpPr>
            <p:spPr bwMode="auto">
              <a:xfrm flipV="1">
                <a:off x="5487420" y="4295477"/>
                <a:ext cx="421200" cy="421200"/>
              </a:xfrm>
              <a:prstGeom prst="arc">
                <a:avLst>
                  <a:gd name="adj1" fmla="val 8029850"/>
                  <a:gd name="adj2" fmla="val 3014683"/>
                </a:avLst>
              </a:prstGeom>
              <a:ln w="19050">
                <a:solidFill>
                  <a:srgbClr val="1E1CE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167086" y="4604117"/>
                <a:ext cx="1117600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letter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316226" y="4575205"/>
              <a:ext cx="2924849" cy="761523"/>
              <a:chOff x="4150032" y="1324608"/>
              <a:chExt cx="2924849" cy="761523"/>
            </a:xfrm>
          </p:grpSpPr>
          <p:grpSp>
            <p:nvGrpSpPr>
              <p:cNvPr id="67" name="组合 12"/>
              <p:cNvGrpSpPr/>
              <p:nvPr/>
            </p:nvGrpSpPr>
            <p:grpSpPr>
              <a:xfrm>
                <a:off x="6373318" y="1456545"/>
                <a:ext cx="701563" cy="629586"/>
                <a:chOff x="6388308" y="1246682"/>
                <a:chExt cx="701563" cy="629586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6388308" y="1246682"/>
                  <a:ext cx="630000" cy="62958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6463259" y="1321633"/>
                  <a:ext cx="486000" cy="486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-250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6415314" y="1287726"/>
                  <a:ext cx="674557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R</a:t>
                  </a:r>
                  <a:r>
                    <a:rPr lang="en-US" altLang="zh-CN" sz="2400" baseline="-25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6</a:t>
                  </a:r>
                  <a:endParaRPr lang="zh-CN" altLang="en-US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68" name="组合 13"/>
              <p:cNvGrpSpPr/>
              <p:nvPr/>
            </p:nvGrpSpPr>
            <p:grpSpPr>
              <a:xfrm>
                <a:off x="4150032" y="1454046"/>
                <a:ext cx="674557" cy="629586"/>
                <a:chOff x="3490464" y="1259174"/>
                <a:chExt cx="674557" cy="629586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3502478" y="1259174"/>
                  <a:ext cx="630000" cy="62958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3490464" y="1319729"/>
                  <a:ext cx="674557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3</a:t>
                  </a:r>
                  <a:endPara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69" name="直接箭头连接符 68"/>
              <p:cNvCxnSpPr>
                <a:stCxn id="73" idx="6"/>
              </p:cNvCxnSpPr>
              <p:nvPr/>
            </p:nvCxnSpPr>
            <p:spPr>
              <a:xfrm>
                <a:off x="4792046" y="1768839"/>
                <a:ext cx="1584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>
                <a:off x="5022667" y="1324608"/>
                <a:ext cx="1162566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301708" y="5569437"/>
              <a:ext cx="3599770" cy="747009"/>
              <a:chOff x="4359764" y="5569437"/>
              <a:chExt cx="3599770" cy="747009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009384" y="5569437"/>
                <a:ext cx="2950150" cy="747009"/>
                <a:chOff x="4110217" y="1339122"/>
                <a:chExt cx="2950150" cy="747009"/>
              </a:xfrm>
            </p:grpSpPr>
            <p:grpSp>
              <p:nvGrpSpPr>
                <p:cNvPr id="29" name="组合 12"/>
                <p:cNvGrpSpPr/>
                <p:nvPr/>
              </p:nvGrpSpPr>
              <p:grpSpPr>
                <a:xfrm>
                  <a:off x="6373318" y="1454047"/>
                  <a:ext cx="687049" cy="632084"/>
                  <a:chOff x="6388308" y="1244184"/>
                  <a:chExt cx="687049" cy="632084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6388308" y="1246682"/>
                    <a:ext cx="630000" cy="62958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椭圆 38"/>
                  <p:cNvSpPr/>
                  <p:nvPr/>
                </p:nvSpPr>
                <p:spPr>
                  <a:xfrm>
                    <a:off x="6463259" y="1321633"/>
                    <a:ext cx="486000" cy="486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aseline="-250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6400800" y="1244184"/>
                    <a:ext cx="674557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en-US" altLang="zh-CN" sz="2400" baseline="-250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7</a:t>
                    </a:r>
                    <a:endParaRPr lang="zh-CN" altLang="en-US" sz="2400" baseline="-25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30" name="组合 13"/>
                <p:cNvGrpSpPr/>
                <p:nvPr/>
              </p:nvGrpSpPr>
              <p:grpSpPr>
                <a:xfrm>
                  <a:off x="4916774" y="1454046"/>
                  <a:ext cx="677057" cy="629586"/>
                  <a:chOff x="4257206" y="1259174"/>
                  <a:chExt cx="677057" cy="629586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4257206" y="1259174"/>
                    <a:ext cx="630000" cy="62958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4259706" y="1261673"/>
                    <a:ext cx="674557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en-US" altLang="zh-CN" sz="2400" baseline="-250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8</a:t>
                    </a:r>
                    <a:endParaRPr lang="zh-CN" altLang="en-US" sz="2400" baseline="-25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31" name="直接箭头连接符 30"/>
                <p:cNvCxnSpPr>
                  <a:stCxn id="36" idx="6"/>
                  <a:endCxn id="38" idx="2"/>
                </p:cNvCxnSpPr>
                <p:nvPr/>
              </p:nvCxnSpPr>
              <p:spPr>
                <a:xfrm>
                  <a:off x="5546774" y="1768839"/>
                  <a:ext cx="826544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4110217" y="1771338"/>
                  <a:ext cx="826544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/>
                <p:cNvSpPr/>
                <p:nvPr/>
              </p:nvSpPr>
              <p:spPr>
                <a:xfrm>
                  <a:off x="5612273" y="1339122"/>
                  <a:ext cx="674557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*</a:t>
                  </a:r>
                  <a:endParaRPr lang="zh-CN" altLang="en-US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4359764" y="5677102"/>
                <a:ext cx="674557" cy="629586"/>
                <a:chOff x="2632568" y="3746701"/>
                <a:chExt cx="674557" cy="629586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2644582" y="3746701"/>
                  <a:ext cx="630000" cy="62958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2632568" y="3807256"/>
                  <a:ext cx="674557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4</a:t>
                  </a:r>
                  <a:endPara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91" name="矩形 90"/>
              <p:cNvSpPr/>
              <p:nvPr/>
            </p:nvSpPr>
            <p:spPr>
              <a:xfrm>
                <a:off x="5067269" y="5591208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610" y="493485"/>
            <a:ext cx="1487105" cy="5979886"/>
          </a:xfrm>
        </p:spPr>
        <p:txBody>
          <a:bodyPr vert="eaVert"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例：实现</a:t>
            </a:r>
            <a:r>
              <a:rPr lang="en-US" altLang="zh-CN" dirty="0"/>
              <a:t>LEX</a:t>
            </a:r>
            <a:r>
              <a:rPr lang="zh-CN" altLang="en-US" dirty="0"/>
              <a:t>源程序的功能</a:t>
            </a:r>
            <a:br>
              <a:rPr lang="en-US" altLang="zh-CN" dirty="0"/>
            </a:br>
            <a:r>
              <a:rPr lang="zh-CN" altLang="en-US" dirty="0"/>
              <a:t>（续一）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7994" y="252965"/>
            <a:ext cx="4977151" cy="548585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、加入新初态</a:t>
            </a:r>
            <a:r>
              <a:rPr lang="en-US" altLang="zh-CN" sz="2400" dirty="0">
                <a:solidFill>
                  <a:srgbClr val="C00000"/>
                </a:solidFill>
              </a:rPr>
              <a:t>X</a:t>
            </a:r>
            <a:r>
              <a:rPr lang="zh-CN" altLang="en-US" sz="2400" dirty="0">
                <a:solidFill>
                  <a:srgbClr val="C00000"/>
                </a:solidFill>
              </a:rPr>
              <a:t>，构成</a:t>
            </a:r>
            <a:r>
              <a:rPr lang="en-US" altLang="zh-CN" sz="2400" dirty="0">
                <a:solidFill>
                  <a:srgbClr val="C00000"/>
                </a:solidFill>
              </a:rPr>
              <a:t>NFA M</a:t>
            </a:r>
            <a:r>
              <a:rPr lang="zh-CN" altLang="en-US" sz="2400" dirty="0">
                <a:solidFill>
                  <a:srgbClr val="C00000"/>
                </a:solidFill>
              </a:rPr>
              <a:t>整体：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79498" y="6356350"/>
            <a:ext cx="465632" cy="501650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2264846" y="652537"/>
            <a:ext cx="6099426" cy="5515047"/>
            <a:chOff x="2264846" y="801399"/>
            <a:chExt cx="6099426" cy="5515047"/>
          </a:xfrm>
        </p:grpSpPr>
        <p:grpSp>
          <p:nvGrpSpPr>
            <p:cNvPr id="97" name="组合 96"/>
            <p:cNvGrpSpPr/>
            <p:nvPr/>
          </p:nvGrpSpPr>
          <p:grpSpPr>
            <a:xfrm>
              <a:off x="2264846" y="801399"/>
              <a:ext cx="6099426" cy="5515047"/>
              <a:chOff x="2264846" y="801399"/>
              <a:chExt cx="6099426" cy="551504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4749962" y="801399"/>
                <a:ext cx="3614310" cy="5515047"/>
                <a:chOff x="4301682" y="801399"/>
                <a:chExt cx="3614310" cy="5515047"/>
              </a:xfrm>
            </p:grpSpPr>
            <p:grpSp>
              <p:nvGrpSpPr>
                <p:cNvPr id="19" name="组合 14"/>
                <p:cNvGrpSpPr/>
                <p:nvPr/>
              </p:nvGrpSpPr>
              <p:grpSpPr>
                <a:xfrm>
                  <a:off x="4308942" y="801399"/>
                  <a:ext cx="3093317" cy="1436555"/>
                  <a:chOff x="4150032" y="649576"/>
                  <a:chExt cx="3093317" cy="1436555"/>
                </a:xfrm>
              </p:grpSpPr>
              <p:grpSp>
                <p:nvGrpSpPr>
                  <p:cNvPr id="74" name="组合 12"/>
                  <p:cNvGrpSpPr/>
                  <p:nvPr/>
                </p:nvGrpSpPr>
                <p:grpSpPr>
                  <a:xfrm>
                    <a:off x="6373318" y="1456545"/>
                    <a:ext cx="701563" cy="629586"/>
                    <a:chOff x="6388308" y="1246682"/>
                    <a:chExt cx="701563" cy="629586"/>
                  </a:xfrm>
                </p:grpSpPr>
                <p:sp>
                  <p:nvSpPr>
                    <p:cNvPr id="82" name="椭圆 81"/>
                    <p:cNvSpPr/>
                    <p:nvPr/>
                  </p:nvSpPr>
                  <p:spPr>
                    <a:xfrm>
                      <a:off x="6388308" y="1246682"/>
                      <a:ext cx="630000" cy="62958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椭圆 82"/>
                    <p:cNvSpPr/>
                    <p:nvPr/>
                  </p:nvSpPr>
                  <p:spPr>
                    <a:xfrm>
                      <a:off x="6460308" y="1318475"/>
                      <a:ext cx="486000" cy="486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aseline="-25000" dirty="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84" name="矩形 83"/>
                    <p:cNvSpPr/>
                    <p:nvPr/>
                  </p:nvSpPr>
                  <p:spPr>
                    <a:xfrm>
                      <a:off x="6415314" y="1287726"/>
                      <a:ext cx="674557" cy="479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baseline="-250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grpSp>
                <p:nvGrpSpPr>
                  <p:cNvPr id="75" name="组合 13"/>
                  <p:cNvGrpSpPr/>
                  <p:nvPr/>
                </p:nvGrpSpPr>
                <p:grpSpPr>
                  <a:xfrm>
                    <a:off x="4150032" y="1454046"/>
                    <a:ext cx="674557" cy="629586"/>
                    <a:chOff x="3490464" y="1259174"/>
                    <a:chExt cx="674557" cy="629586"/>
                  </a:xfrm>
                </p:grpSpPr>
                <p:sp>
                  <p:nvSpPr>
                    <p:cNvPr id="80" name="椭圆 22"/>
                    <p:cNvSpPr/>
                    <p:nvPr/>
                  </p:nvSpPr>
                  <p:spPr>
                    <a:xfrm>
                      <a:off x="3502478" y="1259174"/>
                      <a:ext cx="630000" cy="62958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矩形 80"/>
                    <p:cNvSpPr/>
                    <p:nvPr/>
                  </p:nvSpPr>
                  <p:spPr>
                    <a:xfrm>
                      <a:off x="3490464" y="1319729"/>
                      <a:ext cx="674557" cy="479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cxnSp>
                <p:nvCxnSpPr>
                  <p:cNvPr id="76" name="直接箭头连接符 75"/>
                  <p:cNvCxnSpPr/>
                  <p:nvPr/>
                </p:nvCxnSpPr>
                <p:spPr>
                  <a:xfrm>
                    <a:off x="4792046" y="1768839"/>
                    <a:ext cx="1584000" cy="0"/>
                  </a:xfrm>
                  <a:prstGeom prst="straightConnector1">
                    <a:avLst/>
                  </a:prstGeom>
                  <a:ln w="12700">
                    <a:solidFill>
                      <a:srgbClr val="0000FF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弧形 76"/>
                  <p:cNvSpPr/>
                  <p:nvPr/>
                </p:nvSpPr>
                <p:spPr bwMode="auto">
                  <a:xfrm>
                    <a:off x="6496542" y="1128674"/>
                    <a:ext cx="421200" cy="421200"/>
                  </a:xfrm>
                  <a:prstGeom prst="arc">
                    <a:avLst>
                      <a:gd name="adj1" fmla="val 8029850"/>
                      <a:gd name="adj2" fmla="val 3014683"/>
                    </a:avLst>
                  </a:prstGeom>
                  <a:ln w="12700">
                    <a:solidFill>
                      <a:srgbClr val="1E1CE3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6125749" y="649576"/>
                    <a:ext cx="1117600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digit</a:t>
                    </a:r>
                    <a:endParaRPr lang="zh-CN" altLang="en-US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79" name="矩形 21"/>
                  <p:cNvSpPr/>
                  <p:nvPr/>
                </p:nvSpPr>
                <p:spPr>
                  <a:xfrm>
                    <a:off x="5022667" y="1281066"/>
                    <a:ext cx="1162566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digit</a:t>
                    </a:r>
                    <a:endParaRPr lang="zh-CN" altLang="en-US" sz="2400" baseline="-25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20" name="组合 54"/>
                <p:cNvGrpSpPr/>
                <p:nvPr/>
              </p:nvGrpSpPr>
              <p:grpSpPr>
                <a:xfrm>
                  <a:off x="4301682" y="2405224"/>
                  <a:ext cx="3144118" cy="2141571"/>
                  <a:chOff x="3140568" y="2942232"/>
                  <a:chExt cx="3144118" cy="2141571"/>
                </a:xfrm>
              </p:grpSpPr>
              <p:grpSp>
                <p:nvGrpSpPr>
                  <p:cNvPr id="60" name="组合 40"/>
                  <p:cNvGrpSpPr/>
                  <p:nvPr/>
                </p:nvGrpSpPr>
                <p:grpSpPr>
                  <a:xfrm>
                    <a:off x="3140568" y="2942232"/>
                    <a:ext cx="3093317" cy="1436555"/>
                    <a:chOff x="4150032" y="649576"/>
                    <a:chExt cx="3093317" cy="1436555"/>
                  </a:xfrm>
                </p:grpSpPr>
                <p:grpSp>
                  <p:nvGrpSpPr>
                    <p:cNvPr id="63" name="组合 12"/>
                    <p:cNvGrpSpPr/>
                    <p:nvPr/>
                  </p:nvGrpSpPr>
                  <p:grpSpPr>
                    <a:xfrm>
                      <a:off x="6373318" y="1456545"/>
                      <a:ext cx="701563" cy="629586"/>
                      <a:chOff x="6388308" y="1246682"/>
                      <a:chExt cx="701563" cy="629586"/>
                    </a:xfrm>
                  </p:grpSpPr>
                  <p:sp>
                    <p:nvSpPr>
                      <p:cNvPr id="71" name="椭圆 70"/>
                      <p:cNvSpPr/>
                      <p:nvPr/>
                    </p:nvSpPr>
                    <p:spPr>
                      <a:xfrm>
                        <a:off x="6388308" y="1246682"/>
                        <a:ext cx="630000" cy="62958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" name="椭圆 71"/>
                      <p:cNvSpPr/>
                      <p:nvPr/>
                    </p:nvSpPr>
                    <p:spPr>
                      <a:xfrm>
                        <a:off x="6460308" y="1318475"/>
                        <a:ext cx="486000" cy="4860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aseline="-25000" dirty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6415314" y="1287726"/>
                        <a:ext cx="674557" cy="479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>
                            <a:solidFill>
                              <a:srgbClr val="0000FF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R</a:t>
                        </a:r>
                        <a:r>
                          <a:rPr lang="en-US" altLang="zh-CN" sz="2400" baseline="-25000" dirty="0">
                            <a:solidFill>
                              <a:srgbClr val="0000FF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5</a:t>
                        </a:r>
                        <a:endParaRPr lang="zh-CN" altLang="en-US" sz="2400" baseline="-250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64" name="组合 13"/>
                    <p:cNvGrpSpPr/>
                    <p:nvPr/>
                  </p:nvGrpSpPr>
                  <p:grpSpPr>
                    <a:xfrm>
                      <a:off x="4150032" y="1454046"/>
                      <a:ext cx="674557" cy="629586"/>
                      <a:chOff x="3490464" y="1259174"/>
                      <a:chExt cx="674557" cy="629586"/>
                    </a:xfrm>
                  </p:grpSpPr>
                  <p:sp>
                    <p:nvSpPr>
                      <p:cNvPr id="69" name="椭圆 68"/>
                      <p:cNvSpPr/>
                      <p:nvPr/>
                    </p:nvSpPr>
                    <p:spPr>
                      <a:xfrm>
                        <a:off x="3502478" y="1259174"/>
                        <a:ext cx="630000" cy="62958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" name="矩形 69"/>
                      <p:cNvSpPr/>
                      <p:nvPr/>
                    </p:nvSpPr>
                    <p:spPr>
                      <a:xfrm>
                        <a:off x="3490464" y="1319729"/>
                        <a:ext cx="674557" cy="479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>
                            <a:solidFill>
                              <a:srgbClr val="0000FF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2</a:t>
                        </a:r>
                        <a:endParaRPr lang="zh-CN" altLang="en-US" sz="24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</p:grpSp>
                <p:cxnSp>
                  <p:nvCxnSpPr>
                    <p:cNvPr id="65" name="直接箭头连接符 64"/>
                    <p:cNvCxnSpPr>
                      <a:stCxn id="69" idx="6"/>
                    </p:cNvCxnSpPr>
                    <p:nvPr/>
                  </p:nvCxnSpPr>
                  <p:spPr>
                    <a:xfrm>
                      <a:off x="4792046" y="1768839"/>
                      <a:ext cx="1584000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0000FF"/>
                      </a:solidFill>
                      <a:tailEnd type="triangle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" name="弧形 65"/>
                    <p:cNvSpPr/>
                    <p:nvPr/>
                  </p:nvSpPr>
                  <p:spPr bwMode="auto">
                    <a:xfrm>
                      <a:off x="6494161" y="1121532"/>
                      <a:ext cx="421200" cy="421200"/>
                    </a:xfrm>
                    <a:prstGeom prst="arc">
                      <a:avLst>
                        <a:gd name="adj1" fmla="val 8029850"/>
                        <a:gd name="adj2" fmla="val 3014683"/>
                      </a:avLst>
                    </a:prstGeom>
                    <a:ln w="12700">
                      <a:solidFill>
                        <a:srgbClr val="1E1CE3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67" name="矩形 66"/>
                    <p:cNvSpPr/>
                    <p:nvPr/>
                  </p:nvSpPr>
                  <p:spPr>
                    <a:xfrm>
                      <a:off x="6125749" y="649576"/>
                      <a:ext cx="1117600" cy="479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digit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5022667" y="1281066"/>
                      <a:ext cx="1162566" cy="479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letter</a:t>
                      </a:r>
                      <a:endParaRPr lang="zh-CN" altLang="en-US" sz="2400" baseline="-250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sp>
                <p:nvSpPr>
                  <p:cNvPr id="61" name="弧形 60"/>
                  <p:cNvSpPr/>
                  <p:nvPr/>
                </p:nvSpPr>
                <p:spPr bwMode="auto">
                  <a:xfrm flipV="1">
                    <a:off x="5487420" y="4289127"/>
                    <a:ext cx="421200" cy="421200"/>
                  </a:xfrm>
                  <a:prstGeom prst="arc">
                    <a:avLst>
                      <a:gd name="adj1" fmla="val 8029850"/>
                      <a:gd name="adj2" fmla="val 3014683"/>
                    </a:avLst>
                  </a:prstGeom>
                  <a:ln w="12700">
                    <a:solidFill>
                      <a:srgbClr val="1E1CE3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2" name="矩形 61"/>
                  <p:cNvSpPr/>
                  <p:nvPr/>
                </p:nvSpPr>
                <p:spPr>
                  <a:xfrm>
                    <a:off x="5167086" y="4604117"/>
                    <a:ext cx="1117600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letter</a:t>
                    </a:r>
                    <a:endParaRPr lang="zh-CN" altLang="en-US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21" name="组合 65"/>
                <p:cNvGrpSpPr/>
                <p:nvPr/>
              </p:nvGrpSpPr>
              <p:grpSpPr>
                <a:xfrm>
                  <a:off x="4316226" y="4575205"/>
                  <a:ext cx="2910335" cy="761523"/>
                  <a:chOff x="4150032" y="1324608"/>
                  <a:chExt cx="2910335" cy="761523"/>
                </a:xfrm>
              </p:grpSpPr>
              <p:grpSp>
                <p:nvGrpSpPr>
                  <p:cNvPr id="51" name="组合 12"/>
                  <p:cNvGrpSpPr/>
                  <p:nvPr/>
                </p:nvGrpSpPr>
                <p:grpSpPr>
                  <a:xfrm>
                    <a:off x="6373318" y="1456545"/>
                    <a:ext cx="687049" cy="629586"/>
                    <a:chOff x="6388308" y="1246682"/>
                    <a:chExt cx="687049" cy="629586"/>
                  </a:xfrm>
                </p:grpSpPr>
                <p:sp>
                  <p:nvSpPr>
                    <p:cNvPr id="57" name="椭圆 56"/>
                    <p:cNvSpPr/>
                    <p:nvPr/>
                  </p:nvSpPr>
                  <p:spPr>
                    <a:xfrm>
                      <a:off x="6388308" y="1246682"/>
                      <a:ext cx="630000" cy="62958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/>
                    <p:nvPr/>
                  </p:nvSpPr>
                  <p:spPr>
                    <a:xfrm>
                      <a:off x="6460308" y="1318475"/>
                      <a:ext cx="486000" cy="486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aseline="-25000" dirty="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59" name="矩形 58"/>
                    <p:cNvSpPr/>
                    <p:nvPr/>
                  </p:nvSpPr>
                  <p:spPr>
                    <a:xfrm>
                      <a:off x="6400800" y="1287726"/>
                      <a:ext cx="674557" cy="479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baseline="-250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grpSp>
                <p:nvGrpSpPr>
                  <p:cNvPr id="52" name="组合 13"/>
                  <p:cNvGrpSpPr/>
                  <p:nvPr/>
                </p:nvGrpSpPr>
                <p:grpSpPr>
                  <a:xfrm>
                    <a:off x="4150032" y="1454046"/>
                    <a:ext cx="674557" cy="629586"/>
                    <a:chOff x="3490464" y="1259174"/>
                    <a:chExt cx="674557" cy="629586"/>
                  </a:xfrm>
                </p:grpSpPr>
                <p:sp>
                  <p:nvSpPr>
                    <p:cNvPr id="55" name="椭圆 54"/>
                    <p:cNvSpPr/>
                    <p:nvPr/>
                  </p:nvSpPr>
                  <p:spPr>
                    <a:xfrm>
                      <a:off x="3502478" y="1259174"/>
                      <a:ext cx="630000" cy="62958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3490464" y="1319729"/>
                      <a:ext cx="674557" cy="479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cxnSp>
                <p:nvCxnSpPr>
                  <p:cNvPr id="53" name="直接箭头连接符 52"/>
                  <p:cNvCxnSpPr>
                    <a:stCxn id="55" idx="6"/>
                  </p:cNvCxnSpPr>
                  <p:nvPr/>
                </p:nvCxnSpPr>
                <p:spPr>
                  <a:xfrm>
                    <a:off x="4792046" y="1768839"/>
                    <a:ext cx="1584000" cy="0"/>
                  </a:xfrm>
                  <a:prstGeom prst="straightConnector1">
                    <a:avLst/>
                  </a:prstGeom>
                  <a:ln w="12700">
                    <a:solidFill>
                      <a:srgbClr val="0000FF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矩形 53"/>
                  <p:cNvSpPr/>
                  <p:nvPr/>
                </p:nvSpPr>
                <p:spPr>
                  <a:xfrm>
                    <a:off x="5022667" y="1324608"/>
                    <a:ext cx="1162566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*</a:t>
                    </a:r>
                    <a:endParaRPr lang="zh-CN" altLang="en-US" sz="2400" baseline="-25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22" name="组合 91"/>
                <p:cNvGrpSpPr/>
                <p:nvPr/>
              </p:nvGrpSpPr>
              <p:grpSpPr>
                <a:xfrm>
                  <a:off x="4301708" y="5569437"/>
                  <a:ext cx="3614284" cy="747009"/>
                  <a:chOff x="4359764" y="5569437"/>
                  <a:chExt cx="3614284" cy="747009"/>
                </a:xfrm>
              </p:grpSpPr>
              <p:grpSp>
                <p:nvGrpSpPr>
                  <p:cNvPr id="23" name="组合 27"/>
                  <p:cNvGrpSpPr/>
                  <p:nvPr/>
                </p:nvGrpSpPr>
                <p:grpSpPr>
                  <a:xfrm>
                    <a:off x="4999858" y="5569437"/>
                    <a:ext cx="2974190" cy="747009"/>
                    <a:chOff x="4100691" y="1339122"/>
                    <a:chExt cx="2974190" cy="747009"/>
                  </a:xfrm>
                </p:grpSpPr>
                <p:grpSp>
                  <p:nvGrpSpPr>
                    <p:cNvPr id="28" name="组合 12"/>
                    <p:cNvGrpSpPr/>
                    <p:nvPr/>
                  </p:nvGrpSpPr>
                  <p:grpSpPr>
                    <a:xfrm>
                      <a:off x="6373318" y="1456545"/>
                      <a:ext cx="701563" cy="629586"/>
                      <a:chOff x="6388308" y="1246682"/>
                      <a:chExt cx="701563" cy="629586"/>
                    </a:xfrm>
                  </p:grpSpPr>
                  <p:sp>
                    <p:nvSpPr>
                      <p:cNvPr id="48" name="椭圆 47"/>
                      <p:cNvSpPr/>
                      <p:nvPr/>
                    </p:nvSpPr>
                    <p:spPr>
                      <a:xfrm>
                        <a:off x="6388308" y="1246682"/>
                        <a:ext cx="630000" cy="62958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椭圆 48"/>
                      <p:cNvSpPr/>
                      <p:nvPr/>
                    </p:nvSpPr>
                    <p:spPr>
                      <a:xfrm>
                        <a:off x="6460308" y="1318475"/>
                        <a:ext cx="486000" cy="4860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aseline="-25000" dirty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  <p:sp>
                    <p:nvSpPr>
                      <p:cNvPr id="50" name="矩形 49"/>
                      <p:cNvSpPr/>
                      <p:nvPr/>
                    </p:nvSpPr>
                    <p:spPr>
                      <a:xfrm>
                        <a:off x="6415314" y="1273212"/>
                        <a:ext cx="674557" cy="479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>
                            <a:solidFill>
                              <a:srgbClr val="0000FF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R</a:t>
                        </a:r>
                        <a:r>
                          <a:rPr lang="en-US" altLang="zh-CN" sz="2400" baseline="-25000" dirty="0">
                            <a:solidFill>
                              <a:srgbClr val="0000FF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7</a:t>
                        </a:r>
                        <a:endParaRPr lang="zh-CN" altLang="en-US" sz="2400" baseline="-250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9" name="组合 13"/>
                    <p:cNvGrpSpPr/>
                    <p:nvPr/>
                  </p:nvGrpSpPr>
                  <p:grpSpPr>
                    <a:xfrm>
                      <a:off x="4916774" y="1454046"/>
                      <a:ext cx="706085" cy="629586"/>
                      <a:chOff x="4257206" y="1259174"/>
                      <a:chExt cx="706085" cy="629586"/>
                    </a:xfrm>
                  </p:grpSpPr>
                  <p:sp>
                    <p:nvSpPr>
                      <p:cNvPr id="46" name="椭圆 45"/>
                      <p:cNvSpPr/>
                      <p:nvPr/>
                    </p:nvSpPr>
                    <p:spPr>
                      <a:xfrm>
                        <a:off x="4257206" y="1259174"/>
                        <a:ext cx="630000" cy="62958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" name="矩形 46"/>
                      <p:cNvSpPr/>
                      <p:nvPr/>
                    </p:nvSpPr>
                    <p:spPr>
                      <a:xfrm>
                        <a:off x="4288734" y="1305215"/>
                        <a:ext cx="674557" cy="479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>
                            <a:solidFill>
                              <a:srgbClr val="0000FF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R</a:t>
                        </a:r>
                        <a:r>
                          <a:rPr lang="en-US" altLang="zh-CN" sz="2400" baseline="-25000" dirty="0">
                            <a:solidFill>
                              <a:srgbClr val="0000FF"/>
                            </a:solidFill>
                            <a:latin typeface="楷体" pitchFamily="49" charset="-122"/>
                            <a:ea typeface="楷体" pitchFamily="49" charset="-122"/>
                          </a:rPr>
                          <a:t>8</a:t>
                        </a:r>
                        <a:endParaRPr lang="zh-CN" altLang="en-US" sz="2400" baseline="-250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endParaRPr>
                      </a:p>
                    </p:txBody>
                  </p:sp>
                </p:grpSp>
                <p:cxnSp>
                  <p:nvCxnSpPr>
                    <p:cNvPr id="43" name="直接箭头连接符 42"/>
                    <p:cNvCxnSpPr>
                      <a:stCxn id="46" idx="6"/>
                      <a:endCxn id="48" idx="2"/>
                    </p:cNvCxnSpPr>
                    <p:nvPr/>
                  </p:nvCxnSpPr>
                  <p:spPr>
                    <a:xfrm>
                      <a:off x="5546774" y="1768839"/>
                      <a:ext cx="826544" cy="2499"/>
                    </a:xfrm>
                    <a:prstGeom prst="straightConnector1">
                      <a:avLst/>
                    </a:prstGeom>
                    <a:ln w="12700">
                      <a:solidFill>
                        <a:srgbClr val="0000FF"/>
                      </a:solidFill>
                      <a:tailEnd type="triangle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接箭头连接符 43"/>
                    <p:cNvCxnSpPr/>
                    <p:nvPr/>
                  </p:nvCxnSpPr>
                  <p:spPr>
                    <a:xfrm>
                      <a:off x="4100691" y="1771338"/>
                      <a:ext cx="826544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0000FF"/>
                      </a:solidFill>
                      <a:tailEnd type="triangle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矩形 44"/>
                    <p:cNvSpPr/>
                    <p:nvPr/>
                  </p:nvSpPr>
                  <p:spPr>
                    <a:xfrm>
                      <a:off x="5612273" y="1339122"/>
                      <a:ext cx="674557" cy="479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baseline="-250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grpSp>
                <p:nvGrpSpPr>
                  <p:cNvPr id="24" name="组合 79"/>
                  <p:cNvGrpSpPr/>
                  <p:nvPr/>
                </p:nvGrpSpPr>
                <p:grpSpPr>
                  <a:xfrm>
                    <a:off x="4359764" y="5677102"/>
                    <a:ext cx="674557" cy="629586"/>
                    <a:chOff x="2632568" y="3746701"/>
                    <a:chExt cx="674557" cy="629586"/>
                  </a:xfrm>
                </p:grpSpPr>
                <p:sp>
                  <p:nvSpPr>
                    <p:cNvPr id="26" name="椭圆 25"/>
                    <p:cNvSpPr/>
                    <p:nvPr/>
                  </p:nvSpPr>
                  <p:spPr>
                    <a:xfrm>
                      <a:off x="2644582" y="3746701"/>
                      <a:ext cx="630000" cy="62958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2632568" y="3807256"/>
                      <a:ext cx="674557" cy="4796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sp>
                <p:nvSpPr>
                  <p:cNvPr id="25" name="矩形 24"/>
                  <p:cNvSpPr/>
                  <p:nvPr/>
                </p:nvSpPr>
                <p:spPr>
                  <a:xfrm>
                    <a:off x="5067269" y="5591208"/>
                    <a:ext cx="674557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*</a:t>
                    </a:r>
                    <a:endParaRPr lang="zh-CN" altLang="en-US" sz="2400" baseline="-25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  <p:grpSp>
            <p:nvGrpSpPr>
              <p:cNvPr id="87" name="组合 86"/>
              <p:cNvGrpSpPr/>
              <p:nvPr/>
            </p:nvGrpSpPr>
            <p:grpSpPr>
              <a:xfrm>
                <a:off x="2264846" y="3728737"/>
                <a:ext cx="674557" cy="629586"/>
                <a:chOff x="651382" y="4886073"/>
                <a:chExt cx="674557" cy="629586"/>
              </a:xfrm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663396" y="4886073"/>
                  <a:ext cx="630000" cy="62958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651382" y="4946629"/>
                  <a:ext cx="674557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X</a:t>
                  </a:r>
                  <a:endPara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88" name="直接箭头连接符 87"/>
              <p:cNvCxnSpPr>
                <a:cxnSpLocks/>
                <a:stCxn id="85" idx="7"/>
                <a:endCxn id="80" idx="2"/>
              </p:cNvCxnSpPr>
              <p:nvPr/>
            </p:nvCxnSpPr>
            <p:spPr>
              <a:xfrm flipV="1">
                <a:off x="2814599" y="1920662"/>
                <a:ext cx="1954637" cy="1900276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endCxn id="70" idx="1"/>
              </p:cNvCxnSpPr>
              <p:nvPr/>
            </p:nvCxnSpPr>
            <p:spPr>
              <a:xfrm flipV="1">
                <a:off x="2896426" y="3510092"/>
                <a:ext cx="1864800" cy="471595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endCxn id="56" idx="1"/>
              </p:cNvCxnSpPr>
              <p:nvPr/>
            </p:nvCxnSpPr>
            <p:spPr>
              <a:xfrm>
                <a:off x="2877376" y="4191237"/>
                <a:ext cx="1897200" cy="813804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endCxn id="27" idx="1"/>
              </p:cNvCxnSpPr>
              <p:nvPr/>
            </p:nvCxnSpPr>
            <p:spPr>
              <a:xfrm>
                <a:off x="2724976" y="4334112"/>
                <a:ext cx="2037600" cy="1643388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矩形 88"/>
            <p:cNvSpPr/>
            <p:nvPr/>
          </p:nvSpPr>
          <p:spPr>
            <a:xfrm>
              <a:off x="3812213" y="2218490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812213" y="3297906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812213" y="4227871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812213" y="4907785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771" y="348344"/>
            <a:ext cx="7982857" cy="798284"/>
          </a:xfrm>
        </p:spPr>
        <p:txBody>
          <a:bodyPr vert="horz"/>
          <a:lstStyle/>
          <a:p>
            <a:r>
              <a:rPr lang="zh-CN" altLang="en-US" sz="3200" dirty="0"/>
              <a:t>例：实现</a:t>
            </a:r>
            <a:r>
              <a:rPr lang="en-US" altLang="zh-CN" sz="3200" dirty="0"/>
              <a:t>LEX</a:t>
            </a:r>
            <a:r>
              <a:rPr lang="zh-CN" altLang="en-US" sz="3200" dirty="0"/>
              <a:t>源程序的功能（续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23376" y="1478007"/>
          <a:ext cx="445182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digit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letter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X={X,1,2,3,4}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68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4={R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5={R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6={R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68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7={R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03771" y="6385375"/>
            <a:ext cx="488950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61814" y="1324204"/>
            <a:ext cx="317090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、确定化为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DFA 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4625640" y="1933491"/>
            <a:ext cx="3578978" cy="4455525"/>
            <a:chOff x="4741752" y="1860921"/>
            <a:chExt cx="3578978" cy="4455525"/>
          </a:xfrm>
        </p:grpSpPr>
        <p:grpSp>
          <p:nvGrpSpPr>
            <p:cNvPr id="90" name="组合 14"/>
            <p:cNvGrpSpPr/>
            <p:nvPr/>
          </p:nvGrpSpPr>
          <p:grpSpPr>
            <a:xfrm>
              <a:off x="5283200" y="1860921"/>
              <a:ext cx="2523797" cy="2377250"/>
              <a:chOff x="4719552" y="649576"/>
              <a:chExt cx="2523797" cy="2377250"/>
            </a:xfrm>
          </p:grpSpPr>
          <p:grpSp>
            <p:nvGrpSpPr>
              <p:cNvPr id="132" name="组合 12"/>
              <p:cNvGrpSpPr/>
              <p:nvPr/>
            </p:nvGrpSpPr>
            <p:grpSpPr>
              <a:xfrm>
                <a:off x="6356782" y="1456545"/>
                <a:ext cx="674557" cy="629586"/>
                <a:chOff x="6371772" y="1246682"/>
                <a:chExt cx="674557" cy="629586"/>
              </a:xfrm>
            </p:grpSpPr>
            <p:sp>
              <p:nvSpPr>
                <p:cNvPr id="140" name="椭圆 139"/>
                <p:cNvSpPr/>
                <p:nvPr/>
              </p:nvSpPr>
              <p:spPr>
                <a:xfrm>
                  <a:off x="6388308" y="1246682"/>
                  <a:ext cx="630000" cy="6295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>
                  <a:off x="6460308" y="1318475"/>
                  <a:ext cx="486000" cy="486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371772" y="1287726"/>
                  <a:ext cx="674557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4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134" name="直接箭头连接符 133"/>
              <p:cNvCxnSpPr/>
              <p:nvPr/>
            </p:nvCxnSpPr>
            <p:spPr>
              <a:xfrm flipV="1">
                <a:off x="4719552" y="1768839"/>
                <a:ext cx="1656494" cy="12579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弧形 134"/>
              <p:cNvSpPr/>
              <p:nvPr/>
            </p:nvSpPr>
            <p:spPr bwMode="auto">
              <a:xfrm>
                <a:off x="6496542" y="1127087"/>
                <a:ext cx="421200" cy="421200"/>
              </a:xfrm>
              <a:prstGeom prst="arc">
                <a:avLst>
                  <a:gd name="adj1" fmla="val 8029850"/>
                  <a:gd name="adj2" fmla="val 3014683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125749" y="649576"/>
                <a:ext cx="1117600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digit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7" name="矩形 21"/>
              <p:cNvSpPr/>
              <p:nvPr/>
            </p:nvSpPr>
            <p:spPr>
              <a:xfrm>
                <a:off x="4792124" y="2355123"/>
                <a:ext cx="319314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91" name="组合 54"/>
            <p:cNvGrpSpPr/>
            <p:nvPr/>
          </p:nvGrpSpPr>
          <p:grpSpPr>
            <a:xfrm>
              <a:off x="5383766" y="3348634"/>
              <a:ext cx="2510314" cy="2141571"/>
              <a:chOff x="3774372" y="2942232"/>
              <a:chExt cx="2510314" cy="2141571"/>
            </a:xfrm>
          </p:grpSpPr>
          <p:grpSp>
            <p:nvGrpSpPr>
              <p:cNvPr id="118" name="组合 40"/>
              <p:cNvGrpSpPr/>
              <p:nvPr/>
            </p:nvGrpSpPr>
            <p:grpSpPr>
              <a:xfrm>
                <a:off x="3774372" y="2942232"/>
                <a:ext cx="2459513" cy="1436555"/>
                <a:chOff x="4783836" y="649576"/>
                <a:chExt cx="2459513" cy="1436555"/>
              </a:xfrm>
            </p:grpSpPr>
            <p:grpSp>
              <p:nvGrpSpPr>
                <p:cNvPr id="121" name="组合 12"/>
                <p:cNvGrpSpPr/>
                <p:nvPr/>
              </p:nvGrpSpPr>
              <p:grpSpPr>
                <a:xfrm>
                  <a:off x="6356782" y="1456545"/>
                  <a:ext cx="674557" cy="629586"/>
                  <a:chOff x="6371772" y="1246682"/>
                  <a:chExt cx="674557" cy="629586"/>
                </a:xfrm>
              </p:grpSpPr>
              <p:sp>
                <p:nvSpPr>
                  <p:cNvPr id="129" name="椭圆 128"/>
                  <p:cNvSpPr/>
                  <p:nvPr/>
                </p:nvSpPr>
                <p:spPr>
                  <a:xfrm>
                    <a:off x="6388308" y="1246682"/>
                    <a:ext cx="630000" cy="62958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椭圆 129"/>
                  <p:cNvSpPr/>
                  <p:nvPr/>
                </p:nvSpPr>
                <p:spPr>
                  <a:xfrm>
                    <a:off x="6463259" y="1321633"/>
                    <a:ext cx="486000" cy="48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6371772" y="1302240"/>
                    <a:ext cx="674557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5</a:t>
                    </a:r>
                    <a:endParaRPr lang="zh-CN" altLang="en-US" sz="2400" baseline="-25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123" name="直接箭头连接符 122"/>
                <p:cNvCxnSpPr>
                  <a:cxnSpLocks/>
                  <a:stCxn id="88" idx="6"/>
                  <a:endCxn id="129" idx="2"/>
                </p:cNvCxnSpPr>
                <p:nvPr/>
              </p:nvCxnSpPr>
              <p:spPr>
                <a:xfrm flipV="1">
                  <a:off x="4783836" y="1771338"/>
                  <a:ext cx="1589482" cy="39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弧形 123"/>
                <p:cNvSpPr/>
                <p:nvPr/>
              </p:nvSpPr>
              <p:spPr bwMode="auto">
                <a:xfrm>
                  <a:off x="6494161" y="1115182"/>
                  <a:ext cx="421200" cy="421200"/>
                </a:xfrm>
                <a:prstGeom prst="arc">
                  <a:avLst>
                    <a:gd name="adj1" fmla="val 8029850"/>
                    <a:gd name="adj2" fmla="val 3014683"/>
                  </a:avLst>
                </a:prstGeom>
                <a:ln w="127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6125749" y="649576"/>
                  <a:ext cx="1117600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digit</a:t>
                  </a:r>
                  <a:endPara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5022667" y="1281066"/>
                  <a:ext cx="1162566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letter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119" name="弧形 118"/>
              <p:cNvSpPr/>
              <p:nvPr/>
            </p:nvSpPr>
            <p:spPr bwMode="auto">
              <a:xfrm flipV="1">
                <a:off x="5487420" y="4289127"/>
                <a:ext cx="421200" cy="421200"/>
              </a:xfrm>
              <a:prstGeom prst="arc">
                <a:avLst>
                  <a:gd name="adj1" fmla="val 8029850"/>
                  <a:gd name="adj2" fmla="val 3014683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5167086" y="4604117"/>
                <a:ext cx="1117600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letter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93" name="组合 91"/>
            <p:cNvGrpSpPr/>
            <p:nvPr/>
          </p:nvGrpSpPr>
          <p:grpSpPr>
            <a:xfrm>
              <a:off x="5280517" y="4686300"/>
              <a:ext cx="3040213" cy="1630146"/>
              <a:chOff x="4890293" y="4686300"/>
              <a:chExt cx="3040213" cy="1630146"/>
            </a:xfrm>
          </p:grpSpPr>
          <p:grpSp>
            <p:nvGrpSpPr>
              <p:cNvPr id="94" name="组合 27"/>
              <p:cNvGrpSpPr/>
              <p:nvPr/>
            </p:nvGrpSpPr>
            <p:grpSpPr>
              <a:xfrm>
                <a:off x="4910439" y="4686300"/>
                <a:ext cx="3020067" cy="1630146"/>
                <a:chOff x="4011272" y="455985"/>
                <a:chExt cx="3020067" cy="1630146"/>
              </a:xfrm>
            </p:grpSpPr>
            <p:grpSp>
              <p:nvGrpSpPr>
                <p:cNvPr id="99" name="组合 12"/>
                <p:cNvGrpSpPr/>
                <p:nvPr/>
              </p:nvGrpSpPr>
              <p:grpSpPr>
                <a:xfrm>
                  <a:off x="6356782" y="1456545"/>
                  <a:ext cx="674557" cy="629586"/>
                  <a:chOff x="6371772" y="1246682"/>
                  <a:chExt cx="674557" cy="629586"/>
                </a:xfrm>
              </p:grpSpPr>
              <p:sp>
                <p:nvSpPr>
                  <p:cNvPr id="106" name="椭圆 105"/>
                  <p:cNvSpPr/>
                  <p:nvPr/>
                </p:nvSpPr>
                <p:spPr>
                  <a:xfrm>
                    <a:off x="6388308" y="1246682"/>
                    <a:ext cx="630000" cy="62958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椭圆 106"/>
                  <p:cNvSpPr/>
                  <p:nvPr/>
                </p:nvSpPr>
                <p:spPr>
                  <a:xfrm>
                    <a:off x="6460308" y="1318475"/>
                    <a:ext cx="486000" cy="48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6371772" y="1287726"/>
                    <a:ext cx="674557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7</a:t>
                    </a:r>
                    <a:endParaRPr lang="zh-CN" altLang="en-US" sz="2400" baseline="-25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100" name="组合 13"/>
                <p:cNvGrpSpPr/>
                <p:nvPr/>
              </p:nvGrpSpPr>
              <p:grpSpPr>
                <a:xfrm>
                  <a:off x="4904760" y="1454046"/>
                  <a:ext cx="674557" cy="629586"/>
                  <a:chOff x="4245192" y="1259174"/>
                  <a:chExt cx="674557" cy="629586"/>
                </a:xfrm>
              </p:grpSpPr>
              <p:sp>
                <p:nvSpPr>
                  <p:cNvPr id="104" name="椭圆 103"/>
                  <p:cNvSpPr/>
                  <p:nvPr/>
                </p:nvSpPr>
                <p:spPr>
                  <a:xfrm>
                    <a:off x="4257206" y="1259174"/>
                    <a:ext cx="630000" cy="62958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4245192" y="1305215"/>
                    <a:ext cx="674557" cy="479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6</a:t>
                    </a:r>
                    <a:endParaRPr lang="zh-CN" altLang="en-US" sz="2400" baseline="-25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101" name="直接箭头连接符 100"/>
                <p:cNvCxnSpPr>
                  <a:stCxn id="104" idx="6"/>
                  <a:endCxn id="106" idx="2"/>
                </p:cNvCxnSpPr>
                <p:nvPr/>
              </p:nvCxnSpPr>
              <p:spPr>
                <a:xfrm>
                  <a:off x="5546774" y="1768839"/>
                  <a:ext cx="826544" cy="24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/>
                <p:nvPr/>
              </p:nvCxnSpPr>
              <p:spPr>
                <a:xfrm>
                  <a:off x="4011272" y="455985"/>
                  <a:ext cx="907200" cy="12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矩形 102"/>
                <p:cNvSpPr/>
                <p:nvPr/>
              </p:nvSpPr>
              <p:spPr>
                <a:xfrm>
                  <a:off x="5612273" y="1339122"/>
                  <a:ext cx="674557" cy="4796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*</a:t>
                  </a:r>
                  <a:endParaRPr lang="zh-CN" altLang="en-US" sz="24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96" name="矩形 95"/>
              <p:cNvSpPr/>
              <p:nvPr/>
            </p:nvSpPr>
            <p:spPr>
              <a:xfrm>
                <a:off x="4890293" y="5207760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83" name="组合 86"/>
            <p:cNvGrpSpPr/>
            <p:nvPr/>
          </p:nvGrpSpPr>
          <p:grpSpPr>
            <a:xfrm>
              <a:off x="4741752" y="4155994"/>
              <a:ext cx="674557" cy="629586"/>
              <a:chOff x="2973622" y="6247214"/>
              <a:chExt cx="674557" cy="629586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985636" y="6247214"/>
                <a:ext cx="630000" cy="6295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973622" y="6307770"/>
                <a:ext cx="674557" cy="4796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endPara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6278165" y="5756154"/>
              <a:ext cx="486000" cy="48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21"/>
            <p:cNvSpPr/>
            <p:nvPr/>
          </p:nvSpPr>
          <p:spPr>
            <a:xfrm>
              <a:off x="5831465" y="3248522"/>
              <a:ext cx="342770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6" name="矩形 21"/>
            <p:cNvSpPr/>
            <p:nvPr/>
          </p:nvSpPr>
          <p:spPr>
            <a:xfrm>
              <a:off x="5510666" y="3485739"/>
              <a:ext cx="268515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7" name="矩形 21"/>
            <p:cNvSpPr/>
            <p:nvPr/>
          </p:nvSpPr>
          <p:spPr>
            <a:xfrm>
              <a:off x="5981237" y="3125150"/>
              <a:ext cx="319314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8" name="矩形 21"/>
            <p:cNvSpPr/>
            <p:nvPr/>
          </p:nvSpPr>
          <p:spPr>
            <a:xfrm>
              <a:off x="5666236" y="3321320"/>
              <a:ext cx="312058" cy="479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endParaRPr lang="zh-CN" altLang="en-US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14675</TotalTime>
  <Words>781</Words>
  <Application>Microsoft Office PowerPoint</Application>
  <PresentationFormat>全屏显示(4:3)</PresentationFormat>
  <Paragraphs>214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华文楷体</vt:lpstr>
      <vt:lpstr>华文新魏</vt:lpstr>
      <vt:lpstr>华文行楷</vt:lpstr>
      <vt:lpstr>楷体</vt:lpstr>
      <vt:lpstr>宋体</vt:lpstr>
      <vt:lpstr>Arial</vt:lpstr>
      <vt:lpstr>Calibri</vt:lpstr>
      <vt:lpstr>Calibri Light</vt:lpstr>
      <vt:lpstr>Comic Sans MS</vt:lpstr>
      <vt:lpstr>Wingdings</vt:lpstr>
      <vt:lpstr>Office 主题​​</vt:lpstr>
      <vt:lpstr>编译原理</vt:lpstr>
      <vt:lpstr>用LEX建立词法分析器的步骤</vt:lpstr>
      <vt:lpstr>例：标识符词法LEX源程序</vt:lpstr>
      <vt:lpstr>LEX语言：三部分构成</vt:lpstr>
      <vt:lpstr>LEX语言：三部分构成（续）</vt:lpstr>
      <vt:lpstr>例：LEX源程序（p.59）</vt:lpstr>
      <vt:lpstr>例：实现LEX源程序的功能</vt:lpstr>
      <vt:lpstr>例：实现LEX源程序的功能 （续一）</vt:lpstr>
      <vt:lpstr>例：实现LEX源程序的功能（续2）</vt:lpstr>
      <vt:lpstr>词法分析器的代码纲要</vt:lpstr>
      <vt:lpstr>驱动程序代码</vt:lpstr>
      <vt:lpstr>End of Chapter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840</cp:revision>
  <dcterms:created xsi:type="dcterms:W3CDTF">2016-08-02T12:41:14Z</dcterms:created>
  <dcterms:modified xsi:type="dcterms:W3CDTF">2023-03-05T05:38:29Z</dcterms:modified>
</cp:coreProperties>
</file>