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44" r:id="rId2"/>
  </p:sldMasterIdLst>
  <p:notesMasterIdLst>
    <p:notesMasterId r:id="rId40"/>
  </p:notesMasterIdLst>
  <p:sldIdLst>
    <p:sldId id="405" r:id="rId3"/>
    <p:sldId id="609" r:id="rId4"/>
    <p:sldId id="599" r:id="rId5"/>
    <p:sldId id="584" r:id="rId6"/>
    <p:sldId id="428" r:id="rId7"/>
    <p:sldId id="592" r:id="rId8"/>
    <p:sldId id="425" r:id="rId9"/>
    <p:sldId id="429" r:id="rId10"/>
    <p:sldId id="431" r:id="rId11"/>
    <p:sldId id="432" r:id="rId12"/>
    <p:sldId id="436" r:id="rId13"/>
    <p:sldId id="605" r:id="rId14"/>
    <p:sldId id="610" r:id="rId15"/>
    <p:sldId id="585" r:id="rId16"/>
    <p:sldId id="611" r:id="rId17"/>
    <p:sldId id="517" r:id="rId18"/>
    <p:sldId id="522" r:id="rId19"/>
    <p:sldId id="454" r:id="rId20"/>
    <p:sldId id="456" r:id="rId21"/>
    <p:sldId id="602" r:id="rId22"/>
    <p:sldId id="455" r:id="rId23"/>
    <p:sldId id="603" r:id="rId24"/>
    <p:sldId id="615" r:id="rId25"/>
    <p:sldId id="538" r:id="rId26"/>
    <p:sldId id="613" r:id="rId27"/>
    <p:sldId id="614" r:id="rId28"/>
    <p:sldId id="466" r:id="rId29"/>
    <p:sldId id="467" r:id="rId30"/>
    <p:sldId id="524" r:id="rId31"/>
    <p:sldId id="471" r:id="rId32"/>
    <p:sldId id="529" r:id="rId33"/>
    <p:sldId id="607" r:id="rId34"/>
    <p:sldId id="612" r:id="rId35"/>
    <p:sldId id="616" r:id="rId36"/>
    <p:sldId id="617" r:id="rId37"/>
    <p:sldId id="618" r:id="rId38"/>
    <p:sldId id="580" r:id="rId3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0099"/>
    <a:srgbClr val="009900"/>
    <a:srgbClr val="3366FF"/>
    <a:srgbClr val="0000FF"/>
    <a:srgbClr val="A0B8E0"/>
    <a:srgbClr val="00CCFF"/>
    <a:srgbClr val="00FFFF"/>
    <a:srgbClr val="1E1C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4660"/>
  </p:normalViewPr>
  <p:slideViewPr>
    <p:cSldViewPr>
      <p:cViewPr varScale="1">
        <p:scale>
          <a:sx n="60" d="100"/>
          <a:sy n="60" d="100"/>
        </p:scale>
        <p:origin x="113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B449E5-BF3F-41AA-B6EB-5A8BF5685EF9}" type="datetimeFigureOut">
              <a:rPr lang="zh-CN" altLang="en-US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C5950-A188-4373-ACC6-5D165568B3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B36E6-E443-4C07-8807-D7F18815BB02}" type="datetime1">
              <a:rPr lang="zh-CN" altLang="en-US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268CD-A8AF-4745-9479-C89C2A57CB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98193-8B9B-4F2D-92D3-1E6277C6870A}" type="datetime1">
              <a:rPr lang="zh-CN" altLang="en-US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30DB1-3C20-472C-8AA1-1EAF8A7CBA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54233-4235-47B5-940D-BA437BCAC877}" type="datetime1">
              <a:rPr lang="zh-CN" altLang="en-US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2A6D0-2C43-4822-8DBE-7F3EB18E86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7B36E6-E443-4C07-8807-D7F18815BB02}" type="datetime1">
              <a:rPr lang="zh-CN" altLang="en-US" smtClean="0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268CD-A8AF-4745-9479-C89C2A57CBC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D0DEF-95B9-421A-BB5A-0B5D056DD1D4}" type="datetime1">
              <a:rPr lang="zh-CN" altLang="en-US" smtClean="0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C30DA2-0318-4FC7-A13A-618EB1A5B3F9}" type="datetime1">
              <a:rPr lang="zh-CN" altLang="en-US" smtClean="0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3E13F-AB8A-4EA5-BE7B-D4FAEA82288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68AD12-BD83-4FE8-BBD6-6F4C4D9DD25D}" type="datetime1">
              <a:rPr lang="zh-CN" altLang="en-US" smtClean="0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4F932-02E7-4AC6-AA09-0016991584A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C59BA8-8AB5-4DB5-BE32-FB4CDDEA8549}" type="datetime1">
              <a:rPr lang="zh-CN" altLang="en-US" smtClean="0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A88B7-E2CF-45EF-9AED-63D01E33545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0B7E95-9852-408F-978C-A9957A73E63D}" type="datetime1">
              <a:rPr lang="zh-CN" altLang="en-US" smtClean="0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A046C-7B0B-4C3D-A73F-36F06B846D4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F376F0-2B7E-481B-A929-0B0F205AC047}" type="datetime1">
              <a:rPr lang="zh-CN" altLang="en-US" smtClean="0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554A6-20A1-46D9-8953-280562BCA24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5E22C-7552-4105-BF02-EE7C41FCA448}" type="datetime1">
              <a:rPr lang="zh-CN" altLang="en-US" smtClean="0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C3682-FA86-4131-922E-799DC58DA39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E1CE3"/>
              </a:buClr>
              <a:buSzPct val="6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C0099"/>
              </a:buClr>
              <a:buSzPct val="70000"/>
              <a:buFont typeface="Wingdings" pitchFamily="2" charset="2"/>
              <a:buChar char="Ø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D0DEF-95B9-421A-BB5A-0B5D056DD1D4}" type="datetime1">
              <a:rPr lang="zh-CN" altLang="en-US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C714C-C2CB-4604-9DFB-9AB99BCAB0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C602C4-04CA-4015-BB18-F238D1518507}" type="datetime1">
              <a:rPr lang="zh-CN" altLang="en-US" smtClean="0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2EB348C4-D89A-4F51-853D-5A9BA4DD3D6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A98193-8B9B-4F2D-92D3-1E6277C6870A}" type="datetime1">
              <a:rPr lang="zh-CN" altLang="en-US" smtClean="0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30DB1-3C20-472C-8AA1-1EAF8A7CBA4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92C5F2-787D-45F6-8F89-6E8D730AE61D}" type="datetime1">
              <a:rPr lang="zh-CN" altLang="en-US" smtClean="0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43700B-C448-490C-B6A4-C582C50D58F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30DA2-0318-4FC7-A13A-618EB1A5B3F9}" type="datetime1">
              <a:rPr lang="zh-CN" altLang="en-US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3E13F-AB8A-4EA5-BE7B-D4FAEA8228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8AD12-BD83-4FE8-BBD6-6F4C4D9DD25D}" type="datetime1">
              <a:rPr lang="zh-CN" altLang="en-US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4F932-02E7-4AC6-AA09-0016991584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59BA8-8AB5-4DB5-BE32-FB4CDDEA8549}" type="datetime1">
              <a:rPr lang="zh-CN" altLang="en-US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A88B7-E2CF-45EF-9AED-63D01E3354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B7E95-9852-408F-978C-A9957A73E63D}" type="datetime1">
              <a:rPr lang="zh-CN" altLang="en-US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A046C-7B0B-4C3D-A73F-36F06B846D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376F0-2B7E-481B-A929-0B0F205AC047}" type="datetime1">
              <a:rPr lang="zh-CN" altLang="en-US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554A6-20A1-46D9-8953-280562BCA2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5E22C-7552-4105-BF02-EE7C41FCA448}" type="datetime1">
              <a:rPr lang="zh-CN" altLang="en-US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C3682-FA86-4131-922E-799DC58DA3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602C4-04CA-4015-BB18-F238D1518507}" type="datetime1">
              <a:rPr lang="zh-CN" altLang="en-US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348C4-D89A-4F51-853D-5A9BA4DD3D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92C5F2-787D-45F6-8F89-6E8D730AE61D}" type="datetime1">
              <a:rPr lang="zh-CN" altLang="en-US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43700B-C448-490C-B6A4-C582C50D58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F92C5F2-787D-45F6-8F89-6E8D730AE61D}" type="datetime1">
              <a:rPr lang="zh-CN" altLang="en-US" smtClean="0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5B43700B-C448-490C-B6A4-C582C50D58F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ctrTitle"/>
          </p:nvPr>
        </p:nvSpPr>
        <p:spPr>
          <a:xfrm>
            <a:off x="2433638" y="1901825"/>
            <a:ext cx="4410075" cy="1001713"/>
          </a:xfrm>
        </p:spPr>
        <p:txBody>
          <a:bodyPr/>
          <a:lstStyle/>
          <a:p>
            <a:pPr eaLnBrk="1" hangingPunct="1"/>
            <a:r>
              <a:rPr lang="zh-CN" altLang="en-US" sz="4400" b="1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425825"/>
            <a:ext cx="6858000" cy="1544638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第五章 语法分析</a:t>
            </a:r>
            <a:endParaRPr lang="en-US" altLang="zh-CN" sz="3200" b="1" dirty="0">
              <a:solidFill>
                <a:srgbClr val="1E1CE3"/>
              </a:solidFill>
              <a:latin typeface="华文行楷" pitchFamily="2" charset="-122"/>
              <a:ea typeface="华文行楷" pitchFamily="2" charset="-122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altLang="zh-CN" sz="3200" b="1" dirty="0">
              <a:solidFill>
                <a:srgbClr val="1E1CE3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3300" b="1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自下而上分析法之第一部分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37960" y="5089525"/>
            <a:ext cx="169164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srgbClr val="1E1CE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sz="20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中南大学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2023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年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8437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14960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文本框 7"/>
          <p:cNvSpPr txBox="1">
            <a:spLocks noChangeArrowheads="1"/>
          </p:cNvSpPr>
          <p:nvPr/>
        </p:nvSpPr>
        <p:spPr bwMode="auto">
          <a:xfrm>
            <a:off x="3019425" y="6348413"/>
            <a:ext cx="3105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2023 </a:t>
            </a:r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658147" y="480296"/>
            <a:ext cx="7886700" cy="912812"/>
          </a:xfrm>
        </p:spPr>
        <p:txBody>
          <a:bodyPr/>
          <a:lstStyle/>
          <a:p>
            <a:r>
              <a:rPr lang="zh-CN" altLang="en-US" sz="3600" dirty="0"/>
              <a:t>短语、直接短语、句柄</a:t>
            </a:r>
            <a:r>
              <a:rPr lang="en-US" altLang="zh-CN" sz="3600" dirty="0"/>
              <a:t>—</a:t>
            </a:r>
            <a:r>
              <a:rPr lang="zh-CN" altLang="en-US" sz="3600" dirty="0"/>
              <a:t>关系图示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17405" y="6377704"/>
            <a:ext cx="522969" cy="313009"/>
          </a:xfrm>
        </p:spPr>
        <p:txBody>
          <a:bodyPr/>
          <a:lstStyle/>
          <a:p>
            <a:pPr>
              <a:defRPr/>
            </a:pPr>
            <a:fld id="{A022C4FD-827B-477F-9FC0-D65D69070997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253613" y="2418735"/>
            <a:ext cx="6853084" cy="2589326"/>
            <a:chOff x="1224116" y="2698955"/>
            <a:chExt cx="6209071" cy="1592826"/>
          </a:xfrm>
        </p:grpSpPr>
        <p:sp>
          <p:nvSpPr>
            <p:cNvPr id="6" name="椭圆 5"/>
            <p:cNvSpPr/>
            <p:nvPr/>
          </p:nvSpPr>
          <p:spPr>
            <a:xfrm>
              <a:off x="1224116" y="2698955"/>
              <a:ext cx="6209071" cy="159282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661160" y="2956560"/>
              <a:ext cx="4572000" cy="105156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              </a:t>
              </a:r>
              <a:r>
                <a:rPr lang="zh-CN" altLang="en-US" sz="25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直接短语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1935480" y="3169920"/>
              <a:ext cx="2087172" cy="62484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3366FF"/>
                  </a:solidFill>
                  <a:latin typeface="楷体" pitchFamily="49" charset="-122"/>
                  <a:ea typeface="楷体" pitchFamily="49" charset="-122"/>
                </a:rPr>
                <a:t>句柄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111240" y="3215640"/>
              <a:ext cx="128016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00" dirty="0">
                  <a:solidFill>
                    <a:srgbClr val="0033CC"/>
                  </a:solidFill>
                  <a:latin typeface="楷体" pitchFamily="49" charset="-122"/>
                  <a:ea typeface="楷体" pitchFamily="49" charset="-122"/>
                </a:rPr>
                <a:t>短语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628650" y="65088"/>
            <a:ext cx="7886700" cy="960437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规范推导和规范归约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605790" y="1133937"/>
            <a:ext cx="8050530" cy="5092926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/>
              <a:t>最右推导被称为</a:t>
            </a:r>
            <a:r>
              <a:rPr lang="zh-CN" altLang="en-US" sz="2400" dirty="0">
                <a:solidFill>
                  <a:srgbClr val="C00000"/>
                </a:solidFill>
              </a:rPr>
              <a:t>规范推导</a:t>
            </a:r>
            <a:r>
              <a:rPr lang="zh-CN" altLang="en-US" sz="2400" dirty="0"/>
              <a:t>，由规范推导得到的句型称为规范句型；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/>
              <a:t>如果文法</a:t>
            </a:r>
            <a:r>
              <a:rPr lang="en-US" altLang="zh-CN" sz="2400" dirty="0"/>
              <a:t>G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无二义的</a:t>
            </a:r>
            <a:r>
              <a:rPr lang="zh-CN" altLang="en-US" sz="2400" dirty="0">
                <a:solidFill>
                  <a:srgbClr val="0033CC"/>
                </a:solidFill>
              </a:rPr>
              <a:t>（一个句子不存在两棵语法树）</a:t>
            </a:r>
            <a:r>
              <a:rPr lang="zh-CN" altLang="en-US" sz="2400" dirty="0"/>
              <a:t>，那么，</a:t>
            </a:r>
            <a:r>
              <a:rPr lang="zh-CN" altLang="en-US" sz="2400" u="sng" dirty="0"/>
              <a:t>规范推导（最右推导）的逆过程必是</a:t>
            </a:r>
            <a:r>
              <a:rPr lang="zh-CN" altLang="en-US" sz="2400" u="sng" dirty="0">
                <a:solidFill>
                  <a:srgbClr val="FF0000"/>
                </a:solidFill>
              </a:rPr>
              <a:t>规范归约</a:t>
            </a:r>
            <a:r>
              <a:rPr lang="zh-CN" altLang="en-US" sz="2400" u="sng" dirty="0"/>
              <a:t>（最左归约）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spcAft>
                <a:spcPts val="4200"/>
              </a:spcAft>
            </a:pPr>
            <a:r>
              <a:rPr lang="zh-CN" altLang="en-US" sz="2400" dirty="0"/>
              <a:t>规范归约的中心问题是：</a:t>
            </a:r>
            <a:r>
              <a:rPr lang="zh-CN" altLang="en-US" sz="2400" dirty="0">
                <a:solidFill>
                  <a:srgbClr val="CC0099"/>
                </a:solidFill>
              </a:rPr>
              <a:t>如何确定一个句型的句柄？</a:t>
            </a:r>
            <a:endParaRPr lang="en-US" altLang="zh-CN" sz="2400" dirty="0">
              <a:solidFill>
                <a:srgbClr val="CC0099"/>
              </a:solidFill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p"/>
            </a:pPr>
            <a:r>
              <a:rPr lang="zh-CN" altLang="en-US" sz="2400" dirty="0"/>
              <a:t>给出</a:t>
            </a:r>
            <a:r>
              <a:rPr lang="zh-CN" altLang="en-US" sz="2400" dirty="0">
                <a:solidFill>
                  <a:srgbClr val="FF0000"/>
                </a:solidFill>
              </a:rPr>
              <a:t>寻找句柄</a:t>
            </a:r>
            <a:r>
              <a:rPr lang="zh-CN" altLang="en-US" sz="2400" dirty="0"/>
              <a:t>的不同算法就给出了不同的规范归约方法；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Font typeface="Wingdings" pitchFamily="2" charset="2"/>
              <a:buChar char="p"/>
            </a:pPr>
            <a:r>
              <a:rPr lang="zh-CN" altLang="en-US" sz="2400" dirty="0"/>
              <a:t>所有的规范归约或以规范归约为思路的语法分析都是围绕</a:t>
            </a:r>
            <a:r>
              <a:rPr lang="zh-CN" altLang="en-US" sz="2400" u="sng" dirty="0"/>
              <a:t>寻找句柄</a:t>
            </a:r>
            <a:r>
              <a:rPr lang="zh-CN" altLang="en-US" sz="2400" dirty="0"/>
              <a:t>或寻找</a:t>
            </a:r>
            <a:r>
              <a:rPr lang="zh-CN" altLang="en-US" sz="2400" u="sng" dirty="0"/>
              <a:t>类似句柄</a:t>
            </a:r>
            <a:r>
              <a:rPr lang="zh-CN" altLang="en-US" sz="2400" dirty="0"/>
              <a:t>而展开。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CF10E-BD72-4CDA-9076-F806F09869FF}" type="slidenum">
              <a:rPr lang="zh-CN" altLang="en-US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29840" y="3705226"/>
            <a:ext cx="3992880" cy="1217294"/>
            <a:chOff x="2529840" y="3705226"/>
            <a:chExt cx="3992880" cy="1217294"/>
          </a:xfrm>
        </p:grpSpPr>
        <p:sp>
          <p:nvSpPr>
            <p:cNvPr id="5" name="圆角矩形 4"/>
            <p:cNvSpPr/>
            <p:nvPr/>
          </p:nvSpPr>
          <p:spPr>
            <a:xfrm>
              <a:off x="2529840" y="4480560"/>
              <a:ext cx="1737360" cy="44196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379720" y="3705226"/>
              <a:ext cx="1143000" cy="404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PDA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直角上箭头 6"/>
            <p:cNvSpPr/>
            <p:nvPr/>
          </p:nvSpPr>
          <p:spPr>
            <a:xfrm rot="5400000" flipV="1">
              <a:off x="4959667" y="3767135"/>
              <a:ext cx="512445" cy="1516380"/>
            </a:xfrm>
            <a:prstGeom prst="bentUpArrow">
              <a:avLst>
                <a:gd name="adj1" fmla="val 8667"/>
                <a:gd name="adj2" fmla="val 12500"/>
                <a:gd name="adj3" fmla="val 258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6255"/>
          </a:xfrm>
        </p:spPr>
        <p:txBody>
          <a:bodyPr/>
          <a:lstStyle/>
          <a:p>
            <a:r>
              <a:rPr lang="zh-CN" altLang="en-US" sz="3600" dirty="0"/>
              <a:t>核心概念小结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04335"/>
            <a:ext cx="7886700" cy="4672628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、自下而上的</a:t>
            </a:r>
            <a:r>
              <a:rPr lang="zh-CN" altLang="en-US" u="sng" dirty="0"/>
              <a:t>规范归约</a:t>
            </a:r>
            <a:endParaRPr lang="en-US" altLang="zh-CN" u="sng" dirty="0"/>
          </a:p>
          <a:p>
            <a:pPr marL="533400" lvl="1">
              <a:lnSpc>
                <a:spcPct val="110000"/>
              </a:lnSpc>
              <a:buSzPct val="6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最右</a:t>
            </a:r>
            <a:r>
              <a:rPr lang="zh-CN" altLang="en-US" dirty="0"/>
              <a:t>推导的</a:t>
            </a:r>
            <a:r>
              <a:rPr lang="zh-CN" altLang="en-US" dirty="0">
                <a:solidFill>
                  <a:srgbClr val="FF0000"/>
                </a:solidFill>
              </a:rPr>
              <a:t>逆</a:t>
            </a:r>
            <a:r>
              <a:rPr lang="zh-CN" altLang="en-US" dirty="0"/>
              <a:t>过程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、关键概念</a:t>
            </a:r>
            <a:endParaRPr lang="en-US" altLang="zh-CN" dirty="0"/>
          </a:p>
          <a:p>
            <a:pPr marL="441325" lvl="1">
              <a:lnSpc>
                <a:spcPct val="110000"/>
              </a:lnSpc>
              <a:buSzPct val="6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句柄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、分析过程</a:t>
            </a:r>
            <a:endParaRPr lang="en-US" altLang="zh-CN" dirty="0"/>
          </a:p>
          <a:p>
            <a:pPr marL="441325" lvl="1">
              <a:lnSpc>
                <a:spcPct val="110000"/>
              </a:lnSpc>
              <a:buSzPct val="60000"/>
              <a:buFont typeface="Wingdings" pitchFamily="2" charset="2"/>
              <a:buChar char="Ø"/>
            </a:pPr>
            <a:r>
              <a:rPr lang="zh-CN" altLang="en-US" dirty="0"/>
              <a:t>驱动程序</a:t>
            </a:r>
            <a:r>
              <a:rPr lang="en-US" altLang="zh-CN" dirty="0"/>
              <a:t>+</a:t>
            </a:r>
            <a:r>
              <a:rPr lang="zh-CN" altLang="en-US" dirty="0">
                <a:solidFill>
                  <a:srgbClr val="FF0000"/>
                </a:solidFill>
              </a:rPr>
              <a:t>分析表</a:t>
            </a:r>
            <a:r>
              <a:rPr lang="en-US" altLang="zh-CN" dirty="0"/>
              <a:t>+</a:t>
            </a:r>
            <a:r>
              <a:rPr lang="zh-CN" altLang="en-US" dirty="0"/>
              <a:t>堆栈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3635"/>
            <a:ext cx="7886700" cy="678610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作业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728700"/>
            <a:ext cx="7886700" cy="1260140"/>
          </a:xfrm>
        </p:spPr>
        <p:txBody>
          <a:bodyPr/>
          <a:lstStyle/>
          <a:p>
            <a:r>
              <a:rPr lang="zh-CN" altLang="en-US" sz="2400" dirty="0"/>
              <a:t>已知初始态为</a:t>
            </a:r>
            <a:r>
              <a:rPr lang="en-US" altLang="zh-CN" sz="2400" dirty="0"/>
              <a:t>0</a:t>
            </a:r>
            <a:r>
              <a:rPr lang="zh-CN" altLang="en-US" sz="2400" dirty="0"/>
              <a:t>，文法的分析表为下图：</a:t>
            </a:r>
            <a:endParaRPr lang="en-US" altLang="zh-CN" sz="2400" dirty="0"/>
          </a:p>
          <a:p>
            <a:r>
              <a:rPr lang="zh-CN" altLang="en-US" sz="2400" dirty="0"/>
              <a:t>请分别给出“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x,y,z</a:t>
            </a:r>
            <a:r>
              <a:rPr lang="en-US" altLang="zh-CN" sz="2400" dirty="0"/>
              <a:t>;</a:t>
            </a:r>
            <a:r>
              <a:rPr lang="zh-CN" altLang="en-US" sz="2400" dirty="0"/>
              <a:t>”和“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x,y;z</a:t>
            </a:r>
            <a:r>
              <a:rPr lang="en-US" altLang="zh-CN" sz="2400" dirty="0"/>
              <a:t>;</a:t>
            </a:r>
            <a:r>
              <a:rPr lang="zh-CN" altLang="en-US" sz="2400" dirty="0"/>
              <a:t>”的分析栈变化过程，并给出分析的结论。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92380" y="6356350"/>
            <a:ext cx="522970" cy="268005"/>
          </a:xfrm>
        </p:spPr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30909" y="2179523"/>
            <a:ext cx="1722942" cy="150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200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’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T</a:t>
            </a:r>
            <a:endParaRPr lang="en-US" altLang="zh-CN" sz="2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id</a:t>
            </a:r>
            <a:r>
              <a:rPr lang="en-US" altLang="zh-CN" sz="22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,T</a:t>
            </a:r>
            <a:endParaRPr lang="en-US" altLang="zh-CN" sz="2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id;</a:t>
            </a:r>
            <a:endParaRPr lang="zh-CN" altLang="en-US" sz="2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F3394B-0432-4F7D-85B3-4C88D3120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74998"/>
              </p:ext>
            </p:extLst>
          </p:nvPr>
        </p:nvGraphicFramePr>
        <p:xfrm>
          <a:off x="473603" y="2184573"/>
          <a:ext cx="6499480" cy="3960000"/>
        </p:xfrm>
        <a:graphic>
          <a:graphicData uri="http://schemas.openxmlformats.org/drawingml/2006/table">
            <a:tbl>
              <a:tblPr/>
              <a:tblGrid>
                <a:gridCol w="81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435">
                  <a:extLst>
                    <a:ext uri="{9D8B030D-6E8A-4147-A177-3AD203B41FA5}">
                      <a16:colId xmlns:a16="http://schemas.microsoft.com/office/drawing/2014/main" val="3263428623"/>
                    </a:ext>
                  </a:extLst>
                </a:gridCol>
                <a:gridCol w="812435">
                  <a:extLst>
                    <a:ext uri="{9D8B030D-6E8A-4147-A177-3AD203B41FA5}">
                      <a16:colId xmlns:a16="http://schemas.microsoft.com/office/drawing/2014/main" val="1208798354"/>
                    </a:ext>
                  </a:extLst>
                </a:gridCol>
                <a:gridCol w="812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00">
                <a:tc rowSpan="2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2300" dirty="0">
                          <a:latin typeface="楷体" pitchFamily="49" charset="-122"/>
                          <a:ea typeface="楷体" pitchFamily="49" charset="-122"/>
                        </a:rPr>
                        <a:t>动作</a:t>
                      </a:r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(ACTION)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300" dirty="0">
                          <a:latin typeface="楷体" pitchFamily="49" charset="-122"/>
                          <a:ea typeface="楷体" pitchFamily="49" charset="-122"/>
                        </a:rPr>
                        <a:t>转移</a:t>
                      </a:r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(GOTO)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int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>
                          <a:latin typeface="楷体" pitchFamily="49" charset="-122"/>
                          <a:ea typeface="楷体" pitchFamily="49" charset="-122"/>
                        </a:rPr>
                        <a:t>，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>
                          <a:latin typeface="楷体" pitchFamily="49" charset="-122"/>
                          <a:ea typeface="楷体" pitchFamily="49" charset="-122"/>
                        </a:rPr>
                        <a:t>；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aseline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300" baseline="-2500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3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baseline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lang="en-US" altLang="zh-CN" sz="2300" baseline="-2500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300" baseline="-25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732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300" baseline="-2500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300" baseline="-250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lang="en-US" altLang="zh-CN" sz="2300" kern="1200" baseline="-250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300" kern="1200" baseline="-250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r</a:t>
                      </a:r>
                      <a:r>
                        <a:rPr kumimoji="0" lang="en-US" altLang="zh-CN" sz="230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r</a:t>
                      </a:r>
                      <a:r>
                        <a:rPr kumimoji="0" lang="en-US" altLang="zh-CN" sz="230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r</a:t>
                      </a:r>
                      <a:r>
                        <a:rPr kumimoji="0" lang="en-US" altLang="zh-CN" sz="230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r</a:t>
                      </a:r>
                      <a:r>
                        <a:rPr kumimoji="0" lang="en-US" altLang="zh-CN" sz="230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230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5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230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4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r</a:t>
                      </a:r>
                      <a:r>
                        <a:rPr kumimoji="0" lang="en-US" altLang="zh-CN" sz="230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r</a:t>
                      </a:r>
                      <a:r>
                        <a:rPr kumimoji="0" lang="en-US" altLang="zh-CN" sz="230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r</a:t>
                      </a:r>
                      <a:r>
                        <a:rPr kumimoji="0" lang="en-US" altLang="zh-CN" sz="230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r</a:t>
                      </a:r>
                      <a:r>
                        <a:rPr kumimoji="0" lang="en-US" altLang="zh-CN" sz="230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r</a:t>
                      </a:r>
                      <a:r>
                        <a:rPr kumimoji="0" lang="en-US" altLang="zh-CN" sz="230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300" kern="1200" baseline="-250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lang="en-US" altLang="zh-CN" sz="2300" kern="1200" baseline="-250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6</a:t>
                      </a:r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r</a:t>
                      </a:r>
                      <a:r>
                        <a:rPr kumimoji="0" lang="en-US" altLang="zh-CN" sz="230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r</a:t>
                      </a:r>
                      <a:r>
                        <a:rPr kumimoji="0" lang="en-US" altLang="zh-CN" sz="230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r</a:t>
                      </a:r>
                      <a:r>
                        <a:rPr kumimoji="0" lang="en-US" altLang="zh-CN" sz="230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r</a:t>
                      </a:r>
                      <a:r>
                        <a:rPr kumimoji="0" lang="en-US" altLang="zh-CN" sz="230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r</a:t>
                      </a:r>
                      <a:r>
                        <a:rPr kumimoji="0" lang="en-US" altLang="zh-CN" sz="2300" b="0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latin typeface="楷体" pitchFamily="49" charset="-122"/>
                          <a:ea typeface="楷体" pitchFamily="49" charset="-122"/>
                        </a:rPr>
                        <a:t>acc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322010"/>
                  </a:ext>
                </a:extLst>
              </a:tr>
            </a:tbl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0062B1F2-94D5-43A0-9784-2E0DA0818342}"/>
              </a:ext>
            </a:extLst>
          </p:cNvPr>
          <p:cNvGrpSpPr/>
          <p:nvPr/>
        </p:nvGrpSpPr>
        <p:grpSpPr>
          <a:xfrm>
            <a:off x="431540" y="2135407"/>
            <a:ext cx="893269" cy="845590"/>
            <a:chOff x="1077557" y="781050"/>
            <a:chExt cx="1174513" cy="91285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FD9DAD8-0DC7-431B-8B96-0F2316A63124}"/>
                </a:ext>
              </a:extLst>
            </p:cNvPr>
            <p:cNvSpPr/>
            <p:nvPr/>
          </p:nvSpPr>
          <p:spPr>
            <a:xfrm>
              <a:off x="1868612" y="1045434"/>
              <a:ext cx="383458" cy="4276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6BEA4B3-A0CB-49C5-A46A-CC9BB9789FC5}"/>
                </a:ext>
              </a:extLst>
            </p:cNvPr>
            <p:cNvSpPr/>
            <p:nvPr/>
          </p:nvSpPr>
          <p:spPr>
            <a:xfrm>
              <a:off x="1077557" y="1038218"/>
              <a:ext cx="403582" cy="4080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DDC23F4-6B25-402C-A990-6F8EC67914B0}"/>
                </a:ext>
              </a:extLst>
            </p:cNvPr>
            <p:cNvSpPr/>
            <p:nvPr/>
          </p:nvSpPr>
          <p:spPr>
            <a:xfrm>
              <a:off x="1474996" y="781050"/>
              <a:ext cx="383458" cy="407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764D51D-A483-414B-8585-B7B895F45E56}"/>
                </a:ext>
              </a:extLst>
            </p:cNvPr>
            <p:cNvCxnSpPr>
              <a:cxnSpLocks/>
            </p:cNvCxnSpPr>
            <p:nvPr/>
          </p:nvCxnSpPr>
          <p:spPr>
            <a:xfrm>
              <a:off x="1132169" y="833940"/>
              <a:ext cx="1068708" cy="8466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B947E2D-90C5-41DD-A061-8A5AD3F3B9B9}"/>
                </a:ext>
              </a:extLst>
            </p:cNvPr>
            <p:cNvSpPr/>
            <p:nvPr/>
          </p:nvSpPr>
          <p:spPr>
            <a:xfrm>
              <a:off x="1468100" y="1271573"/>
              <a:ext cx="389294" cy="422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态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136" y="2772229"/>
            <a:ext cx="7886700" cy="994002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5.2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、算符优先分析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580EE3D-7621-F488-E2B9-09F95D7DE6C8}"/>
              </a:ext>
            </a:extLst>
          </p:cNvPr>
          <p:cNvGrpSpPr>
            <a:grpSpLocks noChangeAspect="1"/>
          </p:cNvGrpSpPr>
          <p:nvPr/>
        </p:nvGrpSpPr>
        <p:grpSpPr>
          <a:xfrm>
            <a:off x="6656682" y="993369"/>
            <a:ext cx="1630838" cy="1830217"/>
            <a:chOff x="9393375" y="3248980"/>
            <a:chExt cx="2379425" cy="2670323"/>
          </a:xfrm>
        </p:grpSpPr>
        <p:sp>
          <p:nvSpPr>
            <p:cNvPr id="4" name="椭圆 5">
              <a:extLst>
                <a:ext uri="{FF2B5EF4-FFF2-40B4-BE49-F238E27FC236}">
                  <a16:creationId xmlns:a16="http://schemas.microsoft.com/office/drawing/2014/main" id="{D45FDE4F-4617-9D27-AD8B-41A404DB6B86}"/>
                </a:ext>
              </a:extLst>
            </p:cNvPr>
            <p:cNvSpPr/>
            <p:nvPr/>
          </p:nvSpPr>
          <p:spPr>
            <a:xfrm>
              <a:off x="10024980" y="404146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6">
              <a:extLst>
                <a:ext uri="{FF2B5EF4-FFF2-40B4-BE49-F238E27FC236}">
                  <a16:creationId xmlns:a16="http://schemas.microsoft.com/office/drawing/2014/main" id="{1D15E964-2CE9-6CE7-865B-13123AD7CEAA}"/>
                </a:ext>
              </a:extLst>
            </p:cNvPr>
            <p:cNvSpPr/>
            <p:nvPr/>
          </p:nvSpPr>
          <p:spPr>
            <a:xfrm>
              <a:off x="9918300" y="3965260"/>
              <a:ext cx="594360" cy="472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8D364D3-3A26-2769-CA38-363418ADAFE0}"/>
                </a:ext>
              </a:extLst>
            </p:cNvPr>
            <p:cNvSpPr/>
            <p:nvPr/>
          </p:nvSpPr>
          <p:spPr>
            <a:xfrm>
              <a:off x="10638376" y="332518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D197953-A547-0ED7-BE1C-EFD378F83C79}"/>
                </a:ext>
              </a:extLst>
            </p:cNvPr>
            <p:cNvSpPr/>
            <p:nvPr/>
          </p:nvSpPr>
          <p:spPr>
            <a:xfrm>
              <a:off x="10531696" y="3248980"/>
              <a:ext cx="594360" cy="472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B2EA9C1-FE03-113C-0D7A-1EDD2D321EB5}"/>
                </a:ext>
              </a:extLst>
            </p:cNvPr>
            <p:cNvSpPr/>
            <p:nvPr/>
          </p:nvSpPr>
          <p:spPr>
            <a:xfrm>
              <a:off x="10638376" y="404146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46A45BD-84A1-5508-2DAE-6A93B5AB4267}"/>
                </a:ext>
              </a:extLst>
            </p:cNvPr>
            <p:cNvSpPr/>
            <p:nvPr/>
          </p:nvSpPr>
          <p:spPr>
            <a:xfrm>
              <a:off x="10531696" y="3965260"/>
              <a:ext cx="594360" cy="472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1CFD9AA-B18C-C020-CA40-A569EE6F1396}"/>
                </a:ext>
              </a:extLst>
            </p:cNvPr>
            <p:cNvSpPr/>
            <p:nvPr/>
          </p:nvSpPr>
          <p:spPr>
            <a:xfrm>
              <a:off x="11281301" y="404146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87A8B7F-B995-BF6E-9ED8-CB0EA75C119E}"/>
                </a:ext>
              </a:extLst>
            </p:cNvPr>
            <p:cNvSpPr/>
            <p:nvPr/>
          </p:nvSpPr>
          <p:spPr>
            <a:xfrm>
              <a:off x="11174621" y="3965260"/>
              <a:ext cx="594360" cy="472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94912" name="直接箭头连接符 294911">
              <a:extLst>
                <a:ext uri="{FF2B5EF4-FFF2-40B4-BE49-F238E27FC236}">
                  <a16:creationId xmlns:a16="http://schemas.microsoft.com/office/drawing/2014/main" id="{BFC0498F-000F-6575-ADDF-C4EC0AE04C6D}"/>
                </a:ext>
              </a:extLst>
            </p:cNvPr>
            <p:cNvCxnSpPr>
              <a:stCxn id="6" idx="3"/>
            </p:cNvCxnSpPr>
            <p:nvPr/>
          </p:nvCxnSpPr>
          <p:spPr>
            <a:xfrm flipH="1">
              <a:off x="10332259" y="3632459"/>
              <a:ext cx="358838" cy="46172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913" name="直接箭头连接符 294912">
              <a:extLst>
                <a:ext uri="{FF2B5EF4-FFF2-40B4-BE49-F238E27FC236}">
                  <a16:creationId xmlns:a16="http://schemas.microsoft.com/office/drawing/2014/main" id="{732F79C2-26DF-01E8-4DA1-DC3D4AC633C4}"/>
                </a:ext>
              </a:extLst>
            </p:cNvPr>
            <p:cNvCxnSpPr>
              <a:endCxn id="65" idx="1"/>
            </p:cNvCxnSpPr>
            <p:nvPr/>
          </p:nvCxnSpPr>
          <p:spPr>
            <a:xfrm>
              <a:off x="10943509" y="3641984"/>
              <a:ext cx="390513" cy="45219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915" name="直接箭头连接符 294914">
              <a:extLst>
                <a:ext uri="{FF2B5EF4-FFF2-40B4-BE49-F238E27FC236}">
                  <a16:creationId xmlns:a16="http://schemas.microsoft.com/office/drawing/2014/main" id="{56847981-FC2A-5DD0-120B-34351DDF7887}"/>
                </a:ext>
              </a:extLst>
            </p:cNvPr>
            <p:cNvCxnSpPr/>
            <p:nvPr/>
          </p:nvCxnSpPr>
          <p:spPr>
            <a:xfrm>
              <a:off x="10824447" y="3689609"/>
              <a:ext cx="0" cy="34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4916" name="组合 294915">
              <a:extLst>
                <a:ext uri="{FF2B5EF4-FFF2-40B4-BE49-F238E27FC236}">
                  <a16:creationId xmlns:a16="http://schemas.microsoft.com/office/drawing/2014/main" id="{C1C49AF4-F17A-893E-FD5E-AC8FBAF893C4}"/>
                </a:ext>
              </a:extLst>
            </p:cNvPr>
            <p:cNvGrpSpPr/>
            <p:nvPr/>
          </p:nvGrpSpPr>
          <p:grpSpPr>
            <a:xfrm>
              <a:off x="11178440" y="4393359"/>
              <a:ext cx="594360" cy="810951"/>
              <a:chOff x="6417205" y="4403985"/>
              <a:chExt cx="594360" cy="810951"/>
            </a:xfrm>
          </p:grpSpPr>
          <p:sp>
            <p:nvSpPr>
              <p:cNvPr id="294934" name="椭圆 294933">
                <a:extLst>
                  <a:ext uri="{FF2B5EF4-FFF2-40B4-BE49-F238E27FC236}">
                    <a16:creationId xmlns:a16="http://schemas.microsoft.com/office/drawing/2014/main" id="{E3307C21-747D-6335-13D6-4DD4D0C6E76E}"/>
                  </a:ext>
                </a:extLst>
              </p:cNvPr>
              <p:cNvSpPr/>
              <p:nvPr/>
            </p:nvSpPr>
            <p:spPr>
              <a:xfrm>
                <a:off x="6523885" y="4849176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935" name="矩形 294934">
                <a:extLst>
                  <a:ext uri="{FF2B5EF4-FFF2-40B4-BE49-F238E27FC236}">
                    <a16:creationId xmlns:a16="http://schemas.microsoft.com/office/drawing/2014/main" id="{7641202C-0053-4C05-F824-D067844DCD41}"/>
                  </a:ext>
                </a:extLst>
              </p:cNvPr>
              <p:cNvSpPr/>
              <p:nvPr/>
            </p:nvSpPr>
            <p:spPr>
              <a:xfrm>
                <a:off x="6417205" y="4742496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294936" name="直接箭头连接符 294935">
                <a:extLst>
                  <a:ext uri="{FF2B5EF4-FFF2-40B4-BE49-F238E27FC236}">
                    <a16:creationId xmlns:a16="http://schemas.microsoft.com/office/drawing/2014/main" id="{6DCBB6ED-34FB-2B74-7DA1-AFCF3D358139}"/>
                  </a:ext>
                </a:extLst>
              </p:cNvPr>
              <p:cNvCxnSpPr/>
              <p:nvPr/>
            </p:nvCxnSpPr>
            <p:spPr>
              <a:xfrm>
                <a:off x="6704228" y="4403985"/>
                <a:ext cx="0" cy="45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917" name="组合 294916">
              <a:extLst>
                <a:ext uri="{FF2B5EF4-FFF2-40B4-BE49-F238E27FC236}">
                  <a16:creationId xmlns:a16="http://schemas.microsoft.com/office/drawing/2014/main" id="{C163AFA2-7D9D-31E8-29F8-E833AF81BB6A}"/>
                </a:ext>
              </a:extLst>
            </p:cNvPr>
            <p:cNvGrpSpPr/>
            <p:nvPr/>
          </p:nvGrpSpPr>
          <p:grpSpPr>
            <a:xfrm>
              <a:off x="9393375" y="4361609"/>
              <a:ext cx="1657340" cy="1557694"/>
              <a:chOff x="7146799" y="4370645"/>
              <a:chExt cx="1657340" cy="1557694"/>
            </a:xfrm>
          </p:grpSpPr>
          <p:sp>
            <p:nvSpPr>
              <p:cNvPr id="294918" name="矩形 294917">
                <a:extLst>
                  <a:ext uri="{FF2B5EF4-FFF2-40B4-BE49-F238E27FC236}">
                    <a16:creationId xmlns:a16="http://schemas.microsoft.com/office/drawing/2014/main" id="{54FAB7BC-6259-7963-5DAB-92E53681EBB8}"/>
                  </a:ext>
                </a:extLst>
              </p:cNvPr>
              <p:cNvSpPr/>
              <p:nvPr/>
            </p:nvSpPr>
            <p:spPr>
              <a:xfrm>
                <a:off x="7146799" y="4772976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94919" name="矩形 294918">
                <a:extLst>
                  <a:ext uri="{FF2B5EF4-FFF2-40B4-BE49-F238E27FC236}">
                    <a16:creationId xmlns:a16="http://schemas.microsoft.com/office/drawing/2014/main" id="{09503626-1C91-3C41-230C-491CA3FE1A70}"/>
                  </a:ext>
                </a:extLst>
              </p:cNvPr>
              <p:cNvSpPr/>
              <p:nvPr/>
            </p:nvSpPr>
            <p:spPr>
              <a:xfrm>
                <a:off x="7146799" y="5451136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grpSp>
            <p:nvGrpSpPr>
              <p:cNvPr id="294920" name="组合 294919">
                <a:extLst>
                  <a:ext uri="{FF2B5EF4-FFF2-40B4-BE49-F238E27FC236}">
                    <a16:creationId xmlns:a16="http://schemas.microsoft.com/office/drawing/2014/main" id="{F020087B-5377-1784-A2A5-BD55EA0EAFF4}"/>
                  </a:ext>
                </a:extLst>
              </p:cNvPr>
              <p:cNvGrpSpPr/>
              <p:nvPr/>
            </p:nvGrpSpPr>
            <p:grpSpPr>
              <a:xfrm>
                <a:off x="7253479" y="4370645"/>
                <a:ext cx="1550660" cy="1557694"/>
                <a:chOff x="7253479" y="4370645"/>
                <a:chExt cx="1550660" cy="1557694"/>
              </a:xfrm>
            </p:grpSpPr>
            <p:sp>
              <p:nvSpPr>
                <p:cNvPr id="294921" name="椭圆 294920">
                  <a:extLst>
                    <a:ext uri="{FF2B5EF4-FFF2-40B4-BE49-F238E27FC236}">
                      <a16:creationId xmlns:a16="http://schemas.microsoft.com/office/drawing/2014/main" id="{A34C83E7-05FD-3CFF-80BF-AFF887FE6064}"/>
                    </a:ext>
                  </a:extLst>
                </p:cNvPr>
                <p:cNvSpPr/>
                <p:nvPr/>
              </p:nvSpPr>
              <p:spPr>
                <a:xfrm>
                  <a:off x="7253479" y="4849176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4922" name="椭圆 294921">
                  <a:extLst>
                    <a:ext uri="{FF2B5EF4-FFF2-40B4-BE49-F238E27FC236}">
                      <a16:creationId xmlns:a16="http://schemas.microsoft.com/office/drawing/2014/main" id="{0FBC1EBD-9AF6-5B58-8094-996262A5D11F}"/>
                    </a:ext>
                  </a:extLst>
                </p:cNvPr>
                <p:cNvSpPr/>
                <p:nvPr/>
              </p:nvSpPr>
              <p:spPr>
                <a:xfrm>
                  <a:off x="7780206" y="4849176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4923" name="矩形 294922">
                  <a:extLst>
                    <a:ext uri="{FF2B5EF4-FFF2-40B4-BE49-F238E27FC236}">
                      <a16:creationId xmlns:a16="http://schemas.microsoft.com/office/drawing/2014/main" id="{60369E20-7988-8AAC-CBD8-D63EC8FA0CBF}"/>
                    </a:ext>
                  </a:extLst>
                </p:cNvPr>
                <p:cNvSpPr/>
                <p:nvPr/>
              </p:nvSpPr>
              <p:spPr>
                <a:xfrm>
                  <a:off x="7673526" y="4772976"/>
                  <a:ext cx="594360" cy="47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*</a:t>
                  </a:r>
                  <a:endParaRPr lang="zh-CN" altLang="en-US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94924" name="椭圆 294923">
                  <a:extLst>
                    <a:ext uri="{FF2B5EF4-FFF2-40B4-BE49-F238E27FC236}">
                      <a16:creationId xmlns:a16="http://schemas.microsoft.com/office/drawing/2014/main" id="{FFAED973-ECA5-BA92-B3F5-E8B004B14E6A}"/>
                    </a:ext>
                  </a:extLst>
                </p:cNvPr>
                <p:cNvSpPr/>
                <p:nvPr/>
              </p:nvSpPr>
              <p:spPr>
                <a:xfrm>
                  <a:off x="8311696" y="4849176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4925" name="矩形 294924">
                  <a:extLst>
                    <a:ext uri="{FF2B5EF4-FFF2-40B4-BE49-F238E27FC236}">
                      <a16:creationId xmlns:a16="http://schemas.microsoft.com/office/drawing/2014/main" id="{E577CF0A-73DC-8AD8-75E0-F0CA67BB7C6A}"/>
                    </a:ext>
                  </a:extLst>
                </p:cNvPr>
                <p:cNvSpPr/>
                <p:nvPr/>
              </p:nvSpPr>
              <p:spPr>
                <a:xfrm>
                  <a:off x="8205016" y="4772976"/>
                  <a:ext cx="594360" cy="47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E</a:t>
                  </a:r>
                  <a:endParaRPr lang="zh-CN" altLang="en-US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94926" name="椭圆 294925">
                  <a:extLst>
                    <a:ext uri="{FF2B5EF4-FFF2-40B4-BE49-F238E27FC236}">
                      <a16:creationId xmlns:a16="http://schemas.microsoft.com/office/drawing/2014/main" id="{10B0A4C9-88C6-75CB-DE81-C2FA36668DF1}"/>
                    </a:ext>
                  </a:extLst>
                </p:cNvPr>
                <p:cNvSpPr/>
                <p:nvPr/>
              </p:nvSpPr>
              <p:spPr>
                <a:xfrm>
                  <a:off x="8316459" y="5562579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4927" name="矩形 294926">
                  <a:extLst>
                    <a:ext uri="{FF2B5EF4-FFF2-40B4-BE49-F238E27FC236}">
                      <a16:creationId xmlns:a16="http://schemas.microsoft.com/office/drawing/2014/main" id="{B67308C2-BFDB-2952-F978-9BB55B9F836A}"/>
                    </a:ext>
                  </a:extLst>
                </p:cNvPr>
                <p:cNvSpPr/>
                <p:nvPr/>
              </p:nvSpPr>
              <p:spPr>
                <a:xfrm>
                  <a:off x="8209779" y="5455899"/>
                  <a:ext cx="594360" cy="47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i</a:t>
                  </a:r>
                  <a:endParaRPr lang="zh-CN" altLang="en-US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94928" name="椭圆 294927">
                  <a:extLst>
                    <a:ext uri="{FF2B5EF4-FFF2-40B4-BE49-F238E27FC236}">
                      <a16:creationId xmlns:a16="http://schemas.microsoft.com/office/drawing/2014/main" id="{651862CB-EE7D-87F5-4E18-5E952C737926}"/>
                    </a:ext>
                  </a:extLst>
                </p:cNvPr>
                <p:cNvSpPr/>
                <p:nvPr/>
              </p:nvSpPr>
              <p:spPr>
                <a:xfrm>
                  <a:off x="7253479" y="5557816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94929" name="直接箭头连接符 294928">
                  <a:extLst>
                    <a:ext uri="{FF2B5EF4-FFF2-40B4-BE49-F238E27FC236}">
                      <a16:creationId xmlns:a16="http://schemas.microsoft.com/office/drawing/2014/main" id="{990C8A99-7D24-6187-4CDA-F053FE8EDEE3}"/>
                    </a:ext>
                  </a:extLst>
                </p:cNvPr>
                <p:cNvCxnSpPr/>
                <p:nvPr/>
              </p:nvCxnSpPr>
              <p:spPr>
                <a:xfrm flipH="1">
                  <a:off x="7516373" y="4370648"/>
                  <a:ext cx="345600" cy="496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930" name="直接箭头连接符 294929">
                  <a:extLst>
                    <a:ext uri="{FF2B5EF4-FFF2-40B4-BE49-F238E27FC236}">
                      <a16:creationId xmlns:a16="http://schemas.microsoft.com/office/drawing/2014/main" id="{5743753E-EDD3-2C45-3870-2EBD31A5FA75}"/>
                    </a:ext>
                  </a:extLst>
                </p:cNvPr>
                <p:cNvCxnSpPr/>
                <p:nvPr/>
              </p:nvCxnSpPr>
              <p:spPr>
                <a:xfrm>
                  <a:off x="8061539" y="4370645"/>
                  <a:ext cx="345600" cy="496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931" name="直接箭头连接符 294930">
                  <a:extLst>
                    <a:ext uri="{FF2B5EF4-FFF2-40B4-BE49-F238E27FC236}">
                      <a16:creationId xmlns:a16="http://schemas.microsoft.com/office/drawing/2014/main" id="{8155A73E-CCCE-0DA2-D38D-25F38C2CC34E}"/>
                    </a:ext>
                  </a:extLst>
                </p:cNvPr>
                <p:cNvCxnSpPr/>
                <p:nvPr/>
              </p:nvCxnSpPr>
              <p:spPr>
                <a:xfrm>
                  <a:off x="7971052" y="4408747"/>
                  <a:ext cx="0" cy="432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932" name="直接箭头连接符 294931">
                  <a:extLst>
                    <a:ext uri="{FF2B5EF4-FFF2-40B4-BE49-F238E27FC236}">
                      <a16:creationId xmlns:a16="http://schemas.microsoft.com/office/drawing/2014/main" id="{EB2D31A9-6EEC-59C5-6628-671FACB180B0}"/>
                    </a:ext>
                  </a:extLst>
                </p:cNvPr>
                <p:cNvCxnSpPr/>
                <p:nvPr/>
              </p:nvCxnSpPr>
              <p:spPr>
                <a:xfrm>
                  <a:off x="7442414" y="5208847"/>
                  <a:ext cx="0" cy="342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933" name="直接箭头连接符 294932">
                  <a:extLst>
                    <a:ext uri="{FF2B5EF4-FFF2-40B4-BE49-F238E27FC236}">
                      <a16:creationId xmlns:a16="http://schemas.microsoft.com/office/drawing/2014/main" id="{3F9D08D4-3E50-0517-B96A-49A15B884ADC}"/>
                    </a:ext>
                  </a:extLst>
                </p:cNvPr>
                <p:cNvCxnSpPr/>
                <p:nvPr/>
              </p:nvCxnSpPr>
              <p:spPr>
                <a:xfrm>
                  <a:off x="8504452" y="5208847"/>
                  <a:ext cx="0" cy="342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6985" y="368660"/>
            <a:ext cx="4383996" cy="675075"/>
          </a:xfrm>
        </p:spPr>
        <p:txBody>
          <a:bodyPr/>
          <a:lstStyle/>
          <a:p>
            <a:r>
              <a:rPr lang="zh-CN" altLang="en-US" sz="3600" dirty="0">
                <a:solidFill>
                  <a:srgbClr val="1E1CE3"/>
                </a:solidFill>
              </a:rPr>
              <a:t>表</a:t>
            </a:r>
            <a:r>
              <a:rPr lang="en-US" altLang="zh-CN" sz="3600" dirty="0">
                <a:solidFill>
                  <a:srgbClr val="1E1CE3"/>
                </a:solidFill>
              </a:rPr>
              <a:t>5.1-</a:t>
            </a:r>
            <a:r>
              <a:rPr lang="zh-CN" altLang="en-US" sz="3600" dirty="0">
                <a:solidFill>
                  <a:srgbClr val="1E1CE3"/>
                </a:solidFill>
              </a:rPr>
              <a:t>优先关系表</a:t>
            </a:r>
            <a:endParaRPr lang="zh-CN" altLang="en-US" sz="3600" dirty="0"/>
          </a:p>
        </p:txBody>
      </p:sp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26" y="188641"/>
            <a:ext cx="4041846" cy="279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481990" y="1178750"/>
            <a:ext cx="1693610" cy="1452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00"/>
              </a:spcAft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1)E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+E</a:t>
            </a:r>
          </a:p>
          <a:p>
            <a:pPr>
              <a:spcAft>
                <a:spcPts val="100"/>
              </a:spcAft>
            </a:pP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)E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*E</a:t>
            </a:r>
          </a:p>
          <a:p>
            <a:pPr>
              <a:spcAft>
                <a:spcPts val="100"/>
              </a:spcAft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(3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)E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sz="22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↑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</a:t>
            </a:r>
          </a:p>
          <a:p>
            <a:pPr>
              <a:spcAft>
                <a:spcPts val="100"/>
              </a:spcAft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(4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)E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|(E)</a:t>
            </a:r>
            <a:endParaRPr lang="zh-CN" altLang="en-US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6535" y="3203975"/>
            <a:ext cx="1647890" cy="2865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00"/>
              </a:spcAft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1)E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+T</a:t>
            </a:r>
          </a:p>
          <a:p>
            <a:pPr>
              <a:spcAft>
                <a:spcPts val="100"/>
              </a:spcAft>
            </a:pP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)E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T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100"/>
              </a:spcAft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(3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)T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*F</a:t>
            </a:r>
          </a:p>
          <a:p>
            <a:pPr>
              <a:spcAft>
                <a:spcPts val="100"/>
              </a:spcAft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(4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)T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F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100"/>
              </a:spcAft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(5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)F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2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↑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F</a:t>
            </a:r>
          </a:p>
          <a:p>
            <a:pPr>
              <a:spcAft>
                <a:spcPts val="100"/>
              </a:spcAft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(6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)F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100"/>
              </a:spcAft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(7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)P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E)</a:t>
            </a:r>
          </a:p>
          <a:p>
            <a:pPr>
              <a:spcAft>
                <a:spcPts val="100"/>
              </a:spcAft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(8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)P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i</a:t>
            </a:r>
            <a:endParaRPr lang="zh-CN" altLang="en-US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72785" y="990845"/>
            <a:ext cx="2546809" cy="1890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lnSpc>
                <a:spcPct val="110000"/>
              </a:lnSpc>
              <a:spcAft>
                <a:spcPts val="600"/>
              </a:spcAft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此处的计算其实就是归约！</a:t>
            </a:r>
            <a:endParaRPr lang="en-US" altLang="zh-CN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Aft>
                <a:spcPts val="600"/>
              </a:spcAft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优先级决定了归约的次序。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321750" y="386180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321750" y="386180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321750" y="386180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321750" y="386180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321750" y="386180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321750" y="386180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321750" y="3863245"/>
          <a:ext cx="548640" cy="146160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321750" y="386180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321750" y="386180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321750" y="3863245"/>
          <a:ext cx="548640" cy="146160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968465" y="386180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968465" y="386180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968465" y="386180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968465" y="386180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968465" y="386180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968465" y="386180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968465" y="3131725"/>
          <a:ext cx="548640" cy="219312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968465" y="3130285"/>
          <a:ext cx="548640" cy="219456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4968465" y="3130285"/>
          <a:ext cx="548640" cy="219456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4968465" y="3113965"/>
          <a:ext cx="548640" cy="221088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4968465" y="3113965"/>
          <a:ext cx="548640" cy="221088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" name="矩形 67"/>
          <p:cNvSpPr/>
          <p:nvPr/>
        </p:nvSpPr>
        <p:spPr>
          <a:xfrm>
            <a:off x="4481990" y="5566737"/>
            <a:ext cx="1575175" cy="45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+i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*i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276745" y="5566737"/>
            <a:ext cx="1575175" cy="45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*i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+i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70" name="表格 69"/>
          <p:cNvGraphicFramePr>
            <a:graphicFrameLocks noGrp="1"/>
          </p:cNvGraphicFramePr>
          <p:nvPr/>
        </p:nvGraphicFramePr>
        <p:xfrm>
          <a:off x="3401870" y="3845485"/>
          <a:ext cx="548640" cy="147936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/>
        </p:nvGraphicFramePr>
        <p:xfrm>
          <a:off x="3401870" y="3845485"/>
          <a:ext cx="548640" cy="147936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/>
        </p:nvGraphicFramePr>
        <p:xfrm>
          <a:off x="3401870" y="3845485"/>
          <a:ext cx="548640" cy="147936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/>
        </p:nvGraphicFramePr>
        <p:xfrm>
          <a:off x="3401870" y="3845485"/>
          <a:ext cx="548640" cy="147936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3401870" y="3845485"/>
          <a:ext cx="548640" cy="147936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/>
        </p:nvGraphicFramePr>
        <p:xfrm>
          <a:off x="3401870" y="3845485"/>
          <a:ext cx="548640" cy="147936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6" name="表格 75"/>
          <p:cNvGraphicFramePr>
            <a:graphicFrameLocks noGrp="1"/>
          </p:cNvGraphicFramePr>
          <p:nvPr/>
        </p:nvGraphicFramePr>
        <p:xfrm>
          <a:off x="3401870" y="3845485"/>
          <a:ext cx="548640" cy="147936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3401870" y="3845485"/>
          <a:ext cx="548640" cy="147936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3401870" y="3845485"/>
          <a:ext cx="548640" cy="147936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/>
        </p:nvGraphicFramePr>
        <p:xfrm>
          <a:off x="3401870" y="3845485"/>
          <a:ext cx="548640" cy="147936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0" name="表格 79"/>
          <p:cNvGraphicFramePr>
            <a:graphicFrameLocks noGrp="1"/>
          </p:cNvGraphicFramePr>
          <p:nvPr/>
        </p:nvGraphicFramePr>
        <p:xfrm>
          <a:off x="2321750" y="3884665"/>
          <a:ext cx="548640" cy="144018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3401870" y="386180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4" name="组合 123"/>
          <p:cNvGrpSpPr/>
          <p:nvPr/>
        </p:nvGrpSpPr>
        <p:grpSpPr>
          <a:xfrm>
            <a:off x="6732240" y="3023955"/>
            <a:ext cx="1594062" cy="3134594"/>
            <a:chOff x="6710762" y="223274"/>
            <a:chExt cx="1594062" cy="3134594"/>
          </a:xfrm>
        </p:grpSpPr>
        <p:grpSp>
          <p:nvGrpSpPr>
            <p:cNvPr id="125" name="组合 10"/>
            <p:cNvGrpSpPr>
              <a:grpSpLocks noChangeAspect="1"/>
            </p:cNvGrpSpPr>
            <p:nvPr/>
          </p:nvGrpSpPr>
          <p:grpSpPr>
            <a:xfrm>
              <a:off x="6747501" y="223274"/>
              <a:ext cx="1557323" cy="2619679"/>
              <a:chOff x="6494764" y="2287532"/>
              <a:chExt cx="2225086" cy="3742975"/>
            </a:xfrm>
          </p:grpSpPr>
          <p:sp>
            <p:nvSpPr>
              <p:cNvPr id="130" name="Rectangle 32"/>
              <p:cNvSpPr>
                <a:spLocks noChangeArrowheads="1"/>
              </p:cNvSpPr>
              <p:nvPr/>
            </p:nvSpPr>
            <p:spPr bwMode="auto">
              <a:xfrm>
                <a:off x="7740017" y="2287532"/>
                <a:ext cx="167197" cy="395774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itchFamily="49" charset="-122"/>
                    <a:ea typeface="楷体" pitchFamily="49" charset="-122"/>
                  </a:rPr>
                  <a:t>E</a:t>
                </a:r>
              </a:p>
            </p:txBody>
          </p:sp>
          <p:sp>
            <p:nvSpPr>
              <p:cNvPr id="131" name="Rectangle 35"/>
              <p:cNvSpPr>
                <a:spLocks noChangeArrowheads="1"/>
              </p:cNvSpPr>
              <p:nvPr/>
            </p:nvSpPr>
            <p:spPr bwMode="auto">
              <a:xfrm>
                <a:off x="7740809" y="2879523"/>
                <a:ext cx="167197" cy="395774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+</a:t>
                </a:r>
              </a:p>
            </p:txBody>
          </p:sp>
          <p:sp>
            <p:nvSpPr>
              <p:cNvPr id="132" name="Line 54"/>
              <p:cNvSpPr>
                <a:spLocks noChangeShapeType="1"/>
              </p:cNvSpPr>
              <p:nvPr/>
            </p:nvSpPr>
            <p:spPr bwMode="auto">
              <a:xfrm flipH="1">
                <a:off x="7152956" y="2650165"/>
                <a:ext cx="482397" cy="299512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3" name="Line 55"/>
              <p:cNvSpPr>
                <a:spLocks noChangeShapeType="1"/>
              </p:cNvSpPr>
              <p:nvPr/>
            </p:nvSpPr>
            <p:spPr bwMode="auto">
              <a:xfrm>
                <a:off x="7810461" y="2667338"/>
                <a:ext cx="0" cy="270076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4" name="Line 56"/>
              <p:cNvSpPr>
                <a:spLocks noChangeShapeType="1"/>
              </p:cNvSpPr>
              <p:nvPr/>
            </p:nvSpPr>
            <p:spPr bwMode="auto">
              <a:xfrm>
                <a:off x="7998899" y="2650162"/>
                <a:ext cx="483502" cy="298332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grpSp>
            <p:nvGrpSpPr>
              <p:cNvPr id="135" name="组合 103"/>
              <p:cNvGrpSpPr/>
              <p:nvPr/>
            </p:nvGrpSpPr>
            <p:grpSpPr>
              <a:xfrm>
                <a:off x="6494764" y="3584867"/>
                <a:ext cx="1064137" cy="2445640"/>
                <a:chOff x="5904844" y="2853839"/>
                <a:chExt cx="1064137" cy="2445640"/>
              </a:xfrm>
            </p:grpSpPr>
            <p:sp>
              <p:nvSpPr>
                <p:cNvPr id="146" name="Rectangle 33"/>
                <p:cNvSpPr>
                  <a:spLocks noChangeArrowheads="1"/>
                </p:cNvSpPr>
                <p:nvPr/>
              </p:nvSpPr>
              <p:spPr bwMode="auto">
                <a:xfrm>
                  <a:off x="6378717" y="2853839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楷体" pitchFamily="49" charset="-122"/>
                      <a:ea typeface="楷体" pitchFamily="49" charset="-122"/>
                    </a:rPr>
                    <a:t>T</a:t>
                  </a:r>
                </a:p>
              </p:txBody>
            </p:sp>
            <p:sp>
              <p:nvSpPr>
                <p:cNvPr id="147" name="Rectangle 34"/>
                <p:cNvSpPr>
                  <a:spLocks noChangeArrowheads="1"/>
                </p:cNvSpPr>
                <p:nvPr/>
              </p:nvSpPr>
              <p:spPr bwMode="auto">
                <a:xfrm>
                  <a:off x="6801784" y="4166153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rgbClr val="009900"/>
                      </a:solidFill>
                      <a:latin typeface="楷体" pitchFamily="49" charset="-122"/>
                      <a:ea typeface="楷体" pitchFamily="49" charset="-122"/>
                    </a:rPr>
                    <a:t>P</a:t>
                  </a:r>
                </a:p>
              </p:txBody>
            </p:sp>
            <p:sp>
              <p:nvSpPr>
                <p:cNvPr id="148" name="Rectangle 42"/>
                <p:cNvSpPr>
                  <a:spLocks noChangeArrowheads="1"/>
                </p:cNvSpPr>
                <p:nvPr/>
              </p:nvSpPr>
              <p:spPr bwMode="auto">
                <a:xfrm>
                  <a:off x="6800985" y="3464949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楷体" pitchFamily="49" charset="-122"/>
                      <a:ea typeface="楷体" pitchFamily="49" charset="-122"/>
                    </a:rPr>
                    <a:t>F</a:t>
                  </a:r>
                </a:p>
              </p:txBody>
            </p:sp>
            <p:sp>
              <p:nvSpPr>
                <p:cNvPr id="149" name="Rectangle 44"/>
                <p:cNvSpPr>
                  <a:spLocks noChangeArrowheads="1"/>
                </p:cNvSpPr>
                <p:nvPr/>
              </p:nvSpPr>
              <p:spPr bwMode="auto">
                <a:xfrm>
                  <a:off x="6378712" y="3464949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zh-CN" altLang="en-US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*</a:t>
                  </a:r>
                  <a:endParaRPr kumimoji="1" lang="en-US" altLang="zh-CN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50" name="Rectangle 45"/>
                <p:cNvSpPr>
                  <a:spLocks noChangeArrowheads="1"/>
                </p:cNvSpPr>
                <p:nvPr/>
              </p:nvSpPr>
              <p:spPr bwMode="auto">
                <a:xfrm>
                  <a:off x="5905637" y="3464949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楷体" pitchFamily="49" charset="-122"/>
                      <a:ea typeface="楷体" pitchFamily="49" charset="-122"/>
                    </a:rPr>
                    <a:t>T</a:t>
                  </a:r>
                </a:p>
              </p:txBody>
            </p:sp>
            <p:sp>
              <p:nvSpPr>
                <p:cNvPr id="151" name="Rectangle 46"/>
                <p:cNvSpPr>
                  <a:spLocks noChangeArrowheads="1"/>
                </p:cNvSpPr>
                <p:nvPr/>
              </p:nvSpPr>
              <p:spPr bwMode="auto">
                <a:xfrm>
                  <a:off x="5905642" y="4169328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楷体" pitchFamily="49" charset="-122"/>
                      <a:ea typeface="楷体" pitchFamily="49" charset="-122"/>
                    </a:rPr>
                    <a:t>F</a:t>
                  </a:r>
                </a:p>
              </p:txBody>
            </p:sp>
            <p:sp>
              <p:nvSpPr>
                <p:cNvPr id="152" name="Rectangle 48"/>
                <p:cNvSpPr>
                  <a:spLocks noChangeArrowheads="1"/>
                </p:cNvSpPr>
                <p:nvPr/>
              </p:nvSpPr>
              <p:spPr bwMode="auto">
                <a:xfrm>
                  <a:off x="5904844" y="4903705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rgbClr val="009900"/>
                      </a:solidFill>
                      <a:latin typeface="楷体" pitchFamily="49" charset="-122"/>
                      <a:ea typeface="楷体" pitchFamily="49" charset="-122"/>
                    </a:rPr>
                    <a:t>P</a:t>
                  </a:r>
                </a:p>
              </p:txBody>
            </p:sp>
            <p:sp>
              <p:nvSpPr>
                <p:cNvPr id="153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6125210" y="3214263"/>
                  <a:ext cx="272657" cy="249937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54" name="Line 58"/>
                <p:cNvSpPr>
                  <a:spLocks noChangeShapeType="1"/>
                </p:cNvSpPr>
                <p:nvPr/>
              </p:nvSpPr>
              <p:spPr bwMode="auto">
                <a:xfrm>
                  <a:off x="6463107" y="3284618"/>
                  <a:ext cx="0" cy="213667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55" name="Line 59"/>
                <p:cNvSpPr>
                  <a:spLocks noChangeShapeType="1"/>
                </p:cNvSpPr>
                <p:nvPr/>
              </p:nvSpPr>
              <p:spPr bwMode="auto">
                <a:xfrm>
                  <a:off x="6522838" y="3236987"/>
                  <a:ext cx="272657" cy="272656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56" name="Line 60"/>
                <p:cNvSpPr>
                  <a:spLocks noChangeShapeType="1"/>
                </p:cNvSpPr>
                <p:nvPr/>
              </p:nvSpPr>
              <p:spPr bwMode="auto">
                <a:xfrm>
                  <a:off x="5988446" y="3863501"/>
                  <a:ext cx="0" cy="308619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57" name="Line 61"/>
                <p:cNvSpPr>
                  <a:spLocks noChangeShapeType="1"/>
                </p:cNvSpPr>
                <p:nvPr/>
              </p:nvSpPr>
              <p:spPr bwMode="auto">
                <a:xfrm>
                  <a:off x="5988446" y="4593552"/>
                  <a:ext cx="0" cy="308619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58" name="Line 65"/>
                <p:cNvSpPr>
                  <a:spLocks noChangeShapeType="1"/>
                </p:cNvSpPr>
                <p:nvPr/>
              </p:nvSpPr>
              <p:spPr bwMode="auto">
                <a:xfrm>
                  <a:off x="6885383" y="3882551"/>
                  <a:ext cx="0" cy="308619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136" name="组合 104"/>
              <p:cNvGrpSpPr/>
              <p:nvPr/>
            </p:nvGrpSpPr>
            <p:grpSpPr>
              <a:xfrm>
                <a:off x="8445008" y="2885872"/>
                <a:ext cx="274842" cy="2688273"/>
                <a:chOff x="8474504" y="2871124"/>
                <a:chExt cx="274842" cy="2688273"/>
              </a:xfrm>
            </p:grpSpPr>
            <p:sp>
              <p:nvSpPr>
                <p:cNvPr id="139" name="Rectangle 37"/>
                <p:cNvSpPr>
                  <a:spLocks noChangeArrowheads="1"/>
                </p:cNvSpPr>
                <p:nvPr/>
              </p:nvSpPr>
              <p:spPr bwMode="auto">
                <a:xfrm>
                  <a:off x="8527534" y="2871124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楷体" pitchFamily="49" charset="-122"/>
                      <a:ea typeface="楷体" pitchFamily="49" charset="-122"/>
                    </a:rPr>
                    <a:t>T</a:t>
                  </a:r>
                </a:p>
              </p:txBody>
            </p:sp>
            <p:sp>
              <p:nvSpPr>
                <p:cNvPr id="140" name="Rectangle 38"/>
                <p:cNvSpPr>
                  <a:spLocks noChangeArrowheads="1"/>
                </p:cNvSpPr>
                <p:nvPr/>
              </p:nvSpPr>
              <p:spPr bwMode="auto">
                <a:xfrm>
                  <a:off x="8474504" y="5163623"/>
                  <a:ext cx="274842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i</a:t>
                  </a:r>
                  <a:r>
                    <a:rPr kumimoji="1" lang="en-US" altLang="zh-CN" baseline="-25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3</a:t>
                  </a:r>
                </a:p>
              </p:txBody>
            </p:sp>
            <p:sp>
              <p:nvSpPr>
                <p:cNvPr id="141" name="Rectangle 39"/>
                <p:cNvSpPr>
                  <a:spLocks noChangeArrowheads="1"/>
                </p:cNvSpPr>
                <p:nvPr/>
              </p:nvSpPr>
              <p:spPr bwMode="auto">
                <a:xfrm>
                  <a:off x="8526738" y="3570120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楷体" pitchFamily="49" charset="-122"/>
                      <a:ea typeface="楷体" pitchFamily="49" charset="-122"/>
                    </a:rPr>
                    <a:t>F</a:t>
                  </a:r>
                </a:p>
              </p:txBody>
            </p:sp>
            <p:sp>
              <p:nvSpPr>
                <p:cNvPr id="142" name="Rectangle 43"/>
                <p:cNvSpPr>
                  <a:spLocks noChangeArrowheads="1"/>
                </p:cNvSpPr>
                <p:nvPr/>
              </p:nvSpPr>
              <p:spPr bwMode="auto">
                <a:xfrm>
                  <a:off x="8526738" y="4358758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rgbClr val="009900"/>
                      </a:solidFill>
                      <a:latin typeface="楷体" pitchFamily="49" charset="-122"/>
                      <a:ea typeface="楷体" pitchFamily="49" charset="-122"/>
                    </a:rPr>
                    <a:t>P</a:t>
                  </a:r>
                </a:p>
              </p:txBody>
            </p:sp>
            <p:sp>
              <p:nvSpPr>
                <p:cNvPr id="143" name="Line 72"/>
                <p:cNvSpPr>
                  <a:spLocks noChangeShapeType="1"/>
                </p:cNvSpPr>
                <p:nvPr/>
              </p:nvSpPr>
              <p:spPr bwMode="auto">
                <a:xfrm>
                  <a:off x="8610338" y="3291960"/>
                  <a:ext cx="0" cy="308619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44" name="Line 73"/>
                <p:cNvSpPr>
                  <a:spLocks noChangeShapeType="1"/>
                </p:cNvSpPr>
                <p:nvPr/>
              </p:nvSpPr>
              <p:spPr bwMode="auto">
                <a:xfrm>
                  <a:off x="8610339" y="3988872"/>
                  <a:ext cx="0" cy="385762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45" name="Line 74"/>
                <p:cNvSpPr>
                  <a:spLocks noChangeShapeType="1"/>
                </p:cNvSpPr>
                <p:nvPr/>
              </p:nvSpPr>
              <p:spPr bwMode="auto">
                <a:xfrm>
                  <a:off x="8610339" y="4747698"/>
                  <a:ext cx="0" cy="385762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sp>
            <p:nvSpPr>
              <p:cNvPr id="137" name="Rectangle 37"/>
              <p:cNvSpPr>
                <a:spLocks noChangeArrowheads="1"/>
              </p:cNvSpPr>
              <p:nvPr/>
            </p:nvSpPr>
            <p:spPr bwMode="auto">
              <a:xfrm>
                <a:off x="6968029" y="2885873"/>
                <a:ext cx="167197" cy="395774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itchFamily="49" charset="-122"/>
                    <a:ea typeface="楷体" pitchFamily="49" charset="-122"/>
                  </a:rPr>
                  <a:t>E</a:t>
                </a:r>
              </a:p>
            </p:txBody>
          </p:sp>
          <p:sp>
            <p:nvSpPr>
              <p:cNvPr id="138" name="Line 72"/>
              <p:cNvSpPr>
                <a:spLocks noChangeShapeType="1"/>
              </p:cNvSpPr>
              <p:nvPr/>
            </p:nvSpPr>
            <p:spPr bwMode="auto">
              <a:xfrm>
                <a:off x="7050833" y="3306706"/>
                <a:ext cx="0" cy="308619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126" name="Rectangle 34"/>
            <p:cNvSpPr>
              <a:spLocks noChangeArrowheads="1"/>
            </p:cNvSpPr>
            <p:nvPr/>
          </p:nvSpPr>
          <p:spPr bwMode="auto">
            <a:xfrm>
              <a:off x="7330970" y="2571974"/>
              <a:ext cx="192360" cy="27699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</a:p>
          </p:txBody>
        </p:sp>
        <p:sp>
          <p:nvSpPr>
            <p:cNvPr id="127" name="Rectangle 34"/>
            <p:cNvSpPr>
              <a:spLocks noChangeArrowheads="1"/>
            </p:cNvSpPr>
            <p:nvPr/>
          </p:nvSpPr>
          <p:spPr bwMode="auto">
            <a:xfrm>
              <a:off x="6710762" y="3080869"/>
              <a:ext cx="192360" cy="27699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</a:p>
          </p:txBody>
        </p:sp>
        <p:sp>
          <p:nvSpPr>
            <p:cNvPr id="128" name="Line 61"/>
            <p:cNvSpPr>
              <a:spLocks noChangeShapeType="1"/>
            </p:cNvSpPr>
            <p:nvPr/>
          </p:nvSpPr>
          <p:spPr bwMode="auto">
            <a:xfrm>
              <a:off x="6809049" y="2865087"/>
              <a:ext cx="0" cy="2160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9" name="Line 61"/>
            <p:cNvSpPr>
              <a:spLocks noChangeShapeType="1"/>
            </p:cNvSpPr>
            <p:nvPr/>
          </p:nvSpPr>
          <p:spPr bwMode="auto">
            <a:xfrm>
              <a:off x="7436418" y="2348880"/>
              <a:ext cx="0" cy="2160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6372200" y="2843935"/>
            <a:ext cx="2431939" cy="3645405"/>
            <a:chOff x="6282190" y="2753925"/>
            <a:chExt cx="2431939" cy="3645405"/>
          </a:xfrm>
        </p:grpSpPr>
        <p:sp>
          <p:nvSpPr>
            <p:cNvPr id="82" name="矩形 81"/>
            <p:cNvSpPr/>
            <p:nvPr/>
          </p:nvSpPr>
          <p:spPr>
            <a:xfrm>
              <a:off x="6282190" y="2753925"/>
              <a:ext cx="2430270" cy="36454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78"/>
            <p:cNvGrpSpPr/>
            <p:nvPr/>
          </p:nvGrpSpPr>
          <p:grpSpPr>
            <a:xfrm>
              <a:off x="6327195" y="3158970"/>
              <a:ext cx="2386934" cy="2679359"/>
              <a:chOff x="986804" y="2011680"/>
              <a:chExt cx="2386934" cy="2679359"/>
            </a:xfrm>
          </p:grpSpPr>
          <p:grpSp>
            <p:nvGrpSpPr>
              <p:cNvPr id="84" name="组合 7"/>
              <p:cNvGrpSpPr/>
              <p:nvPr/>
            </p:nvGrpSpPr>
            <p:grpSpPr>
              <a:xfrm>
                <a:off x="986804" y="2727960"/>
                <a:ext cx="594360" cy="472440"/>
                <a:chOff x="1249680" y="2072640"/>
                <a:chExt cx="594360" cy="472440"/>
              </a:xfrm>
            </p:grpSpPr>
            <p:sp>
              <p:nvSpPr>
                <p:cNvPr id="121" name="椭圆 5"/>
                <p:cNvSpPr/>
                <p:nvPr/>
              </p:nvSpPr>
              <p:spPr>
                <a:xfrm>
                  <a:off x="1356360" y="2148840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/>
                </a:p>
              </p:txBody>
            </p:sp>
            <p:sp>
              <p:nvSpPr>
                <p:cNvPr id="122" name="矩形 6"/>
                <p:cNvSpPr/>
                <p:nvPr/>
              </p:nvSpPr>
              <p:spPr>
                <a:xfrm>
                  <a:off x="1249680" y="2072640"/>
                  <a:ext cx="594360" cy="47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E</a:t>
                  </a:r>
                  <a:endPara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85" name="组合 35"/>
              <p:cNvGrpSpPr/>
              <p:nvPr/>
            </p:nvGrpSpPr>
            <p:grpSpPr>
              <a:xfrm>
                <a:off x="1600200" y="2011680"/>
                <a:ext cx="594360" cy="472440"/>
                <a:chOff x="1249680" y="2072640"/>
                <a:chExt cx="594360" cy="472440"/>
              </a:xfrm>
            </p:grpSpPr>
            <p:sp>
              <p:nvSpPr>
                <p:cNvPr id="119" name="椭圆 118"/>
                <p:cNvSpPr/>
                <p:nvPr/>
              </p:nvSpPr>
              <p:spPr>
                <a:xfrm>
                  <a:off x="1356360" y="2148840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/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1249680" y="2072640"/>
                  <a:ext cx="594360" cy="47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E</a:t>
                  </a:r>
                  <a:endPara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86" name="组合 38"/>
              <p:cNvGrpSpPr/>
              <p:nvPr/>
            </p:nvGrpSpPr>
            <p:grpSpPr>
              <a:xfrm>
                <a:off x="1600200" y="2727960"/>
                <a:ext cx="594360" cy="472440"/>
                <a:chOff x="1249680" y="2072640"/>
                <a:chExt cx="594360" cy="472440"/>
              </a:xfrm>
            </p:grpSpPr>
            <p:sp>
              <p:nvSpPr>
                <p:cNvPr id="117" name="椭圆 116"/>
                <p:cNvSpPr/>
                <p:nvPr/>
              </p:nvSpPr>
              <p:spPr>
                <a:xfrm>
                  <a:off x="1356360" y="2148840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/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1249680" y="2072640"/>
                  <a:ext cx="594360" cy="47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+</a:t>
                  </a:r>
                  <a:endPara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87" name="组合 41"/>
              <p:cNvGrpSpPr/>
              <p:nvPr/>
            </p:nvGrpSpPr>
            <p:grpSpPr>
              <a:xfrm>
                <a:off x="2243125" y="2727960"/>
                <a:ext cx="594360" cy="472440"/>
                <a:chOff x="1249680" y="2072640"/>
                <a:chExt cx="594360" cy="472440"/>
              </a:xfrm>
            </p:grpSpPr>
            <p:sp>
              <p:nvSpPr>
                <p:cNvPr id="115" name="椭圆 114"/>
                <p:cNvSpPr/>
                <p:nvPr/>
              </p:nvSpPr>
              <p:spPr>
                <a:xfrm>
                  <a:off x="1356360" y="2148840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/>
                </a:p>
              </p:txBody>
            </p:sp>
            <p:sp>
              <p:nvSpPr>
                <p:cNvPr id="116" name="矩形 115"/>
                <p:cNvSpPr/>
                <p:nvPr/>
              </p:nvSpPr>
              <p:spPr>
                <a:xfrm>
                  <a:off x="1249680" y="2072640"/>
                  <a:ext cx="594360" cy="47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E</a:t>
                  </a:r>
                  <a:endPara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88" name="组合 44"/>
              <p:cNvGrpSpPr/>
              <p:nvPr/>
            </p:nvGrpSpPr>
            <p:grpSpPr>
              <a:xfrm>
                <a:off x="986804" y="3505196"/>
                <a:ext cx="594360" cy="472440"/>
                <a:chOff x="1249680" y="2042160"/>
                <a:chExt cx="594360" cy="472440"/>
              </a:xfrm>
            </p:grpSpPr>
            <p:sp>
              <p:nvSpPr>
                <p:cNvPr id="113" name="椭圆 112"/>
                <p:cNvSpPr/>
                <p:nvPr/>
              </p:nvSpPr>
              <p:spPr>
                <a:xfrm>
                  <a:off x="1356360" y="2148840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/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1249680" y="2042160"/>
                  <a:ext cx="594360" cy="47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i</a:t>
                  </a:r>
                  <a:endPara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89" name="组合 47"/>
              <p:cNvGrpSpPr/>
              <p:nvPr/>
            </p:nvGrpSpPr>
            <p:grpSpPr>
              <a:xfrm>
                <a:off x="1716398" y="3535676"/>
                <a:ext cx="594360" cy="472440"/>
                <a:chOff x="1249680" y="2072640"/>
                <a:chExt cx="594360" cy="472440"/>
              </a:xfrm>
            </p:grpSpPr>
            <p:sp>
              <p:nvSpPr>
                <p:cNvPr id="111" name="椭圆 110"/>
                <p:cNvSpPr/>
                <p:nvPr/>
              </p:nvSpPr>
              <p:spPr>
                <a:xfrm>
                  <a:off x="1356360" y="2148840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/>
                </a:p>
              </p:txBody>
            </p:sp>
            <p:sp>
              <p:nvSpPr>
                <p:cNvPr id="112" name="矩形 111"/>
                <p:cNvSpPr/>
                <p:nvPr/>
              </p:nvSpPr>
              <p:spPr>
                <a:xfrm>
                  <a:off x="1249680" y="2072640"/>
                  <a:ext cx="594360" cy="47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E</a:t>
                  </a:r>
                  <a:endPara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90" name="组合 50"/>
              <p:cNvGrpSpPr/>
              <p:nvPr/>
            </p:nvGrpSpPr>
            <p:grpSpPr>
              <a:xfrm>
                <a:off x="2243125" y="3535676"/>
                <a:ext cx="594360" cy="472440"/>
                <a:chOff x="1249680" y="2072640"/>
                <a:chExt cx="594360" cy="472440"/>
              </a:xfrm>
            </p:grpSpPr>
            <p:sp>
              <p:nvSpPr>
                <p:cNvPr id="109" name="椭圆 108"/>
                <p:cNvSpPr/>
                <p:nvPr/>
              </p:nvSpPr>
              <p:spPr>
                <a:xfrm>
                  <a:off x="1356360" y="2148840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/>
                </a:p>
              </p:txBody>
            </p:sp>
            <p:sp>
              <p:nvSpPr>
                <p:cNvPr id="110" name="矩形 109"/>
                <p:cNvSpPr/>
                <p:nvPr/>
              </p:nvSpPr>
              <p:spPr>
                <a:xfrm>
                  <a:off x="1249680" y="2072640"/>
                  <a:ext cx="594360" cy="47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*</a:t>
                  </a:r>
                  <a:endPara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91" name="组合 53"/>
              <p:cNvGrpSpPr/>
              <p:nvPr/>
            </p:nvGrpSpPr>
            <p:grpSpPr>
              <a:xfrm>
                <a:off x="2774615" y="3535676"/>
                <a:ext cx="594360" cy="472440"/>
                <a:chOff x="1249680" y="2072640"/>
                <a:chExt cx="594360" cy="472440"/>
              </a:xfrm>
            </p:grpSpPr>
            <p:sp>
              <p:nvSpPr>
                <p:cNvPr id="107" name="椭圆 106"/>
                <p:cNvSpPr/>
                <p:nvPr/>
              </p:nvSpPr>
              <p:spPr>
                <a:xfrm>
                  <a:off x="1356360" y="2148840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/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1249680" y="2072640"/>
                  <a:ext cx="594360" cy="47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E</a:t>
                  </a:r>
                  <a:endPara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92" name="组合 56"/>
              <p:cNvGrpSpPr/>
              <p:nvPr/>
            </p:nvGrpSpPr>
            <p:grpSpPr>
              <a:xfrm>
                <a:off x="2779378" y="4218599"/>
                <a:ext cx="594360" cy="472440"/>
                <a:chOff x="1249680" y="2042160"/>
                <a:chExt cx="594360" cy="472440"/>
              </a:xfrm>
            </p:grpSpPr>
            <p:sp>
              <p:nvSpPr>
                <p:cNvPr id="105" name="椭圆 104"/>
                <p:cNvSpPr/>
                <p:nvPr/>
              </p:nvSpPr>
              <p:spPr>
                <a:xfrm>
                  <a:off x="1356360" y="2148840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/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1249680" y="2042160"/>
                  <a:ext cx="594360" cy="47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i</a:t>
                  </a:r>
                  <a:endPara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93" name="组合 59"/>
              <p:cNvGrpSpPr/>
              <p:nvPr/>
            </p:nvGrpSpPr>
            <p:grpSpPr>
              <a:xfrm>
                <a:off x="1716398" y="4213836"/>
                <a:ext cx="594360" cy="472440"/>
                <a:chOff x="1249680" y="2042160"/>
                <a:chExt cx="594360" cy="472440"/>
              </a:xfrm>
            </p:grpSpPr>
            <p:sp>
              <p:nvSpPr>
                <p:cNvPr id="103" name="椭圆 102"/>
                <p:cNvSpPr/>
                <p:nvPr/>
              </p:nvSpPr>
              <p:spPr>
                <a:xfrm>
                  <a:off x="1356360" y="2148840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1249680" y="2042160"/>
                  <a:ext cx="594360" cy="47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i</a:t>
                  </a:r>
                  <a:endPara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cxnSp>
            <p:nvCxnSpPr>
              <p:cNvPr id="94" name="直接箭头连接符 93"/>
              <p:cNvCxnSpPr>
                <a:stCxn id="119" idx="3"/>
              </p:cNvCxnSpPr>
              <p:nvPr/>
            </p:nvCxnSpPr>
            <p:spPr>
              <a:xfrm flipH="1">
                <a:off x="1400763" y="2395159"/>
                <a:ext cx="358838" cy="46172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>
                <a:endCxn id="115" idx="1"/>
              </p:cNvCxnSpPr>
              <p:nvPr/>
            </p:nvCxnSpPr>
            <p:spPr>
              <a:xfrm>
                <a:off x="2012013" y="2404684"/>
                <a:ext cx="390513" cy="4521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/>
              <p:nvPr/>
            </p:nvCxnSpPr>
            <p:spPr>
              <a:xfrm flipH="1">
                <a:off x="2085972" y="3133348"/>
                <a:ext cx="345600" cy="4968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/>
              <p:nvPr/>
            </p:nvCxnSpPr>
            <p:spPr>
              <a:xfrm>
                <a:off x="2631138" y="3133345"/>
                <a:ext cx="345600" cy="4968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/>
            </p:nvCxnSpPr>
            <p:spPr>
              <a:xfrm>
                <a:off x="1892951" y="2452309"/>
                <a:ext cx="0" cy="342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/>
              <p:nvPr/>
            </p:nvCxnSpPr>
            <p:spPr>
              <a:xfrm>
                <a:off x="2540651" y="3171447"/>
                <a:ext cx="0" cy="432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>
                <a:off x="1273827" y="3166685"/>
                <a:ext cx="0" cy="432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/>
              <p:cNvCxnSpPr/>
              <p:nvPr/>
            </p:nvCxnSpPr>
            <p:spPr>
              <a:xfrm>
                <a:off x="2012013" y="3971547"/>
                <a:ext cx="0" cy="342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/>
              <p:cNvCxnSpPr/>
              <p:nvPr/>
            </p:nvCxnSpPr>
            <p:spPr>
              <a:xfrm>
                <a:off x="3074051" y="3971547"/>
                <a:ext cx="0" cy="342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643398" y="313967"/>
            <a:ext cx="7886700" cy="801687"/>
          </a:xfrm>
        </p:spPr>
        <p:txBody>
          <a:bodyPr/>
          <a:lstStyle/>
          <a:p>
            <a:r>
              <a:rPr lang="zh-CN" altLang="en-US" sz="3600" dirty="0"/>
              <a:t>算符优先文法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709970" y="3034768"/>
            <a:ext cx="7801897" cy="2925325"/>
          </a:xfrm>
        </p:spPr>
        <p:txBody>
          <a:bodyPr/>
          <a:lstStyle/>
          <a:p>
            <a:pPr>
              <a:lnSpc>
                <a:spcPts val="3363"/>
              </a:lnSpc>
              <a:buSzPct val="5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</a:rPr>
              <a:t>定义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808038" lvl="1" indent="-350838">
              <a:lnSpc>
                <a:spcPts val="3363"/>
              </a:lnSpc>
              <a:buSzPct val="100000"/>
              <a:buFont typeface="+mj-lt"/>
              <a:buAutoNum type="arabicPeriod"/>
            </a:pPr>
            <a:r>
              <a:rPr lang="zh-CN" altLang="en-US" dirty="0"/>
              <a:t>无二义；</a:t>
            </a:r>
            <a:endParaRPr lang="en-US" altLang="zh-CN" dirty="0"/>
          </a:p>
          <a:p>
            <a:pPr marL="808038" lvl="1" indent="-350838">
              <a:lnSpc>
                <a:spcPts val="3363"/>
              </a:lnSpc>
              <a:buSzPct val="100000"/>
              <a:buFont typeface="+mj-lt"/>
              <a:buAutoNum type="arabicPeriod"/>
            </a:pPr>
            <a:r>
              <a:rPr lang="zh-CN" altLang="en-US" dirty="0"/>
              <a:t>文法中不</a:t>
            </a:r>
            <a:r>
              <a:rPr lang="zh-CN" altLang="en-US"/>
              <a:t>存在</a:t>
            </a:r>
            <a:r>
              <a:rPr lang="en-US" altLang="zh-CN"/>
              <a:t>P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…</a:t>
            </a:r>
            <a:r>
              <a:rPr lang="en-US" altLang="zh-CN" dirty="0"/>
              <a:t>BC…</a:t>
            </a:r>
            <a:r>
              <a:rPr lang="zh-CN" altLang="en-US" dirty="0"/>
              <a:t>形式的产生式；</a:t>
            </a:r>
            <a:endParaRPr lang="en-US" altLang="zh-CN" dirty="0"/>
          </a:p>
          <a:p>
            <a:pPr marL="1169988" lvl="3" indent="-255588">
              <a:lnSpc>
                <a:spcPts val="3363"/>
              </a:lnSpc>
              <a:buSzPct val="100000"/>
            </a:pPr>
            <a:r>
              <a:rPr lang="zh-CN" altLang="en-US" sz="2400" dirty="0"/>
              <a:t>即，</a:t>
            </a:r>
            <a:r>
              <a:rPr lang="zh-CN" altLang="en-US" sz="2400" dirty="0">
                <a:solidFill>
                  <a:srgbClr val="CC0099"/>
                </a:solidFill>
              </a:rPr>
              <a:t>不存在有相邻的非终结符</a:t>
            </a:r>
            <a:r>
              <a:rPr lang="zh-CN" altLang="en-US" sz="2400" dirty="0"/>
              <a:t>的产生式。</a:t>
            </a:r>
            <a:endParaRPr lang="en-US" altLang="zh-CN" sz="2400" dirty="0"/>
          </a:p>
          <a:p>
            <a:pPr marL="808038" lvl="1" indent="-350838">
              <a:lnSpc>
                <a:spcPts val="3363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文法中</a:t>
            </a:r>
            <a:r>
              <a:rPr lang="zh-CN" altLang="en-US" dirty="0">
                <a:solidFill>
                  <a:srgbClr val="CC0099"/>
                </a:solidFill>
              </a:rPr>
              <a:t>不存在空串</a:t>
            </a:r>
            <a:r>
              <a:rPr lang="zh-CN" altLang="en-US" dirty="0"/>
              <a:t>，且</a:t>
            </a:r>
            <a:r>
              <a:rPr lang="zh-CN" altLang="en-US" dirty="0">
                <a:solidFill>
                  <a:srgbClr val="CC0099"/>
                </a:solidFill>
              </a:rPr>
              <a:t>定义了确定的优先级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322A3-8C6E-4772-B5A9-2F7968F5AA85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93F2CD-2C17-42D6-BE43-A6736AF2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829750"/>
            <a:ext cx="3826677" cy="16175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628650" y="165782"/>
            <a:ext cx="7886700" cy="661533"/>
          </a:xfrm>
        </p:spPr>
        <p:txBody>
          <a:bodyPr/>
          <a:lstStyle/>
          <a:p>
            <a:r>
              <a:rPr lang="zh-CN" altLang="en-US" sz="3200" dirty="0"/>
              <a:t>算符优先级的定义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234853" y="1040269"/>
            <a:ext cx="6362371" cy="2388731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accent5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200" dirty="0"/>
              <a:t>设</a:t>
            </a:r>
            <a:r>
              <a:rPr lang="en-US" altLang="zh-CN" sz="2200" dirty="0"/>
              <a:t>G</a:t>
            </a:r>
            <a:r>
              <a:rPr lang="zh-CN" altLang="en-US" sz="2200" dirty="0"/>
              <a:t>是算符文法，对任何一对</a:t>
            </a:r>
            <a:r>
              <a:rPr lang="zh-CN" altLang="en-US" sz="2200" u="sng" dirty="0">
                <a:solidFill>
                  <a:srgbClr val="FF0000"/>
                </a:solidFill>
              </a:rPr>
              <a:t>终结符</a:t>
            </a:r>
            <a:r>
              <a:rPr lang="en-US" altLang="zh-CN" sz="2200" dirty="0"/>
              <a:t>a</a:t>
            </a:r>
            <a:r>
              <a:rPr lang="zh-CN" altLang="en-US" sz="2200" dirty="0"/>
              <a:t>、</a:t>
            </a:r>
            <a:r>
              <a:rPr lang="en-US" altLang="zh-CN" sz="2200" dirty="0"/>
              <a:t>b</a:t>
            </a:r>
            <a:r>
              <a:rPr lang="zh-CN" altLang="en-US" sz="2200" dirty="0"/>
              <a:t>，有：</a:t>
            </a:r>
            <a:endParaRPr lang="en-US" altLang="zh-CN" sz="2200" dirty="0"/>
          </a:p>
          <a:p>
            <a:pPr marL="624600" lvl="1" indent="-457200">
              <a:lnSpc>
                <a:spcPct val="110000"/>
              </a:lnSpc>
              <a:buClr>
                <a:schemeClr val="accent5"/>
              </a:buClr>
              <a:buSzPct val="100000"/>
              <a:buFont typeface="+mj-lt"/>
              <a:buAutoNum type="arabicPeriod"/>
              <a:defRPr/>
            </a:pPr>
            <a:r>
              <a:rPr lang="en-US" altLang="zh-CN" sz="2200" dirty="0">
                <a:solidFill>
                  <a:srgbClr val="CC0099"/>
                </a:solidFill>
              </a:rPr>
              <a:t>a=b</a:t>
            </a:r>
            <a:r>
              <a:rPr lang="zh-CN" altLang="en-US" sz="2200" dirty="0">
                <a:solidFill>
                  <a:srgbClr val="CC0099"/>
                </a:solidFill>
              </a:rPr>
              <a:t>，</a:t>
            </a:r>
            <a:r>
              <a:rPr lang="zh-CN" altLang="en-US" sz="2200" dirty="0"/>
              <a:t>当且仅当文法</a:t>
            </a:r>
            <a:r>
              <a:rPr lang="en-US" altLang="zh-CN" sz="2200" dirty="0"/>
              <a:t>G</a:t>
            </a:r>
            <a:r>
              <a:rPr lang="zh-CN" altLang="en-US" sz="2200" dirty="0"/>
              <a:t>中含有形如</a:t>
            </a:r>
            <a:r>
              <a:rPr lang="en-US" altLang="zh-CN" sz="2200" dirty="0"/>
              <a:t>P</a:t>
            </a:r>
            <a:r>
              <a:rPr lang="zh-CN" altLang="en-US" sz="2000" dirty="0">
                <a:sym typeface="Symbol" pitchFamily="18" charset="2"/>
              </a:rPr>
              <a:t></a:t>
            </a:r>
            <a:r>
              <a:rPr lang="en-US" altLang="zh-CN" sz="2200" dirty="0"/>
              <a:t>…</a:t>
            </a:r>
            <a:r>
              <a:rPr lang="en-US" altLang="zh-CN" sz="2200" dirty="0" err="1">
                <a:solidFill>
                  <a:srgbClr val="FF0000"/>
                </a:solidFill>
              </a:rPr>
              <a:t>ab</a:t>
            </a:r>
            <a:r>
              <a:rPr lang="en-US" altLang="zh-CN" sz="2200" dirty="0"/>
              <a:t>…</a:t>
            </a:r>
            <a:r>
              <a:rPr lang="zh-CN" altLang="en-US" sz="2200" dirty="0"/>
              <a:t>或</a:t>
            </a:r>
            <a:r>
              <a:rPr lang="en-US" altLang="zh-CN" sz="2200" dirty="0"/>
              <a:t>P</a:t>
            </a:r>
            <a:r>
              <a:rPr lang="zh-CN" altLang="en-US" sz="2000" dirty="0">
                <a:sym typeface="Symbol" pitchFamily="18" charset="2"/>
              </a:rPr>
              <a:t></a:t>
            </a:r>
            <a:r>
              <a:rPr lang="en-US" altLang="zh-CN" sz="2200" dirty="0"/>
              <a:t>…</a:t>
            </a:r>
            <a:r>
              <a:rPr lang="en-US" altLang="zh-CN" sz="2200" dirty="0" err="1">
                <a:solidFill>
                  <a:srgbClr val="FF0000"/>
                </a:solidFill>
              </a:rPr>
              <a:t>aQb</a:t>
            </a:r>
            <a:r>
              <a:rPr lang="en-US" altLang="zh-CN" sz="2200" dirty="0"/>
              <a:t>…</a:t>
            </a:r>
            <a:r>
              <a:rPr lang="zh-CN" altLang="en-US" sz="2200" dirty="0"/>
              <a:t>的产生式；</a:t>
            </a:r>
            <a:endParaRPr lang="en-US" altLang="zh-CN" sz="2200" dirty="0"/>
          </a:p>
          <a:p>
            <a:pPr marL="624600" lvl="1" indent="-457200">
              <a:lnSpc>
                <a:spcPct val="110000"/>
              </a:lnSpc>
              <a:buClr>
                <a:schemeClr val="accent5"/>
              </a:buClr>
              <a:buSzPct val="100000"/>
              <a:buFont typeface="+mj-lt"/>
              <a:buAutoNum type="arabicPeriod"/>
              <a:defRPr/>
            </a:pPr>
            <a:r>
              <a:rPr lang="en-US" altLang="zh-CN" sz="2200" dirty="0">
                <a:solidFill>
                  <a:srgbClr val="CC0099"/>
                </a:solidFill>
              </a:rPr>
              <a:t>a</a:t>
            </a:r>
            <a:r>
              <a:rPr lang="zh-CN" altLang="en-US" sz="2200" dirty="0">
                <a:solidFill>
                  <a:srgbClr val="CC0099"/>
                </a:solidFill>
                <a:sym typeface="Symbol" pitchFamily="18" charset="2"/>
              </a:rPr>
              <a:t>＜</a:t>
            </a:r>
            <a:r>
              <a:rPr lang="en-US" altLang="zh-CN" sz="2200" dirty="0">
                <a:solidFill>
                  <a:srgbClr val="CC0099"/>
                </a:solidFill>
              </a:rPr>
              <a:t>b</a:t>
            </a:r>
            <a:r>
              <a:rPr lang="zh-CN" altLang="en-US" sz="2200" dirty="0">
                <a:solidFill>
                  <a:srgbClr val="CC0099"/>
                </a:solidFill>
              </a:rPr>
              <a:t>，</a:t>
            </a:r>
            <a:r>
              <a:rPr lang="zh-CN" altLang="en-US" sz="2200" dirty="0"/>
              <a:t>当且仅当</a:t>
            </a:r>
            <a:r>
              <a:rPr lang="en-US" altLang="zh-CN" sz="2200" dirty="0"/>
              <a:t>G</a:t>
            </a:r>
            <a:r>
              <a:rPr lang="zh-CN" altLang="en-US" sz="2200" dirty="0"/>
              <a:t>中含有形如</a:t>
            </a:r>
            <a:r>
              <a:rPr lang="en-US" altLang="zh-CN" sz="2200" dirty="0"/>
              <a:t>P</a:t>
            </a:r>
            <a:r>
              <a:rPr lang="zh-CN" altLang="en-US" sz="2000" dirty="0">
                <a:sym typeface="Symbol" pitchFamily="18" charset="2"/>
              </a:rPr>
              <a:t></a:t>
            </a:r>
            <a:r>
              <a:rPr lang="en-US" altLang="zh-CN" sz="2200" dirty="0"/>
              <a:t>…</a:t>
            </a:r>
            <a:r>
              <a:rPr lang="en-US" altLang="zh-CN" sz="2200" dirty="0" err="1">
                <a:solidFill>
                  <a:srgbClr val="FF0000"/>
                </a:solidFill>
              </a:rPr>
              <a:t>aR</a:t>
            </a:r>
            <a:r>
              <a:rPr lang="en-US" altLang="zh-CN" sz="2200" dirty="0"/>
              <a:t>…</a:t>
            </a:r>
            <a:r>
              <a:rPr lang="zh-CN" altLang="en-US" sz="2200" dirty="0"/>
              <a:t>的产生式，而</a:t>
            </a:r>
            <a:r>
              <a:rPr lang="en-US" altLang="zh-CN" sz="2200" dirty="0">
                <a:solidFill>
                  <a:srgbClr val="FF0000"/>
                </a:solidFill>
              </a:rPr>
              <a:t>R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CN" sz="2200" dirty="0">
                <a:solidFill>
                  <a:srgbClr val="FF0000"/>
                </a:solidFill>
              </a:rPr>
              <a:t>b</a:t>
            </a:r>
            <a:r>
              <a:rPr lang="zh-CN" altLang="en-US" sz="2200" dirty="0"/>
              <a:t>或</a:t>
            </a:r>
            <a:r>
              <a:rPr lang="en-US" altLang="zh-CN" sz="2200" dirty="0">
                <a:solidFill>
                  <a:srgbClr val="FF0000"/>
                </a:solidFill>
              </a:rPr>
              <a:t>R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CN" sz="2200" dirty="0" err="1">
                <a:solidFill>
                  <a:srgbClr val="FF0000"/>
                </a:solidFill>
              </a:rPr>
              <a:t>Qb</a:t>
            </a:r>
            <a:r>
              <a:rPr lang="zh-CN" altLang="en-US" sz="2200" dirty="0"/>
              <a:t>；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0624" y="3699030"/>
            <a:ext cx="4041846" cy="279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21040" y="3765180"/>
            <a:ext cx="4455495" cy="245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24600" lvl="1" indent="-457200" defTabSz="914400"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+mj-lt"/>
              <a:buAutoNum type="arabicPeriod" startAt="3"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a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  <a:sym typeface="Symbol" pitchFamily="18" charset="2"/>
              </a:rPr>
              <a:t>＞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b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，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当且仅当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中含有形如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…</a:t>
            </a:r>
            <a:r>
              <a:rPr lang="en-US" altLang="zh-CN" sz="2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Rb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…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的产生式，而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或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aQ</a:t>
            </a:r>
            <a:endParaRPr lang="en-US" altLang="zh-CN" sz="22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本质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：后出场的是“大人物”。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366755" y="4779150"/>
            <a:ext cx="4119770" cy="540060"/>
            <a:chOff x="2366755" y="4779150"/>
            <a:chExt cx="4119770" cy="540060"/>
          </a:xfrm>
        </p:grpSpPr>
        <p:sp>
          <p:nvSpPr>
            <p:cNvPr id="8" name="矩形 7"/>
            <p:cNvSpPr/>
            <p:nvPr/>
          </p:nvSpPr>
          <p:spPr>
            <a:xfrm>
              <a:off x="2366755" y="4779150"/>
              <a:ext cx="2070230" cy="5400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zh-CN" altLang="en-US" sz="2800" dirty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↑</a:t>
              </a:r>
              <a:r>
                <a:rPr lang="en-US" altLang="zh-CN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r>
                <a:rPr lang="zh-CN" altLang="en-US" sz="2800" dirty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↑</a:t>
              </a:r>
              <a:r>
                <a:rPr lang="en-US" altLang="zh-CN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2=4</a:t>
              </a:r>
              <a:r>
                <a:rPr lang="en-US" altLang="zh-CN" sz="2800" baseline="30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r>
                <a:rPr lang="en-US" altLang="zh-CN" sz="2800" baseline="50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800" baseline="50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429125" y="5010147"/>
              <a:ext cx="2057400" cy="158751"/>
            </a:xfrm>
            <a:custGeom>
              <a:avLst/>
              <a:gdLst>
                <a:gd name="connsiteX0" fmla="*/ 0 w 2057400"/>
                <a:gd name="connsiteY0" fmla="*/ 0 h 158751"/>
                <a:gd name="connsiteX1" fmla="*/ 1304925 w 2057400"/>
                <a:gd name="connsiteY1" fmla="*/ 157163 h 158751"/>
                <a:gd name="connsiteX2" fmla="*/ 2057400 w 2057400"/>
                <a:gd name="connsiteY2" fmla="*/ 9525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7400" h="158751">
                  <a:moveTo>
                    <a:pt x="0" y="0"/>
                  </a:moveTo>
                  <a:cubicBezTo>
                    <a:pt x="481012" y="77788"/>
                    <a:pt x="962025" y="155576"/>
                    <a:pt x="1304925" y="157163"/>
                  </a:cubicBezTo>
                  <a:cubicBezTo>
                    <a:pt x="1647825" y="158751"/>
                    <a:pt x="1852612" y="84138"/>
                    <a:pt x="2057400" y="9525"/>
                  </a:cubicBezTo>
                </a:path>
              </a:pathLst>
            </a:custGeom>
            <a:ln w="9525">
              <a:solidFill>
                <a:srgbClr val="CC0099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1858263-E43A-4559-8F65-78C3D9099DB0}"/>
              </a:ext>
            </a:extLst>
          </p:cNvPr>
          <p:cNvSpPr/>
          <p:nvPr/>
        </p:nvSpPr>
        <p:spPr>
          <a:xfrm>
            <a:off x="6867460" y="698895"/>
            <a:ext cx="1647890" cy="2865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00"/>
              </a:spcAft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1)E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+T</a:t>
            </a:r>
          </a:p>
          <a:p>
            <a:pPr>
              <a:spcAft>
                <a:spcPts val="100"/>
              </a:spcAft>
            </a:pP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)E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T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100"/>
              </a:spcAft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(3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)T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*F</a:t>
            </a:r>
          </a:p>
          <a:p>
            <a:pPr>
              <a:spcAft>
                <a:spcPts val="100"/>
              </a:spcAft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(4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)T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F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100"/>
              </a:spcAft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(5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)F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2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↑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F</a:t>
            </a:r>
          </a:p>
          <a:p>
            <a:pPr>
              <a:spcAft>
                <a:spcPts val="100"/>
              </a:spcAft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(6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)F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100"/>
              </a:spcAft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(7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)P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E)</a:t>
            </a:r>
          </a:p>
          <a:p>
            <a:pPr>
              <a:spcAft>
                <a:spcPts val="100"/>
              </a:spcAft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(8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)P</a:t>
            </a:r>
            <a:r>
              <a:rPr lang="zh-CN" altLang="en-US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i</a:t>
            </a:r>
            <a:endParaRPr lang="zh-CN" altLang="en-US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628650" y="268288"/>
            <a:ext cx="7886700" cy="950912"/>
          </a:xfrm>
        </p:spPr>
        <p:txBody>
          <a:bodyPr/>
          <a:lstStyle/>
          <a:p>
            <a:r>
              <a:rPr lang="zh-CN" altLang="en-US" sz="3600" dirty="0"/>
              <a:t>从文法构造优先关系表算法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391885" y="1407886"/>
            <a:ext cx="8316685" cy="3764189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accent5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600" dirty="0"/>
              <a:t>通过检查</a:t>
            </a:r>
            <a:r>
              <a:rPr lang="en-US" altLang="zh-CN" sz="2600" dirty="0"/>
              <a:t>G</a:t>
            </a:r>
            <a:r>
              <a:rPr lang="zh-CN" altLang="en-US" sz="2600" dirty="0"/>
              <a:t>的每个产生式的每个候选式，可找出所有满足</a:t>
            </a:r>
            <a:r>
              <a:rPr lang="en-US" altLang="zh-CN" sz="2600" dirty="0"/>
              <a:t>a=b</a:t>
            </a:r>
            <a:r>
              <a:rPr lang="zh-CN" altLang="en-US" sz="2600" dirty="0"/>
              <a:t>的终结符对</a:t>
            </a:r>
            <a:r>
              <a:rPr lang="en-US" altLang="zh-CN" sz="2600" dirty="0"/>
              <a:t>;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accent5"/>
              </a:buClr>
              <a:buSzPct val="50000"/>
              <a:defRPr/>
            </a:pPr>
            <a:r>
              <a:rPr lang="zh-CN" altLang="en-US" sz="2600" u="sng" dirty="0"/>
              <a:t>为了找出所有满足关系</a:t>
            </a:r>
            <a:r>
              <a:rPr lang="zh-CN" altLang="en-US" sz="2400" u="sng" dirty="0">
                <a:latin typeface="宋体" pitchFamily="2" charset="-122"/>
                <a:sym typeface="Symbol" pitchFamily="18" charset="2"/>
              </a:rPr>
              <a:t>＜</a:t>
            </a:r>
            <a:r>
              <a:rPr lang="zh-CN" altLang="en-US" sz="2600" u="sng" dirty="0"/>
              <a:t>和</a:t>
            </a:r>
            <a:r>
              <a:rPr lang="zh-CN" altLang="en-US" sz="2400" u="sng" dirty="0">
                <a:latin typeface="宋体" pitchFamily="2" charset="-122"/>
                <a:sym typeface="Symbol" pitchFamily="18" charset="2"/>
              </a:rPr>
              <a:t>＞</a:t>
            </a:r>
            <a:r>
              <a:rPr lang="zh-CN" altLang="en-US" sz="2600" u="sng" dirty="0"/>
              <a:t>的终结符对</a:t>
            </a:r>
            <a:r>
              <a:rPr lang="zh-CN" altLang="en-US" sz="2600" dirty="0"/>
              <a:t>，首先对</a:t>
            </a:r>
            <a:r>
              <a:rPr lang="en-US" altLang="zh-CN" sz="2600" dirty="0"/>
              <a:t>G</a:t>
            </a:r>
            <a:r>
              <a:rPr lang="zh-CN" altLang="en-US" sz="2600" dirty="0"/>
              <a:t>的每个非终结符</a:t>
            </a:r>
            <a:r>
              <a:rPr lang="en-US" altLang="zh-CN" sz="2600" dirty="0"/>
              <a:t>P</a:t>
            </a:r>
            <a:r>
              <a:rPr lang="zh-CN" altLang="en-US" sz="2600" dirty="0"/>
              <a:t>构造两个集合</a:t>
            </a:r>
            <a:r>
              <a:rPr lang="en-US" altLang="zh-CN" sz="2600" dirty="0"/>
              <a:t>FIRSTVT(P)</a:t>
            </a:r>
            <a:r>
              <a:rPr lang="zh-CN" altLang="en-US" sz="2600" dirty="0"/>
              <a:t>和</a:t>
            </a:r>
            <a:r>
              <a:rPr lang="en-US" altLang="zh-CN" sz="2600" dirty="0"/>
              <a:t>LASTVT(P);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accent5"/>
              </a:buClr>
              <a:buSzPct val="50000"/>
              <a:buFont typeface="Wingdings" pitchFamily="2" charset="2"/>
              <a:buChar char="Ø"/>
              <a:defRPr/>
            </a:pPr>
            <a:r>
              <a:rPr lang="en-US" altLang="zh-CN" dirty="0"/>
              <a:t>FIRSTVT(P)={</a:t>
            </a:r>
            <a:r>
              <a:rPr lang="en-US" altLang="zh-CN" dirty="0" err="1"/>
              <a:t>a|</a:t>
            </a:r>
            <a:r>
              <a:rPr lang="en-US" altLang="zh-CN" dirty="0" err="1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⇒</a:t>
            </a:r>
            <a:r>
              <a:rPr lang="en-US" altLang="zh-CN" dirty="0">
                <a:solidFill>
                  <a:srgbClr val="FF0000"/>
                </a:solidFill>
              </a:rPr>
              <a:t>a…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⇒</a:t>
            </a:r>
            <a:r>
              <a:rPr lang="en-US" altLang="zh-CN" dirty="0" err="1">
                <a:solidFill>
                  <a:srgbClr val="FF0000"/>
                </a:solidFill>
              </a:rPr>
              <a:t>Qa</a:t>
            </a:r>
            <a:r>
              <a:rPr lang="en-US" altLang="zh-CN" dirty="0">
                <a:solidFill>
                  <a:srgbClr val="FF0000"/>
                </a:solidFill>
              </a:rPr>
              <a:t>…</a:t>
            </a:r>
            <a:r>
              <a:rPr lang="zh-CN" altLang="en-US" dirty="0"/>
              <a:t>，</a:t>
            </a:r>
            <a:r>
              <a:rPr lang="en-US" altLang="zh-CN" dirty="0" err="1"/>
              <a:t>a∈V</a:t>
            </a:r>
            <a:r>
              <a:rPr lang="en-US" altLang="zh-CN" baseline="-25000" dirty="0" err="1"/>
              <a:t>T</a:t>
            </a:r>
            <a:r>
              <a:rPr lang="zh-CN" altLang="en-US" dirty="0"/>
              <a:t>，而</a:t>
            </a:r>
            <a:r>
              <a:rPr lang="en-US" altLang="zh-CN" dirty="0"/>
              <a:t>Q∈V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accent5"/>
              </a:buClr>
              <a:buSzPct val="50000"/>
              <a:buFont typeface="Wingdings" pitchFamily="2" charset="2"/>
              <a:buChar char="Ø"/>
              <a:defRPr/>
            </a:pPr>
            <a:r>
              <a:rPr lang="en-US" altLang="zh-CN" dirty="0"/>
              <a:t>LASTVT(P)={</a:t>
            </a:r>
            <a:r>
              <a:rPr lang="en-US" altLang="zh-CN" dirty="0" err="1"/>
              <a:t>a|</a:t>
            </a:r>
            <a:r>
              <a:rPr lang="en-US" altLang="zh-CN" dirty="0" err="1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⇒</a:t>
            </a:r>
            <a:r>
              <a:rPr lang="en-US" altLang="zh-CN" dirty="0">
                <a:solidFill>
                  <a:srgbClr val="FF0000"/>
                </a:solidFill>
              </a:rPr>
              <a:t>...a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⇒</a:t>
            </a:r>
            <a:r>
              <a:rPr lang="en-US" altLang="zh-CN" dirty="0">
                <a:solidFill>
                  <a:srgbClr val="FF0000"/>
                </a:solidFill>
              </a:rPr>
              <a:t>…</a:t>
            </a:r>
            <a:r>
              <a:rPr lang="en-US" altLang="zh-CN" dirty="0" err="1">
                <a:solidFill>
                  <a:srgbClr val="FF0000"/>
                </a:solidFill>
              </a:rPr>
              <a:t>aQ</a:t>
            </a:r>
            <a:r>
              <a:rPr lang="zh-CN" altLang="en-US" dirty="0"/>
              <a:t>，</a:t>
            </a:r>
            <a:r>
              <a:rPr lang="en-US" altLang="zh-CN" dirty="0" err="1"/>
              <a:t>a∈V</a:t>
            </a:r>
            <a:r>
              <a:rPr lang="en-US" altLang="zh-CN" baseline="-25000" dirty="0" err="1"/>
              <a:t>T</a:t>
            </a:r>
            <a:r>
              <a:rPr lang="en-US" altLang="zh-CN" dirty="0"/>
              <a:t>,</a:t>
            </a:r>
            <a:r>
              <a:rPr lang="zh-CN" altLang="en-US" dirty="0"/>
              <a:t>而</a:t>
            </a:r>
            <a:r>
              <a:rPr lang="en-US" altLang="zh-CN" dirty="0"/>
              <a:t>Q∈V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1216E-CF4C-4D24-B603-7BF39C09ADC7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47885" y="3721642"/>
            <a:ext cx="457200" cy="280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03176" y="3711809"/>
            <a:ext cx="457200" cy="280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85653" y="4429563"/>
            <a:ext cx="457200" cy="280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13008" y="4444313"/>
            <a:ext cx="457200" cy="280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ctrTitle"/>
          </p:nvPr>
        </p:nvSpPr>
        <p:spPr>
          <a:xfrm>
            <a:off x="738188" y="417513"/>
            <a:ext cx="7475537" cy="7874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1E1CE3"/>
                </a:solidFill>
                <a:latin typeface="华文新魏" pitchFamily="2" charset="-122"/>
                <a:ea typeface="华文新魏" pitchFamily="2" charset="-122"/>
              </a:rPr>
              <a:t>构造</a:t>
            </a:r>
            <a:r>
              <a:rPr lang="en-US" altLang="zh-CN" sz="3600" dirty="0">
                <a:solidFill>
                  <a:srgbClr val="1E1CE3"/>
                </a:solidFill>
                <a:latin typeface="华文新魏" pitchFamily="2" charset="-122"/>
                <a:ea typeface="华文新魏" pitchFamily="2" charset="-122"/>
              </a:rPr>
              <a:t>FIRSTVT</a:t>
            </a:r>
            <a:r>
              <a:rPr lang="zh-CN" altLang="en-US" sz="3600" dirty="0">
                <a:solidFill>
                  <a:srgbClr val="1E1CE3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3600" dirty="0">
                <a:solidFill>
                  <a:srgbClr val="1E1CE3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3600" dirty="0">
                <a:solidFill>
                  <a:srgbClr val="1E1CE3"/>
                </a:solidFill>
                <a:latin typeface="华文新魏" pitchFamily="2" charset="-122"/>
                <a:ea typeface="华文新魏" pitchFamily="2" charset="-122"/>
              </a:rPr>
              <a:t>）的规则</a:t>
            </a:r>
          </a:p>
        </p:txBody>
      </p:sp>
      <p:sp>
        <p:nvSpPr>
          <p:cNvPr id="67587" name="副标题 2"/>
          <p:cNvSpPr>
            <a:spLocks noGrp="1"/>
          </p:cNvSpPr>
          <p:nvPr>
            <p:ph type="subTitle" idx="1"/>
          </p:nvPr>
        </p:nvSpPr>
        <p:spPr>
          <a:xfrm>
            <a:off x="427703" y="1784350"/>
            <a:ext cx="8332839" cy="3869690"/>
          </a:xfrm>
        </p:spPr>
        <p:txBody>
          <a:bodyPr/>
          <a:lstStyle/>
          <a:p>
            <a:pPr marL="274638" indent="-274638" algn="l" eaLnBrk="1" hangingPunct="1">
              <a:lnSpc>
                <a:spcPts val="4100"/>
              </a:lnSpc>
              <a:spcAft>
                <a:spcPts val="1200"/>
              </a:spcAft>
              <a:buSzPct val="5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可用下面的两条规则来构造集合</a:t>
            </a:r>
            <a:r>
              <a:rPr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FIRSTVT</a:t>
            </a:r>
            <a:r>
              <a:rPr lang="zh-CN" altLang="en-US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8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 marL="971550" lvl="1" indent="-514350" algn="l" eaLnBrk="1" hangingPunct="1">
              <a:lnSpc>
                <a:spcPts val="410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若有产生</a:t>
            </a:r>
            <a:r>
              <a:rPr lang="zh-CN" altLang="en-US" sz="26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式</a:t>
            </a:r>
            <a:r>
              <a:rPr lang="en-US" altLang="zh-CN" sz="2600" dirty="0" err="1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600" dirty="0" err="1">
                <a:solidFill>
                  <a:srgbClr val="0033CC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→</a:t>
            </a:r>
            <a:r>
              <a:rPr lang="en-US" altLang="zh-CN" sz="2600" dirty="0" err="1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a</a:t>
            </a:r>
            <a:r>
              <a:rPr lang="en-US" altLang="zh-CN" sz="26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…</a:t>
            </a:r>
            <a:r>
              <a:rPr lang="zh-CN" altLang="en-US" sz="26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或者</a:t>
            </a:r>
            <a:r>
              <a:rPr lang="en-US" altLang="zh-CN" sz="2600" dirty="0" err="1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sz="2600" dirty="0" err="1">
                <a:solidFill>
                  <a:srgbClr val="0033CC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→</a:t>
            </a:r>
            <a:r>
              <a:rPr lang="en-US" altLang="zh-CN" sz="2600" dirty="0" err="1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Qa</a:t>
            </a:r>
            <a:r>
              <a:rPr lang="en-US" altLang="zh-CN" sz="26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...</a:t>
            </a:r>
            <a:r>
              <a:rPr lang="zh-CN" altLang="en-US" sz="26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，</a:t>
            </a:r>
            <a:endParaRPr lang="en-US" altLang="zh-CN" sz="2600" dirty="0">
              <a:solidFill>
                <a:srgbClr val="0033CC"/>
              </a:solidFill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 marL="850900" lvl="1" indent="-514350" algn="l" eaLnBrk="1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zh-CN" altLang="en-US" sz="26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    则：</a:t>
            </a:r>
            <a:r>
              <a:rPr lang="en-US" altLang="zh-CN" sz="2600" dirty="0" err="1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a∈FIRSTVT</a:t>
            </a:r>
            <a:r>
              <a:rPr lang="en-US" altLang="zh-CN" sz="26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(P</a:t>
            </a:r>
            <a:r>
              <a:rPr lang="en-US" altLang="zh-CN" sz="2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)</a:t>
            </a:r>
            <a:r>
              <a:rPr lang="zh-CN" altLang="en-US" sz="2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；</a:t>
            </a:r>
            <a:endParaRPr lang="en-US" altLang="zh-CN" sz="26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 marL="971550" lvl="1" indent="-514350" algn="l" eaLnBrk="1" hangingPunct="1">
              <a:lnSpc>
                <a:spcPts val="4100"/>
              </a:lnSpc>
              <a:spcAft>
                <a:spcPts val="600"/>
              </a:spcAft>
              <a:buSzPct val="100000"/>
              <a:buFont typeface="+mj-lt"/>
              <a:buAutoNum type="arabicPeriod" startAt="2"/>
            </a:pPr>
            <a:r>
              <a:rPr lang="zh-CN" altLang="en-US" sz="2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若</a:t>
            </a:r>
            <a:r>
              <a:rPr lang="en-US" altLang="zh-CN" sz="26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a</a:t>
            </a:r>
            <a:r>
              <a:rPr lang="en-US" altLang="zh-CN" sz="2600" dirty="0" err="1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∈FIRSTVT</a:t>
            </a:r>
            <a:r>
              <a:rPr lang="en-US" altLang="zh-CN" sz="26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(</a:t>
            </a:r>
            <a:r>
              <a:rPr lang="en-US" altLang="zh-CN" sz="2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r>
              <a:rPr lang="en-US" altLang="zh-CN" sz="26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)</a:t>
            </a:r>
            <a:r>
              <a:rPr lang="zh-CN" altLang="en-US" sz="2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，且有产生式</a:t>
            </a:r>
            <a:r>
              <a:rPr lang="en-US" altLang="zh-CN" sz="2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P</a:t>
            </a:r>
            <a:r>
              <a:rPr lang="en-US" altLang="zh-CN" sz="26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→</a:t>
            </a:r>
            <a:r>
              <a:rPr lang="en-US" altLang="zh-CN" sz="2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Q</a:t>
            </a:r>
            <a:r>
              <a:rPr lang="en-US" altLang="zh-CN" sz="2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...</a:t>
            </a:r>
            <a:r>
              <a:rPr lang="zh-CN" altLang="en-US" sz="2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，</a:t>
            </a:r>
            <a:endParaRPr lang="en-US" altLang="zh-CN" sz="26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 marL="835025" lvl="1" indent="-514350" algn="l" eaLnBrk="1" hangingPunct="1">
              <a:lnSpc>
                <a:spcPts val="4100"/>
              </a:lnSpc>
              <a:spcBef>
                <a:spcPts val="0"/>
              </a:spcBef>
              <a:spcAft>
                <a:spcPts val="1200"/>
              </a:spcAft>
              <a:buSzPct val="100000"/>
              <a:tabLst>
                <a:tab pos="655638" algn="l"/>
              </a:tabLst>
            </a:pPr>
            <a:r>
              <a:rPr lang="zh-CN" altLang="en-US" sz="2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    则：</a:t>
            </a:r>
            <a:r>
              <a:rPr lang="en-US" altLang="zh-CN" sz="26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a</a:t>
            </a:r>
            <a:r>
              <a:rPr lang="en-US" altLang="zh-CN" sz="26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∈FIRSTVT</a:t>
            </a:r>
            <a:r>
              <a:rPr lang="en-US" altLang="zh-CN" sz="2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(P)</a:t>
            </a:r>
            <a:endParaRPr lang="zh-CN" altLang="en-US" sz="30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01725"/>
          </a:xfrm>
        </p:spPr>
        <p:txBody>
          <a:bodyPr/>
          <a:lstStyle/>
          <a:p>
            <a:r>
              <a:rPr lang="zh-CN" altLang="en-US" sz="3600" dirty="0">
                <a:latin typeface="华文行楷" pitchFamily="2" charset="-122"/>
                <a:ea typeface="华文行楷" pitchFamily="2" charset="-122"/>
              </a:rPr>
              <a:t>语法分析方法分类图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370320"/>
            <a:ext cx="590550" cy="351155"/>
          </a:xfrm>
        </p:spPr>
        <p:txBody>
          <a:bodyPr/>
          <a:lstStyle/>
          <a:p>
            <a:pPr>
              <a:defRPr/>
            </a:pPr>
            <a:fld id="{F7111911-E9A8-45D9-B289-665E57FB8594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grpSp>
        <p:nvGrpSpPr>
          <p:cNvPr id="2" name="组合 32"/>
          <p:cNvGrpSpPr/>
          <p:nvPr/>
        </p:nvGrpSpPr>
        <p:grpSpPr>
          <a:xfrm>
            <a:off x="251520" y="1922220"/>
            <a:ext cx="8624888" cy="3421380"/>
            <a:chOff x="388620" y="2438400"/>
            <a:chExt cx="8624888" cy="3421380"/>
          </a:xfrm>
        </p:grpSpPr>
        <p:grpSp>
          <p:nvGrpSpPr>
            <p:cNvPr id="3" name="组合 28"/>
            <p:cNvGrpSpPr/>
            <p:nvPr/>
          </p:nvGrpSpPr>
          <p:grpSpPr>
            <a:xfrm>
              <a:off x="388620" y="2438400"/>
              <a:ext cx="8624888" cy="3421380"/>
              <a:chOff x="388620" y="2438400"/>
              <a:chExt cx="8624888" cy="342138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423160" y="2438400"/>
                <a:ext cx="2194560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语法分析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88620" y="4343400"/>
                <a:ext cx="2194560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LL(1)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分析法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88620" y="3398520"/>
                <a:ext cx="2194560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002060"/>
                    </a:solidFill>
                    <a:latin typeface="楷体" pitchFamily="49" charset="-122"/>
                    <a:ea typeface="楷体" pitchFamily="49" charset="-122"/>
                  </a:rPr>
                  <a:t>自上而下分析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251960" y="3413760"/>
                <a:ext cx="2194560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自下而上分析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910840" y="4343400"/>
                <a:ext cx="2377440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009644"/>
                    </a:solidFill>
                    <a:latin typeface="楷体" pitchFamily="49" charset="-122"/>
                    <a:ea typeface="楷体" pitchFamily="49" charset="-122"/>
                  </a:rPr>
                  <a:t>算符优先分析法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533408" y="4343400"/>
                <a:ext cx="2194560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LR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分析法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365308" y="5326380"/>
                <a:ext cx="1097280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009644"/>
                    </a:solidFill>
                    <a:latin typeface="楷体" pitchFamily="49" charset="-122"/>
                    <a:ea typeface="楷体" pitchFamily="49" charset="-122"/>
                  </a:rPr>
                  <a:t>LR(0)</a:t>
                </a:r>
                <a:endParaRPr lang="zh-CN" altLang="en-US" sz="2400" dirty="0">
                  <a:solidFill>
                    <a:srgbClr val="009644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416868" y="5326380"/>
                <a:ext cx="1310640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SLR(1)</a:t>
                </a:r>
                <a:endPara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590348" y="5326380"/>
                <a:ext cx="1188720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LR(1)</a:t>
                </a:r>
                <a:endPara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733348" y="5326380"/>
                <a:ext cx="1280160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LALR(1)</a:t>
                </a:r>
                <a:endPara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flipH="1">
                <a:off x="2026920" y="2910840"/>
                <a:ext cx="928800" cy="54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4069080" y="2941320"/>
                <a:ext cx="928800" cy="54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>
                <a:off x="4175760" y="3870960"/>
                <a:ext cx="928800" cy="54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577840" y="3886200"/>
                <a:ext cx="928800" cy="54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cxnSpLocks/>
              </p:cNvCxnSpPr>
              <p:nvPr/>
            </p:nvCxnSpPr>
            <p:spPr>
              <a:xfrm flipH="1">
                <a:off x="5283275" y="4831080"/>
                <a:ext cx="928800" cy="54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cxnSpLocks/>
              </p:cNvCxnSpPr>
              <p:nvPr/>
            </p:nvCxnSpPr>
            <p:spPr>
              <a:xfrm flipH="1">
                <a:off x="6289115" y="4831080"/>
                <a:ext cx="24384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cxnSpLocks/>
              </p:cNvCxnSpPr>
              <p:nvPr/>
            </p:nvCxnSpPr>
            <p:spPr>
              <a:xfrm>
                <a:off x="6761555" y="4831080"/>
                <a:ext cx="2448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cxnSpLocks/>
              </p:cNvCxnSpPr>
              <p:nvPr/>
            </p:nvCxnSpPr>
            <p:spPr>
              <a:xfrm>
                <a:off x="7049593" y="4831080"/>
                <a:ext cx="928800" cy="54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接连接符 29"/>
            <p:cNvCxnSpPr/>
            <p:nvPr/>
          </p:nvCxnSpPr>
          <p:spPr>
            <a:xfrm>
              <a:off x="1478280" y="3916680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796412" y="2968931"/>
          <a:ext cx="7757654" cy="2286000"/>
        </p:xfrm>
        <a:graphic>
          <a:graphicData uri="http://schemas.openxmlformats.org/drawingml/2006/table">
            <a:tbl>
              <a:tblPr/>
              <a:tblGrid>
                <a:gridCol w="75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3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710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{+}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{+,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{+,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↑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{+,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↑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,(,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↑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↑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,(,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↑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,(,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↑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↑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,(,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↑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,(,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↑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,(,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{(,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{(,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{(,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{(,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2064775" y="222959"/>
            <a:ext cx="5014451" cy="623225"/>
          </a:xfrm>
        </p:spPr>
        <p:txBody>
          <a:bodyPr/>
          <a:lstStyle/>
          <a:p>
            <a:r>
              <a:rPr lang="zh-CN" altLang="en-US" sz="3600" dirty="0"/>
              <a:t>不动点计算</a:t>
            </a:r>
            <a:r>
              <a:rPr lang="en-US" altLang="zh-CN" sz="3600" dirty="0"/>
              <a:t>FIRSTVT</a:t>
            </a:r>
            <a:endParaRPr lang="zh-CN" altLang="en-US" sz="3600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770375" y="3672791"/>
            <a:ext cx="1093702" cy="36958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934853" y="4231847"/>
            <a:ext cx="1002966" cy="30899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045D2-C573-42B7-B057-AD8D8AF486B8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25896" y="1038812"/>
            <a:ext cx="1608960" cy="1681320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+T|T</a:t>
            </a:r>
          </a:p>
          <a:p>
            <a:pPr>
              <a:spcAft>
                <a:spcPts val="200"/>
              </a:spcAft>
            </a:pPr>
            <a: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*F|F</a:t>
            </a:r>
          </a:p>
          <a:p>
            <a:pPr>
              <a:spcAft>
                <a:spcPts val="200"/>
              </a:spcAft>
            </a:pPr>
            <a: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400">
                <a:solidFill>
                  <a:srgbClr val="0033CC"/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↑</a:t>
            </a:r>
            <a: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|P</a:t>
            </a:r>
          </a:p>
          <a:p>
            <a:pPr>
              <a:spcAft>
                <a:spcPts val="200"/>
              </a:spcAft>
            </a:pPr>
            <a: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E)|</a:t>
            </a:r>
            <a:r>
              <a:rPr lang="en-US" altLang="zh-CN" sz="2400" dirty="0" err="1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i</a:t>
            </a:r>
            <a:endParaRPr lang="zh-CN" altLang="en-US" sz="2400" dirty="0">
              <a:solidFill>
                <a:srgbClr val="0033CC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087254" y="4733292"/>
            <a:ext cx="1012798" cy="31391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14388" y="5500687"/>
            <a:ext cx="2671763" cy="600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5738" indent="-185738"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如何构造</a:t>
            </a:r>
            <a:r>
              <a:rPr lang="en-US" altLang="zh-CN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LASTVT</a:t>
            </a:r>
            <a:r>
              <a:rPr lang="zh-CN" altLang="en-US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6D54AF-55D6-4225-B467-E35F8F4CE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295" y="674381"/>
            <a:ext cx="1777725" cy="2045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599154" y="253150"/>
            <a:ext cx="7886700" cy="705494"/>
          </a:xfrm>
        </p:spPr>
        <p:txBody>
          <a:bodyPr/>
          <a:lstStyle/>
          <a:p>
            <a:r>
              <a:rPr lang="zh-CN" altLang="en-US" sz="3600" dirty="0"/>
              <a:t>两个集合的用处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442913" y="1159507"/>
            <a:ext cx="8355012" cy="506431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600" dirty="0"/>
              <a:t>有了</a:t>
            </a:r>
            <a:r>
              <a:rPr lang="en-US" altLang="zh-CN" sz="2600" dirty="0"/>
              <a:t>FIRSTVT(P)</a:t>
            </a:r>
            <a:r>
              <a:rPr lang="zh-CN" altLang="en-US" sz="2600" dirty="0"/>
              <a:t>和</a:t>
            </a:r>
            <a:r>
              <a:rPr lang="en-US" altLang="zh-CN" sz="2600" dirty="0"/>
              <a:t>LASTVT(P)</a:t>
            </a:r>
            <a:r>
              <a:rPr lang="zh-CN" altLang="en-US" sz="2600" dirty="0"/>
              <a:t>之后，就可以通过</a:t>
            </a:r>
            <a:r>
              <a:rPr lang="zh-CN" altLang="en-US" sz="2600" dirty="0">
                <a:solidFill>
                  <a:srgbClr val="FF0000"/>
                </a:solidFill>
              </a:rPr>
              <a:t>检查每个产生式</a:t>
            </a:r>
            <a:r>
              <a:rPr lang="zh-CN" altLang="en-US" sz="2600" dirty="0"/>
              <a:t>的候选式，来</a:t>
            </a:r>
            <a:r>
              <a:rPr lang="zh-CN" altLang="en-US" sz="2600" dirty="0">
                <a:solidFill>
                  <a:srgbClr val="0033CC"/>
                </a:solidFill>
              </a:rPr>
              <a:t>确定</a:t>
            </a:r>
            <a:r>
              <a:rPr lang="zh-CN" altLang="en-US" sz="2600" dirty="0">
                <a:solidFill>
                  <a:srgbClr val="FF0000"/>
                </a:solidFill>
              </a:rPr>
              <a:t>终结符之间的＜和＞关系，</a:t>
            </a:r>
            <a:r>
              <a:rPr lang="zh-CN" altLang="en-US" sz="2600" dirty="0">
                <a:solidFill>
                  <a:srgbClr val="0033CC"/>
                </a:solidFill>
              </a:rPr>
              <a:t>即：</a:t>
            </a:r>
            <a:r>
              <a:rPr lang="zh-CN" altLang="en-US" sz="2600" dirty="0">
                <a:solidFill>
                  <a:srgbClr val="FF0000"/>
                </a:solidFill>
              </a:rPr>
              <a:t>构造出分析表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>
              <a:lnSpc>
                <a:spcPct val="110000"/>
              </a:lnSpc>
            </a:pPr>
            <a:r>
              <a:rPr lang="zh-CN" altLang="en-US" sz="2600" dirty="0"/>
              <a:t>假定有个产生式的一个候选式形为</a:t>
            </a:r>
            <a:endParaRPr lang="en-US" altLang="zh-CN" sz="2600" dirty="0"/>
          </a:p>
          <a:p>
            <a:pPr lvl="4">
              <a:lnSpc>
                <a:spcPct val="110000"/>
              </a:lnSpc>
              <a:buFont typeface="Arial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…</a:t>
            </a:r>
            <a:r>
              <a:rPr lang="en-US" altLang="zh-CN" sz="2400" dirty="0" err="1">
                <a:solidFill>
                  <a:srgbClr val="C00000"/>
                </a:solidFill>
              </a:rPr>
              <a:t>aP</a:t>
            </a:r>
            <a:r>
              <a:rPr lang="en-US" altLang="zh-CN" sz="2400" dirty="0">
                <a:solidFill>
                  <a:srgbClr val="C00000"/>
                </a:solidFill>
              </a:rPr>
              <a:t>…</a:t>
            </a:r>
          </a:p>
          <a:p>
            <a:pPr lvl="1">
              <a:lnSpc>
                <a:spcPct val="110000"/>
              </a:lnSpc>
              <a:spcAft>
                <a:spcPts val="1800"/>
              </a:spcAft>
              <a:buSzPct val="65000"/>
              <a:buNone/>
            </a:pPr>
            <a:r>
              <a:rPr lang="zh-CN" altLang="en-US" dirty="0"/>
              <a:t>那么，对任何</a:t>
            </a:r>
            <a:r>
              <a:rPr lang="en-US" altLang="zh-CN" dirty="0" err="1"/>
              <a:t>b</a:t>
            </a:r>
            <a:r>
              <a:rPr lang="en-US" altLang="zh-CN" dirty="0" err="1">
                <a:solidFill>
                  <a:srgbClr val="1E1CE3"/>
                </a:solidFill>
                <a:sym typeface="Wingdings" pitchFamily="2" charset="2"/>
              </a:rPr>
              <a:t>∈</a:t>
            </a:r>
            <a:r>
              <a:rPr lang="en-US" altLang="zh-CN" dirty="0" err="1"/>
              <a:t>FIRSTVT</a:t>
            </a:r>
            <a:r>
              <a:rPr lang="en-US" altLang="zh-CN" dirty="0"/>
              <a:t>(P)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＜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>
              <a:lnSpc>
                <a:spcPct val="110000"/>
              </a:lnSpc>
            </a:pPr>
            <a:r>
              <a:rPr lang="zh-CN" altLang="en-US" sz="2600" dirty="0"/>
              <a:t>假定有个产生式的一个候选式形为</a:t>
            </a:r>
            <a:endParaRPr lang="en-US" altLang="zh-CN" sz="2600" dirty="0"/>
          </a:p>
          <a:p>
            <a:pPr lvl="4">
              <a:lnSpc>
                <a:spcPct val="110000"/>
              </a:lnSpc>
              <a:buFont typeface="Arial" pitchFamily="34" charset="0"/>
              <a:buNone/>
            </a:pPr>
            <a:r>
              <a:rPr lang="en-US" altLang="zh-CN" sz="2400" dirty="0">
                <a:solidFill>
                  <a:srgbClr val="CC0099"/>
                </a:solidFill>
              </a:rPr>
              <a:t>…</a:t>
            </a:r>
            <a:r>
              <a:rPr lang="en-US" altLang="zh-CN" sz="2400" dirty="0" err="1">
                <a:solidFill>
                  <a:srgbClr val="CC0099"/>
                </a:solidFill>
              </a:rPr>
              <a:t>Pb</a:t>
            </a:r>
            <a:r>
              <a:rPr lang="en-US" altLang="zh-CN" sz="2400" dirty="0">
                <a:solidFill>
                  <a:srgbClr val="CC0099"/>
                </a:solidFill>
              </a:rPr>
              <a:t>…</a:t>
            </a:r>
          </a:p>
          <a:p>
            <a:pPr lvl="1">
              <a:lnSpc>
                <a:spcPct val="110000"/>
              </a:lnSpc>
              <a:buSzPct val="65000"/>
              <a:buNone/>
            </a:pPr>
            <a:r>
              <a:rPr lang="zh-CN" altLang="en-US" dirty="0"/>
              <a:t>那么，对任何</a:t>
            </a:r>
            <a:r>
              <a:rPr lang="en-US" altLang="zh-CN" dirty="0" err="1"/>
              <a:t>a</a:t>
            </a:r>
            <a:r>
              <a:rPr lang="en-US" altLang="zh-CN" dirty="0" err="1">
                <a:solidFill>
                  <a:srgbClr val="1E1CE3"/>
                </a:solidFill>
                <a:sym typeface="Wingdings" pitchFamily="2" charset="2"/>
              </a:rPr>
              <a:t>∈</a:t>
            </a:r>
            <a:r>
              <a:rPr lang="en-US" altLang="zh-CN" dirty="0" err="1"/>
              <a:t>LASTVT</a:t>
            </a:r>
            <a:r>
              <a:rPr lang="en-US" altLang="zh-CN" dirty="0"/>
              <a:t>(P)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CC0099"/>
                </a:solidFill>
              </a:rPr>
              <a:t>a</a:t>
            </a:r>
            <a:r>
              <a:rPr lang="zh-CN" altLang="en-US" dirty="0">
                <a:solidFill>
                  <a:srgbClr val="CC0099"/>
                </a:solidFill>
              </a:rPr>
              <a:t>＞</a:t>
            </a:r>
            <a:r>
              <a:rPr lang="en-US" altLang="zh-CN" dirty="0">
                <a:solidFill>
                  <a:srgbClr val="CC0099"/>
                </a:solidFill>
              </a:rPr>
              <a:t>b</a:t>
            </a: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34F1F-987D-4159-87E2-DA5467818A97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2300747" y="233645"/>
            <a:ext cx="6415549" cy="661702"/>
          </a:xfrm>
        </p:spPr>
        <p:txBody>
          <a:bodyPr/>
          <a:lstStyle/>
          <a:p>
            <a:r>
              <a:rPr lang="zh-CN" altLang="en-US" sz="3000" dirty="0">
                <a:solidFill>
                  <a:srgbClr val="FF0000"/>
                </a:solidFill>
              </a:rPr>
              <a:t>例</a:t>
            </a:r>
            <a:r>
              <a:rPr lang="zh-CN" altLang="en-US" sz="3000" dirty="0"/>
              <a:t>：</a:t>
            </a:r>
            <a:r>
              <a:rPr lang="en-US" altLang="zh-CN" sz="3000" dirty="0"/>
              <a:t>FIRSTVT</a:t>
            </a:r>
            <a:r>
              <a:rPr lang="zh-CN" altLang="en-US" sz="3000" dirty="0"/>
              <a:t>、</a:t>
            </a:r>
            <a:r>
              <a:rPr lang="en-US" altLang="zh-CN" sz="3000" dirty="0"/>
              <a:t>LASTVT</a:t>
            </a:r>
            <a:r>
              <a:rPr lang="zh-CN" altLang="en-US" sz="3000" dirty="0"/>
              <a:t>、分析表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421404" y="707201"/>
            <a:ext cx="1377900" cy="157879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en-US" altLang="zh-CN" dirty="0">
                <a:solidFill>
                  <a:srgbClr val="C00000"/>
                </a:solidFill>
                <a:latin typeface="Calibri" pitchFamily="34" charset="0"/>
              </a:rPr>
              <a:t>’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dirty="0">
                <a:solidFill>
                  <a:srgbClr val="C00000"/>
                </a:solidFill>
              </a:rPr>
              <a:t>#S#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dirty="0" err="1">
                <a:solidFill>
                  <a:srgbClr val="C00000"/>
                </a:solidFill>
              </a:rPr>
              <a:t>aBd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dirty="0" err="1">
                <a:solidFill>
                  <a:srgbClr val="C00000"/>
                </a:solidFill>
              </a:rPr>
              <a:t>bc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450048"/>
              </p:ext>
            </p:extLst>
          </p:nvPr>
        </p:nvGraphicFramePr>
        <p:xfrm>
          <a:off x="377825" y="2787650"/>
          <a:ext cx="1878566" cy="238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578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7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{}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{b}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7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{}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{a}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57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’</a:t>
                      </a:r>
                      <a:endParaRPr lang="zh-CN" altLang="en-US" sz="2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{}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{#}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795617"/>
              </p:ext>
            </p:extLst>
          </p:nvPr>
        </p:nvGraphicFramePr>
        <p:xfrm>
          <a:off x="2595563" y="2787650"/>
          <a:ext cx="1878566" cy="238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578">
                <a:tc>
                  <a:txBody>
                    <a:bodyPr/>
                    <a:lstStyle/>
                    <a:p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7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{}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{c}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7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{}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{d}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578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’</a:t>
                      </a:r>
                      <a:endParaRPr lang="zh-CN" altLang="en-US" sz="2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{}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{#}</a:t>
                      </a:r>
                      <a:endParaRPr lang="zh-CN" altLang="en-US" sz="2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/>
        </p:nvGraphicFramePr>
        <p:xfrm>
          <a:off x="4827588" y="2787650"/>
          <a:ext cx="2635555" cy="295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66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#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66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&lt;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66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66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6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&gt;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66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#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&lt;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=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68846" y="5530851"/>
            <a:ext cx="1696525" cy="57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ctr" defTabSz="914400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FIRSTVT</a:t>
            </a:r>
            <a:endParaRPr lang="zh-CN" altLang="en-US" sz="2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718718" y="5521325"/>
            <a:ext cx="1632257" cy="584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ctr" defTabSz="914400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LASTVT</a:t>
            </a:r>
            <a:endParaRPr lang="zh-CN" altLang="en-US" sz="2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032977" y="2890285"/>
          <a:ext cx="693175" cy="274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#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7655605" y="2188647"/>
            <a:ext cx="12684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ctr" defTabSz="914400"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abcd</a:t>
            </a:r>
            <a:r>
              <a:rPr lang="en-US" altLang="zh-CN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#</a:t>
            </a:r>
            <a:endParaRPr lang="zh-CN" altLang="en-US" sz="2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7857364" y="6309320"/>
            <a:ext cx="657985" cy="412155"/>
          </a:xfrm>
        </p:spPr>
        <p:txBody>
          <a:bodyPr/>
          <a:lstStyle/>
          <a:p>
            <a:pPr>
              <a:defRPr/>
            </a:pPr>
            <a:fld id="{A09B4BC0-AFD5-41FE-80BF-00FAB8259ED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032977" y="2890285"/>
          <a:ext cx="693175" cy="274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#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8032977" y="2890285"/>
          <a:ext cx="693175" cy="274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#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8032977" y="2890285"/>
          <a:ext cx="693175" cy="274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#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8032977" y="2890285"/>
          <a:ext cx="693175" cy="274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#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8032977" y="2890285"/>
          <a:ext cx="693175" cy="274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#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8032977" y="2890285"/>
          <a:ext cx="693175" cy="274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#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8032977" y="2890285"/>
          <a:ext cx="693175" cy="274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#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#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8032977" y="2890285"/>
          <a:ext cx="693175" cy="274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S’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1092805" y="804900"/>
            <a:ext cx="3884240" cy="756750"/>
            <a:chOff x="1092805" y="804900"/>
            <a:chExt cx="3884240" cy="756750"/>
          </a:xfrm>
        </p:grpSpPr>
        <p:sp>
          <p:nvSpPr>
            <p:cNvPr id="27" name="矩形 26"/>
            <p:cNvSpPr/>
            <p:nvPr/>
          </p:nvSpPr>
          <p:spPr>
            <a:xfrm>
              <a:off x="2546775" y="1021590"/>
              <a:ext cx="2430270" cy="5400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#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＜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Firstvt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(S)={a}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92805" y="804900"/>
              <a:ext cx="399600" cy="315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1295400" y="1127760"/>
              <a:ext cx="1249680" cy="182880"/>
            </a:xfrm>
            <a:custGeom>
              <a:avLst/>
              <a:gdLst>
                <a:gd name="connsiteX0" fmla="*/ 0 w 1249680"/>
                <a:gd name="connsiteY0" fmla="*/ 0 h 213360"/>
                <a:gd name="connsiteX1" fmla="*/ 0 w 1249680"/>
                <a:gd name="connsiteY1" fmla="*/ 213360 h 213360"/>
                <a:gd name="connsiteX2" fmla="*/ 1249680 w 1249680"/>
                <a:gd name="connsiteY2" fmla="*/ 213360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680" h="213360">
                  <a:moveTo>
                    <a:pt x="0" y="0"/>
                  </a:moveTo>
                  <a:lnTo>
                    <a:pt x="0" y="213360"/>
                  </a:lnTo>
                  <a:lnTo>
                    <a:pt x="1249680" y="213360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303065" y="799569"/>
            <a:ext cx="6374280" cy="933981"/>
            <a:chOff x="1303065" y="799569"/>
            <a:chExt cx="6374280" cy="933981"/>
          </a:xfrm>
        </p:grpSpPr>
        <p:sp>
          <p:nvSpPr>
            <p:cNvPr id="25" name="矩形 24"/>
            <p:cNvSpPr/>
            <p:nvPr/>
          </p:nvSpPr>
          <p:spPr>
            <a:xfrm>
              <a:off x="5247075" y="1021590"/>
              <a:ext cx="2430270" cy="5400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Lastvt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(S)={d}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＞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#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303065" y="799569"/>
              <a:ext cx="399600" cy="315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1704975" y="971550"/>
              <a:ext cx="5347832" cy="762000"/>
            </a:xfrm>
            <a:custGeom>
              <a:avLst/>
              <a:gdLst>
                <a:gd name="connsiteX0" fmla="*/ 0 w 4857750"/>
                <a:gd name="connsiteY0" fmla="*/ 0 h 762000"/>
                <a:gd name="connsiteX1" fmla="*/ 361950 w 4857750"/>
                <a:gd name="connsiteY1" fmla="*/ 0 h 762000"/>
                <a:gd name="connsiteX2" fmla="*/ 361950 w 4857750"/>
                <a:gd name="connsiteY2" fmla="*/ 762000 h 762000"/>
                <a:gd name="connsiteX3" fmla="*/ 4857750 w 4857750"/>
                <a:gd name="connsiteY3" fmla="*/ 762000 h 762000"/>
                <a:gd name="connsiteX4" fmla="*/ 4857750 w 4857750"/>
                <a:gd name="connsiteY4" fmla="*/ 542925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0" h="762000">
                  <a:moveTo>
                    <a:pt x="0" y="0"/>
                  </a:moveTo>
                  <a:lnTo>
                    <a:pt x="361950" y="0"/>
                  </a:lnTo>
                  <a:lnTo>
                    <a:pt x="361950" y="762000"/>
                  </a:lnTo>
                  <a:lnTo>
                    <a:pt x="4857750" y="762000"/>
                  </a:lnTo>
                  <a:lnTo>
                    <a:pt x="4857750" y="542925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16605" y="1342868"/>
            <a:ext cx="3870430" cy="916002"/>
            <a:chOff x="1016605" y="1342868"/>
            <a:chExt cx="3870430" cy="916002"/>
          </a:xfrm>
        </p:grpSpPr>
        <p:sp>
          <p:nvSpPr>
            <p:cNvPr id="24" name="矩形 23"/>
            <p:cNvSpPr/>
            <p:nvPr/>
          </p:nvSpPr>
          <p:spPr>
            <a:xfrm>
              <a:off x="2546775" y="1718810"/>
              <a:ext cx="2340260" cy="5400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＜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Firstvt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(B)={b}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16605" y="1342868"/>
              <a:ext cx="399600" cy="315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1208598" y="1653871"/>
              <a:ext cx="1304014" cy="389614"/>
            </a:xfrm>
            <a:custGeom>
              <a:avLst/>
              <a:gdLst>
                <a:gd name="connsiteX0" fmla="*/ 0 w 1256306"/>
                <a:gd name="connsiteY0" fmla="*/ 0 h 389614"/>
                <a:gd name="connsiteX1" fmla="*/ 0 w 1256306"/>
                <a:gd name="connsiteY1" fmla="*/ 143124 h 389614"/>
                <a:gd name="connsiteX2" fmla="*/ 413468 w 1256306"/>
                <a:gd name="connsiteY2" fmla="*/ 143124 h 389614"/>
                <a:gd name="connsiteX3" fmla="*/ 413468 w 1256306"/>
                <a:gd name="connsiteY3" fmla="*/ 389614 h 389614"/>
                <a:gd name="connsiteX4" fmla="*/ 1256306 w 1256306"/>
                <a:gd name="connsiteY4" fmla="*/ 389614 h 389614"/>
                <a:gd name="connsiteX5" fmla="*/ 1256306 w 1256306"/>
                <a:gd name="connsiteY5" fmla="*/ 389614 h 38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6306" h="389614">
                  <a:moveTo>
                    <a:pt x="0" y="0"/>
                  </a:moveTo>
                  <a:lnTo>
                    <a:pt x="0" y="143124"/>
                  </a:lnTo>
                  <a:lnTo>
                    <a:pt x="413468" y="143124"/>
                  </a:lnTo>
                  <a:lnTo>
                    <a:pt x="413468" y="389614"/>
                  </a:lnTo>
                  <a:lnTo>
                    <a:pt x="1256306" y="389614"/>
                  </a:lnTo>
                  <a:lnTo>
                    <a:pt x="1256306" y="389614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233527" y="1342868"/>
            <a:ext cx="6443818" cy="1095532"/>
            <a:chOff x="1233527" y="1342868"/>
            <a:chExt cx="6443818" cy="1095532"/>
          </a:xfrm>
        </p:grpSpPr>
        <p:sp>
          <p:nvSpPr>
            <p:cNvPr id="26" name="矩形 25"/>
            <p:cNvSpPr/>
            <p:nvPr/>
          </p:nvSpPr>
          <p:spPr>
            <a:xfrm>
              <a:off x="5247075" y="1718810"/>
              <a:ext cx="2430270" cy="5400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Lastvt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(B)={c}</a:t>
              </a:r>
              <a:r>
                <a:rPr lang="zh-CN" altLang="en-US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＞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33527" y="1342868"/>
              <a:ext cx="399600" cy="315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1636174" y="1512236"/>
              <a:ext cx="5419945" cy="926164"/>
            </a:xfrm>
            <a:custGeom>
              <a:avLst/>
              <a:gdLst>
                <a:gd name="connsiteX0" fmla="*/ 0 w 4857750"/>
                <a:gd name="connsiteY0" fmla="*/ 0 h 762000"/>
                <a:gd name="connsiteX1" fmla="*/ 361950 w 4857750"/>
                <a:gd name="connsiteY1" fmla="*/ 0 h 762000"/>
                <a:gd name="connsiteX2" fmla="*/ 361950 w 4857750"/>
                <a:gd name="connsiteY2" fmla="*/ 762000 h 762000"/>
                <a:gd name="connsiteX3" fmla="*/ 4857750 w 4857750"/>
                <a:gd name="connsiteY3" fmla="*/ 762000 h 762000"/>
                <a:gd name="connsiteX4" fmla="*/ 4857750 w 4857750"/>
                <a:gd name="connsiteY4" fmla="*/ 542925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50" h="762000">
                  <a:moveTo>
                    <a:pt x="0" y="0"/>
                  </a:moveTo>
                  <a:lnTo>
                    <a:pt x="361950" y="0"/>
                  </a:lnTo>
                  <a:lnTo>
                    <a:pt x="361950" y="762000"/>
                  </a:lnTo>
                  <a:lnTo>
                    <a:pt x="4857750" y="762000"/>
                  </a:lnTo>
                  <a:lnTo>
                    <a:pt x="4857750" y="542925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508025" y="4914165"/>
            <a:ext cx="2141372" cy="953083"/>
            <a:chOff x="5508025" y="4914165"/>
            <a:chExt cx="2141372" cy="953083"/>
          </a:xfrm>
        </p:grpSpPr>
        <p:sp>
          <p:nvSpPr>
            <p:cNvPr id="44" name="矩形 43"/>
            <p:cNvSpPr/>
            <p:nvPr/>
          </p:nvSpPr>
          <p:spPr>
            <a:xfrm>
              <a:off x="5508025" y="5552213"/>
              <a:ext cx="399600" cy="3150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249797" y="5552213"/>
              <a:ext cx="399600" cy="3150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249797" y="4914165"/>
              <a:ext cx="399600" cy="3150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942835" y="3549490"/>
            <a:ext cx="1231865" cy="1334195"/>
            <a:chOff x="5942835" y="3549490"/>
            <a:chExt cx="1231865" cy="1334195"/>
          </a:xfrm>
        </p:grpSpPr>
        <p:sp>
          <p:nvSpPr>
            <p:cNvPr id="47" name="矩形 46"/>
            <p:cNvSpPr/>
            <p:nvPr/>
          </p:nvSpPr>
          <p:spPr>
            <a:xfrm>
              <a:off x="6775100" y="3549490"/>
              <a:ext cx="399600" cy="3150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942835" y="3549490"/>
              <a:ext cx="399600" cy="3150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775100" y="4568650"/>
              <a:ext cx="399600" cy="3150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6372200" y="4044545"/>
            <a:ext cx="399600" cy="315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3</a:t>
            </a:r>
            <a:endParaRPr lang="zh-CN" altLang="en-US" sz="2000" dirty="0">
              <a:solidFill>
                <a:srgbClr val="CC0099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作业</a:t>
            </a:r>
            <a:endParaRPr lang="zh-CN" altLang="en-US" sz="3600" dirty="0">
              <a:solidFill>
                <a:srgbClr val="0033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38791"/>
            <a:ext cx="7886700" cy="630070"/>
          </a:xfrm>
        </p:spPr>
        <p:txBody>
          <a:bodyPr/>
          <a:lstStyle/>
          <a:p>
            <a:r>
              <a:rPr lang="zh-CN" altLang="en-US" sz="2400" dirty="0"/>
              <a:t>求出下列文法</a:t>
            </a:r>
            <a:r>
              <a:rPr lang="en-US" altLang="zh-CN" sz="2400" dirty="0"/>
              <a:t>G[S]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FirstVt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LastVt</a:t>
            </a:r>
            <a:r>
              <a:rPr lang="zh-CN" altLang="en-US" sz="2400" dirty="0"/>
              <a:t>并构造优先表。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71900" y="2528900"/>
            <a:ext cx="1485165" cy="945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(T)|a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zh-CN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T</a:t>
            </a:r>
            <a:r>
              <a:rPr lang="zh-CN" altLang="en-US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T+S|S</a:t>
            </a:r>
            <a:endParaRPr lang="zh-CN" altLang="en-US" sz="2200" dirty="0">
              <a:solidFill>
                <a:srgbClr val="0033CC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584200" y="2651125"/>
            <a:ext cx="7886700" cy="1325563"/>
          </a:xfrm>
        </p:spPr>
        <p:txBody>
          <a:bodyPr/>
          <a:lstStyle/>
          <a:p>
            <a:r>
              <a:rPr lang="zh-CN" altLang="en-US" sz="4000" dirty="0"/>
              <a:t>算符优先分析的内部机理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09265"/>
            <a:ext cx="6757200" cy="326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628650" y="233645"/>
            <a:ext cx="7886700" cy="723615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短语、素短语、最左素短语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86534" y="4869159"/>
            <a:ext cx="5400601" cy="90010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最左素短语</a:t>
            </a:r>
            <a:r>
              <a:rPr lang="zh-CN" altLang="en-US" sz="2400" dirty="0">
                <a:solidFill>
                  <a:schemeClr val="tx1"/>
                </a:solidFill>
              </a:rPr>
              <a:t>是算符优先分析法的原理性概念和理解实际分析过程的要件。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60F40-5F6D-416C-9455-891E155DE0DF}" type="slidenum">
              <a:rPr lang="zh-CN" altLang="en-US"/>
              <a:pPr>
                <a:defRPr/>
              </a:pPr>
              <a:t>25</a:t>
            </a:fld>
            <a:endParaRPr lang="zh-CN" altLang="en-US"/>
          </a:p>
        </p:txBody>
      </p:sp>
      <p:grpSp>
        <p:nvGrpSpPr>
          <p:cNvPr id="2" name="组合 15"/>
          <p:cNvGrpSpPr/>
          <p:nvPr/>
        </p:nvGrpSpPr>
        <p:grpSpPr>
          <a:xfrm>
            <a:off x="3014620" y="3124203"/>
            <a:ext cx="5395179" cy="2741965"/>
            <a:chOff x="3760839" y="3772060"/>
            <a:chExt cx="5395179" cy="2741965"/>
          </a:xfrm>
        </p:grpSpPr>
        <p:sp>
          <p:nvSpPr>
            <p:cNvPr id="9" name="矩形 8"/>
            <p:cNvSpPr/>
            <p:nvPr/>
          </p:nvSpPr>
          <p:spPr>
            <a:xfrm>
              <a:off x="7098618" y="5437393"/>
              <a:ext cx="2057400" cy="10766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1200"/>
                </a:spcAft>
              </a:pPr>
              <a:r>
                <a:rPr lang="zh-CN" altLang="en-US" sz="240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短语的二</a:t>
              </a:r>
              <a:r>
                <a:rPr lang="zh-CN" altLang="en-US" sz="24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要素</a:t>
              </a:r>
              <a:endPara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spcAft>
                  <a:spcPts val="1200"/>
                </a:spcAft>
              </a:pPr>
              <a:r>
                <a:rPr lang="zh-CN" altLang="en-US" sz="24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本质：</a:t>
              </a:r>
              <a:r>
                <a:rPr lang="zh-CN" altLang="en-US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子树叶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 flipV="1">
              <a:off x="3760839" y="3775588"/>
              <a:ext cx="3336174" cy="1660963"/>
            </a:xfrm>
            <a:prstGeom prst="straightConnector1">
              <a:avLst/>
            </a:prstGeom>
            <a:ln w="12700">
              <a:solidFill>
                <a:srgbClr val="CC0099"/>
              </a:solidFill>
              <a:prstDash val="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5194395" y="3772060"/>
              <a:ext cx="1902618" cy="1666872"/>
            </a:xfrm>
            <a:prstGeom prst="straightConnector1">
              <a:avLst/>
            </a:prstGeom>
            <a:ln w="12700">
              <a:solidFill>
                <a:srgbClr val="CC0099"/>
              </a:solidFill>
              <a:prstDash val="dash"/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8044" y="1718810"/>
            <a:ext cx="2071038" cy="254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628650" y="278649"/>
            <a:ext cx="7886700" cy="621463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例</a:t>
            </a:r>
            <a:r>
              <a:rPr lang="en-US" altLang="zh-CN" sz="3600" dirty="0">
                <a:solidFill>
                  <a:srgbClr val="0033CC"/>
                </a:solidFill>
              </a:rPr>
              <a:t>-</a:t>
            </a:r>
            <a:r>
              <a:rPr lang="zh-CN" altLang="en-US" sz="3600" dirty="0">
                <a:solidFill>
                  <a:srgbClr val="0033CC"/>
                </a:solidFill>
              </a:rPr>
              <a:t>短语、素短语、最左素短语</a:t>
            </a:r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>
          <a:xfrm>
            <a:off x="244475" y="1031877"/>
            <a:ext cx="8456613" cy="113698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考察下列文法的一个句型</a:t>
            </a:r>
            <a:r>
              <a:rPr lang="en-US" altLang="zh-CN" sz="2400" dirty="0">
                <a:solidFill>
                  <a:srgbClr val="CC0099"/>
                </a:solidFill>
              </a:rPr>
              <a:t>P*</a:t>
            </a:r>
            <a:r>
              <a:rPr lang="en-US" altLang="zh-CN" sz="2400" dirty="0" err="1">
                <a:solidFill>
                  <a:srgbClr val="CC0099"/>
                </a:solidFill>
              </a:rPr>
              <a:t>P+i</a:t>
            </a:r>
            <a:r>
              <a:rPr lang="zh-CN" altLang="en-US" sz="2400" dirty="0"/>
              <a:t>，尽管有</a:t>
            </a:r>
            <a:r>
              <a:rPr lang="en-US" altLang="zh-CN" sz="2400" dirty="0" err="1"/>
              <a:t>E</a:t>
            </a:r>
            <a:r>
              <a:rPr lang="en-US" altLang="zh-CN" sz="2400" dirty="0" err="1">
                <a:sym typeface="Symbol" pitchFamily="18" charset="2"/>
              </a:rPr>
              <a:t></a:t>
            </a:r>
            <a:r>
              <a:rPr lang="en-US" altLang="zh-CN" sz="2400" dirty="0" err="1"/>
              <a:t>P+i</a:t>
            </a:r>
            <a:r>
              <a:rPr lang="zh-CN" altLang="en-US" sz="2400" dirty="0"/>
              <a:t>的存在，但显然</a:t>
            </a:r>
            <a:r>
              <a:rPr lang="en-US" altLang="zh-CN" sz="2400" u="sng" dirty="0" err="1"/>
              <a:t>P+i</a:t>
            </a:r>
            <a:r>
              <a:rPr lang="zh-CN" altLang="en-US" sz="2400" u="sng" dirty="0"/>
              <a:t>并不是</a:t>
            </a:r>
            <a:r>
              <a:rPr lang="zh-CN" altLang="en-US" sz="2400" dirty="0"/>
              <a:t>句型</a:t>
            </a:r>
            <a:r>
              <a:rPr lang="en-US" altLang="zh-CN" sz="2400" dirty="0"/>
              <a:t>P*</a:t>
            </a:r>
            <a:r>
              <a:rPr lang="en-US" altLang="zh-CN" sz="2400" dirty="0" err="1"/>
              <a:t>P+i</a:t>
            </a:r>
            <a:r>
              <a:rPr lang="zh-CN" altLang="en-US" sz="2400" dirty="0"/>
              <a:t>的一个短语。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75320" y="6371591"/>
            <a:ext cx="499110" cy="303530"/>
          </a:xfrm>
        </p:spPr>
        <p:txBody>
          <a:bodyPr/>
          <a:lstStyle/>
          <a:p>
            <a:pPr>
              <a:defRPr/>
            </a:pPr>
            <a:fld id="{05D700FD-4F8D-43E2-8B47-2FB2F088C5E3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2546775" y="4239090"/>
            <a:ext cx="3555395" cy="1845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125" indent="-365125">
              <a:spcAft>
                <a:spcPts val="600"/>
              </a:spcAft>
              <a:buClr>
                <a:srgbClr val="009900"/>
              </a:buClr>
              <a:buSzPct val="65000"/>
              <a:buFont typeface="Wingdings" pitchFamily="2" charset="2"/>
              <a:buChar char="u"/>
            </a:pP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P*P</a:t>
            </a:r>
            <a:r>
              <a:rPr lang="zh-CN" altLang="en-US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 err="1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P*</a:t>
            </a:r>
            <a:r>
              <a:rPr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P+i</a:t>
            </a:r>
            <a:r>
              <a:rPr lang="zh-CN" altLang="en-US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都是句型</a:t>
            </a:r>
            <a:r>
              <a:rPr lang="en-US" altLang="zh-CN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P*</a:t>
            </a:r>
            <a:r>
              <a:rPr lang="en-US" altLang="zh-CN" sz="2400" dirty="0" err="1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P+i</a:t>
            </a:r>
            <a:r>
              <a:rPr lang="zh-CN" altLang="en-US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的短语；</a:t>
            </a:r>
            <a:endParaRPr lang="en-US" altLang="zh-CN" sz="2400" dirty="0">
              <a:solidFill>
                <a:srgbClr val="0033CC"/>
              </a:solidFill>
              <a:latin typeface="楷体" pitchFamily="49" charset="-122"/>
              <a:ea typeface="楷体" pitchFamily="49" charset="-122"/>
            </a:endParaRPr>
          </a:p>
          <a:p>
            <a:pPr marL="365125" indent="-365125">
              <a:spcAft>
                <a:spcPts val="600"/>
              </a:spcAft>
              <a:buClr>
                <a:srgbClr val="009900"/>
              </a:buClr>
              <a:buSzPct val="65000"/>
              <a:buFont typeface="Wingdings" pitchFamily="2" charset="2"/>
              <a:buChar char="u"/>
            </a:pP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P*P</a:t>
            </a:r>
            <a:r>
              <a:rPr lang="zh-CN" altLang="en-US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是素短语；</a:t>
            </a:r>
            <a:endParaRPr lang="en-US" altLang="zh-CN" sz="2400" dirty="0">
              <a:solidFill>
                <a:srgbClr val="0033CC"/>
              </a:solidFill>
              <a:latin typeface="楷体" pitchFamily="49" charset="-122"/>
              <a:ea typeface="楷体" pitchFamily="49" charset="-122"/>
            </a:endParaRPr>
          </a:p>
          <a:p>
            <a:pPr marL="365125" indent="-365125">
              <a:spcAft>
                <a:spcPts val="600"/>
              </a:spcAft>
              <a:buClr>
                <a:srgbClr val="009900"/>
              </a:buClr>
              <a:buSzPct val="65000"/>
              <a:buFont typeface="Wingdings" pitchFamily="2" charset="2"/>
              <a:buChar char="u"/>
            </a:pPr>
            <a:r>
              <a:rPr lang="en-US" altLang="zh-CN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P*P</a:t>
            </a:r>
            <a:r>
              <a:rPr lang="zh-CN" altLang="en-US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是最左素短语。</a:t>
            </a:r>
          </a:p>
        </p:txBody>
      </p:sp>
      <p:sp>
        <p:nvSpPr>
          <p:cNvPr id="83" name="矩形 82"/>
          <p:cNvSpPr/>
          <p:nvPr/>
        </p:nvSpPr>
        <p:spPr>
          <a:xfrm>
            <a:off x="3536886" y="2303875"/>
            <a:ext cx="1556110" cy="17108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+T|T</a:t>
            </a:r>
          </a:p>
          <a:p>
            <a:pPr>
              <a:spcAft>
                <a:spcPts val="200"/>
              </a:spcAft>
            </a:pPr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*F|F</a:t>
            </a:r>
          </a:p>
          <a:p>
            <a:pPr>
              <a:spcAft>
                <a:spcPts val="200"/>
              </a:spcAft>
            </a:pPr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4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↑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F|P</a:t>
            </a:r>
          </a:p>
          <a:p>
            <a:pPr>
              <a:spcAft>
                <a:spcPts val="200"/>
              </a:spcAft>
            </a:pPr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)|i</a:t>
            </a:r>
            <a:endParaRPr lang="zh-CN" altLang="en-US" sz="24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922899" y="2716102"/>
            <a:ext cx="1106489" cy="2833688"/>
            <a:chOff x="4197" y="746"/>
            <a:chExt cx="697" cy="1785"/>
          </a:xfrm>
        </p:grpSpPr>
        <p:sp>
          <p:nvSpPr>
            <p:cNvPr id="85" name="Rectangle 32"/>
            <p:cNvSpPr>
              <a:spLocks noChangeArrowheads="1"/>
            </p:cNvSpPr>
            <p:nvPr/>
          </p:nvSpPr>
          <p:spPr bwMode="auto">
            <a:xfrm>
              <a:off x="4482" y="746"/>
              <a:ext cx="97" cy="23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E</a:t>
              </a:r>
            </a:p>
          </p:txBody>
        </p:sp>
        <p:sp>
          <p:nvSpPr>
            <p:cNvPr id="86" name="Rectangle 33"/>
            <p:cNvSpPr>
              <a:spLocks noChangeArrowheads="1"/>
            </p:cNvSpPr>
            <p:nvPr/>
          </p:nvSpPr>
          <p:spPr bwMode="auto">
            <a:xfrm>
              <a:off x="4201" y="1170"/>
              <a:ext cx="97" cy="23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E</a:t>
              </a:r>
            </a:p>
          </p:txBody>
        </p:sp>
        <p:sp>
          <p:nvSpPr>
            <p:cNvPr id="87" name="Rectangle 34"/>
            <p:cNvSpPr>
              <a:spLocks noChangeArrowheads="1"/>
            </p:cNvSpPr>
            <p:nvPr/>
          </p:nvSpPr>
          <p:spPr bwMode="auto">
            <a:xfrm>
              <a:off x="4198" y="1893"/>
              <a:ext cx="97" cy="23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F</a:t>
              </a:r>
            </a:p>
          </p:txBody>
        </p:sp>
        <p:sp>
          <p:nvSpPr>
            <p:cNvPr id="88" name="Rectangle 35"/>
            <p:cNvSpPr>
              <a:spLocks noChangeArrowheads="1"/>
            </p:cNvSpPr>
            <p:nvPr/>
          </p:nvSpPr>
          <p:spPr bwMode="auto">
            <a:xfrm>
              <a:off x="4483" y="1169"/>
              <a:ext cx="97" cy="23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+</a:t>
              </a:r>
            </a:p>
          </p:txBody>
        </p:sp>
        <p:sp>
          <p:nvSpPr>
            <p:cNvPr id="89" name="Rectangle 37"/>
            <p:cNvSpPr>
              <a:spLocks noChangeArrowheads="1"/>
            </p:cNvSpPr>
            <p:nvPr/>
          </p:nvSpPr>
          <p:spPr bwMode="auto">
            <a:xfrm>
              <a:off x="4797" y="1173"/>
              <a:ext cx="97" cy="23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T</a:t>
              </a:r>
            </a:p>
          </p:txBody>
        </p:sp>
        <p:sp>
          <p:nvSpPr>
            <p:cNvPr id="90" name="Rectangle 38"/>
            <p:cNvSpPr>
              <a:spLocks noChangeArrowheads="1"/>
            </p:cNvSpPr>
            <p:nvPr/>
          </p:nvSpPr>
          <p:spPr bwMode="auto">
            <a:xfrm>
              <a:off x="4797" y="2298"/>
              <a:ext cx="97" cy="23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 err="1">
                  <a:latin typeface="楷体" pitchFamily="49" charset="-122"/>
                  <a:ea typeface="楷体" pitchFamily="49" charset="-122"/>
                </a:rPr>
                <a:t>i</a:t>
              </a:r>
              <a:endParaRPr kumimoji="1" lang="en-US" altLang="zh-CN" sz="24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1" name="Rectangle 39"/>
            <p:cNvSpPr>
              <a:spLocks noChangeArrowheads="1"/>
            </p:cNvSpPr>
            <p:nvPr/>
          </p:nvSpPr>
          <p:spPr bwMode="auto">
            <a:xfrm>
              <a:off x="4797" y="1524"/>
              <a:ext cx="97" cy="23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F</a:t>
              </a:r>
            </a:p>
          </p:txBody>
        </p:sp>
        <p:sp>
          <p:nvSpPr>
            <p:cNvPr id="92" name="Rectangle 42"/>
            <p:cNvSpPr>
              <a:spLocks noChangeArrowheads="1"/>
            </p:cNvSpPr>
            <p:nvPr/>
          </p:nvSpPr>
          <p:spPr bwMode="auto">
            <a:xfrm>
              <a:off x="4197" y="1537"/>
              <a:ext cx="97" cy="23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T</a:t>
              </a:r>
            </a:p>
          </p:txBody>
        </p:sp>
        <p:sp>
          <p:nvSpPr>
            <p:cNvPr id="93" name="Rectangle 43"/>
            <p:cNvSpPr>
              <a:spLocks noChangeArrowheads="1"/>
            </p:cNvSpPr>
            <p:nvPr/>
          </p:nvSpPr>
          <p:spPr bwMode="auto">
            <a:xfrm>
              <a:off x="4797" y="1893"/>
              <a:ext cx="97" cy="23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P</a:t>
              </a:r>
            </a:p>
          </p:txBody>
        </p:sp>
        <p:sp>
          <p:nvSpPr>
            <p:cNvPr id="94" name="Rectangle 53"/>
            <p:cNvSpPr>
              <a:spLocks noChangeArrowheads="1"/>
            </p:cNvSpPr>
            <p:nvPr/>
          </p:nvSpPr>
          <p:spPr bwMode="auto">
            <a:xfrm>
              <a:off x="4198" y="2298"/>
              <a:ext cx="97" cy="23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P</a:t>
              </a:r>
            </a:p>
          </p:txBody>
        </p:sp>
        <p:sp>
          <p:nvSpPr>
            <p:cNvPr id="95" name="Line 54"/>
            <p:cNvSpPr>
              <a:spLocks noChangeShapeType="1"/>
            </p:cNvSpPr>
            <p:nvPr/>
          </p:nvSpPr>
          <p:spPr bwMode="auto">
            <a:xfrm flipH="1">
              <a:off x="4247" y="959"/>
              <a:ext cx="214" cy="21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6" name="Line 55"/>
            <p:cNvSpPr>
              <a:spLocks noChangeShapeType="1"/>
            </p:cNvSpPr>
            <p:nvPr/>
          </p:nvSpPr>
          <p:spPr bwMode="auto">
            <a:xfrm>
              <a:off x="4531" y="967"/>
              <a:ext cx="0" cy="242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7" name="Line 56"/>
            <p:cNvSpPr>
              <a:spLocks noChangeShapeType="1"/>
            </p:cNvSpPr>
            <p:nvPr/>
          </p:nvSpPr>
          <p:spPr bwMode="auto">
            <a:xfrm>
              <a:off x="4613" y="957"/>
              <a:ext cx="213" cy="21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8" name="Line 58"/>
            <p:cNvSpPr>
              <a:spLocks noChangeShapeType="1"/>
            </p:cNvSpPr>
            <p:nvPr/>
          </p:nvSpPr>
          <p:spPr bwMode="auto">
            <a:xfrm>
              <a:off x="4249" y="1393"/>
              <a:ext cx="0" cy="159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9" name="Line 65"/>
            <p:cNvSpPr>
              <a:spLocks noChangeShapeType="1"/>
            </p:cNvSpPr>
            <p:nvPr/>
          </p:nvSpPr>
          <p:spPr bwMode="auto">
            <a:xfrm>
              <a:off x="4246" y="1752"/>
              <a:ext cx="0" cy="159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0" name="Line 70"/>
            <p:cNvSpPr>
              <a:spLocks noChangeShapeType="1"/>
            </p:cNvSpPr>
            <p:nvPr/>
          </p:nvSpPr>
          <p:spPr bwMode="auto">
            <a:xfrm>
              <a:off x="4246" y="2138"/>
              <a:ext cx="0" cy="159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1" name="Line 72"/>
            <p:cNvSpPr>
              <a:spLocks noChangeShapeType="1"/>
            </p:cNvSpPr>
            <p:nvPr/>
          </p:nvSpPr>
          <p:spPr bwMode="auto">
            <a:xfrm>
              <a:off x="4845" y="1388"/>
              <a:ext cx="0" cy="159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2" name="Line 73"/>
            <p:cNvSpPr>
              <a:spLocks noChangeShapeType="1"/>
            </p:cNvSpPr>
            <p:nvPr/>
          </p:nvSpPr>
          <p:spPr bwMode="auto">
            <a:xfrm>
              <a:off x="4845" y="1752"/>
              <a:ext cx="0" cy="159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3" name="Line 74"/>
            <p:cNvSpPr>
              <a:spLocks noChangeShapeType="1"/>
            </p:cNvSpPr>
            <p:nvPr/>
          </p:nvSpPr>
          <p:spPr bwMode="auto">
            <a:xfrm>
              <a:off x="4845" y="2138"/>
              <a:ext cx="0" cy="159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07" name="矩形 106"/>
          <p:cNvSpPr/>
          <p:nvPr/>
        </p:nvSpPr>
        <p:spPr>
          <a:xfrm>
            <a:off x="5950134" y="1007806"/>
            <a:ext cx="427703" cy="324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33CC"/>
                </a:solidFill>
              </a:rPr>
              <a:t>+</a:t>
            </a:r>
            <a:endParaRPr lang="zh-CN" altLang="en-US" dirty="0">
              <a:solidFill>
                <a:srgbClr val="0033CC"/>
              </a:solidFill>
            </a:endParaRPr>
          </a:p>
        </p:txBody>
      </p:sp>
      <p:grpSp>
        <p:nvGrpSpPr>
          <p:cNvPr id="3" name="组合 109"/>
          <p:cNvGrpSpPr/>
          <p:nvPr/>
        </p:nvGrpSpPr>
        <p:grpSpPr>
          <a:xfrm>
            <a:off x="6501422" y="2258870"/>
            <a:ext cx="2166033" cy="3978037"/>
            <a:chOff x="6501422" y="2287532"/>
            <a:chExt cx="2166033" cy="3978037"/>
          </a:xfrm>
        </p:grpSpPr>
        <p:sp>
          <p:nvSpPr>
            <p:cNvPr id="53" name="Rectangle 32"/>
            <p:cNvSpPr>
              <a:spLocks noChangeArrowheads="1"/>
            </p:cNvSpPr>
            <p:nvPr/>
          </p:nvSpPr>
          <p:spPr bwMode="auto">
            <a:xfrm>
              <a:off x="7746672" y="2287532"/>
              <a:ext cx="153888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E</a:t>
              </a: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7747465" y="2959045"/>
              <a:ext cx="153888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 flipH="1">
              <a:off x="7152959" y="2625670"/>
              <a:ext cx="560325" cy="324007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9" name="Line 55"/>
            <p:cNvSpPr>
              <a:spLocks noChangeShapeType="1"/>
            </p:cNvSpPr>
            <p:nvPr/>
          </p:nvSpPr>
          <p:spPr bwMode="auto">
            <a:xfrm>
              <a:off x="7824409" y="2638370"/>
              <a:ext cx="0" cy="384175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>
              <a:off x="7954585" y="2622496"/>
              <a:ext cx="561600" cy="3240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5" name="组合 103"/>
            <p:cNvGrpSpPr/>
            <p:nvPr/>
          </p:nvGrpSpPr>
          <p:grpSpPr>
            <a:xfrm>
              <a:off x="6501422" y="3676912"/>
              <a:ext cx="1102340" cy="2588657"/>
              <a:chOff x="5911502" y="2945884"/>
              <a:chExt cx="1102340" cy="2588657"/>
            </a:xfrm>
          </p:grpSpPr>
          <p:sp>
            <p:nvSpPr>
              <p:cNvPr id="54" name="Rectangle 33"/>
              <p:cNvSpPr>
                <a:spLocks noChangeArrowheads="1"/>
              </p:cNvSpPr>
              <p:nvPr/>
            </p:nvSpPr>
            <p:spPr bwMode="auto">
              <a:xfrm>
                <a:off x="6385372" y="2945884"/>
                <a:ext cx="153888" cy="369332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楷体" pitchFamily="49" charset="-122"/>
                    <a:ea typeface="楷体" pitchFamily="49" charset="-122"/>
                  </a:rPr>
                  <a:t>T</a:t>
                </a:r>
              </a:p>
            </p:txBody>
          </p:sp>
          <p:sp>
            <p:nvSpPr>
              <p:cNvPr id="55" name="Rectangle 34"/>
              <p:cNvSpPr>
                <a:spLocks noChangeArrowheads="1"/>
              </p:cNvSpPr>
              <p:nvPr/>
            </p:nvSpPr>
            <p:spPr bwMode="auto">
              <a:xfrm>
                <a:off x="6859954" y="4365109"/>
                <a:ext cx="153888" cy="369332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</a:p>
            </p:txBody>
          </p:sp>
          <p:sp>
            <p:nvSpPr>
              <p:cNvPr id="60" name="Rectangle 42"/>
              <p:cNvSpPr>
                <a:spLocks noChangeArrowheads="1"/>
              </p:cNvSpPr>
              <p:nvPr/>
            </p:nvSpPr>
            <p:spPr bwMode="auto">
              <a:xfrm>
                <a:off x="6859160" y="3617397"/>
                <a:ext cx="153888" cy="369332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楷体" pitchFamily="49" charset="-122"/>
                    <a:ea typeface="楷体" pitchFamily="49" charset="-122"/>
                  </a:rPr>
                  <a:t>F</a:t>
                </a:r>
              </a:p>
            </p:txBody>
          </p:sp>
          <p:sp>
            <p:nvSpPr>
              <p:cNvPr id="62" name="Rectangle 44"/>
              <p:cNvSpPr>
                <a:spLocks noChangeArrowheads="1"/>
              </p:cNvSpPr>
              <p:nvPr/>
            </p:nvSpPr>
            <p:spPr bwMode="auto">
              <a:xfrm>
                <a:off x="6385322" y="3668197"/>
                <a:ext cx="153988" cy="369888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zh-CN" altLang="en-US" sz="2400" dirty="0">
                    <a:latin typeface="楷体" pitchFamily="49" charset="-122"/>
                    <a:ea typeface="楷体" pitchFamily="49" charset="-122"/>
                  </a:rPr>
                  <a:t>*</a:t>
                </a:r>
                <a:endParaRPr kumimoji="1" lang="en-US" altLang="zh-CN" sz="2400" dirty="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63" name="Rectangle 45"/>
              <p:cNvSpPr>
                <a:spLocks noChangeArrowheads="1"/>
              </p:cNvSpPr>
              <p:nvPr/>
            </p:nvSpPr>
            <p:spPr bwMode="auto">
              <a:xfrm>
                <a:off x="5912297" y="3612634"/>
                <a:ext cx="153888" cy="369332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楷体" pitchFamily="49" charset="-122"/>
                    <a:ea typeface="楷体" pitchFamily="49" charset="-122"/>
                  </a:rPr>
                  <a:t>T</a:t>
                </a:r>
              </a:p>
            </p:txBody>
          </p:sp>
          <p:sp>
            <p:nvSpPr>
              <p:cNvPr id="64" name="Rectangle 46"/>
              <p:cNvSpPr>
                <a:spLocks noChangeArrowheads="1"/>
              </p:cNvSpPr>
              <p:nvPr/>
            </p:nvSpPr>
            <p:spPr bwMode="auto">
              <a:xfrm>
                <a:off x="5912296" y="4368284"/>
                <a:ext cx="153888" cy="369332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楷体" pitchFamily="49" charset="-122"/>
                    <a:ea typeface="楷体" pitchFamily="49" charset="-122"/>
                  </a:rPr>
                  <a:t>F</a:t>
                </a:r>
              </a:p>
            </p:txBody>
          </p:sp>
          <p:sp>
            <p:nvSpPr>
              <p:cNvPr id="65" name="Rectangle 48"/>
              <p:cNvSpPr>
                <a:spLocks noChangeArrowheads="1"/>
              </p:cNvSpPr>
              <p:nvPr/>
            </p:nvSpPr>
            <p:spPr bwMode="auto">
              <a:xfrm>
                <a:off x="5911502" y="5165209"/>
                <a:ext cx="153888" cy="369332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楷体" pitchFamily="49" charset="-122"/>
                    <a:ea typeface="楷体" pitchFamily="49" charset="-122"/>
                  </a:rPr>
                  <a:t>P</a:t>
                </a:r>
              </a:p>
            </p:txBody>
          </p:sp>
          <p:sp>
            <p:nvSpPr>
              <p:cNvPr id="71" name="Line 57"/>
              <p:cNvSpPr>
                <a:spLocks noChangeShapeType="1"/>
              </p:cNvSpPr>
              <p:nvPr/>
            </p:nvSpPr>
            <p:spPr bwMode="auto">
              <a:xfrm flipH="1">
                <a:off x="6002735" y="3288609"/>
                <a:ext cx="374400" cy="33120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2" name="Line 58"/>
              <p:cNvSpPr>
                <a:spLocks noChangeShapeType="1"/>
              </p:cNvSpPr>
              <p:nvPr/>
            </p:nvSpPr>
            <p:spPr bwMode="auto">
              <a:xfrm>
                <a:off x="6463110" y="3330059"/>
                <a:ext cx="0" cy="3857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3" name="Line 59"/>
              <p:cNvSpPr>
                <a:spLocks noChangeShapeType="1"/>
              </p:cNvSpPr>
              <p:nvPr/>
            </p:nvSpPr>
            <p:spPr bwMode="auto">
              <a:xfrm>
                <a:off x="6539546" y="3298133"/>
                <a:ext cx="376004" cy="330375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4" name="Line 60"/>
              <p:cNvSpPr>
                <a:spLocks noChangeShapeType="1"/>
              </p:cNvSpPr>
              <p:nvPr/>
            </p:nvSpPr>
            <p:spPr bwMode="auto">
              <a:xfrm>
                <a:off x="5988447" y="3996809"/>
                <a:ext cx="0" cy="3857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5" name="Line 61"/>
              <p:cNvSpPr>
                <a:spLocks noChangeShapeType="1"/>
              </p:cNvSpPr>
              <p:nvPr/>
            </p:nvSpPr>
            <p:spPr bwMode="auto">
              <a:xfrm>
                <a:off x="5988447" y="4766747"/>
                <a:ext cx="0" cy="384175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7" name="Line 65"/>
              <p:cNvSpPr>
                <a:spLocks noChangeShapeType="1"/>
              </p:cNvSpPr>
              <p:nvPr/>
            </p:nvSpPr>
            <p:spPr bwMode="auto">
              <a:xfrm>
                <a:off x="6936899" y="4015859"/>
                <a:ext cx="0" cy="384175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6" name="组合 104"/>
            <p:cNvGrpSpPr/>
            <p:nvPr/>
          </p:nvGrpSpPr>
          <p:grpSpPr>
            <a:xfrm>
              <a:off x="8511978" y="2965395"/>
              <a:ext cx="155477" cy="2582307"/>
              <a:chOff x="8541474" y="2950647"/>
              <a:chExt cx="155477" cy="2582307"/>
            </a:xfrm>
          </p:grpSpPr>
          <p:sp>
            <p:nvSpPr>
              <p:cNvPr id="57" name="Rectangle 37"/>
              <p:cNvSpPr>
                <a:spLocks noChangeArrowheads="1"/>
              </p:cNvSpPr>
              <p:nvPr/>
            </p:nvSpPr>
            <p:spPr bwMode="auto">
              <a:xfrm>
                <a:off x="8542269" y="2950647"/>
                <a:ext cx="153888" cy="369332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楷体" pitchFamily="49" charset="-122"/>
                    <a:ea typeface="楷体" pitchFamily="49" charset="-122"/>
                  </a:rPr>
                  <a:t>T</a:t>
                </a:r>
              </a:p>
            </p:txBody>
          </p:sp>
          <p:sp>
            <p:nvSpPr>
              <p:cNvPr id="58" name="Rectangle 38"/>
              <p:cNvSpPr>
                <a:spLocks noChangeArrowheads="1"/>
              </p:cNvSpPr>
              <p:nvPr/>
            </p:nvSpPr>
            <p:spPr bwMode="auto">
              <a:xfrm>
                <a:off x="8543062" y="5163622"/>
                <a:ext cx="153889" cy="369332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2400" dirty="0" err="1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endParaRPr kumimoji="1"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9" name="Rectangle 39"/>
              <p:cNvSpPr>
                <a:spLocks noChangeArrowheads="1"/>
              </p:cNvSpPr>
              <p:nvPr/>
            </p:nvSpPr>
            <p:spPr bwMode="auto">
              <a:xfrm>
                <a:off x="8541474" y="3626922"/>
                <a:ext cx="153888" cy="369332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楷体" pitchFamily="49" charset="-122"/>
                    <a:ea typeface="楷体" pitchFamily="49" charset="-122"/>
                  </a:rPr>
                  <a:t>F</a:t>
                </a:r>
              </a:p>
            </p:txBody>
          </p:sp>
          <p:sp>
            <p:nvSpPr>
              <p:cNvPr id="61" name="Rectangle 43"/>
              <p:cNvSpPr>
                <a:spLocks noChangeArrowheads="1"/>
              </p:cNvSpPr>
              <p:nvPr/>
            </p:nvSpPr>
            <p:spPr bwMode="auto">
              <a:xfrm>
                <a:off x="8541474" y="4358759"/>
                <a:ext cx="153888" cy="369332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楷体" pitchFamily="49" charset="-122"/>
                    <a:ea typeface="楷体" pitchFamily="49" charset="-122"/>
                  </a:rPr>
                  <a:t>P</a:t>
                </a:r>
              </a:p>
            </p:txBody>
          </p:sp>
          <p:sp>
            <p:nvSpPr>
              <p:cNvPr id="79" name="Line 72"/>
              <p:cNvSpPr>
                <a:spLocks noChangeShapeType="1"/>
              </p:cNvSpPr>
              <p:nvPr/>
            </p:nvSpPr>
            <p:spPr bwMode="auto">
              <a:xfrm>
                <a:off x="8618419" y="3291959"/>
                <a:ext cx="0" cy="3857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0" name="Line 73"/>
              <p:cNvSpPr>
                <a:spLocks noChangeShapeType="1"/>
              </p:cNvSpPr>
              <p:nvPr/>
            </p:nvSpPr>
            <p:spPr bwMode="auto">
              <a:xfrm>
                <a:off x="8618419" y="3988872"/>
                <a:ext cx="0" cy="3857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1" name="Line 74"/>
              <p:cNvSpPr>
                <a:spLocks noChangeShapeType="1"/>
              </p:cNvSpPr>
              <p:nvPr/>
            </p:nvSpPr>
            <p:spPr bwMode="auto">
              <a:xfrm>
                <a:off x="8618419" y="4747697"/>
                <a:ext cx="0" cy="3857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 sz="2400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108" name="Rectangle 37"/>
            <p:cNvSpPr>
              <a:spLocks noChangeArrowheads="1"/>
            </p:cNvSpPr>
            <p:nvPr/>
          </p:nvSpPr>
          <p:spPr bwMode="auto">
            <a:xfrm>
              <a:off x="6974684" y="2965395"/>
              <a:ext cx="153888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E</a:t>
              </a:r>
            </a:p>
          </p:txBody>
        </p:sp>
        <p:sp>
          <p:nvSpPr>
            <p:cNvPr id="109" name="Line 72"/>
            <p:cNvSpPr>
              <a:spLocks noChangeShapeType="1"/>
            </p:cNvSpPr>
            <p:nvPr/>
          </p:nvSpPr>
          <p:spPr bwMode="auto">
            <a:xfrm>
              <a:off x="7050834" y="3306707"/>
              <a:ext cx="0" cy="38576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xfrm>
            <a:off x="380077" y="669771"/>
            <a:ext cx="8356600" cy="881062"/>
          </a:xfrm>
        </p:spPr>
        <p:txBody>
          <a:bodyPr/>
          <a:lstStyle/>
          <a:p>
            <a:r>
              <a:rPr lang="zh-CN" altLang="en-US" sz="3600" dirty="0"/>
              <a:t>短语、素短语、最左素短语</a:t>
            </a:r>
            <a:r>
              <a:rPr lang="en-US" altLang="zh-CN" sz="3600" dirty="0"/>
              <a:t>—</a:t>
            </a:r>
            <a:r>
              <a:rPr lang="zh-CN" altLang="en-US" sz="3600" dirty="0"/>
              <a:t>关系图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7FAA0-5538-4197-8FEC-BB5E17443DA0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224116" y="2698955"/>
            <a:ext cx="6209071" cy="1592826"/>
            <a:chOff x="1224116" y="2698955"/>
            <a:chExt cx="6209071" cy="1592826"/>
          </a:xfrm>
        </p:grpSpPr>
        <p:sp>
          <p:nvSpPr>
            <p:cNvPr id="5" name="椭圆 4"/>
            <p:cNvSpPr/>
            <p:nvPr/>
          </p:nvSpPr>
          <p:spPr>
            <a:xfrm>
              <a:off x="1224116" y="2698955"/>
              <a:ext cx="6209071" cy="159282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661160" y="2956560"/>
              <a:ext cx="4572000" cy="105156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              </a:t>
              </a:r>
              <a:r>
                <a:rPr lang="zh-CN" altLang="en-US" sz="25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素短语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935480" y="3169920"/>
              <a:ext cx="2514600" cy="62484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3366FF"/>
                  </a:solidFill>
                  <a:latin typeface="楷体" pitchFamily="49" charset="-122"/>
                  <a:ea typeface="楷体" pitchFamily="49" charset="-122"/>
                </a:rPr>
                <a:t>最左素短语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111240" y="3215640"/>
              <a:ext cx="128016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00" dirty="0">
                  <a:solidFill>
                    <a:srgbClr val="0033CC"/>
                  </a:solidFill>
                  <a:latin typeface="楷体" pitchFamily="49" charset="-122"/>
                  <a:ea typeface="楷体" pitchFamily="49" charset="-122"/>
                </a:rPr>
                <a:t>短语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xfrm>
            <a:off x="471488" y="204788"/>
            <a:ext cx="7886700" cy="862012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定理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73440" y="6400800"/>
            <a:ext cx="438150" cy="457835"/>
          </a:xfrm>
        </p:spPr>
        <p:txBody>
          <a:bodyPr/>
          <a:lstStyle/>
          <a:p>
            <a:pPr>
              <a:defRPr/>
            </a:pPr>
            <a:fld id="{A95D831D-746C-48C9-8185-F0A06563DF3A}" type="slidenum">
              <a:rPr lang="zh-CN" altLang="en-US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87044" name="内容占位符 4"/>
          <p:cNvSpPr>
            <a:spLocks noGrp="1"/>
          </p:cNvSpPr>
          <p:nvPr>
            <p:ph idx="1"/>
          </p:nvPr>
        </p:nvSpPr>
        <p:spPr>
          <a:xfrm>
            <a:off x="441325" y="1210628"/>
            <a:ext cx="8197850" cy="348230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一个算符优先文法</a:t>
            </a:r>
            <a:r>
              <a:rPr lang="en-US" altLang="zh-CN" dirty="0"/>
              <a:t>G</a:t>
            </a:r>
            <a:r>
              <a:rPr lang="zh-CN" altLang="en-US" dirty="0"/>
              <a:t>的任何句型的最左素短语是</a:t>
            </a:r>
            <a:r>
              <a:rPr lang="zh-CN" altLang="en-US" dirty="0">
                <a:solidFill>
                  <a:srgbClr val="0033CC"/>
                </a:solidFill>
              </a:rPr>
              <a:t>满足如下条件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最左</a:t>
            </a:r>
            <a:r>
              <a:rPr lang="zh-CN" altLang="en-US" dirty="0"/>
              <a:t>子串</a:t>
            </a:r>
            <a:r>
              <a:rPr lang="en-US" altLang="zh-CN" dirty="0"/>
              <a:t>#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j</a:t>
            </a:r>
            <a:r>
              <a:rPr lang="en-US" altLang="zh-CN" dirty="0"/>
              <a:t>…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#</a:t>
            </a: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Ø"/>
            </a:pPr>
            <a:r>
              <a:rPr lang="en-US" altLang="zh-CN" sz="2800"/>
              <a:t>a</a:t>
            </a:r>
            <a:r>
              <a:rPr lang="en-US" altLang="zh-CN" sz="2800" baseline="-25000"/>
              <a:t>j-1</a:t>
            </a:r>
            <a:r>
              <a:rPr lang="zh-CN" altLang="en-US" sz="2800" dirty="0"/>
              <a:t>＜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j</a:t>
            </a:r>
            <a:endParaRPr lang="en-US" altLang="zh-CN" sz="2800" baseline="-25000" dirty="0"/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Ø"/>
            </a:pP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j</a:t>
            </a:r>
            <a:r>
              <a:rPr lang="en-US" altLang="zh-CN" sz="2800" dirty="0"/>
              <a:t>=a</a:t>
            </a:r>
            <a:r>
              <a:rPr lang="en-US" altLang="zh-CN" sz="2800" baseline="-25000" dirty="0"/>
              <a:t>j+1</a:t>
            </a:r>
            <a:r>
              <a:rPr lang="en-US" altLang="zh-CN" sz="2800" dirty="0"/>
              <a:t>=…=a</a:t>
            </a:r>
            <a:r>
              <a:rPr lang="en-US" altLang="zh-CN" sz="2800" baseline="-25000" dirty="0"/>
              <a:t>i-1</a:t>
            </a:r>
            <a:r>
              <a:rPr lang="en-US" altLang="zh-CN" sz="2800" dirty="0"/>
              <a:t>=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</a:t>
            </a:r>
            <a:endParaRPr lang="en-US" altLang="zh-CN" sz="2800" baseline="-25000" dirty="0"/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Ø"/>
            </a:pP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＞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i+1</a:t>
            </a:r>
            <a:endParaRPr lang="zh-CN" altLang="en-US" sz="2800" baseline="-25000" dirty="0"/>
          </a:p>
        </p:txBody>
      </p:sp>
      <p:sp>
        <p:nvSpPr>
          <p:cNvPr id="5" name="矩形 4"/>
          <p:cNvSpPr/>
          <p:nvPr/>
        </p:nvSpPr>
        <p:spPr>
          <a:xfrm>
            <a:off x="2013156" y="4734145"/>
            <a:ext cx="5195364" cy="1637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该定理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最大的威力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用处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是：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625475" lvl="1" indent="-266700">
              <a:lnSpc>
                <a:spcPct val="120000"/>
              </a:lnSpc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不需要知道（</a:t>
            </a:r>
            <a:r>
              <a:rPr lang="zh-CN" altLang="en-US" sz="2400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实际上是不知道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）推导树也能找出最左素短语。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145280" y="2672716"/>
            <a:ext cx="4533900" cy="1564004"/>
            <a:chOff x="4145280" y="3038476"/>
            <a:chExt cx="4533900" cy="1564004"/>
          </a:xfrm>
        </p:grpSpPr>
        <p:grpSp>
          <p:nvGrpSpPr>
            <p:cNvPr id="11" name="组合 10"/>
            <p:cNvGrpSpPr/>
            <p:nvPr/>
          </p:nvGrpSpPr>
          <p:grpSpPr>
            <a:xfrm>
              <a:off x="5154930" y="3038476"/>
              <a:ext cx="3524250" cy="923924"/>
              <a:chOff x="4667250" y="2962276"/>
              <a:chExt cx="3524250" cy="923924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4667250" y="3362325"/>
                <a:ext cx="3524250" cy="523875"/>
              </a:xfrm>
              <a:custGeom>
                <a:avLst/>
                <a:gdLst>
                  <a:gd name="connsiteX0" fmla="*/ 0 w 3524250"/>
                  <a:gd name="connsiteY0" fmla="*/ 523875 h 523875"/>
                  <a:gd name="connsiteX1" fmla="*/ 876300 w 3524250"/>
                  <a:gd name="connsiteY1" fmla="*/ 523875 h 523875"/>
                  <a:gd name="connsiteX2" fmla="*/ 876300 w 3524250"/>
                  <a:gd name="connsiteY2" fmla="*/ 0 h 523875"/>
                  <a:gd name="connsiteX3" fmla="*/ 2667000 w 3524250"/>
                  <a:gd name="connsiteY3" fmla="*/ 0 h 523875"/>
                  <a:gd name="connsiteX4" fmla="*/ 2667000 w 3524250"/>
                  <a:gd name="connsiteY4" fmla="*/ 514350 h 523875"/>
                  <a:gd name="connsiteX5" fmla="*/ 3524250 w 3524250"/>
                  <a:gd name="connsiteY5" fmla="*/ 51435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24250" h="523875">
                    <a:moveTo>
                      <a:pt x="0" y="523875"/>
                    </a:moveTo>
                    <a:lnTo>
                      <a:pt x="876300" y="523875"/>
                    </a:lnTo>
                    <a:lnTo>
                      <a:pt x="876300" y="0"/>
                    </a:lnTo>
                    <a:lnTo>
                      <a:pt x="2667000" y="0"/>
                    </a:lnTo>
                    <a:lnTo>
                      <a:pt x="2667000" y="514350"/>
                    </a:lnTo>
                    <a:lnTo>
                      <a:pt x="3524250" y="514350"/>
                    </a:lnTo>
                  </a:path>
                </a:pathLst>
              </a:cu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29274" y="2962276"/>
                <a:ext cx="1647825" cy="342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N</a:t>
                </a:r>
                <a:r>
                  <a:rPr lang="en-US" altLang="zh-CN" baseline="-25000" dirty="0" err="1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en-US" altLang="zh-CN" baseline="-25000" dirty="0" err="1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j</a:t>
                </a:r>
                <a:r>
                  <a:rPr lang="en-US" altLang="zh-CN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......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N</a:t>
                </a:r>
                <a:r>
                  <a:rPr lang="en-US" altLang="zh-CN" baseline="-25000" dirty="0" err="1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dirty="0" err="1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en-US" altLang="zh-CN" baseline="-25000" dirty="0" err="1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endParaRPr lang="zh-CN" altLang="en-US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981575" y="3486151"/>
                <a:ext cx="552450" cy="342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en-US" altLang="zh-CN" baseline="-25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j-1</a:t>
                </a:r>
                <a:endParaRPr lang="zh-CN" altLang="en-US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372350" y="3486151"/>
                <a:ext cx="552450" cy="3429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en-US" altLang="zh-CN" baseline="-25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i+1</a:t>
                </a:r>
                <a:endParaRPr lang="zh-CN" altLang="en-US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12" name="左大括号 11"/>
            <p:cNvSpPr/>
            <p:nvPr/>
          </p:nvSpPr>
          <p:spPr>
            <a:xfrm flipH="1">
              <a:off x="4145280" y="3078480"/>
              <a:ext cx="502920" cy="1524000"/>
            </a:xfrm>
            <a:prstGeom prst="leftBrace">
              <a:avLst>
                <a:gd name="adj1" fmla="val 35606"/>
                <a:gd name="adj2" fmla="val 50000"/>
              </a:avLst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745480" y="4090036"/>
              <a:ext cx="2339339" cy="4972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形象的图示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628650" y="247905"/>
            <a:ext cx="7886700" cy="858837"/>
          </a:xfrm>
        </p:spPr>
        <p:txBody>
          <a:bodyPr/>
          <a:lstStyle/>
          <a:p>
            <a:r>
              <a:rPr lang="zh-CN" altLang="en-US" sz="3600" dirty="0">
                <a:solidFill>
                  <a:srgbClr val="CC0099"/>
                </a:solidFill>
              </a:rPr>
              <a:t>例</a:t>
            </a:r>
            <a:r>
              <a:rPr lang="en-US" altLang="zh-CN" sz="3600" dirty="0"/>
              <a:t>-</a:t>
            </a:r>
            <a:r>
              <a:rPr lang="zh-CN" altLang="en-US" sz="3600" dirty="0"/>
              <a:t>短语、素短语、最左素短语</a:t>
            </a:r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>
          <a:xfrm>
            <a:off x="611560" y="1403775"/>
            <a:ext cx="5580620" cy="324036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dirty="0"/>
              <a:t>句型</a:t>
            </a:r>
            <a:r>
              <a:rPr lang="en-US" altLang="zh-CN" sz="2400" dirty="0"/>
              <a:t>#i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*i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+i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#</a:t>
            </a:r>
            <a:r>
              <a:rPr lang="zh-CN" altLang="en-US" sz="2400" dirty="0"/>
              <a:t>的素短语、最左素短语</a:t>
            </a:r>
            <a:endParaRPr lang="en-US" altLang="zh-CN" sz="2400" dirty="0"/>
          </a:p>
          <a:p>
            <a:pPr marL="441325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400" dirty="0"/>
              <a:t>#</a:t>
            </a:r>
            <a:r>
              <a:rPr lang="en-US" altLang="zh-CN" sz="2400" b="1" dirty="0">
                <a:solidFill>
                  <a:srgbClr val="CC0099"/>
                </a:solidFill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en-US" altLang="zh-CN" sz="2400" dirty="0"/>
              <a:t>*</a:t>
            </a: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en-US" altLang="zh-CN" sz="2400" b="1" dirty="0">
                <a:solidFill>
                  <a:srgbClr val="CC0099"/>
                </a:solidFill>
              </a:rPr>
              <a:t>&gt;</a:t>
            </a:r>
            <a:r>
              <a:rPr lang="en-US" altLang="zh-CN" sz="2400" dirty="0"/>
              <a:t>+</a:t>
            </a: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3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en-US" altLang="zh-CN" sz="2400" dirty="0"/>
              <a:t>#</a:t>
            </a:r>
          </a:p>
          <a:p>
            <a:pPr marL="441325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400" dirty="0"/>
              <a:t>短语：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*i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*i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+i</a:t>
            </a:r>
            <a:r>
              <a:rPr lang="en-US" altLang="zh-CN" sz="2400" baseline="-25000" dirty="0"/>
              <a:t>3</a:t>
            </a:r>
            <a:endParaRPr lang="en-US" altLang="zh-CN" sz="2400" dirty="0"/>
          </a:p>
          <a:p>
            <a:pPr marL="441325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400" dirty="0"/>
              <a:t>素短语：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3</a:t>
            </a:r>
          </a:p>
          <a:p>
            <a:pPr marL="441325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400" dirty="0"/>
              <a:t>最左素短语：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1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348E3-FFB3-400A-9F9A-E0C6267560E8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graphicFrame>
        <p:nvGraphicFramePr>
          <p:cNvPr id="269313" name="Object 6"/>
          <p:cNvGraphicFramePr>
            <a:graphicFrameLocks noChangeAspect="1"/>
          </p:cNvGraphicFramePr>
          <p:nvPr/>
        </p:nvGraphicFramePr>
        <p:xfrm>
          <a:off x="4797025" y="4419110"/>
          <a:ext cx="78581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" imgW="3467160" imgH="5018040" progId="">
                  <p:embed/>
                </p:oleObj>
              </mc:Choice>
              <mc:Fallback>
                <p:oleObj name="剪辑" r:id="rId2" imgW="3467160" imgH="50180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025" y="4419110"/>
                        <a:ext cx="785813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642230" y="1313765"/>
            <a:ext cx="1615417" cy="3134594"/>
            <a:chOff x="6710762" y="223274"/>
            <a:chExt cx="1615417" cy="3134594"/>
          </a:xfrm>
        </p:grpSpPr>
        <p:grpSp>
          <p:nvGrpSpPr>
            <p:cNvPr id="7" name="组合 10"/>
            <p:cNvGrpSpPr>
              <a:grpSpLocks noChangeAspect="1"/>
            </p:cNvGrpSpPr>
            <p:nvPr/>
          </p:nvGrpSpPr>
          <p:grpSpPr>
            <a:xfrm>
              <a:off x="6747502" y="223274"/>
              <a:ext cx="1578677" cy="2619679"/>
              <a:chOff x="6494764" y="2287532"/>
              <a:chExt cx="2255597" cy="3742975"/>
            </a:xfrm>
          </p:grpSpPr>
          <p:sp>
            <p:nvSpPr>
              <p:cNvPr id="12" name="Rectangle 32"/>
              <p:cNvSpPr>
                <a:spLocks noChangeArrowheads="1"/>
              </p:cNvSpPr>
              <p:nvPr/>
            </p:nvSpPr>
            <p:spPr bwMode="auto">
              <a:xfrm>
                <a:off x="7740017" y="2287532"/>
                <a:ext cx="167197" cy="395774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itchFamily="49" charset="-122"/>
                    <a:ea typeface="楷体" pitchFamily="49" charset="-122"/>
                  </a:rPr>
                  <a:t>E</a:t>
                </a:r>
              </a:p>
            </p:txBody>
          </p:sp>
          <p:sp>
            <p:nvSpPr>
              <p:cNvPr id="13" name="Rectangle 35"/>
              <p:cNvSpPr>
                <a:spLocks noChangeArrowheads="1"/>
              </p:cNvSpPr>
              <p:nvPr/>
            </p:nvSpPr>
            <p:spPr bwMode="auto">
              <a:xfrm>
                <a:off x="7740809" y="2879523"/>
                <a:ext cx="167197" cy="395774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+</a:t>
                </a:r>
              </a:p>
            </p:txBody>
          </p:sp>
          <p:sp>
            <p:nvSpPr>
              <p:cNvPr id="14" name="Line 54"/>
              <p:cNvSpPr>
                <a:spLocks noChangeShapeType="1"/>
              </p:cNvSpPr>
              <p:nvPr/>
            </p:nvSpPr>
            <p:spPr bwMode="auto">
              <a:xfrm flipH="1">
                <a:off x="7152956" y="2650165"/>
                <a:ext cx="482397" cy="299512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5" name="Line 55"/>
              <p:cNvSpPr>
                <a:spLocks noChangeShapeType="1"/>
              </p:cNvSpPr>
              <p:nvPr/>
            </p:nvSpPr>
            <p:spPr bwMode="auto">
              <a:xfrm>
                <a:off x="7810461" y="2667338"/>
                <a:ext cx="0" cy="270076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6" name="Line 56"/>
              <p:cNvSpPr>
                <a:spLocks noChangeShapeType="1"/>
              </p:cNvSpPr>
              <p:nvPr/>
            </p:nvSpPr>
            <p:spPr bwMode="auto">
              <a:xfrm>
                <a:off x="7998896" y="2650162"/>
                <a:ext cx="483502" cy="298332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grpSp>
            <p:nvGrpSpPr>
              <p:cNvPr id="17" name="组合 103"/>
              <p:cNvGrpSpPr/>
              <p:nvPr/>
            </p:nvGrpSpPr>
            <p:grpSpPr>
              <a:xfrm>
                <a:off x="6494764" y="3584867"/>
                <a:ext cx="1064137" cy="2445640"/>
                <a:chOff x="5904844" y="2853839"/>
                <a:chExt cx="1064137" cy="2445640"/>
              </a:xfrm>
            </p:grpSpPr>
            <p:sp>
              <p:nvSpPr>
                <p:cNvPr id="28" name="Rectangle 33"/>
                <p:cNvSpPr>
                  <a:spLocks noChangeArrowheads="1"/>
                </p:cNvSpPr>
                <p:nvPr/>
              </p:nvSpPr>
              <p:spPr bwMode="auto">
                <a:xfrm>
                  <a:off x="6378717" y="2853839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楷体" pitchFamily="49" charset="-122"/>
                      <a:ea typeface="楷体" pitchFamily="49" charset="-122"/>
                    </a:rPr>
                    <a:t>T</a:t>
                  </a:r>
                </a:p>
              </p:txBody>
            </p:sp>
            <p:sp>
              <p:nvSpPr>
                <p:cNvPr id="29" name="Rectangle 34"/>
                <p:cNvSpPr>
                  <a:spLocks noChangeArrowheads="1"/>
                </p:cNvSpPr>
                <p:nvPr/>
              </p:nvSpPr>
              <p:spPr bwMode="auto">
                <a:xfrm>
                  <a:off x="6801784" y="4166153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rgbClr val="009900"/>
                      </a:solidFill>
                      <a:latin typeface="楷体" pitchFamily="49" charset="-122"/>
                      <a:ea typeface="楷体" pitchFamily="49" charset="-122"/>
                    </a:rPr>
                    <a:t>P</a:t>
                  </a:r>
                </a:p>
              </p:txBody>
            </p:sp>
            <p:sp>
              <p:nvSpPr>
                <p:cNvPr id="30" name="Rectangle 42"/>
                <p:cNvSpPr>
                  <a:spLocks noChangeArrowheads="1"/>
                </p:cNvSpPr>
                <p:nvPr/>
              </p:nvSpPr>
              <p:spPr bwMode="auto">
                <a:xfrm>
                  <a:off x="6800985" y="3464949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楷体" pitchFamily="49" charset="-122"/>
                      <a:ea typeface="楷体" pitchFamily="49" charset="-122"/>
                    </a:rPr>
                    <a:t>F</a:t>
                  </a:r>
                </a:p>
              </p:txBody>
            </p:sp>
            <p:sp>
              <p:nvSpPr>
                <p:cNvPr id="31" name="Rectangle 44"/>
                <p:cNvSpPr>
                  <a:spLocks noChangeArrowheads="1"/>
                </p:cNvSpPr>
                <p:nvPr/>
              </p:nvSpPr>
              <p:spPr bwMode="auto">
                <a:xfrm>
                  <a:off x="6378712" y="3464949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zh-CN" altLang="en-US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*</a:t>
                  </a:r>
                  <a:endParaRPr kumimoji="1" lang="en-US" altLang="zh-CN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2" name="Rectangle 45"/>
                <p:cNvSpPr>
                  <a:spLocks noChangeArrowheads="1"/>
                </p:cNvSpPr>
                <p:nvPr/>
              </p:nvSpPr>
              <p:spPr bwMode="auto">
                <a:xfrm>
                  <a:off x="5905637" y="3464949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楷体" pitchFamily="49" charset="-122"/>
                      <a:ea typeface="楷体" pitchFamily="49" charset="-122"/>
                    </a:rPr>
                    <a:t>T</a:t>
                  </a:r>
                </a:p>
              </p:txBody>
            </p:sp>
            <p:sp>
              <p:nvSpPr>
                <p:cNvPr id="33" name="Rectangle 46"/>
                <p:cNvSpPr>
                  <a:spLocks noChangeArrowheads="1"/>
                </p:cNvSpPr>
                <p:nvPr/>
              </p:nvSpPr>
              <p:spPr bwMode="auto">
                <a:xfrm>
                  <a:off x="5905642" y="4169328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楷体" pitchFamily="49" charset="-122"/>
                      <a:ea typeface="楷体" pitchFamily="49" charset="-122"/>
                    </a:rPr>
                    <a:t>F</a:t>
                  </a:r>
                </a:p>
              </p:txBody>
            </p:sp>
            <p:sp>
              <p:nvSpPr>
                <p:cNvPr id="34" name="Rectangle 48"/>
                <p:cNvSpPr>
                  <a:spLocks noChangeArrowheads="1"/>
                </p:cNvSpPr>
                <p:nvPr/>
              </p:nvSpPr>
              <p:spPr bwMode="auto">
                <a:xfrm>
                  <a:off x="5904844" y="4903705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rgbClr val="009900"/>
                      </a:solidFill>
                      <a:latin typeface="楷体" pitchFamily="49" charset="-122"/>
                      <a:ea typeface="楷体" pitchFamily="49" charset="-122"/>
                    </a:rPr>
                    <a:t>P</a:t>
                  </a:r>
                </a:p>
              </p:txBody>
            </p:sp>
            <p:sp>
              <p:nvSpPr>
                <p:cNvPr id="35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6125210" y="3214263"/>
                  <a:ext cx="272657" cy="249937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6" name="Line 58"/>
                <p:cNvSpPr>
                  <a:spLocks noChangeShapeType="1"/>
                </p:cNvSpPr>
                <p:nvPr/>
              </p:nvSpPr>
              <p:spPr bwMode="auto">
                <a:xfrm>
                  <a:off x="6463107" y="3284618"/>
                  <a:ext cx="0" cy="213667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7" name="Line 59"/>
                <p:cNvSpPr>
                  <a:spLocks noChangeShapeType="1"/>
                </p:cNvSpPr>
                <p:nvPr/>
              </p:nvSpPr>
              <p:spPr bwMode="auto">
                <a:xfrm>
                  <a:off x="6522838" y="3236987"/>
                  <a:ext cx="272657" cy="272656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8" name="Line 60"/>
                <p:cNvSpPr>
                  <a:spLocks noChangeShapeType="1"/>
                </p:cNvSpPr>
                <p:nvPr/>
              </p:nvSpPr>
              <p:spPr bwMode="auto">
                <a:xfrm>
                  <a:off x="5988446" y="3863501"/>
                  <a:ext cx="0" cy="308619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9" name="Line 61"/>
                <p:cNvSpPr>
                  <a:spLocks noChangeShapeType="1"/>
                </p:cNvSpPr>
                <p:nvPr/>
              </p:nvSpPr>
              <p:spPr bwMode="auto">
                <a:xfrm>
                  <a:off x="5988446" y="4593552"/>
                  <a:ext cx="0" cy="308619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40" name="Line 65"/>
                <p:cNvSpPr>
                  <a:spLocks noChangeShapeType="1"/>
                </p:cNvSpPr>
                <p:nvPr/>
              </p:nvSpPr>
              <p:spPr bwMode="auto">
                <a:xfrm>
                  <a:off x="6885383" y="3882551"/>
                  <a:ext cx="0" cy="308619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18" name="组合 104"/>
              <p:cNvGrpSpPr/>
              <p:nvPr/>
            </p:nvGrpSpPr>
            <p:grpSpPr>
              <a:xfrm>
                <a:off x="8475519" y="2885872"/>
                <a:ext cx="274842" cy="2688273"/>
                <a:chOff x="8505015" y="2871124"/>
                <a:chExt cx="274842" cy="2688273"/>
              </a:xfrm>
            </p:grpSpPr>
            <p:sp>
              <p:nvSpPr>
                <p:cNvPr id="21" name="Rectangle 37"/>
                <p:cNvSpPr>
                  <a:spLocks noChangeArrowheads="1"/>
                </p:cNvSpPr>
                <p:nvPr/>
              </p:nvSpPr>
              <p:spPr bwMode="auto">
                <a:xfrm>
                  <a:off x="8558045" y="2871124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楷体" pitchFamily="49" charset="-122"/>
                      <a:ea typeface="楷体" pitchFamily="49" charset="-122"/>
                    </a:rPr>
                    <a:t>T</a:t>
                  </a:r>
                </a:p>
              </p:txBody>
            </p:sp>
            <p:sp>
              <p:nvSpPr>
                <p:cNvPr id="22" name="Rectangle 38"/>
                <p:cNvSpPr>
                  <a:spLocks noChangeArrowheads="1"/>
                </p:cNvSpPr>
                <p:nvPr/>
              </p:nvSpPr>
              <p:spPr bwMode="auto">
                <a:xfrm>
                  <a:off x="8505015" y="5163623"/>
                  <a:ext cx="274842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i</a:t>
                  </a:r>
                  <a:r>
                    <a:rPr kumimoji="1" lang="en-US" altLang="zh-CN" baseline="-25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3</a:t>
                  </a:r>
                </a:p>
              </p:txBody>
            </p:sp>
            <p:sp>
              <p:nvSpPr>
                <p:cNvPr id="23" name="Rectangle 39"/>
                <p:cNvSpPr>
                  <a:spLocks noChangeArrowheads="1"/>
                </p:cNvSpPr>
                <p:nvPr/>
              </p:nvSpPr>
              <p:spPr bwMode="auto">
                <a:xfrm>
                  <a:off x="8557249" y="3570120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楷体" pitchFamily="49" charset="-122"/>
                      <a:ea typeface="楷体" pitchFamily="49" charset="-122"/>
                    </a:rPr>
                    <a:t>F</a:t>
                  </a:r>
                </a:p>
              </p:txBody>
            </p:sp>
            <p:sp>
              <p:nvSpPr>
                <p:cNvPr id="24" name="Rectangle 43"/>
                <p:cNvSpPr>
                  <a:spLocks noChangeArrowheads="1"/>
                </p:cNvSpPr>
                <p:nvPr/>
              </p:nvSpPr>
              <p:spPr bwMode="auto">
                <a:xfrm>
                  <a:off x="8557249" y="4358758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rgbClr val="009900"/>
                      </a:solidFill>
                      <a:latin typeface="楷体" pitchFamily="49" charset="-122"/>
                      <a:ea typeface="楷体" pitchFamily="49" charset="-122"/>
                    </a:rPr>
                    <a:t>P</a:t>
                  </a:r>
                </a:p>
              </p:txBody>
            </p:sp>
            <p:sp>
              <p:nvSpPr>
                <p:cNvPr id="25" name="Line 72"/>
                <p:cNvSpPr>
                  <a:spLocks noChangeShapeType="1"/>
                </p:cNvSpPr>
                <p:nvPr/>
              </p:nvSpPr>
              <p:spPr bwMode="auto">
                <a:xfrm>
                  <a:off x="8640849" y="3291960"/>
                  <a:ext cx="0" cy="308619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6" name="Line 73"/>
                <p:cNvSpPr>
                  <a:spLocks noChangeShapeType="1"/>
                </p:cNvSpPr>
                <p:nvPr/>
              </p:nvSpPr>
              <p:spPr bwMode="auto">
                <a:xfrm>
                  <a:off x="8640850" y="3988872"/>
                  <a:ext cx="0" cy="385762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7" name="Line 74"/>
                <p:cNvSpPr>
                  <a:spLocks noChangeShapeType="1"/>
                </p:cNvSpPr>
                <p:nvPr/>
              </p:nvSpPr>
              <p:spPr bwMode="auto">
                <a:xfrm>
                  <a:off x="8640850" y="4747698"/>
                  <a:ext cx="0" cy="385762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sp>
            <p:nvSpPr>
              <p:cNvPr id="19" name="Rectangle 37"/>
              <p:cNvSpPr>
                <a:spLocks noChangeArrowheads="1"/>
              </p:cNvSpPr>
              <p:nvPr/>
            </p:nvSpPr>
            <p:spPr bwMode="auto">
              <a:xfrm>
                <a:off x="6968029" y="2885873"/>
                <a:ext cx="167197" cy="395774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itchFamily="49" charset="-122"/>
                    <a:ea typeface="楷体" pitchFamily="49" charset="-122"/>
                  </a:rPr>
                  <a:t>E</a:t>
                </a:r>
              </a:p>
            </p:txBody>
          </p:sp>
          <p:sp>
            <p:nvSpPr>
              <p:cNvPr id="20" name="Line 72"/>
              <p:cNvSpPr>
                <a:spLocks noChangeShapeType="1"/>
              </p:cNvSpPr>
              <p:nvPr/>
            </p:nvSpPr>
            <p:spPr bwMode="auto">
              <a:xfrm>
                <a:off x="7050833" y="3306706"/>
                <a:ext cx="0" cy="308619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8" name="Rectangle 34"/>
            <p:cNvSpPr>
              <a:spLocks noChangeArrowheads="1"/>
            </p:cNvSpPr>
            <p:nvPr/>
          </p:nvSpPr>
          <p:spPr bwMode="auto">
            <a:xfrm>
              <a:off x="7330970" y="2571974"/>
              <a:ext cx="192360" cy="27699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6710762" y="3080869"/>
              <a:ext cx="192360" cy="27699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</a:p>
          </p:txBody>
        </p:sp>
        <p:sp>
          <p:nvSpPr>
            <p:cNvPr id="10" name="Line 61"/>
            <p:cNvSpPr>
              <a:spLocks noChangeShapeType="1"/>
            </p:cNvSpPr>
            <p:nvPr/>
          </p:nvSpPr>
          <p:spPr bwMode="auto">
            <a:xfrm>
              <a:off x="6809049" y="2865087"/>
              <a:ext cx="0" cy="2160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Line 61"/>
            <p:cNvSpPr>
              <a:spLocks noChangeShapeType="1"/>
            </p:cNvSpPr>
            <p:nvPr/>
          </p:nvSpPr>
          <p:spPr bwMode="auto">
            <a:xfrm>
              <a:off x="7436418" y="2348880"/>
              <a:ext cx="0" cy="2160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1097090" y="2525790"/>
            <a:ext cx="2250250" cy="0"/>
          </a:xfrm>
          <a:prstGeom prst="line">
            <a:avLst/>
          </a:prstGeom>
          <a:ln w="285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99658"/>
            <a:ext cx="7886700" cy="726255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例</a:t>
            </a:r>
            <a:r>
              <a:rPr lang="zh-CN" altLang="en-US" sz="3600" dirty="0"/>
              <a:t>：自下而上 </a:t>
            </a:r>
            <a:r>
              <a:rPr lang="en-US" altLang="zh-CN" sz="3600" dirty="0">
                <a:solidFill>
                  <a:srgbClr val="C00000"/>
                </a:solidFill>
              </a:rPr>
              <a:t>and</a:t>
            </a:r>
            <a:r>
              <a:rPr lang="en-US" altLang="zh-CN" sz="3600" dirty="0"/>
              <a:t> </a:t>
            </a:r>
            <a:r>
              <a:rPr lang="zh-CN" altLang="en-US" sz="3600" dirty="0"/>
              <a:t>自上而下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710" y="825916"/>
            <a:ext cx="8480322" cy="187303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自下而上</a:t>
            </a:r>
            <a:r>
              <a:rPr lang="zh-CN" altLang="en-US" sz="2400" dirty="0"/>
              <a:t>：从给定的语句（即终结符串）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反推</a:t>
            </a:r>
            <a:r>
              <a:rPr lang="zh-CN" altLang="en-US" sz="2400" dirty="0"/>
              <a:t>，符合语法就合法，否则就非法；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自上而下</a:t>
            </a:r>
            <a:r>
              <a:rPr lang="zh-CN" altLang="en-US" sz="2400" dirty="0"/>
              <a:t>：从语法开始符号</a:t>
            </a:r>
            <a:r>
              <a:rPr lang="zh-CN" altLang="en-US" sz="2400" dirty="0">
                <a:solidFill>
                  <a:srgbClr val="FF0000"/>
                </a:solidFill>
              </a:rPr>
              <a:t>正推</a:t>
            </a:r>
            <a:r>
              <a:rPr lang="zh-CN" altLang="en-US" sz="2400" dirty="0"/>
              <a:t>，尝试各种可能的推导，有一个推导能推出给定的语句，则该语句合法，否则非法。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52618" y="6356350"/>
            <a:ext cx="462731" cy="365125"/>
          </a:xfrm>
        </p:spPr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6504039" y="2728452"/>
            <a:ext cx="2315496" cy="3687096"/>
            <a:chOff x="6504039" y="2728452"/>
            <a:chExt cx="2315496" cy="3687096"/>
          </a:xfrm>
        </p:grpSpPr>
        <p:sp>
          <p:nvSpPr>
            <p:cNvPr id="47" name="矩形 46"/>
            <p:cNvSpPr/>
            <p:nvPr/>
          </p:nvSpPr>
          <p:spPr>
            <a:xfrm>
              <a:off x="6504039" y="2728452"/>
              <a:ext cx="2315496" cy="36870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6542869" y="3746087"/>
              <a:ext cx="2241732" cy="2595711"/>
              <a:chOff x="4876345" y="3318395"/>
              <a:chExt cx="2241732" cy="259571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392428" y="3318395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S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5850659" y="3769408"/>
                <a:ext cx="38520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V="1">
                <a:off x="5368413" y="3769408"/>
                <a:ext cx="383765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6"/>
              <p:cNvGrpSpPr/>
              <p:nvPr/>
            </p:nvGrpSpPr>
            <p:grpSpPr>
              <a:xfrm>
                <a:off x="5594066" y="4626071"/>
                <a:ext cx="825909" cy="1288035"/>
                <a:chOff x="3136444" y="3716595"/>
                <a:chExt cx="825909" cy="1288035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3136444" y="3716595"/>
                  <a:ext cx="825909" cy="486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3136444" y="4517933"/>
                  <a:ext cx="825909" cy="486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直接连接符 26"/>
                <p:cNvCxnSpPr/>
                <p:nvPr/>
              </p:nvCxnSpPr>
              <p:spPr>
                <a:xfrm>
                  <a:off x="3549399" y="4188544"/>
                  <a:ext cx="0" cy="3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矩形 20"/>
              <p:cNvSpPr/>
              <p:nvPr/>
            </p:nvSpPr>
            <p:spPr>
              <a:xfrm>
                <a:off x="4876345" y="4026303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292168" y="4621155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6455550" y="4439185"/>
                <a:ext cx="92741" cy="2508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6105839" y="4439185"/>
                <a:ext cx="121072" cy="26555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5918581" y="4028750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6839790" y="2825787"/>
              <a:ext cx="1647890" cy="743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(1</a:t>
              </a:r>
              <a:r>
                <a:rPr lang="en-US" altLang="zh-CN" sz="220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)S</a:t>
              </a:r>
              <a:r>
                <a:rPr lang="zh-CN" altLang="en-US" sz="220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20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aA</a:t>
              </a:r>
              <a:endPara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spcAft>
                  <a:spcPts val="600"/>
                </a:spcAft>
              </a:pPr>
              <a:r>
                <a:rPr lang="en-US" altLang="zh-CN" sz="220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20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)A</a:t>
              </a:r>
              <a:r>
                <a:rPr lang="zh-CN" altLang="en-US" sz="220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20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Ab</a:t>
              </a:r>
              <a:r>
                <a:rPr lang="en-US" altLang="zh-CN" sz="2200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|b</a:t>
              </a:r>
              <a:endPara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10008" y="2954601"/>
            <a:ext cx="2790399" cy="1017643"/>
            <a:chOff x="410008" y="2954601"/>
            <a:chExt cx="2790399" cy="1017643"/>
          </a:xfrm>
        </p:grpSpPr>
        <p:sp>
          <p:nvSpPr>
            <p:cNvPr id="30" name="矩形 29"/>
            <p:cNvSpPr/>
            <p:nvPr/>
          </p:nvSpPr>
          <p:spPr>
            <a:xfrm>
              <a:off x="449336" y="3377393"/>
              <a:ext cx="2751071" cy="594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en-US" altLang="zh-CN" sz="220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 abb</a:t>
              </a:r>
              <a:r>
                <a:rPr lang="zh-CN" altLang="en-US" sz="220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20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aAb</a:t>
              </a:r>
              <a:r>
                <a:rPr lang="zh-CN" altLang="en-US" sz="220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20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aA</a:t>
              </a:r>
              <a:r>
                <a:rPr lang="zh-CN" altLang="en-US" sz="220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20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10008" y="2954601"/>
              <a:ext cx="1640019" cy="594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en-US" altLang="zh-CN" sz="22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2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自下而上：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85432" y="4242629"/>
            <a:ext cx="2711737" cy="1002891"/>
            <a:chOff x="385432" y="4242629"/>
            <a:chExt cx="2711737" cy="1002891"/>
          </a:xfrm>
        </p:grpSpPr>
        <p:sp>
          <p:nvSpPr>
            <p:cNvPr id="31" name="矩形 30"/>
            <p:cNvSpPr/>
            <p:nvPr/>
          </p:nvSpPr>
          <p:spPr>
            <a:xfrm>
              <a:off x="557491" y="4689999"/>
              <a:ext cx="2539678" cy="5555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en-US" altLang="zh-CN" sz="2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aA</a:t>
              </a:r>
              <a:r>
                <a:rPr lang="zh-CN" altLang="en-US" sz="2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aAb</a:t>
              </a:r>
              <a:r>
                <a:rPr lang="zh-CN" altLang="en-US" sz="2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abb</a:t>
              </a:r>
              <a:endPara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85432" y="4242629"/>
              <a:ext cx="1640019" cy="594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自上而下：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271194" y="3411803"/>
            <a:ext cx="2687157" cy="865240"/>
            <a:chOff x="3271194" y="3411803"/>
            <a:chExt cx="2687157" cy="865240"/>
          </a:xfrm>
        </p:grpSpPr>
        <p:sp>
          <p:nvSpPr>
            <p:cNvPr id="37" name="矩形 36"/>
            <p:cNvSpPr/>
            <p:nvPr/>
          </p:nvSpPr>
          <p:spPr>
            <a:xfrm>
              <a:off x="3271194" y="3451133"/>
              <a:ext cx="2406943" cy="8259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en-US" altLang="zh-CN" sz="22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2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为什么不是</a:t>
              </a:r>
              <a:endParaRPr lang="en-US" altLang="zh-CN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spcAft>
                  <a:spcPts val="600"/>
                </a:spcAft>
              </a:pPr>
              <a:r>
                <a:rPr lang="en-US" altLang="zh-CN" sz="220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 abb</a:t>
              </a:r>
              <a:r>
                <a:rPr lang="zh-CN" altLang="en-US" sz="220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20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aAb</a:t>
              </a:r>
              <a:r>
                <a:rPr lang="zh-CN" altLang="en-US" sz="220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20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aAA</a:t>
              </a:r>
              <a:endParaRPr lang="zh-CN" altLang="en-US" sz="2200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58874" y="3411803"/>
              <a:ext cx="499477" cy="8259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zh-CN" altLang="en-US" sz="4400" dirty="0">
                  <a:solidFill>
                    <a:schemeClr val="accent6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？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46618" y="4758824"/>
            <a:ext cx="2406943" cy="850492"/>
            <a:chOff x="3246618" y="4758824"/>
            <a:chExt cx="2406943" cy="850492"/>
          </a:xfrm>
        </p:grpSpPr>
        <p:sp>
          <p:nvSpPr>
            <p:cNvPr id="38" name="矩形 37"/>
            <p:cNvSpPr/>
            <p:nvPr/>
          </p:nvSpPr>
          <p:spPr>
            <a:xfrm>
              <a:off x="3246618" y="4783406"/>
              <a:ext cx="2406943" cy="8259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为什么不是</a:t>
              </a:r>
              <a:endPara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spcAft>
                  <a:spcPts val="600"/>
                </a:spcAft>
              </a:pPr>
              <a:r>
                <a:rPr lang="en-US" altLang="zh-CN" sz="2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 S</a:t>
              </a:r>
              <a:r>
                <a:rPr lang="zh-CN" altLang="en-US" sz="2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aA</a:t>
              </a:r>
              <a:r>
                <a:rPr lang="zh-CN" altLang="en-US" sz="2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ab</a:t>
              </a:r>
              <a:endPara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947598" y="4758824"/>
              <a:ext cx="499477" cy="8259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zh-CN" altLang="en-US" sz="4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？</a:t>
              </a:r>
            </a:p>
          </p:txBody>
        </p:sp>
      </p:grpSp>
      <p:pic>
        <p:nvPicPr>
          <p:cNvPr id="33" name="Picture 7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185" y="5964497"/>
            <a:ext cx="544513" cy="50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2" name="组合 51"/>
          <p:cNvGrpSpPr/>
          <p:nvPr/>
        </p:nvGrpSpPr>
        <p:grpSpPr>
          <a:xfrm>
            <a:off x="825909" y="3839503"/>
            <a:ext cx="819471" cy="0"/>
            <a:chOff x="835434" y="3839503"/>
            <a:chExt cx="819471" cy="0"/>
          </a:xfrm>
        </p:grpSpPr>
        <p:cxnSp>
          <p:nvCxnSpPr>
            <p:cNvPr id="35" name="直接连接符 34"/>
            <p:cNvCxnSpPr/>
            <p:nvPr/>
          </p:nvCxnSpPr>
          <p:spPr>
            <a:xfrm flipV="1">
              <a:off x="835434" y="3839503"/>
              <a:ext cx="108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1528905" y="3839503"/>
              <a:ext cx="126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1519380" y="3913243"/>
            <a:ext cx="822634" cy="0"/>
            <a:chOff x="1528905" y="3927991"/>
            <a:chExt cx="822634" cy="0"/>
          </a:xfrm>
        </p:grpSpPr>
        <p:cxnSp>
          <p:nvCxnSpPr>
            <p:cNvPr id="49" name="直接连接符 48"/>
            <p:cNvCxnSpPr/>
            <p:nvPr/>
          </p:nvCxnSpPr>
          <p:spPr>
            <a:xfrm flipV="1">
              <a:off x="2225539" y="3927991"/>
              <a:ext cx="126000" cy="0"/>
            </a:xfrm>
            <a:prstGeom prst="line">
              <a:avLst/>
            </a:prstGeom>
            <a:ln w="5715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V="1">
              <a:off x="1528905" y="3927991"/>
              <a:ext cx="234000" cy="0"/>
            </a:xfrm>
            <a:prstGeom prst="line">
              <a:avLst/>
            </a:prstGeom>
            <a:ln w="5715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212500" y="5127499"/>
            <a:ext cx="783154" cy="0"/>
            <a:chOff x="1224117" y="5127499"/>
            <a:chExt cx="783154" cy="0"/>
          </a:xfrm>
        </p:grpSpPr>
        <p:cxnSp>
          <p:nvCxnSpPr>
            <p:cNvPr id="54" name="直接连接符 53"/>
            <p:cNvCxnSpPr/>
            <p:nvPr/>
          </p:nvCxnSpPr>
          <p:spPr>
            <a:xfrm flipV="1">
              <a:off x="1224117" y="5127499"/>
              <a:ext cx="126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1773271" y="5127499"/>
              <a:ext cx="234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760571" y="5201239"/>
            <a:ext cx="821204" cy="0"/>
            <a:chOff x="1773271" y="5201239"/>
            <a:chExt cx="821204" cy="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773271" y="5201239"/>
              <a:ext cx="126000" cy="0"/>
            </a:xfrm>
            <a:prstGeom prst="line">
              <a:avLst/>
            </a:prstGeom>
            <a:ln w="5715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2468475" y="5201239"/>
              <a:ext cx="126000" cy="0"/>
            </a:xfrm>
            <a:prstGeom prst="line">
              <a:avLst/>
            </a:prstGeom>
            <a:ln w="5715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>
          <a:xfrm>
            <a:off x="628650" y="223838"/>
            <a:ext cx="7886700" cy="690562"/>
          </a:xfrm>
        </p:spPr>
        <p:txBody>
          <a:bodyPr/>
          <a:lstStyle/>
          <a:p>
            <a:r>
              <a:rPr lang="zh-CN" altLang="en-US" sz="3200" dirty="0"/>
              <a:t>算符优先分析一般并不等价于规范归约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08373" y="6312105"/>
            <a:ext cx="565969" cy="365125"/>
          </a:xfrm>
        </p:spPr>
        <p:txBody>
          <a:bodyPr/>
          <a:lstStyle/>
          <a:p>
            <a:pPr>
              <a:defRPr/>
            </a:pPr>
            <a:fld id="{A5BBA111-B42C-469B-B539-4A3CE936B6E5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grpSp>
        <p:nvGrpSpPr>
          <p:cNvPr id="82" name="组合 81"/>
          <p:cNvGrpSpPr/>
          <p:nvPr/>
        </p:nvGrpSpPr>
        <p:grpSpPr>
          <a:xfrm>
            <a:off x="484181" y="974726"/>
            <a:ext cx="3527300" cy="3503057"/>
            <a:chOff x="484181" y="974726"/>
            <a:chExt cx="3527300" cy="3503057"/>
          </a:xfrm>
        </p:grpSpPr>
        <p:sp>
          <p:nvSpPr>
            <p:cNvPr id="93234" name="Rectangle 4"/>
            <p:cNvSpPr>
              <a:spLocks noChangeArrowheads="1"/>
            </p:cNvSpPr>
            <p:nvPr/>
          </p:nvSpPr>
          <p:spPr bwMode="auto">
            <a:xfrm>
              <a:off x="2581227" y="974726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E</a:t>
              </a:r>
            </a:p>
          </p:txBody>
        </p:sp>
        <p:sp>
          <p:nvSpPr>
            <p:cNvPr id="93235" name="Rectangle 5"/>
            <p:cNvSpPr>
              <a:spLocks noChangeArrowheads="1"/>
            </p:cNvSpPr>
            <p:nvPr/>
          </p:nvSpPr>
          <p:spPr bwMode="auto">
            <a:xfrm>
              <a:off x="1190577" y="1749426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>
                  <a:latin typeface="楷体" pitchFamily="49" charset="-122"/>
                  <a:ea typeface="楷体" pitchFamily="49" charset="-122"/>
                </a:rPr>
                <a:t>E</a:t>
              </a:r>
            </a:p>
          </p:txBody>
        </p:sp>
        <p:sp>
          <p:nvSpPr>
            <p:cNvPr id="93236" name="Rectangle 6"/>
            <p:cNvSpPr>
              <a:spLocks noChangeArrowheads="1"/>
            </p:cNvSpPr>
            <p:nvPr/>
          </p:nvSpPr>
          <p:spPr bwMode="auto">
            <a:xfrm>
              <a:off x="2573330" y="1730376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+</a:t>
              </a:r>
            </a:p>
          </p:txBody>
        </p:sp>
        <p:sp>
          <p:nvSpPr>
            <p:cNvPr id="93237" name="Rectangle 7"/>
            <p:cNvSpPr>
              <a:spLocks noChangeArrowheads="1"/>
            </p:cNvSpPr>
            <p:nvPr/>
          </p:nvSpPr>
          <p:spPr bwMode="auto">
            <a:xfrm>
              <a:off x="1846214" y="3286126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dirty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</a:rPr>
                <a:t>*</a:t>
              </a:r>
            </a:p>
          </p:txBody>
        </p:sp>
        <p:sp>
          <p:nvSpPr>
            <p:cNvPr id="93238" name="Rectangle 8"/>
            <p:cNvSpPr>
              <a:spLocks noChangeArrowheads="1"/>
            </p:cNvSpPr>
            <p:nvPr/>
          </p:nvSpPr>
          <p:spPr bwMode="auto">
            <a:xfrm>
              <a:off x="3855989" y="2528889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dirty="0" err="1">
                  <a:latin typeface="楷体" pitchFamily="49" charset="-122"/>
                  <a:ea typeface="楷体" pitchFamily="49" charset="-122"/>
                </a:rPr>
                <a:t>i</a:t>
              </a:r>
              <a:endParaRPr kumimoji="1" lang="en-US" altLang="zh-CN" sz="24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39" name="Rectangle 9"/>
            <p:cNvSpPr>
              <a:spLocks noChangeArrowheads="1"/>
            </p:cNvSpPr>
            <p:nvPr/>
          </p:nvSpPr>
          <p:spPr bwMode="auto">
            <a:xfrm>
              <a:off x="1863677" y="2479676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T</a:t>
              </a:r>
            </a:p>
          </p:txBody>
        </p:sp>
        <p:sp>
          <p:nvSpPr>
            <p:cNvPr id="93240" name="Rectangle 10"/>
            <p:cNvSpPr>
              <a:spLocks noChangeArrowheads="1"/>
            </p:cNvSpPr>
            <p:nvPr/>
          </p:nvSpPr>
          <p:spPr bwMode="auto">
            <a:xfrm>
              <a:off x="3841702" y="1730376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P</a:t>
              </a:r>
            </a:p>
          </p:txBody>
        </p:sp>
        <p:sp>
          <p:nvSpPr>
            <p:cNvPr id="93241" name="Rectangle 11"/>
            <p:cNvSpPr>
              <a:spLocks noChangeArrowheads="1"/>
            </p:cNvSpPr>
            <p:nvPr/>
          </p:nvSpPr>
          <p:spPr bwMode="auto">
            <a:xfrm>
              <a:off x="1179464" y="2462214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+</a:t>
              </a:r>
            </a:p>
          </p:txBody>
        </p:sp>
        <p:sp>
          <p:nvSpPr>
            <p:cNvPr id="93242" name="Rectangle 12"/>
            <p:cNvSpPr>
              <a:spLocks noChangeArrowheads="1"/>
            </p:cNvSpPr>
            <p:nvPr/>
          </p:nvSpPr>
          <p:spPr bwMode="auto">
            <a:xfrm>
              <a:off x="484181" y="3219451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 err="1">
                  <a:latin typeface="楷体" pitchFamily="49" charset="-122"/>
                  <a:ea typeface="楷体" pitchFamily="49" charset="-122"/>
                </a:rPr>
                <a:t>i</a:t>
              </a:r>
              <a:endParaRPr kumimoji="1" lang="en-US" altLang="zh-CN" sz="24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43" name="Rectangle 13"/>
            <p:cNvSpPr>
              <a:spLocks noChangeArrowheads="1"/>
            </p:cNvSpPr>
            <p:nvPr/>
          </p:nvSpPr>
          <p:spPr bwMode="auto">
            <a:xfrm>
              <a:off x="502437" y="2479676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P</a:t>
              </a:r>
            </a:p>
          </p:txBody>
        </p:sp>
        <p:sp>
          <p:nvSpPr>
            <p:cNvPr id="93244" name="Rectangle 14"/>
            <p:cNvSpPr>
              <a:spLocks noChangeArrowheads="1"/>
            </p:cNvSpPr>
            <p:nvPr/>
          </p:nvSpPr>
          <p:spPr bwMode="auto">
            <a:xfrm>
              <a:off x="1431919" y="4108451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</a:p>
          </p:txBody>
        </p:sp>
        <p:sp>
          <p:nvSpPr>
            <p:cNvPr id="93245" name="Rectangle 15"/>
            <p:cNvSpPr>
              <a:spLocks noChangeArrowheads="1"/>
            </p:cNvSpPr>
            <p:nvPr/>
          </p:nvSpPr>
          <p:spPr bwMode="auto">
            <a:xfrm>
              <a:off x="1432712" y="3240089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</a:rPr>
                <a:t>P</a:t>
              </a:r>
            </a:p>
          </p:txBody>
        </p:sp>
        <p:sp>
          <p:nvSpPr>
            <p:cNvPr id="93246" name="Rectangle 16"/>
            <p:cNvSpPr>
              <a:spLocks noChangeArrowheads="1"/>
            </p:cNvSpPr>
            <p:nvPr/>
          </p:nvSpPr>
          <p:spPr bwMode="auto">
            <a:xfrm>
              <a:off x="2266944" y="4090989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 err="1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kumimoji="1" lang="en-US" altLang="zh-CN" sz="2400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47" name="Rectangle 17"/>
            <p:cNvSpPr>
              <a:spLocks noChangeArrowheads="1"/>
            </p:cNvSpPr>
            <p:nvPr/>
          </p:nvSpPr>
          <p:spPr bwMode="auto">
            <a:xfrm>
              <a:off x="2266150" y="3240089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</a:rPr>
                <a:t>P</a:t>
              </a:r>
            </a:p>
          </p:txBody>
        </p:sp>
        <p:sp>
          <p:nvSpPr>
            <p:cNvPr id="93248" name="Line 18"/>
            <p:cNvSpPr>
              <a:spLocks noChangeShapeType="1"/>
            </p:cNvSpPr>
            <p:nvPr/>
          </p:nvSpPr>
          <p:spPr bwMode="auto">
            <a:xfrm flipH="1">
              <a:off x="1371552" y="1341439"/>
              <a:ext cx="1223963" cy="3683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49" name="Line 19"/>
            <p:cNvSpPr>
              <a:spLocks noChangeShapeType="1"/>
            </p:cNvSpPr>
            <p:nvPr/>
          </p:nvSpPr>
          <p:spPr bwMode="auto">
            <a:xfrm>
              <a:off x="2660602" y="1395414"/>
              <a:ext cx="0" cy="3810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50" name="Line 20"/>
            <p:cNvSpPr>
              <a:spLocks noChangeShapeType="1"/>
            </p:cNvSpPr>
            <p:nvPr/>
          </p:nvSpPr>
          <p:spPr bwMode="auto">
            <a:xfrm>
              <a:off x="2712989" y="1341439"/>
              <a:ext cx="1076325" cy="3683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51" name="Line 21"/>
            <p:cNvSpPr>
              <a:spLocks noChangeShapeType="1"/>
            </p:cNvSpPr>
            <p:nvPr/>
          </p:nvSpPr>
          <p:spPr bwMode="auto">
            <a:xfrm flipH="1">
              <a:off x="619077" y="2157414"/>
              <a:ext cx="647700" cy="29051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52" name="Line 22"/>
            <p:cNvSpPr>
              <a:spLocks noChangeShapeType="1"/>
            </p:cNvSpPr>
            <p:nvPr/>
          </p:nvSpPr>
          <p:spPr bwMode="auto">
            <a:xfrm>
              <a:off x="1266777" y="2176925"/>
              <a:ext cx="0" cy="3048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53" name="Line 23"/>
            <p:cNvSpPr>
              <a:spLocks noChangeShapeType="1"/>
            </p:cNvSpPr>
            <p:nvPr/>
          </p:nvSpPr>
          <p:spPr bwMode="auto">
            <a:xfrm>
              <a:off x="1266777" y="2157414"/>
              <a:ext cx="665163" cy="276225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54" name="Line 24"/>
            <p:cNvSpPr>
              <a:spLocks noChangeShapeType="1"/>
            </p:cNvSpPr>
            <p:nvPr/>
          </p:nvSpPr>
          <p:spPr bwMode="auto">
            <a:xfrm>
              <a:off x="3933777" y="2160589"/>
              <a:ext cx="0" cy="3810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55" name="Line 25"/>
            <p:cNvSpPr>
              <a:spLocks noChangeShapeType="1"/>
            </p:cNvSpPr>
            <p:nvPr/>
          </p:nvSpPr>
          <p:spPr bwMode="auto">
            <a:xfrm>
              <a:off x="561927" y="2873376"/>
              <a:ext cx="0" cy="38576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56" name="Line 26"/>
            <p:cNvSpPr>
              <a:spLocks noChangeShapeType="1"/>
            </p:cNvSpPr>
            <p:nvPr/>
          </p:nvSpPr>
          <p:spPr bwMode="auto">
            <a:xfrm>
              <a:off x="1935114" y="2928940"/>
              <a:ext cx="0" cy="370800"/>
            </a:xfrm>
            <a:prstGeom prst="line">
              <a:avLst/>
            </a:prstGeom>
            <a:noFill/>
            <a:ln w="22225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57" name="Line 27"/>
            <p:cNvSpPr>
              <a:spLocks noChangeShapeType="1"/>
            </p:cNvSpPr>
            <p:nvPr/>
          </p:nvSpPr>
          <p:spPr bwMode="auto">
            <a:xfrm flipH="1">
              <a:off x="1563639" y="2919414"/>
              <a:ext cx="371475" cy="381600"/>
            </a:xfrm>
            <a:prstGeom prst="line">
              <a:avLst/>
            </a:prstGeom>
            <a:noFill/>
            <a:ln w="22225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58" name="Line 28"/>
            <p:cNvSpPr>
              <a:spLocks noChangeShapeType="1"/>
            </p:cNvSpPr>
            <p:nvPr/>
          </p:nvSpPr>
          <p:spPr bwMode="auto">
            <a:xfrm>
              <a:off x="1935113" y="2919414"/>
              <a:ext cx="370800" cy="381600"/>
            </a:xfrm>
            <a:prstGeom prst="line">
              <a:avLst/>
            </a:prstGeom>
            <a:noFill/>
            <a:ln w="22225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59" name="Line 29"/>
            <p:cNvSpPr>
              <a:spLocks noChangeShapeType="1"/>
            </p:cNvSpPr>
            <p:nvPr/>
          </p:nvSpPr>
          <p:spPr bwMode="auto">
            <a:xfrm>
              <a:off x="1509664" y="3681414"/>
              <a:ext cx="0" cy="381000"/>
            </a:xfrm>
            <a:prstGeom prst="line">
              <a:avLst/>
            </a:prstGeom>
            <a:noFill/>
            <a:ln w="22225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60" name="Line 30"/>
            <p:cNvSpPr>
              <a:spLocks noChangeShapeType="1"/>
            </p:cNvSpPr>
            <p:nvPr/>
          </p:nvSpPr>
          <p:spPr bwMode="auto">
            <a:xfrm>
              <a:off x="2344689" y="3684589"/>
              <a:ext cx="0" cy="381000"/>
            </a:xfrm>
            <a:prstGeom prst="line">
              <a:avLst/>
            </a:prstGeom>
            <a:noFill/>
            <a:ln w="22225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903582" y="1036892"/>
            <a:ext cx="3815910" cy="4983019"/>
            <a:chOff x="5021566" y="1036892"/>
            <a:chExt cx="3815910" cy="4983019"/>
          </a:xfrm>
        </p:grpSpPr>
        <p:sp>
          <p:nvSpPr>
            <p:cNvPr id="93191" name="Rectangle 32"/>
            <p:cNvSpPr>
              <a:spLocks noChangeArrowheads="1"/>
            </p:cNvSpPr>
            <p:nvPr/>
          </p:nvSpPr>
          <p:spPr bwMode="auto">
            <a:xfrm>
              <a:off x="7250634" y="1036892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E</a:t>
              </a:r>
            </a:p>
          </p:txBody>
        </p:sp>
        <p:sp>
          <p:nvSpPr>
            <p:cNvPr id="93192" name="Rectangle 33"/>
            <p:cNvSpPr>
              <a:spLocks noChangeArrowheads="1"/>
            </p:cNvSpPr>
            <p:nvPr/>
          </p:nvSpPr>
          <p:spPr bwMode="auto">
            <a:xfrm>
              <a:off x="5808566" y="1707484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E</a:t>
              </a:r>
            </a:p>
          </p:txBody>
        </p:sp>
        <p:sp>
          <p:nvSpPr>
            <p:cNvPr id="93193" name="Rectangle 34"/>
            <p:cNvSpPr>
              <a:spLocks noChangeArrowheads="1"/>
            </p:cNvSpPr>
            <p:nvPr/>
          </p:nvSpPr>
          <p:spPr bwMode="auto">
            <a:xfrm>
              <a:off x="6969603" y="3167475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</a:rPr>
                <a:t>F</a:t>
              </a:r>
            </a:p>
          </p:txBody>
        </p:sp>
        <p:sp>
          <p:nvSpPr>
            <p:cNvPr id="93194" name="Rectangle 35"/>
            <p:cNvSpPr>
              <a:spLocks noChangeArrowheads="1"/>
            </p:cNvSpPr>
            <p:nvPr/>
          </p:nvSpPr>
          <p:spPr bwMode="auto">
            <a:xfrm>
              <a:off x="7258317" y="1719517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+</a:t>
              </a:r>
            </a:p>
          </p:txBody>
        </p:sp>
        <p:sp>
          <p:nvSpPr>
            <p:cNvPr id="93195" name="Rectangle 36"/>
            <p:cNvSpPr>
              <a:spLocks noChangeArrowheads="1"/>
            </p:cNvSpPr>
            <p:nvPr/>
          </p:nvSpPr>
          <p:spPr bwMode="auto">
            <a:xfrm>
              <a:off x="6562945" y="3208338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dirty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</a:rPr>
                <a:t>*</a:t>
              </a:r>
            </a:p>
          </p:txBody>
        </p:sp>
        <p:sp>
          <p:nvSpPr>
            <p:cNvPr id="93196" name="Rectangle 37"/>
            <p:cNvSpPr>
              <a:spLocks noChangeArrowheads="1"/>
            </p:cNvSpPr>
            <p:nvPr/>
          </p:nvSpPr>
          <p:spPr bwMode="auto">
            <a:xfrm>
              <a:off x="8677220" y="1708405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T</a:t>
              </a:r>
            </a:p>
          </p:txBody>
        </p:sp>
        <p:sp>
          <p:nvSpPr>
            <p:cNvPr id="93197" name="Rectangle 38"/>
            <p:cNvSpPr>
              <a:spLocks noChangeArrowheads="1"/>
            </p:cNvSpPr>
            <p:nvPr/>
          </p:nvSpPr>
          <p:spPr bwMode="auto">
            <a:xfrm>
              <a:off x="8681984" y="3950936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 err="1">
                  <a:latin typeface="楷体" pitchFamily="49" charset="-122"/>
                  <a:ea typeface="楷体" pitchFamily="49" charset="-122"/>
                </a:rPr>
                <a:t>i</a:t>
              </a:r>
              <a:endParaRPr kumimoji="1" lang="en-US" altLang="zh-CN" sz="24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198" name="Rectangle 39"/>
            <p:cNvSpPr>
              <a:spLocks noChangeArrowheads="1"/>
            </p:cNvSpPr>
            <p:nvPr/>
          </p:nvSpPr>
          <p:spPr bwMode="auto">
            <a:xfrm>
              <a:off x="8681983" y="2448180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F</a:t>
              </a:r>
            </a:p>
          </p:txBody>
        </p:sp>
        <p:sp>
          <p:nvSpPr>
            <p:cNvPr id="93199" name="Rectangle 40"/>
            <p:cNvSpPr>
              <a:spLocks noChangeArrowheads="1"/>
            </p:cNvSpPr>
            <p:nvPr/>
          </p:nvSpPr>
          <p:spPr bwMode="auto">
            <a:xfrm>
              <a:off x="6153143" y="3167475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</a:rPr>
                <a:t>T</a:t>
              </a:r>
            </a:p>
          </p:txBody>
        </p:sp>
        <p:sp>
          <p:nvSpPr>
            <p:cNvPr id="93200" name="Rectangle 41"/>
            <p:cNvSpPr>
              <a:spLocks noChangeArrowheads="1"/>
            </p:cNvSpPr>
            <p:nvPr/>
          </p:nvSpPr>
          <p:spPr bwMode="auto">
            <a:xfrm>
              <a:off x="6153143" y="3958510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</a:rPr>
                <a:t>F</a:t>
              </a:r>
            </a:p>
          </p:txBody>
        </p:sp>
        <p:sp>
          <p:nvSpPr>
            <p:cNvPr id="93201" name="Rectangle 42"/>
            <p:cNvSpPr>
              <a:spLocks noChangeArrowheads="1"/>
            </p:cNvSpPr>
            <p:nvPr/>
          </p:nvSpPr>
          <p:spPr bwMode="auto">
            <a:xfrm>
              <a:off x="6567252" y="2486279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dirty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</a:rPr>
                <a:t>T</a:t>
              </a:r>
            </a:p>
          </p:txBody>
        </p:sp>
        <p:sp>
          <p:nvSpPr>
            <p:cNvPr id="93202" name="Rectangle 43"/>
            <p:cNvSpPr>
              <a:spLocks noChangeArrowheads="1"/>
            </p:cNvSpPr>
            <p:nvPr/>
          </p:nvSpPr>
          <p:spPr bwMode="auto">
            <a:xfrm>
              <a:off x="8681983" y="3162297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P</a:t>
              </a:r>
            </a:p>
          </p:txBody>
        </p:sp>
        <p:sp>
          <p:nvSpPr>
            <p:cNvPr id="93203" name="Rectangle 44"/>
            <p:cNvSpPr>
              <a:spLocks noChangeArrowheads="1"/>
            </p:cNvSpPr>
            <p:nvPr/>
          </p:nvSpPr>
          <p:spPr bwMode="auto">
            <a:xfrm>
              <a:off x="5809902" y="2478344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+</a:t>
              </a:r>
            </a:p>
          </p:txBody>
        </p:sp>
        <p:sp>
          <p:nvSpPr>
            <p:cNvPr id="93204" name="Rectangle 45"/>
            <p:cNvSpPr>
              <a:spLocks noChangeArrowheads="1"/>
            </p:cNvSpPr>
            <p:nvPr/>
          </p:nvSpPr>
          <p:spPr bwMode="auto">
            <a:xfrm>
              <a:off x="5021566" y="2476755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E</a:t>
              </a:r>
            </a:p>
          </p:txBody>
        </p:sp>
        <p:sp>
          <p:nvSpPr>
            <p:cNvPr id="93205" name="Rectangle 46"/>
            <p:cNvSpPr>
              <a:spLocks noChangeArrowheads="1"/>
            </p:cNvSpPr>
            <p:nvPr/>
          </p:nvSpPr>
          <p:spPr bwMode="auto">
            <a:xfrm>
              <a:off x="5021566" y="3184780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T</a:t>
              </a:r>
            </a:p>
          </p:txBody>
        </p:sp>
        <p:sp>
          <p:nvSpPr>
            <p:cNvPr id="93206" name="Rectangle 47"/>
            <p:cNvSpPr>
              <a:spLocks noChangeArrowheads="1"/>
            </p:cNvSpPr>
            <p:nvPr/>
          </p:nvSpPr>
          <p:spPr bwMode="auto">
            <a:xfrm>
              <a:off x="5024731" y="5635831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dirty="0" err="1">
                  <a:latin typeface="楷体" pitchFamily="49" charset="-122"/>
                  <a:ea typeface="楷体" pitchFamily="49" charset="-122"/>
                </a:rPr>
                <a:t>i</a:t>
              </a:r>
              <a:endParaRPr kumimoji="1" lang="en-US" altLang="zh-CN" sz="24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07" name="Rectangle 48"/>
            <p:cNvSpPr>
              <a:spLocks noChangeArrowheads="1"/>
            </p:cNvSpPr>
            <p:nvPr/>
          </p:nvSpPr>
          <p:spPr bwMode="auto">
            <a:xfrm>
              <a:off x="5039029" y="3981705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>
                  <a:latin typeface="楷体" pitchFamily="49" charset="-122"/>
                  <a:ea typeface="楷体" pitchFamily="49" charset="-122"/>
                </a:rPr>
                <a:t>F</a:t>
              </a:r>
            </a:p>
          </p:txBody>
        </p:sp>
        <p:sp>
          <p:nvSpPr>
            <p:cNvPr id="93208" name="Rectangle 49"/>
            <p:cNvSpPr>
              <a:spLocks noChangeArrowheads="1"/>
            </p:cNvSpPr>
            <p:nvPr/>
          </p:nvSpPr>
          <p:spPr bwMode="auto">
            <a:xfrm>
              <a:off x="5058079" y="4771310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dirty="0">
                  <a:latin typeface="楷体" pitchFamily="49" charset="-122"/>
                  <a:ea typeface="楷体" pitchFamily="49" charset="-122"/>
                </a:rPr>
                <a:t>P</a:t>
              </a:r>
            </a:p>
          </p:txBody>
        </p:sp>
        <p:sp>
          <p:nvSpPr>
            <p:cNvPr id="93209" name="Rectangle 50"/>
            <p:cNvSpPr>
              <a:spLocks noChangeArrowheads="1"/>
            </p:cNvSpPr>
            <p:nvPr/>
          </p:nvSpPr>
          <p:spPr bwMode="auto">
            <a:xfrm>
              <a:off x="6153144" y="5650579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 err="1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kumimoji="1" lang="en-US" altLang="zh-CN" sz="2400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10" name="Rectangle 51"/>
            <p:cNvSpPr>
              <a:spLocks noChangeArrowheads="1"/>
            </p:cNvSpPr>
            <p:nvPr/>
          </p:nvSpPr>
          <p:spPr bwMode="auto">
            <a:xfrm>
              <a:off x="6153143" y="4784216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</a:rPr>
                <a:t>P</a:t>
              </a:r>
            </a:p>
          </p:txBody>
        </p:sp>
        <p:sp>
          <p:nvSpPr>
            <p:cNvPr id="93211" name="Rectangle 52"/>
            <p:cNvSpPr>
              <a:spLocks noChangeArrowheads="1"/>
            </p:cNvSpPr>
            <p:nvPr/>
          </p:nvSpPr>
          <p:spPr bwMode="auto">
            <a:xfrm>
              <a:off x="6969604" y="4769468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</a:p>
          </p:txBody>
        </p:sp>
        <p:sp>
          <p:nvSpPr>
            <p:cNvPr id="93212" name="Rectangle 53"/>
            <p:cNvSpPr>
              <a:spLocks noChangeArrowheads="1"/>
            </p:cNvSpPr>
            <p:nvPr/>
          </p:nvSpPr>
          <p:spPr bwMode="auto">
            <a:xfrm>
              <a:off x="6969603" y="3943762"/>
              <a:ext cx="155492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rgbClr val="FF3300"/>
                  </a:solidFill>
                  <a:latin typeface="楷体" pitchFamily="49" charset="-122"/>
                  <a:ea typeface="楷体" pitchFamily="49" charset="-122"/>
                </a:rPr>
                <a:t>P</a:t>
              </a:r>
            </a:p>
          </p:txBody>
        </p:sp>
        <p:sp>
          <p:nvSpPr>
            <p:cNvPr id="93213" name="Line 54"/>
            <p:cNvSpPr>
              <a:spLocks noChangeShapeType="1"/>
            </p:cNvSpPr>
            <p:nvPr/>
          </p:nvSpPr>
          <p:spPr bwMode="auto">
            <a:xfrm flipH="1">
              <a:off x="5987850" y="1430590"/>
              <a:ext cx="1312607" cy="3276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14" name="Line 55"/>
            <p:cNvSpPr>
              <a:spLocks noChangeShapeType="1"/>
            </p:cNvSpPr>
            <p:nvPr/>
          </p:nvSpPr>
          <p:spPr bwMode="auto">
            <a:xfrm>
              <a:off x="7335693" y="1472582"/>
              <a:ext cx="0" cy="2880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15" name="Line 56"/>
            <p:cNvSpPr>
              <a:spLocks noChangeShapeType="1"/>
            </p:cNvSpPr>
            <p:nvPr/>
          </p:nvSpPr>
          <p:spPr bwMode="auto">
            <a:xfrm>
              <a:off x="7365188" y="1428338"/>
              <a:ext cx="1314000" cy="326719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16" name="Line 57"/>
            <p:cNvSpPr>
              <a:spLocks noChangeShapeType="1"/>
            </p:cNvSpPr>
            <p:nvPr/>
          </p:nvSpPr>
          <p:spPr bwMode="auto">
            <a:xfrm flipH="1">
              <a:off x="5157177" y="2120488"/>
              <a:ext cx="724413" cy="357239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17" name="Line 58"/>
            <p:cNvSpPr>
              <a:spLocks noChangeShapeType="1"/>
            </p:cNvSpPr>
            <p:nvPr/>
          </p:nvSpPr>
          <p:spPr bwMode="auto">
            <a:xfrm>
              <a:off x="5886354" y="2139537"/>
              <a:ext cx="0" cy="3600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18" name="Line 59"/>
            <p:cNvSpPr>
              <a:spLocks noChangeShapeType="1"/>
            </p:cNvSpPr>
            <p:nvPr/>
          </p:nvSpPr>
          <p:spPr bwMode="auto">
            <a:xfrm>
              <a:off x="5891116" y="2120488"/>
              <a:ext cx="723600" cy="3564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19" name="Line 60"/>
            <p:cNvSpPr>
              <a:spLocks noChangeShapeType="1"/>
            </p:cNvSpPr>
            <p:nvPr/>
          </p:nvSpPr>
          <p:spPr bwMode="auto">
            <a:xfrm>
              <a:off x="5100934" y="2860930"/>
              <a:ext cx="0" cy="38576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20" name="Line 61"/>
            <p:cNvSpPr>
              <a:spLocks noChangeShapeType="1"/>
            </p:cNvSpPr>
            <p:nvPr/>
          </p:nvSpPr>
          <p:spPr bwMode="auto">
            <a:xfrm>
              <a:off x="5100934" y="3583242"/>
              <a:ext cx="0" cy="384175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21" name="Line 62"/>
            <p:cNvSpPr>
              <a:spLocks noChangeShapeType="1"/>
            </p:cNvSpPr>
            <p:nvPr/>
          </p:nvSpPr>
          <p:spPr bwMode="auto">
            <a:xfrm>
              <a:off x="5100934" y="4385136"/>
              <a:ext cx="0" cy="3852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22" name="Line 63"/>
            <p:cNvSpPr>
              <a:spLocks noChangeShapeType="1"/>
            </p:cNvSpPr>
            <p:nvPr/>
          </p:nvSpPr>
          <p:spPr bwMode="auto">
            <a:xfrm>
              <a:off x="5100934" y="5235321"/>
              <a:ext cx="0" cy="38576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23" name="Line 64"/>
            <p:cNvSpPr>
              <a:spLocks noChangeShapeType="1"/>
            </p:cNvSpPr>
            <p:nvPr/>
          </p:nvSpPr>
          <p:spPr bwMode="auto">
            <a:xfrm flipH="1">
              <a:off x="6247643" y="2858262"/>
              <a:ext cx="356400" cy="381600"/>
            </a:xfrm>
            <a:prstGeom prst="line">
              <a:avLst/>
            </a:prstGeom>
            <a:noFill/>
            <a:ln w="22225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24" name="Line 65"/>
            <p:cNvSpPr>
              <a:spLocks noChangeShapeType="1"/>
            </p:cNvSpPr>
            <p:nvPr/>
          </p:nvSpPr>
          <p:spPr bwMode="auto">
            <a:xfrm>
              <a:off x="6638428" y="2857751"/>
              <a:ext cx="0" cy="381600"/>
            </a:xfrm>
            <a:prstGeom prst="line">
              <a:avLst/>
            </a:prstGeom>
            <a:noFill/>
            <a:ln w="22225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25" name="Line 66"/>
            <p:cNvSpPr>
              <a:spLocks noChangeShapeType="1"/>
            </p:cNvSpPr>
            <p:nvPr/>
          </p:nvSpPr>
          <p:spPr bwMode="auto">
            <a:xfrm>
              <a:off x="6673147" y="2858262"/>
              <a:ext cx="356163" cy="381600"/>
            </a:xfrm>
            <a:prstGeom prst="line">
              <a:avLst/>
            </a:prstGeom>
            <a:noFill/>
            <a:ln w="22225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26" name="Line 67"/>
            <p:cNvSpPr>
              <a:spLocks noChangeShapeType="1"/>
            </p:cNvSpPr>
            <p:nvPr/>
          </p:nvSpPr>
          <p:spPr bwMode="auto">
            <a:xfrm>
              <a:off x="6230889" y="3587290"/>
              <a:ext cx="0" cy="385200"/>
            </a:xfrm>
            <a:prstGeom prst="line">
              <a:avLst/>
            </a:prstGeom>
            <a:noFill/>
            <a:ln w="22225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27" name="Line 68"/>
            <p:cNvSpPr>
              <a:spLocks noChangeShapeType="1"/>
            </p:cNvSpPr>
            <p:nvPr/>
          </p:nvSpPr>
          <p:spPr bwMode="auto">
            <a:xfrm>
              <a:off x="6230889" y="4399884"/>
              <a:ext cx="0" cy="385200"/>
            </a:xfrm>
            <a:prstGeom prst="line">
              <a:avLst/>
            </a:prstGeom>
            <a:noFill/>
            <a:ln w="22225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28" name="Line 69"/>
            <p:cNvSpPr>
              <a:spLocks noChangeShapeType="1"/>
            </p:cNvSpPr>
            <p:nvPr/>
          </p:nvSpPr>
          <p:spPr bwMode="auto">
            <a:xfrm>
              <a:off x="6230889" y="5250069"/>
              <a:ext cx="0" cy="385200"/>
            </a:xfrm>
            <a:prstGeom prst="line">
              <a:avLst/>
            </a:prstGeom>
            <a:noFill/>
            <a:ln w="22225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29" name="Line 70"/>
            <p:cNvSpPr>
              <a:spLocks noChangeShapeType="1"/>
            </p:cNvSpPr>
            <p:nvPr/>
          </p:nvSpPr>
          <p:spPr bwMode="auto">
            <a:xfrm>
              <a:off x="7047349" y="3572542"/>
              <a:ext cx="0" cy="385200"/>
            </a:xfrm>
            <a:prstGeom prst="line">
              <a:avLst/>
            </a:prstGeom>
            <a:noFill/>
            <a:ln w="22225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30" name="Line 71"/>
            <p:cNvSpPr>
              <a:spLocks noChangeShapeType="1"/>
            </p:cNvSpPr>
            <p:nvPr/>
          </p:nvSpPr>
          <p:spPr bwMode="auto">
            <a:xfrm>
              <a:off x="7047349" y="4340892"/>
              <a:ext cx="0" cy="461963"/>
            </a:xfrm>
            <a:prstGeom prst="line">
              <a:avLst/>
            </a:prstGeom>
            <a:noFill/>
            <a:ln w="22225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31" name="Line 72"/>
            <p:cNvSpPr>
              <a:spLocks noChangeShapeType="1"/>
            </p:cNvSpPr>
            <p:nvPr/>
          </p:nvSpPr>
          <p:spPr bwMode="auto">
            <a:xfrm>
              <a:off x="8754966" y="2108867"/>
              <a:ext cx="0" cy="38576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32" name="Line 73"/>
            <p:cNvSpPr>
              <a:spLocks noChangeShapeType="1"/>
            </p:cNvSpPr>
            <p:nvPr/>
          </p:nvSpPr>
          <p:spPr bwMode="auto">
            <a:xfrm>
              <a:off x="8754966" y="2834560"/>
              <a:ext cx="0" cy="3852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233" name="Line 74"/>
            <p:cNvSpPr>
              <a:spLocks noChangeShapeType="1"/>
            </p:cNvSpPr>
            <p:nvPr/>
          </p:nvSpPr>
          <p:spPr bwMode="auto">
            <a:xfrm>
              <a:off x="8754966" y="3564301"/>
              <a:ext cx="0" cy="3852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265471" y="4704735"/>
            <a:ext cx="4203290" cy="19172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75000"/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考虑下面的文法的句子</a:t>
            </a:r>
            <a:r>
              <a:rPr lang="en-US" altLang="zh-CN" sz="2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i+i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i+i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E+T|T</a:t>
            </a:r>
            <a:endParaRPr lang="en-US" altLang="zh-CN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T*F|F</a:t>
            </a:r>
            <a:endParaRPr lang="en-US" altLang="zh-CN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en-US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</a:t>
            </a:r>
            <a:r>
              <a:rPr lang="en-US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F|P</a:t>
            </a:r>
            <a:endParaRPr lang="en-US" altLang="zh-CN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(E)|i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title"/>
          </p:nvPr>
        </p:nvSpPr>
        <p:spPr>
          <a:xfrm>
            <a:off x="997360" y="217643"/>
            <a:ext cx="7070725" cy="534527"/>
          </a:xfrm>
        </p:spPr>
        <p:txBody>
          <a:bodyPr/>
          <a:lstStyle/>
          <a:p>
            <a:r>
              <a:rPr lang="zh-CN" altLang="en-US" sz="3600" dirty="0"/>
              <a:t>规范归约和算符优先比较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62326" y="6356350"/>
            <a:ext cx="506976" cy="365125"/>
          </a:xfrm>
        </p:spPr>
        <p:txBody>
          <a:bodyPr/>
          <a:lstStyle/>
          <a:p>
            <a:pPr>
              <a:defRPr/>
            </a:pPr>
            <a:fld id="{C231F3D1-4551-4307-9BFF-190E64530E27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4468" y="423672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23828" y="420624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8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0868" y="356616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7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00868" y="429768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6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00868" y="499872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5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4468" y="280416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4468" y="355092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4468" y="211836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4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23828" y="359664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9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31348" y="259080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10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16308" y="359664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11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16308" y="286512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12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60788" y="96012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14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24868" y="176784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13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44440" y="425196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05600" y="493776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82840" y="422148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83680" y="259080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4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06440" y="97536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7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63840" y="176784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6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6280" y="3550920"/>
            <a:ext cx="533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5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62015" y="894740"/>
            <a:ext cx="3977642" cy="5460340"/>
            <a:chOff x="594747" y="1397660"/>
            <a:chExt cx="3977642" cy="5460340"/>
          </a:xfrm>
        </p:grpSpPr>
        <p:grpSp>
          <p:nvGrpSpPr>
            <p:cNvPr id="28" name="组合 67"/>
            <p:cNvGrpSpPr/>
            <p:nvPr/>
          </p:nvGrpSpPr>
          <p:grpSpPr>
            <a:xfrm>
              <a:off x="594747" y="1397660"/>
              <a:ext cx="3977642" cy="4806983"/>
              <a:chOff x="594747" y="1397660"/>
              <a:chExt cx="3977642" cy="4806983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886702" y="1397660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94747" y="2201446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886702" y="2201446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+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94747" y="2955089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T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flipV="1">
                <a:off x="1188720" y="1787250"/>
                <a:ext cx="892769" cy="4682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2377559" y="1787250"/>
                <a:ext cx="960001" cy="4835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16200000">
                <a:off x="766854" y="2802748"/>
                <a:ext cx="28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16200000">
                <a:off x="1997629" y="2059204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10"/>
              <p:cNvSpPr/>
              <p:nvPr/>
            </p:nvSpPr>
            <p:spPr>
              <a:xfrm>
                <a:off x="3879214" y="3705285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9" name="矩形 11"/>
              <p:cNvSpPr/>
              <p:nvPr/>
            </p:nvSpPr>
            <p:spPr>
              <a:xfrm>
                <a:off x="3879214" y="4373882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d</a:t>
                </a:r>
                <a:endParaRPr lang="zh-CN" altLang="en-US" sz="28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 rot="16200000">
                <a:off x="4066561" y="4277583"/>
                <a:ext cx="28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3269611" y="2194092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T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879214" y="2953632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F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640346" y="2953632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T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rot="18720000">
                <a:off x="2959122" y="2800942"/>
                <a:ext cx="64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2880000">
                <a:off x="3594745" y="2800942"/>
                <a:ext cx="64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6200000">
                <a:off x="3456959" y="2796869"/>
                <a:ext cx="28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3259778" y="2948733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632522" y="3754490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94747" y="3664486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F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94747" y="4402889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rot="16200000">
                <a:off x="766854" y="4250548"/>
                <a:ext cx="28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>
                <a:off x="594747" y="5012489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53" name="直接连接符 52"/>
              <p:cNvCxnSpPr/>
              <p:nvPr/>
            </p:nvCxnSpPr>
            <p:spPr>
              <a:xfrm rot="16200000">
                <a:off x="766854" y="4951588"/>
                <a:ext cx="28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16200000">
                <a:off x="766854" y="3534268"/>
                <a:ext cx="28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 10"/>
              <p:cNvSpPr/>
              <p:nvPr/>
            </p:nvSpPr>
            <p:spPr>
              <a:xfrm>
                <a:off x="3044946" y="4404362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6" name="矩形 11"/>
              <p:cNvSpPr/>
              <p:nvPr/>
            </p:nvSpPr>
            <p:spPr>
              <a:xfrm>
                <a:off x="3044946" y="5042474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c</a:t>
                </a:r>
                <a:endParaRPr lang="zh-CN" altLang="en-US" sz="28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 rot="16200000">
                <a:off x="3217053" y="4945687"/>
                <a:ext cx="28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矩形 57"/>
              <p:cNvSpPr/>
              <p:nvPr/>
            </p:nvSpPr>
            <p:spPr>
              <a:xfrm>
                <a:off x="3044946" y="3705285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F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267970" y="5806437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 flipV="1">
                <a:off x="2584078" y="3352800"/>
                <a:ext cx="235322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3108960" y="3352800"/>
                <a:ext cx="234000" cy="3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16200000">
                <a:off x="3217053" y="4292822"/>
                <a:ext cx="28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矩形 62"/>
              <p:cNvSpPr/>
              <p:nvPr/>
            </p:nvSpPr>
            <p:spPr>
              <a:xfrm>
                <a:off x="2237490" y="4404362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F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252730" y="5103434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endParaRPr lang="zh-CN" altLang="en-US" sz="28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 rot="16200000">
                <a:off x="2409597" y="4991406"/>
                <a:ext cx="28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16200000">
                <a:off x="4066561" y="3528894"/>
                <a:ext cx="28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16200000">
                <a:off x="2784819" y="3553854"/>
                <a:ext cx="3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矩形 67"/>
              <p:cNvSpPr/>
              <p:nvPr/>
            </p:nvSpPr>
            <p:spPr>
              <a:xfrm>
                <a:off x="2237490" y="3705285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T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 rot="16200000">
                <a:off x="2409597" y="4292822"/>
                <a:ext cx="28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6200000">
                <a:off x="2424573" y="5661967"/>
                <a:ext cx="28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1371600" y="6400800"/>
              <a:ext cx="161544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33CC"/>
                  </a:solidFill>
                  <a:latin typeface="楷体" pitchFamily="49" charset="-122"/>
                  <a:ea typeface="楷体" pitchFamily="49" charset="-122"/>
                </a:rPr>
                <a:t>规范归约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853098" y="877533"/>
            <a:ext cx="3977642" cy="5477547"/>
            <a:chOff x="4853098" y="1380453"/>
            <a:chExt cx="3977642" cy="5477547"/>
          </a:xfrm>
        </p:grpSpPr>
        <p:grpSp>
          <p:nvGrpSpPr>
            <p:cNvPr id="72" name="组合 83"/>
            <p:cNvGrpSpPr/>
            <p:nvPr/>
          </p:nvGrpSpPr>
          <p:grpSpPr>
            <a:xfrm>
              <a:off x="4853098" y="1380453"/>
              <a:ext cx="3977642" cy="4806983"/>
              <a:chOff x="594747" y="1397660"/>
              <a:chExt cx="3977642" cy="4806983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886702" y="1397660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886702" y="2201446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+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76" name="直接连接符 75"/>
              <p:cNvCxnSpPr>
                <a:stCxn id="89" idx="0"/>
              </p:cNvCxnSpPr>
              <p:nvPr/>
            </p:nvCxnSpPr>
            <p:spPr>
              <a:xfrm flipV="1">
                <a:off x="941335" y="1787250"/>
                <a:ext cx="1140154" cy="26156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2377559" y="1787250"/>
                <a:ext cx="960001" cy="4835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6200000">
                <a:off x="1982389" y="2059204"/>
                <a:ext cx="4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矩形 10"/>
              <p:cNvSpPr/>
              <p:nvPr/>
            </p:nvSpPr>
            <p:spPr>
              <a:xfrm>
                <a:off x="3879214" y="3705285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0" name="矩形 11"/>
              <p:cNvSpPr/>
              <p:nvPr/>
            </p:nvSpPr>
            <p:spPr>
              <a:xfrm>
                <a:off x="3879214" y="4373882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d</a:t>
                </a:r>
                <a:endParaRPr lang="zh-CN" altLang="en-US" sz="28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81" name="直接连接符 80"/>
              <p:cNvCxnSpPr/>
              <p:nvPr/>
            </p:nvCxnSpPr>
            <p:spPr>
              <a:xfrm rot="16200000">
                <a:off x="4066561" y="4277583"/>
                <a:ext cx="28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矩形 81"/>
              <p:cNvSpPr/>
              <p:nvPr/>
            </p:nvSpPr>
            <p:spPr>
              <a:xfrm>
                <a:off x="3269611" y="2194092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T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640346" y="2953632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T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 rot="18720000">
                <a:off x="2959122" y="2800942"/>
                <a:ext cx="64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3686707" y="2560163"/>
                <a:ext cx="523855" cy="1145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rot="16200000">
                <a:off x="3456959" y="2796869"/>
                <a:ext cx="28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矩形 86"/>
              <p:cNvSpPr/>
              <p:nvPr/>
            </p:nvSpPr>
            <p:spPr>
              <a:xfrm>
                <a:off x="3275018" y="2948733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632522" y="3754490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94747" y="4402889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594747" y="5012489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91" name="直接连接符 90"/>
              <p:cNvCxnSpPr/>
              <p:nvPr/>
            </p:nvCxnSpPr>
            <p:spPr>
              <a:xfrm rot="16200000">
                <a:off x="766854" y="4951588"/>
                <a:ext cx="28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矩形 10"/>
              <p:cNvSpPr/>
              <p:nvPr/>
            </p:nvSpPr>
            <p:spPr>
              <a:xfrm>
                <a:off x="3044946" y="4404362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3" name="矩形 11"/>
              <p:cNvSpPr/>
              <p:nvPr/>
            </p:nvSpPr>
            <p:spPr>
              <a:xfrm>
                <a:off x="3044946" y="5042474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c</a:t>
                </a:r>
                <a:endParaRPr lang="zh-CN" altLang="en-US" sz="28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94" name="直接连接符 93"/>
              <p:cNvCxnSpPr/>
              <p:nvPr/>
            </p:nvCxnSpPr>
            <p:spPr>
              <a:xfrm rot="16200000">
                <a:off x="3217053" y="4945687"/>
                <a:ext cx="28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矩形 94"/>
              <p:cNvSpPr/>
              <p:nvPr/>
            </p:nvSpPr>
            <p:spPr>
              <a:xfrm>
                <a:off x="2267970" y="5806437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96" name="直接连接符 95"/>
              <p:cNvCxnSpPr>
                <a:stCxn id="98" idx="0"/>
              </p:cNvCxnSpPr>
              <p:nvPr/>
            </p:nvCxnSpPr>
            <p:spPr>
              <a:xfrm flipV="1">
                <a:off x="2599318" y="3352800"/>
                <a:ext cx="220082" cy="1750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3093720" y="3352800"/>
                <a:ext cx="282574" cy="10515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矩形 97"/>
              <p:cNvSpPr/>
              <p:nvPr/>
            </p:nvSpPr>
            <p:spPr>
              <a:xfrm>
                <a:off x="2252730" y="5103434"/>
                <a:ext cx="693175" cy="398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P</a:t>
                </a:r>
                <a:endParaRPr lang="zh-CN" altLang="en-US" sz="28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99" name="直接连接符 98"/>
              <p:cNvCxnSpPr/>
              <p:nvPr/>
            </p:nvCxnSpPr>
            <p:spPr>
              <a:xfrm rot="16200000">
                <a:off x="2784819" y="3553854"/>
                <a:ext cx="3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rot="16200000">
                <a:off x="2424573" y="5661967"/>
                <a:ext cx="28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矩形 72"/>
            <p:cNvSpPr/>
            <p:nvPr/>
          </p:nvSpPr>
          <p:spPr>
            <a:xfrm>
              <a:off x="5394960" y="6400800"/>
              <a:ext cx="237744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33CC"/>
                  </a:solidFill>
                  <a:latin typeface="楷体" pitchFamily="49" charset="-122"/>
                  <a:ea typeface="楷体" pitchFamily="49" charset="-122"/>
                </a:rPr>
                <a:t>算符优先归约</a:t>
              </a:r>
            </a:p>
          </p:txBody>
        </p:sp>
      </p:grpSp>
      <p:sp>
        <p:nvSpPr>
          <p:cNvPr id="101" name="矩形 100"/>
          <p:cNvSpPr/>
          <p:nvPr/>
        </p:nvSpPr>
        <p:spPr>
          <a:xfrm>
            <a:off x="3445878" y="5686485"/>
            <a:ext cx="1750962" cy="398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a+b</a:t>
            </a:r>
            <a:r>
              <a:rPr lang="en-US" altLang="zh-CN" sz="28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*c*d</a:t>
            </a:r>
            <a:endParaRPr lang="zh-CN" altLang="en-US" sz="2800" dirty="0">
              <a:solidFill>
                <a:srgbClr val="CC0099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410" y="167005"/>
            <a:ext cx="7886700" cy="610235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例</a:t>
            </a:r>
            <a:r>
              <a:rPr lang="en-US" altLang="zh-CN" sz="3600" dirty="0"/>
              <a:t>-</a:t>
            </a:r>
            <a:r>
              <a:rPr lang="zh-CN" altLang="en-US" sz="3600" dirty="0"/>
              <a:t>优先分析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90" y="956945"/>
            <a:ext cx="3135630" cy="795655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*i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+i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46382" y="2716161"/>
          <a:ext cx="5405776" cy="3657600"/>
        </p:xfrm>
        <a:graphic>
          <a:graphicData uri="http://schemas.openxmlformats.org/drawingml/2006/table">
            <a:tbl>
              <a:tblPr/>
              <a:tblGrid>
                <a:gridCol w="67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4355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Comic Sans MS" pitchFamily="66" charset="0"/>
                          <a:ea typeface="楷体" pitchFamily="49" charset="-122"/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0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Comic Sans MS" pitchFamily="66" charset="0"/>
                          <a:ea typeface="楷体" pitchFamily="49" charset="-122"/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=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&gt;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&lt;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=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12953" y="2694028"/>
            <a:ext cx="742329" cy="480977"/>
            <a:chOff x="412953" y="1170028"/>
            <a:chExt cx="742329" cy="480977"/>
          </a:xfrm>
        </p:grpSpPr>
        <p:sp>
          <p:nvSpPr>
            <p:cNvPr id="7" name="矩形 6"/>
            <p:cNvSpPr/>
            <p:nvPr/>
          </p:nvSpPr>
          <p:spPr>
            <a:xfrm>
              <a:off x="412953" y="1371580"/>
              <a:ext cx="368709" cy="2359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左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86573" y="1170028"/>
              <a:ext cx="368709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右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52437" y="1204605"/>
              <a:ext cx="678425" cy="446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581890" y="97004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组合 45"/>
          <p:cNvGrpSpPr/>
          <p:nvPr/>
        </p:nvGrpSpPr>
        <p:grpSpPr>
          <a:xfrm>
            <a:off x="6710762" y="339411"/>
            <a:ext cx="1594062" cy="3134594"/>
            <a:chOff x="6710762" y="223274"/>
            <a:chExt cx="1594062" cy="3134594"/>
          </a:xfrm>
        </p:grpSpPr>
        <p:grpSp>
          <p:nvGrpSpPr>
            <p:cNvPr id="11" name="组合 10"/>
            <p:cNvGrpSpPr>
              <a:grpSpLocks noChangeAspect="1"/>
            </p:cNvGrpSpPr>
            <p:nvPr/>
          </p:nvGrpSpPr>
          <p:grpSpPr>
            <a:xfrm>
              <a:off x="6747501" y="223274"/>
              <a:ext cx="1557323" cy="2619679"/>
              <a:chOff x="6494764" y="2287532"/>
              <a:chExt cx="2225086" cy="3742975"/>
            </a:xfrm>
          </p:grpSpPr>
          <p:sp>
            <p:nvSpPr>
              <p:cNvPr id="12" name="Rectangle 32"/>
              <p:cNvSpPr>
                <a:spLocks noChangeArrowheads="1"/>
              </p:cNvSpPr>
              <p:nvPr/>
            </p:nvSpPr>
            <p:spPr bwMode="auto">
              <a:xfrm>
                <a:off x="7740017" y="2287532"/>
                <a:ext cx="167197" cy="395774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itchFamily="49" charset="-122"/>
                    <a:ea typeface="楷体" pitchFamily="49" charset="-122"/>
                  </a:rPr>
                  <a:t>E</a:t>
                </a:r>
              </a:p>
            </p:txBody>
          </p:sp>
          <p:sp>
            <p:nvSpPr>
              <p:cNvPr id="13" name="Rectangle 35"/>
              <p:cNvSpPr>
                <a:spLocks noChangeArrowheads="1"/>
              </p:cNvSpPr>
              <p:nvPr/>
            </p:nvSpPr>
            <p:spPr bwMode="auto">
              <a:xfrm>
                <a:off x="7740809" y="2879523"/>
                <a:ext cx="167197" cy="395774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+</a:t>
                </a:r>
              </a:p>
            </p:txBody>
          </p:sp>
          <p:sp>
            <p:nvSpPr>
              <p:cNvPr id="14" name="Line 54"/>
              <p:cNvSpPr>
                <a:spLocks noChangeShapeType="1"/>
              </p:cNvSpPr>
              <p:nvPr/>
            </p:nvSpPr>
            <p:spPr bwMode="auto">
              <a:xfrm flipH="1">
                <a:off x="7152956" y="2650165"/>
                <a:ext cx="482397" cy="299512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5" name="Line 55"/>
              <p:cNvSpPr>
                <a:spLocks noChangeShapeType="1"/>
              </p:cNvSpPr>
              <p:nvPr/>
            </p:nvSpPr>
            <p:spPr bwMode="auto">
              <a:xfrm>
                <a:off x="7810461" y="2667338"/>
                <a:ext cx="0" cy="270076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6" name="Line 56"/>
              <p:cNvSpPr>
                <a:spLocks noChangeShapeType="1"/>
              </p:cNvSpPr>
              <p:nvPr/>
            </p:nvSpPr>
            <p:spPr bwMode="auto">
              <a:xfrm>
                <a:off x="7998899" y="2650162"/>
                <a:ext cx="483502" cy="298332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grpSp>
            <p:nvGrpSpPr>
              <p:cNvPr id="17" name="组合 103"/>
              <p:cNvGrpSpPr/>
              <p:nvPr/>
            </p:nvGrpSpPr>
            <p:grpSpPr>
              <a:xfrm>
                <a:off x="6494764" y="3584867"/>
                <a:ext cx="1064137" cy="2445640"/>
                <a:chOff x="5904844" y="2853839"/>
                <a:chExt cx="1064137" cy="2445640"/>
              </a:xfrm>
            </p:grpSpPr>
            <p:sp>
              <p:nvSpPr>
                <p:cNvPr id="28" name="Rectangle 33"/>
                <p:cNvSpPr>
                  <a:spLocks noChangeArrowheads="1"/>
                </p:cNvSpPr>
                <p:nvPr/>
              </p:nvSpPr>
              <p:spPr bwMode="auto">
                <a:xfrm>
                  <a:off x="6378717" y="2853839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楷体" pitchFamily="49" charset="-122"/>
                      <a:ea typeface="楷体" pitchFamily="49" charset="-122"/>
                    </a:rPr>
                    <a:t>T</a:t>
                  </a:r>
                </a:p>
              </p:txBody>
            </p:sp>
            <p:sp>
              <p:nvSpPr>
                <p:cNvPr id="29" name="Rectangle 34"/>
                <p:cNvSpPr>
                  <a:spLocks noChangeArrowheads="1"/>
                </p:cNvSpPr>
                <p:nvPr/>
              </p:nvSpPr>
              <p:spPr bwMode="auto">
                <a:xfrm>
                  <a:off x="6801784" y="4166153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rgbClr val="009900"/>
                      </a:solidFill>
                      <a:latin typeface="楷体" pitchFamily="49" charset="-122"/>
                      <a:ea typeface="楷体" pitchFamily="49" charset="-122"/>
                    </a:rPr>
                    <a:t>P</a:t>
                  </a:r>
                </a:p>
              </p:txBody>
            </p:sp>
            <p:sp>
              <p:nvSpPr>
                <p:cNvPr id="30" name="Rectangle 42"/>
                <p:cNvSpPr>
                  <a:spLocks noChangeArrowheads="1"/>
                </p:cNvSpPr>
                <p:nvPr/>
              </p:nvSpPr>
              <p:spPr bwMode="auto">
                <a:xfrm>
                  <a:off x="6800985" y="3464949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楷体" pitchFamily="49" charset="-122"/>
                      <a:ea typeface="楷体" pitchFamily="49" charset="-122"/>
                    </a:rPr>
                    <a:t>F</a:t>
                  </a:r>
                </a:p>
              </p:txBody>
            </p:sp>
            <p:sp>
              <p:nvSpPr>
                <p:cNvPr id="31" name="Rectangle 44"/>
                <p:cNvSpPr>
                  <a:spLocks noChangeArrowheads="1"/>
                </p:cNvSpPr>
                <p:nvPr/>
              </p:nvSpPr>
              <p:spPr bwMode="auto">
                <a:xfrm>
                  <a:off x="6378712" y="3464949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zh-CN" altLang="en-US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*</a:t>
                  </a:r>
                  <a:endParaRPr kumimoji="1" lang="en-US" altLang="zh-CN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2" name="Rectangle 45"/>
                <p:cNvSpPr>
                  <a:spLocks noChangeArrowheads="1"/>
                </p:cNvSpPr>
                <p:nvPr/>
              </p:nvSpPr>
              <p:spPr bwMode="auto">
                <a:xfrm>
                  <a:off x="5905637" y="3464949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楷体" pitchFamily="49" charset="-122"/>
                      <a:ea typeface="楷体" pitchFamily="49" charset="-122"/>
                    </a:rPr>
                    <a:t>T</a:t>
                  </a:r>
                </a:p>
              </p:txBody>
            </p:sp>
            <p:sp>
              <p:nvSpPr>
                <p:cNvPr id="33" name="Rectangle 46"/>
                <p:cNvSpPr>
                  <a:spLocks noChangeArrowheads="1"/>
                </p:cNvSpPr>
                <p:nvPr/>
              </p:nvSpPr>
              <p:spPr bwMode="auto">
                <a:xfrm>
                  <a:off x="5905642" y="4169328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楷体" pitchFamily="49" charset="-122"/>
                      <a:ea typeface="楷体" pitchFamily="49" charset="-122"/>
                    </a:rPr>
                    <a:t>F</a:t>
                  </a:r>
                </a:p>
              </p:txBody>
            </p:sp>
            <p:sp>
              <p:nvSpPr>
                <p:cNvPr id="34" name="Rectangle 48"/>
                <p:cNvSpPr>
                  <a:spLocks noChangeArrowheads="1"/>
                </p:cNvSpPr>
                <p:nvPr/>
              </p:nvSpPr>
              <p:spPr bwMode="auto">
                <a:xfrm>
                  <a:off x="5904844" y="4903705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rgbClr val="009900"/>
                      </a:solidFill>
                      <a:latin typeface="楷体" pitchFamily="49" charset="-122"/>
                      <a:ea typeface="楷体" pitchFamily="49" charset="-122"/>
                    </a:rPr>
                    <a:t>P</a:t>
                  </a:r>
                </a:p>
              </p:txBody>
            </p:sp>
            <p:sp>
              <p:nvSpPr>
                <p:cNvPr id="35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6125210" y="3214263"/>
                  <a:ext cx="272657" cy="249937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6" name="Line 58"/>
                <p:cNvSpPr>
                  <a:spLocks noChangeShapeType="1"/>
                </p:cNvSpPr>
                <p:nvPr/>
              </p:nvSpPr>
              <p:spPr bwMode="auto">
                <a:xfrm>
                  <a:off x="6463107" y="3284618"/>
                  <a:ext cx="0" cy="213667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7" name="Line 59"/>
                <p:cNvSpPr>
                  <a:spLocks noChangeShapeType="1"/>
                </p:cNvSpPr>
                <p:nvPr/>
              </p:nvSpPr>
              <p:spPr bwMode="auto">
                <a:xfrm>
                  <a:off x="6522838" y="3236987"/>
                  <a:ext cx="272657" cy="272656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8" name="Line 60"/>
                <p:cNvSpPr>
                  <a:spLocks noChangeShapeType="1"/>
                </p:cNvSpPr>
                <p:nvPr/>
              </p:nvSpPr>
              <p:spPr bwMode="auto">
                <a:xfrm>
                  <a:off x="5988446" y="3863501"/>
                  <a:ext cx="0" cy="308619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9" name="Line 61"/>
                <p:cNvSpPr>
                  <a:spLocks noChangeShapeType="1"/>
                </p:cNvSpPr>
                <p:nvPr/>
              </p:nvSpPr>
              <p:spPr bwMode="auto">
                <a:xfrm>
                  <a:off x="5988446" y="4593552"/>
                  <a:ext cx="0" cy="308619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40" name="Line 65"/>
                <p:cNvSpPr>
                  <a:spLocks noChangeShapeType="1"/>
                </p:cNvSpPr>
                <p:nvPr/>
              </p:nvSpPr>
              <p:spPr bwMode="auto">
                <a:xfrm>
                  <a:off x="6885383" y="3882551"/>
                  <a:ext cx="0" cy="308619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18" name="组合 104"/>
              <p:cNvGrpSpPr/>
              <p:nvPr/>
            </p:nvGrpSpPr>
            <p:grpSpPr>
              <a:xfrm>
                <a:off x="8445008" y="2885872"/>
                <a:ext cx="274842" cy="2688273"/>
                <a:chOff x="8474504" y="2871124"/>
                <a:chExt cx="274842" cy="2688273"/>
              </a:xfrm>
            </p:grpSpPr>
            <p:sp>
              <p:nvSpPr>
                <p:cNvPr id="21" name="Rectangle 37"/>
                <p:cNvSpPr>
                  <a:spLocks noChangeArrowheads="1"/>
                </p:cNvSpPr>
                <p:nvPr/>
              </p:nvSpPr>
              <p:spPr bwMode="auto">
                <a:xfrm>
                  <a:off x="8527534" y="2871124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楷体" pitchFamily="49" charset="-122"/>
                      <a:ea typeface="楷体" pitchFamily="49" charset="-122"/>
                    </a:rPr>
                    <a:t>T</a:t>
                  </a:r>
                </a:p>
              </p:txBody>
            </p:sp>
            <p:sp>
              <p:nvSpPr>
                <p:cNvPr id="22" name="Rectangle 38"/>
                <p:cNvSpPr>
                  <a:spLocks noChangeArrowheads="1"/>
                </p:cNvSpPr>
                <p:nvPr/>
              </p:nvSpPr>
              <p:spPr bwMode="auto">
                <a:xfrm>
                  <a:off x="8474504" y="5163623"/>
                  <a:ext cx="274842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i</a:t>
                  </a:r>
                  <a:r>
                    <a:rPr kumimoji="1" lang="en-US" altLang="zh-CN" baseline="-25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3</a:t>
                  </a:r>
                </a:p>
              </p:txBody>
            </p:sp>
            <p:sp>
              <p:nvSpPr>
                <p:cNvPr id="23" name="Rectangle 39"/>
                <p:cNvSpPr>
                  <a:spLocks noChangeArrowheads="1"/>
                </p:cNvSpPr>
                <p:nvPr/>
              </p:nvSpPr>
              <p:spPr bwMode="auto">
                <a:xfrm>
                  <a:off x="8526738" y="3570120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楷体" pitchFamily="49" charset="-122"/>
                      <a:ea typeface="楷体" pitchFamily="49" charset="-122"/>
                    </a:rPr>
                    <a:t>F</a:t>
                  </a:r>
                </a:p>
              </p:txBody>
            </p:sp>
            <p:sp>
              <p:nvSpPr>
                <p:cNvPr id="24" name="Rectangle 43"/>
                <p:cNvSpPr>
                  <a:spLocks noChangeArrowheads="1"/>
                </p:cNvSpPr>
                <p:nvPr/>
              </p:nvSpPr>
              <p:spPr bwMode="auto">
                <a:xfrm>
                  <a:off x="8526738" y="4358758"/>
                  <a:ext cx="167197" cy="395774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rgbClr val="009900"/>
                      </a:solidFill>
                      <a:latin typeface="楷体" pitchFamily="49" charset="-122"/>
                      <a:ea typeface="楷体" pitchFamily="49" charset="-122"/>
                    </a:rPr>
                    <a:t>P</a:t>
                  </a:r>
                </a:p>
              </p:txBody>
            </p:sp>
            <p:sp>
              <p:nvSpPr>
                <p:cNvPr id="25" name="Line 72"/>
                <p:cNvSpPr>
                  <a:spLocks noChangeShapeType="1"/>
                </p:cNvSpPr>
                <p:nvPr/>
              </p:nvSpPr>
              <p:spPr bwMode="auto">
                <a:xfrm>
                  <a:off x="8610338" y="3291960"/>
                  <a:ext cx="0" cy="308619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6" name="Line 73"/>
                <p:cNvSpPr>
                  <a:spLocks noChangeShapeType="1"/>
                </p:cNvSpPr>
                <p:nvPr/>
              </p:nvSpPr>
              <p:spPr bwMode="auto">
                <a:xfrm>
                  <a:off x="8610339" y="3988872"/>
                  <a:ext cx="0" cy="385762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7" name="Line 74"/>
                <p:cNvSpPr>
                  <a:spLocks noChangeShapeType="1"/>
                </p:cNvSpPr>
                <p:nvPr/>
              </p:nvSpPr>
              <p:spPr bwMode="auto">
                <a:xfrm>
                  <a:off x="8610339" y="4747698"/>
                  <a:ext cx="0" cy="385762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sp>
            <p:nvSpPr>
              <p:cNvPr id="19" name="Rectangle 37"/>
              <p:cNvSpPr>
                <a:spLocks noChangeArrowheads="1"/>
              </p:cNvSpPr>
              <p:nvPr/>
            </p:nvSpPr>
            <p:spPr bwMode="auto">
              <a:xfrm>
                <a:off x="6968029" y="2885873"/>
                <a:ext cx="167197" cy="395774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楷体" pitchFamily="49" charset="-122"/>
                    <a:ea typeface="楷体" pitchFamily="49" charset="-122"/>
                  </a:rPr>
                  <a:t>E</a:t>
                </a:r>
              </a:p>
            </p:txBody>
          </p:sp>
          <p:sp>
            <p:nvSpPr>
              <p:cNvPr id="20" name="Line 72"/>
              <p:cNvSpPr>
                <a:spLocks noChangeShapeType="1"/>
              </p:cNvSpPr>
              <p:nvPr/>
            </p:nvSpPr>
            <p:spPr bwMode="auto">
              <a:xfrm>
                <a:off x="7050833" y="3306706"/>
                <a:ext cx="0" cy="308619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7330970" y="2571974"/>
              <a:ext cx="192360" cy="27699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</a:p>
          </p:txBody>
        </p:sp>
        <p:sp>
          <p:nvSpPr>
            <p:cNvPr id="43" name="Rectangle 34"/>
            <p:cNvSpPr>
              <a:spLocks noChangeArrowheads="1"/>
            </p:cNvSpPr>
            <p:nvPr/>
          </p:nvSpPr>
          <p:spPr bwMode="auto">
            <a:xfrm>
              <a:off x="6710762" y="3080869"/>
              <a:ext cx="192360" cy="27699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</a:p>
          </p:txBody>
        </p:sp>
        <p:sp>
          <p:nvSpPr>
            <p:cNvPr id="44" name="Line 61"/>
            <p:cNvSpPr>
              <a:spLocks noChangeShapeType="1"/>
            </p:cNvSpPr>
            <p:nvPr/>
          </p:nvSpPr>
          <p:spPr bwMode="auto">
            <a:xfrm>
              <a:off x="6809049" y="2865087"/>
              <a:ext cx="0" cy="2160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5" name="Line 61"/>
            <p:cNvSpPr>
              <a:spLocks noChangeShapeType="1"/>
            </p:cNvSpPr>
            <p:nvPr/>
          </p:nvSpPr>
          <p:spPr bwMode="auto">
            <a:xfrm>
              <a:off x="7436418" y="2348880"/>
              <a:ext cx="0" cy="2160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581890" y="97004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3581890" y="97004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3581890" y="97004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3581890" y="97004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3581890" y="97004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3581890" y="971485"/>
          <a:ext cx="548640" cy="146160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3581890" y="97004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3581890" y="97004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3581890" y="971485"/>
          <a:ext cx="548640" cy="146160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5013470" y="97004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013470" y="97004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5013470" y="971485"/>
          <a:ext cx="548640" cy="146160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2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5013470" y="953725"/>
          <a:ext cx="548640" cy="147936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2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5013470" y="953725"/>
          <a:ext cx="548640" cy="147936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5013470" y="953725"/>
          <a:ext cx="548640" cy="147936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5013470" y="971485"/>
          <a:ext cx="548640" cy="146160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5013470" y="953725"/>
          <a:ext cx="548640" cy="147936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5013470" y="953725"/>
          <a:ext cx="548640" cy="147936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5013470" y="971485"/>
          <a:ext cx="548640" cy="146160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00">
                <a:tc>
                  <a:txBody>
                    <a:bodyPr/>
                    <a:lstStyle/>
                    <a:p>
                      <a:pPr algn="ctr"/>
                      <a:endParaRPr lang="zh-CN" altLang="en-US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5013470" y="970045"/>
          <a:ext cx="548640" cy="146304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006327BA-E1ED-4CC7-B08D-F618E41F2274}"/>
              </a:ext>
            </a:extLst>
          </p:cNvPr>
          <p:cNvSpPr/>
          <p:nvPr/>
        </p:nvSpPr>
        <p:spPr>
          <a:xfrm>
            <a:off x="6806011" y="3700772"/>
            <a:ext cx="1556448" cy="2629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00"/>
              </a:spcAft>
            </a:pP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1)E</a:t>
            </a:r>
            <a:r>
              <a:rPr lang="zh-CN" altLang="en-US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+T</a:t>
            </a:r>
          </a:p>
          <a:p>
            <a:pPr>
              <a:spcAft>
                <a:spcPts val="100"/>
              </a:spcAft>
            </a:pPr>
            <a:r>
              <a:rPr lang="en-US" altLang="zh-CN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)E</a:t>
            </a:r>
            <a:r>
              <a:rPr lang="zh-CN" altLang="en-US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T</a:t>
            </a:r>
            <a:endParaRPr lang="en-US" altLang="zh-CN" sz="20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100"/>
              </a:spcAft>
            </a:pP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(3</a:t>
            </a:r>
            <a:r>
              <a:rPr lang="en-US" altLang="zh-CN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)T</a:t>
            </a:r>
            <a:r>
              <a:rPr lang="zh-CN" altLang="en-US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*F</a:t>
            </a:r>
          </a:p>
          <a:p>
            <a:pPr>
              <a:spcAft>
                <a:spcPts val="100"/>
              </a:spcAft>
            </a:pP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(4</a:t>
            </a:r>
            <a:r>
              <a:rPr lang="en-US" altLang="zh-CN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)T</a:t>
            </a:r>
            <a:r>
              <a:rPr lang="zh-CN" altLang="en-US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F</a:t>
            </a:r>
            <a:endParaRPr lang="en-US" altLang="zh-CN" sz="20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100"/>
              </a:spcAft>
            </a:pP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(5</a:t>
            </a:r>
            <a:r>
              <a:rPr lang="en-US" altLang="zh-CN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)F</a:t>
            </a:r>
            <a:r>
              <a:rPr lang="zh-CN" altLang="en-US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r>
              <a:rPr lang="zh-CN" altLang="en-US" sz="20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↑</a:t>
            </a: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F</a:t>
            </a:r>
          </a:p>
          <a:p>
            <a:pPr>
              <a:spcAft>
                <a:spcPts val="100"/>
              </a:spcAft>
            </a:pP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(6</a:t>
            </a:r>
            <a:r>
              <a:rPr lang="en-US" altLang="zh-CN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)F</a:t>
            </a:r>
            <a:r>
              <a:rPr lang="zh-CN" altLang="en-US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P</a:t>
            </a:r>
            <a:endParaRPr lang="en-US" altLang="zh-CN" sz="20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100"/>
              </a:spcAft>
            </a:pP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(7</a:t>
            </a:r>
            <a:r>
              <a:rPr lang="en-US" altLang="zh-CN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)P</a:t>
            </a:r>
            <a:r>
              <a:rPr lang="zh-CN" altLang="en-US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E)</a:t>
            </a:r>
          </a:p>
          <a:p>
            <a:pPr>
              <a:spcAft>
                <a:spcPts val="100"/>
              </a:spcAft>
            </a:pPr>
            <a:r>
              <a:rPr lang="en-US" altLang="zh-CN" sz="2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(8</a:t>
            </a:r>
            <a:r>
              <a:rPr lang="en-US" altLang="zh-CN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)P</a:t>
            </a:r>
            <a:r>
              <a:rPr lang="zh-CN" altLang="en-US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i</a:t>
            </a:r>
            <a:endParaRPr lang="zh-CN" altLang="en-US" sz="20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8630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作业</a:t>
            </a:r>
            <a:r>
              <a:rPr lang="en-US" altLang="zh-CN" sz="3600">
                <a:solidFill>
                  <a:srgbClr val="FF0000"/>
                </a:solidFill>
              </a:rPr>
              <a:t>1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03774"/>
            <a:ext cx="8100900" cy="4230471"/>
          </a:xfrm>
        </p:spPr>
        <p:txBody>
          <a:bodyPr/>
          <a:lstStyle/>
          <a:p>
            <a:r>
              <a:rPr lang="zh-CN" altLang="en-US" dirty="0"/>
              <a:t>算符优先分析中，非终结符实际上是无用的，归约发生时，非终结符也根本不需要参与，请问：</a:t>
            </a:r>
            <a:endParaRPr lang="en-US" altLang="zh-CN" dirty="0"/>
          </a:p>
          <a:p>
            <a:pPr marL="274638" indent="0">
              <a:buNone/>
            </a:pPr>
            <a:r>
              <a:rPr lang="zh-CN" altLang="en-US" dirty="0"/>
              <a:t>既然没有非终结符，终结符都归约到哪里去了？</a:t>
            </a:r>
            <a:endParaRPr lang="en-US" altLang="zh-CN" dirty="0"/>
          </a:p>
          <a:p>
            <a:pPr marL="274638" indent="0">
              <a:buNone/>
            </a:pPr>
            <a:r>
              <a:rPr lang="zh-CN" altLang="en-US" dirty="0"/>
              <a:t>请论述上面的问题。</a:t>
            </a:r>
            <a:endParaRPr lang="en-US" altLang="zh-CN" dirty="0"/>
          </a:p>
          <a:p>
            <a:pPr marL="274638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要求并提示：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74638" indent="0">
              <a:buNone/>
            </a:pPr>
            <a:r>
              <a:rPr lang="zh-CN" altLang="en-US" sz="2400"/>
              <a:t>论述不少于</a:t>
            </a:r>
            <a:r>
              <a:rPr lang="en-US" altLang="zh-CN" sz="2400"/>
              <a:t>300</a:t>
            </a:r>
            <a:r>
              <a:rPr lang="zh-CN" altLang="en-US" sz="2400"/>
              <a:t>字，若少于此</a:t>
            </a:r>
            <a:r>
              <a:rPr lang="en-US" altLang="zh-CN" sz="2400"/>
              <a:t>300</a:t>
            </a:r>
            <a:r>
              <a:rPr lang="zh-CN" altLang="en-US" sz="2400"/>
              <a:t>字，你能把道理说清楚的</a:t>
            </a:r>
            <a:r>
              <a:rPr lang="zh-CN" altLang="en-US" sz="2400" dirty="0"/>
              <a:t>可能性极小。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903635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作业</a:t>
            </a:r>
            <a:r>
              <a:rPr lang="en-US" altLang="zh-CN" sz="3600">
                <a:solidFill>
                  <a:srgbClr val="FF0000"/>
                </a:solidFill>
              </a:rPr>
              <a:t>2</a:t>
            </a:r>
            <a:endParaRPr lang="zh-CN" altLang="en-US" sz="3600" dirty="0">
              <a:solidFill>
                <a:srgbClr val="0033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72296"/>
            <a:ext cx="2655295" cy="630070"/>
          </a:xfrm>
        </p:spPr>
        <p:txBody>
          <a:bodyPr/>
          <a:lstStyle/>
          <a:p>
            <a:r>
              <a:rPr lang="zh-CN" altLang="en-US" sz="2400" dirty="0"/>
              <a:t>已知</a:t>
            </a:r>
            <a:r>
              <a:rPr lang="en-US" altLang="zh-CN" sz="2400" dirty="0"/>
              <a:t>G[S]</a:t>
            </a:r>
            <a:r>
              <a:rPr lang="zh-CN" altLang="en-US" sz="2400" dirty="0"/>
              <a:t>如下：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1880" y="1227290"/>
            <a:ext cx="1485165" cy="945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(T)|a</a:t>
            </a:r>
          </a:p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zh-CN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T</a:t>
            </a:r>
            <a:r>
              <a:rPr lang="zh-CN" altLang="en-US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T+S|S</a:t>
            </a:r>
            <a:endParaRPr lang="zh-CN" altLang="en-US" sz="2200" dirty="0">
              <a:solidFill>
                <a:srgbClr val="00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56565" y="2393884"/>
            <a:ext cx="7695855" cy="2430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E1CE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请按规范归约的次序给出规范归约输入串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a+a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的过程中出现的所有句柄，开始符号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不计入句柄；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E1CE3"/>
              </a:buClr>
              <a:buSzPct val="100000"/>
              <a:buFont typeface="+mj-lt"/>
              <a:buAutoNum type="arabicPeriod" startAt="2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给出算符优先分析法的分析过程；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E1CE3"/>
              </a:buClr>
              <a:buSzPct val="100000"/>
              <a:buFont typeface="+mj-lt"/>
              <a:buAutoNum type="arabicPeriod" startAt="2"/>
              <a:tabLst/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回答：算符优先分析与规范归约分析是一回事吗？为什么？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91EC4-EB4F-4073-92DA-3B56F24A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480"/>
            <a:ext cx="7886700" cy="723615"/>
          </a:xfrm>
        </p:spPr>
        <p:txBody>
          <a:bodyPr/>
          <a:lstStyle/>
          <a:p>
            <a:r>
              <a:rPr lang="zh-CN" altLang="en-US" sz="3600"/>
              <a:t>优先函数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70996-83BE-4E39-81CE-3FE6375FF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6148"/>
            <a:ext cx="7886700" cy="2506993"/>
          </a:xfrm>
        </p:spPr>
        <p:txBody>
          <a:bodyPr/>
          <a:lstStyle/>
          <a:p>
            <a:r>
              <a:rPr lang="zh-CN" altLang="en-US" sz="2400"/>
              <a:t>每个终结符</a:t>
            </a:r>
            <a:r>
              <a:rPr lang="en-US" altLang="zh-CN" sz="2400"/>
              <a:t>θ</a:t>
            </a:r>
            <a:r>
              <a:rPr lang="zh-CN" altLang="en-US" sz="2400"/>
              <a:t>与两个函数相对应：</a:t>
            </a:r>
            <a:endParaRPr lang="en-US" altLang="zh-CN" sz="2400"/>
          </a:p>
          <a:p>
            <a:pPr marL="265113" indent="0">
              <a:spcAft>
                <a:spcPts val="0"/>
              </a:spcAft>
              <a:buNone/>
            </a:pPr>
            <a:r>
              <a:rPr lang="en-US" altLang="zh-CN" sz="2000"/>
              <a:t>θ</a:t>
            </a:r>
            <a:r>
              <a:rPr lang="en-US" altLang="zh-CN" sz="2000" baseline="-25000"/>
              <a:t>1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＜</a:t>
            </a:r>
            <a:r>
              <a:rPr lang="en-US" altLang="zh-CN" sz="2000"/>
              <a:t>θ</a:t>
            </a:r>
            <a:r>
              <a:rPr lang="en-US" altLang="zh-CN" sz="2000" baseline="-25000"/>
              <a:t>2</a:t>
            </a:r>
            <a:r>
              <a:rPr lang="zh-CN" altLang="en-US" sz="2000"/>
              <a:t>，则</a:t>
            </a:r>
            <a:r>
              <a:rPr lang="en-US" altLang="zh-CN" sz="2000"/>
              <a:t>f(θ</a:t>
            </a:r>
            <a:r>
              <a:rPr lang="en-US" altLang="zh-CN" sz="2000" baseline="-25000"/>
              <a:t>1</a:t>
            </a:r>
            <a:r>
              <a:rPr lang="en-US" altLang="zh-CN" sz="2000"/>
              <a:t>)</a:t>
            </a:r>
            <a:r>
              <a:rPr lang="zh-CN" altLang="en-US" sz="2000">
                <a:sym typeface="Symbol" pitchFamily="18" charset="2"/>
              </a:rPr>
              <a:t>＜</a:t>
            </a:r>
            <a:r>
              <a:rPr lang="en-US" altLang="zh-CN" sz="2000">
                <a:sym typeface="Symbol" pitchFamily="18" charset="2"/>
              </a:rPr>
              <a:t>g(</a:t>
            </a:r>
            <a:r>
              <a:rPr lang="en-US" altLang="zh-CN" sz="2000"/>
              <a:t>θ</a:t>
            </a:r>
            <a:r>
              <a:rPr lang="en-US" altLang="zh-CN" sz="2000" baseline="-25000"/>
              <a:t>2</a:t>
            </a:r>
            <a:r>
              <a:rPr lang="en-US" altLang="zh-CN" sz="2000">
                <a:sym typeface="Symbol" pitchFamily="18" charset="2"/>
              </a:rPr>
              <a:t>)</a:t>
            </a:r>
            <a:endParaRPr lang="en-US" altLang="zh-CN" sz="2000"/>
          </a:p>
          <a:p>
            <a:pPr marL="265113" indent="0">
              <a:spcAft>
                <a:spcPts val="0"/>
              </a:spcAft>
              <a:buNone/>
            </a:pPr>
            <a:r>
              <a:rPr lang="en-US" altLang="zh-CN" sz="2000"/>
              <a:t>θ</a:t>
            </a:r>
            <a:r>
              <a:rPr lang="en-US" altLang="zh-CN" sz="2000" baseline="-25000"/>
              <a:t>1</a:t>
            </a:r>
            <a:r>
              <a:rPr lang="zh-CN" altLang="en-US" sz="2000">
                <a:sym typeface="Symbol" pitchFamily="18" charset="2"/>
              </a:rPr>
              <a:t>＝</a:t>
            </a:r>
            <a:r>
              <a:rPr lang="en-US" altLang="zh-CN" sz="2000"/>
              <a:t>θ</a:t>
            </a:r>
            <a:r>
              <a:rPr lang="en-US" altLang="zh-CN" sz="2000" baseline="-25000"/>
              <a:t>2</a:t>
            </a:r>
            <a:r>
              <a:rPr lang="zh-CN" altLang="en-US" sz="2000"/>
              <a:t>，则</a:t>
            </a:r>
            <a:r>
              <a:rPr lang="en-US" altLang="zh-CN" sz="2000"/>
              <a:t>f(θ</a:t>
            </a:r>
            <a:r>
              <a:rPr lang="en-US" altLang="zh-CN" sz="2000" baseline="-25000"/>
              <a:t>1</a:t>
            </a:r>
            <a:r>
              <a:rPr lang="en-US" altLang="zh-CN" sz="2000"/>
              <a:t>)</a:t>
            </a:r>
            <a:r>
              <a:rPr lang="zh-CN" altLang="en-US" sz="2000">
                <a:sym typeface="Symbol" pitchFamily="18" charset="2"/>
              </a:rPr>
              <a:t>＝</a:t>
            </a:r>
            <a:r>
              <a:rPr lang="en-US" altLang="zh-CN" sz="2000">
                <a:sym typeface="Symbol" pitchFamily="18" charset="2"/>
              </a:rPr>
              <a:t>g(</a:t>
            </a:r>
            <a:r>
              <a:rPr lang="en-US" altLang="zh-CN" sz="2000"/>
              <a:t>θ</a:t>
            </a:r>
            <a:r>
              <a:rPr lang="en-US" altLang="zh-CN" sz="2000" baseline="-25000"/>
              <a:t>2</a:t>
            </a:r>
            <a:r>
              <a:rPr lang="en-US" altLang="zh-CN" sz="2000">
                <a:sym typeface="Symbol" pitchFamily="18" charset="2"/>
              </a:rPr>
              <a:t>)</a:t>
            </a:r>
            <a:endParaRPr lang="en-US" altLang="zh-CN" sz="2000"/>
          </a:p>
          <a:p>
            <a:pPr marL="265113" indent="0">
              <a:buNone/>
            </a:pPr>
            <a:r>
              <a:rPr lang="en-US" altLang="zh-CN" sz="2000"/>
              <a:t>θ</a:t>
            </a:r>
            <a:r>
              <a:rPr lang="en-US" altLang="zh-CN" sz="2000" baseline="-25000"/>
              <a:t>1</a:t>
            </a:r>
            <a:r>
              <a:rPr lang="zh-CN" altLang="en-US" sz="2000">
                <a:sym typeface="Symbol" pitchFamily="18" charset="2"/>
              </a:rPr>
              <a:t>＞</a:t>
            </a:r>
            <a:r>
              <a:rPr lang="en-US" altLang="zh-CN" sz="2000"/>
              <a:t>θ</a:t>
            </a:r>
            <a:r>
              <a:rPr lang="en-US" altLang="zh-CN" sz="2000" baseline="-25000"/>
              <a:t>2</a:t>
            </a:r>
            <a:r>
              <a:rPr lang="zh-CN" altLang="en-US" sz="2000"/>
              <a:t>，则</a:t>
            </a:r>
            <a:r>
              <a:rPr lang="en-US" altLang="zh-CN" sz="2000"/>
              <a:t>f(θ</a:t>
            </a:r>
            <a:r>
              <a:rPr lang="en-US" altLang="zh-CN" sz="2000" baseline="-25000"/>
              <a:t>1</a:t>
            </a:r>
            <a:r>
              <a:rPr lang="en-US" altLang="zh-CN" sz="2000"/>
              <a:t>)</a:t>
            </a:r>
            <a:r>
              <a:rPr lang="zh-CN" altLang="en-US" sz="2000">
                <a:sym typeface="Symbol" pitchFamily="18" charset="2"/>
              </a:rPr>
              <a:t>＞</a:t>
            </a:r>
            <a:r>
              <a:rPr lang="en-US" altLang="zh-CN" sz="2000">
                <a:sym typeface="Symbol" pitchFamily="18" charset="2"/>
              </a:rPr>
              <a:t>g(</a:t>
            </a:r>
            <a:r>
              <a:rPr lang="en-US" altLang="zh-CN" sz="2000"/>
              <a:t>θ</a:t>
            </a:r>
            <a:r>
              <a:rPr lang="en-US" altLang="zh-CN" sz="2000" baseline="-25000"/>
              <a:t>2</a:t>
            </a:r>
            <a:r>
              <a:rPr lang="en-US" altLang="zh-CN" sz="2000">
                <a:sym typeface="Symbol" pitchFamily="18" charset="2"/>
              </a:rPr>
              <a:t>)</a:t>
            </a:r>
          </a:p>
          <a:p>
            <a:r>
              <a:rPr lang="zh-CN" altLang="en-US" sz="2400">
                <a:solidFill>
                  <a:srgbClr val="FF0000"/>
                </a:solidFill>
                <a:sym typeface="Symbol" pitchFamily="18" charset="2"/>
              </a:rPr>
              <a:t>例：</a:t>
            </a:r>
            <a:r>
              <a:rPr lang="zh-CN" altLang="en-US" sz="2400">
                <a:sym typeface="Symbol" pitchFamily="18" charset="2"/>
              </a:rPr>
              <a:t>优先表对应的优先函数</a:t>
            </a:r>
            <a:endParaRPr lang="zh-CN" altLang="en-US" sz="24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CAC21F-F99F-4FE2-ADDA-AC21A4FD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448C106-F204-47DC-88B8-6EE8AA649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7075" y="1358770"/>
            <a:ext cx="3719703" cy="256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F1B2925-45AA-4573-9C34-387C8D1B6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88303"/>
              </p:ext>
            </p:extLst>
          </p:nvPr>
        </p:nvGraphicFramePr>
        <p:xfrm>
          <a:off x="626909" y="4284095"/>
          <a:ext cx="4755184" cy="1350149"/>
        </p:xfrm>
        <a:graphic>
          <a:graphicData uri="http://schemas.openxmlformats.org/drawingml/2006/table">
            <a:tbl>
              <a:tblPr/>
              <a:tblGrid>
                <a:gridCol w="594398">
                  <a:extLst>
                    <a:ext uri="{9D8B030D-6E8A-4147-A177-3AD203B41FA5}">
                      <a16:colId xmlns:a16="http://schemas.microsoft.com/office/drawing/2014/main" val="347758776"/>
                    </a:ext>
                  </a:extLst>
                </a:gridCol>
                <a:gridCol w="594398">
                  <a:extLst>
                    <a:ext uri="{9D8B030D-6E8A-4147-A177-3AD203B41FA5}">
                      <a16:colId xmlns:a16="http://schemas.microsoft.com/office/drawing/2014/main" val="86455814"/>
                    </a:ext>
                  </a:extLst>
                </a:gridCol>
                <a:gridCol w="594398">
                  <a:extLst>
                    <a:ext uri="{9D8B030D-6E8A-4147-A177-3AD203B41FA5}">
                      <a16:colId xmlns:a16="http://schemas.microsoft.com/office/drawing/2014/main" val="3870058647"/>
                    </a:ext>
                  </a:extLst>
                </a:gridCol>
                <a:gridCol w="594398">
                  <a:extLst>
                    <a:ext uri="{9D8B030D-6E8A-4147-A177-3AD203B41FA5}">
                      <a16:colId xmlns:a16="http://schemas.microsoft.com/office/drawing/2014/main" val="1037080588"/>
                    </a:ext>
                  </a:extLst>
                </a:gridCol>
                <a:gridCol w="594398">
                  <a:extLst>
                    <a:ext uri="{9D8B030D-6E8A-4147-A177-3AD203B41FA5}">
                      <a16:colId xmlns:a16="http://schemas.microsoft.com/office/drawing/2014/main" val="3613977137"/>
                    </a:ext>
                  </a:extLst>
                </a:gridCol>
                <a:gridCol w="594398">
                  <a:extLst>
                    <a:ext uri="{9D8B030D-6E8A-4147-A177-3AD203B41FA5}">
                      <a16:colId xmlns:a16="http://schemas.microsoft.com/office/drawing/2014/main" val="377720512"/>
                    </a:ext>
                  </a:extLst>
                </a:gridCol>
                <a:gridCol w="594398">
                  <a:extLst>
                    <a:ext uri="{9D8B030D-6E8A-4147-A177-3AD203B41FA5}">
                      <a16:colId xmlns:a16="http://schemas.microsoft.com/office/drawing/2014/main" val="2238167936"/>
                    </a:ext>
                  </a:extLst>
                </a:gridCol>
                <a:gridCol w="594398">
                  <a:extLst>
                    <a:ext uri="{9D8B030D-6E8A-4147-A177-3AD203B41FA5}">
                      <a16:colId xmlns:a16="http://schemas.microsoft.com/office/drawing/2014/main" val="479325384"/>
                    </a:ext>
                  </a:extLst>
                </a:gridCol>
              </a:tblGrid>
              <a:tr h="450050"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#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938731"/>
                  </a:ext>
                </a:extLst>
              </a:tr>
              <a:tr h="4500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34008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g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19779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67FF2B9-7AA2-4C53-AE20-E32519DA05DD}"/>
              </a:ext>
            </a:extLst>
          </p:cNvPr>
          <p:cNvSpPr txBox="1">
            <a:spLocks/>
          </p:cNvSpPr>
          <p:nvPr/>
        </p:nvSpPr>
        <p:spPr bwMode="auto">
          <a:xfrm>
            <a:off x="5697125" y="4284094"/>
            <a:ext cx="3269653" cy="135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E1CE3"/>
              </a:buClr>
              <a:buSzPct val="6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C0099"/>
              </a:buClr>
              <a:buSzPct val="70000"/>
              <a:buFont typeface="Wingdings" pitchFamily="2" charset="2"/>
              <a:buChar char="Ø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2000"/>
              <a:t>注意：</a:t>
            </a:r>
            <a:endParaRPr lang="en-US" altLang="zh-CN" sz="2000"/>
          </a:p>
          <a:p>
            <a:pPr marL="265113" indent="-265113" defTabSz="9144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sz="2000"/>
              <a:t>优先函数不能产生矛盾；</a:t>
            </a:r>
            <a:endParaRPr lang="en-US" altLang="zh-CN" sz="2000"/>
          </a:p>
          <a:p>
            <a:pPr marL="265113" indent="-265113" defTabSz="9144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sz="2000"/>
              <a:t>优先函数不唯一。</a:t>
            </a:r>
          </a:p>
        </p:txBody>
      </p:sp>
    </p:spTree>
    <p:extLst>
      <p:ext uri="{BB962C8B-B14F-4D97-AF65-F5344CB8AC3E}">
        <p14:creationId xmlns:p14="http://schemas.microsoft.com/office/powerpoint/2010/main" val="3180942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91EC4-EB4F-4073-92DA-3B56F24A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480"/>
            <a:ext cx="7886700" cy="723615"/>
          </a:xfrm>
        </p:spPr>
        <p:txBody>
          <a:bodyPr/>
          <a:lstStyle/>
          <a:p>
            <a:r>
              <a:rPr lang="zh-CN" altLang="en-US" sz="3600"/>
              <a:t>优先函数（续）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70996-83BE-4E39-81CE-3FE6375FF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6149"/>
            <a:ext cx="4618425" cy="587636"/>
          </a:xfrm>
        </p:spPr>
        <p:txBody>
          <a:bodyPr/>
          <a:lstStyle/>
          <a:p>
            <a:r>
              <a:rPr lang="zh-CN" altLang="en-US" sz="2400">
                <a:solidFill>
                  <a:srgbClr val="FF0000"/>
                </a:solidFill>
              </a:rPr>
              <a:t>例：</a:t>
            </a:r>
            <a:r>
              <a:rPr lang="zh-CN" altLang="en-US" sz="2400"/>
              <a:t>构造优先函数算法之一：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CAC21F-F99F-4FE2-ADDA-AC21A4FD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2380" y="6309320"/>
            <a:ext cx="522970" cy="412155"/>
          </a:xfrm>
        </p:spPr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448C106-F204-47DC-88B8-6EE8AA649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2060" y="954294"/>
            <a:ext cx="3719703" cy="256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F1B2925-45AA-4573-9C34-387C8D1B6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07116"/>
              </p:ext>
            </p:extLst>
          </p:nvPr>
        </p:nvGraphicFramePr>
        <p:xfrm>
          <a:off x="750144" y="1908544"/>
          <a:ext cx="3827724" cy="1520456"/>
        </p:xfrm>
        <a:graphic>
          <a:graphicData uri="http://schemas.openxmlformats.org/drawingml/2006/table">
            <a:tbl>
              <a:tblPr/>
              <a:tblGrid>
                <a:gridCol w="637954">
                  <a:extLst>
                    <a:ext uri="{9D8B030D-6E8A-4147-A177-3AD203B41FA5}">
                      <a16:colId xmlns:a16="http://schemas.microsoft.com/office/drawing/2014/main" val="347758776"/>
                    </a:ext>
                  </a:extLst>
                </a:gridCol>
                <a:gridCol w="637954">
                  <a:extLst>
                    <a:ext uri="{9D8B030D-6E8A-4147-A177-3AD203B41FA5}">
                      <a16:colId xmlns:a16="http://schemas.microsoft.com/office/drawing/2014/main" val="86455814"/>
                    </a:ext>
                  </a:extLst>
                </a:gridCol>
                <a:gridCol w="637954">
                  <a:extLst>
                    <a:ext uri="{9D8B030D-6E8A-4147-A177-3AD203B41FA5}">
                      <a16:colId xmlns:a16="http://schemas.microsoft.com/office/drawing/2014/main" val="3870058647"/>
                    </a:ext>
                  </a:extLst>
                </a:gridCol>
                <a:gridCol w="637954">
                  <a:extLst>
                    <a:ext uri="{9D8B030D-6E8A-4147-A177-3AD203B41FA5}">
                      <a16:colId xmlns:a16="http://schemas.microsoft.com/office/drawing/2014/main" val="1037080588"/>
                    </a:ext>
                  </a:extLst>
                </a:gridCol>
                <a:gridCol w="637954">
                  <a:extLst>
                    <a:ext uri="{9D8B030D-6E8A-4147-A177-3AD203B41FA5}">
                      <a16:colId xmlns:a16="http://schemas.microsoft.com/office/drawing/2014/main" val="3613977137"/>
                    </a:ext>
                  </a:extLst>
                </a:gridCol>
                <a:gridCol w="637954">
                  <a:extLst>
                    <a:ext uri="{9D8B030D-6E8A-4147-A177-3AD203B41FA5}">
                      <a16:colId xmlns:a16="http://schemas.microsoft.com/office/drawing/2014/main" val="377720512"/>
                    </a:ext>
                  </a:extLst>
                </a:gridCol>
              </a:tblGrid>
              <a:tr h="506819"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938731"/>
                  </a:ext>
                </a:extLst>
              </a:tr>
              <a:tr h="506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340081"/>
                  </a:ext>
                </a:extLst>
              </a:tr>
              <a:tr h="5068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g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19779"/>
                  </a:ext>
                </a:extLst>
              </a:tr>
            </a:tbl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D9F8B29F-CE40-4119-B1DF-AEB0C7F75BD9}"/>
              </a:ext>
            </a:extLst>
          </p:cNvPr>
          <p:cNvGrpSpPr/>
          <p:nvPr/>
        </p:nvGrpSpPr>
        <p:grpSpPr>
          <a:xfrm>
            <a:off x="3230565" y="3829050"/>
            <a:ext cx="4626800" cy="2368550"/>
            <a:chOff x="2440750" y="3829050"/>
            <a:chExt cx="4626800" cy="2368550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B247981-6225-4D13-A385-F93912AF50D7}"/>
                </a:ext>
              </a:extLst>
            </p:cNvPr>
            <p:cNvCxnSpPr>
              <a:cxnSpLocks/>
              <a:stCxn id="9" idx="4"/>
              <a:endCxn id="26" idx="0"/>
            </p:cNvCxnSpPr>
            <p:nvPr/>
          </p:nvCxnSpPr>
          <p:spPr>
            <a:xfrm>
              <a:off x="2887882" y="4799643"/>
              <a:ext cx="0" cy="661239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CB41F9E-7824-4D43-B776-89C3DFC26525}"/>
                </a:ext>
              </a:extLst>
            </p:cNvPr>
            <p:cNvCxnSpPr>
              <a:cxnSpLocks/>
            </p:cNvCxnSpPr>
            <p:nvPr/>
          </p:nvCxnSpPr>
          <p:spPr>
            <a:xfrm>
              <a:off x="5488750" y="4786545"/>
              <a:ext cx="596900" cy="74295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852F4C39-C220-499B-A7A5-A9A181EF69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4950" y="4710346"/>
              <a:ext cx="596900" cy="755649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7">
              <a:extLst>
                <a:ext uri="{FF2B5EF4-FFF2-40B4-BE49-F238E27FC236}">
                  <a16:creationId xmlns:a16="http://schemas.microsoft.com/office/drawing/2014/main" id="{7DBFA11E-C7F1-4AAC-BFB9-6907E54D5302}"/>
                </a:ext>
              </a:extLst>
            </p:cNvPr>
            <p:cNvSpPr/>
            <p:nvPr/>
          </p:nvSpPr>
          <p:spPr bwMode="auto">
            <a:xfrm>
              <a:off x="2696269" y="4414443"/>
              <a:ext cx="383225" cy="385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72000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r>
                <a:rPr lang="en-US" altLang="zh-CN" baseline="-250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椭圆 7">
              <a:extLst>
                <a:ext uri="{FF2B5EF4-FFF2-40B4-BE49-F238E27FC236}">
                  <a16:creationId xmlns:a16="http://schemas.microsoft.com/office/drawing/2014/main" id="{4ABFAEA9-32C4-450C-94E7-A755A9EFF6D1}"/>
                </a:ext>
              </a:extLst>
            </p:cNvPr>
            <p:cNvSpPr/>
            <p:nvPr/>
          </p:nvSpPr>
          <p:spPr bwMode="auto">
            <a:xfrm>
              <a:off x="3532423" y="4414443"/>
              <a:ext cx="383225" cy="385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72000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r>
                <a:rPr lang="en-US" altLang="zh-CN" baseline="-250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椭圆 7">
              <a:extLst>
                <a:ext uri="{FF2B5EF4-FFF2-40B4-BE49-F238E27FC236}">
                  <a16:creationId xmlns:a16="http://schemas.microsoft.com/office/drawing/2014/main" id="{04B9C756-0595-4D80-896F-F9F02A972327}"/>
                </a:ext>
              </a:extLst>
            </p:cNvPr>
            <p:cNvSpPr/>
            <p:nvPr/>
          </p:nvSpPr>
          <p:spPr bwMode="auto">
            <a:xfrm>
              <a:off x="4377967" y="4414443"/>
              <a:ext cx="383225" cy="385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72000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0033CC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r>
                <a:rPr lang="zh-CN" altLang="en-US" sz="1800" baseline="-25000">
                  <a:solidFill>
                    <a:srgbClr val="0033CC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↑</a:t>
              </a:r>
              <a:endParaRPr lang="zh-CN" altLang="en-US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1" name="椭圆 7">
              <a:extLst>
                <a:ext uri="{FF2B5EF4-FFF2-40B4-BE49-F238E27FC236}">
                  <a16:creationId xmlns:a16="http://schemas.microsoft.com/office/drawing/2014/main" id="{6F3404EF-7966-4C15-B23E-BC0A5734C4F9}"/>
                </a:ext>
              </a:extLst>
            </p:cNvPr>
            <p:cNvSpPr/>
            <p:nvPr/>
          </p:nvSpPr>
          <p:spPr bwMode="auto">
            <a:xfrm>
              <a:off x="5206337" y="4414443"/>
              <a:ext cx="383225" cy="385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72000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r>
                <a:rPr lang="en-US" altLang="zh-CN" baseline="-250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椭圆 7">
              <a:extLst>
                <a:ext uri="{FF2B5EF4-FFF2-40B4-BE49-F238E27FC236}">
                  <a16:creationId xmlns:a16="http://schemas.microsoft.com/office/drawing/2014/main" id="{25A4DC2A-C7A5-420C-A6CA-203D6EDBE39E}"/>
                </a:ext>
              </a:extLst>
            </p:cNvPr>
            <p:cNvSpPr/>
            <p:nvPr/>
          </p:nvSpPr>
          <p:spPr bwMode="auto">
            <a:xfrm>
              <a:off x="6042491" y="4414443"/>
              <a:ext cx="383225" cy="385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72000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r>
                <a:rPr lang="en-US" altLang="zh-CN" baseline="-250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6" name="椭圆 7">
              <a:extLst>
                <a:ext uri="{FF2B5EF4-FFF2-40B4-BE49-F238E27FC236}">
                  <a16:creationId xmlns:a16="http://schemas.microsoft.com/office/drawing/2014/main" id="{42163B4A-17BB-4A7D-B8B3-7A077B80AE32}"/>
                </a:ext>
              </a:extLst>
            </p:cNvPr>
            <p:cNvSpPr/>
            <p:nvPr/>
          </p:nvSpPr>
          <p:spPr bwMode="auto">
            <a:xfrm>
              <a:off x="2696269" y="5460882"/>
              <a:ext cx="383225" cy="385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72000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g</a:t>
              </a:r>
              <a:r>
                <a:rPr lang="en-US" altLang="zh-CN" baseline="-250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椭圆 7">
              <a:extLst>
                <a:ext uri="{FF2B5EF4-FFF2-40B4-BE49-F238E27FC236}">
                  <a16:creationId xmlns:a16="http://schemas.microsoft.com/office/drawing/2014/main" id="{2A5E3CCC-C45F-44D0-BA1A-E17BDFEEBC13}"/>
                </a:ext>
              </a:extLst>
            </p:cNvPr>
            <p:cNvSpPr/>
            <p:nvPr/>
          </p:nvSpPr>
          <p:spPr bwMode="auto">
            <a:xfrm>
              <a:off x="3532423" y="5460882"/>
              <a:ext cx="383225" cy="385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72000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g</a:t>
              </a:r>
              <a:r>
                <a:rPr lang="en-US" altLang="zh-CN" baseline="-250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0" name="椭圆 7">
              <a:extLst>
                <a:ext uri="{FF2B5EF4-FFF2-40B4-BE49-F238E27FC236}">
                  <a16:creationId xmlns:a16="http://schemas.microsoft.com/office/drawing/2014/main" id="{EDE47D0F-AC2E-4A7A-A6C2-0F4E2458EA75}"/>
                </a:ext>
              </a:extLst>
            </p:cNvPr>
            <p:cNvSpPr/>
            <p:nvPr/>
          </p:nvSpPr>
          <p:spPr bwMode="auto">
            <a:xfrm>
              <a:off x="4377967" y="5460882"/>
              <a:ext cx="383225" cy="385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72000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0033CC"/>
                  </a:solidFill>
                  <a:latin typeface="楷体" pitchFamily="49" charset="-122"/>
                  <a:ea typeface="楷体" pitchFamily="49" charset="-122"/>
                </a:rPr>
                <a:t>g</a:t>
              </a:r>
              <a:r>
                <a:rPr lang="zh-CN" altLang="en-US" sz="1800" baseline="-25000">
                  <a:solidFill>
                    <a:srgbClr val="0033CC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↑</a:t>
              </a:r>
              <a:endParaRPr lang="zh-CN" altLang="en-US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椭圆 7">
              <a:extLst>
                <a:ext uri="{FF2B5EF4-FFF2-40B4-BE49-F238E27FC236}">
                  <a16:creationId xmlns:a16="http://schemas.microsoft.com/office/drawing/2014/main" id="{03432F2D-21AA-4365-BB9A-B9D2F49378BE}"/>
                </a:ext>
              </a:extLst>
            </p:cNvPr>
            <p:cNvSpPr/>
            <p:nvPr/>
          </p:nvSpPr>
          <p:spPr bwMode="auto">
            <a:xfrm>
              <a:off x="5206337" y="5459775"/>
              <a:ext cx="383225" cy="385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72000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g</a:t>
              </a:r>
              <a:r>
                <a:rPr lang="en-US" altLang="zh-CN" baseline="-250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椭圆 7">
              <a:extLst>
                <a:ext uri="{FF2B5EF4-FFF2-40B4-BE49-F238E27FC236}">
                  <a16:creationId xmlns:a16="http://schemas.microsoft.com/office/drawing/2014/main" id="{8C245BBA-6F37-4513-ACF6-8C687163C48A}"/>
                </a:ext>
              </a:extLst>
            </p:cNvPr>
            <p:cNvSpPr/>
            <p:nvPr/>
          </p:nvSpPr>
          <p:spPr bwMode="auto">
            <a:xfrm>
              <a:off x="6042491" y="5459775"/>
              <a:ext cx="383225" cy="38520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72000" anchor="ctr"/>
            <a:lstStyle/>
            <a:p>
              <a:pPr algn="ctr">
                <a:defRPr/>
              </a:pPr>
              <a:r>
                <a:rPr lang="en-US" altLang="zh-CN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g</a:t>
              </a:r>
              <a:r>
                <a:rPr lang="en-US" altLang="zh-CN" baseline="-250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29D2681A-FB43-4EE0-947D-4F6D5DDFCD9B}"/>
                </a:ext>
              </a:extLst>
            </p:cNvPr>
            <p:cNvSpPr/>
            <p:nvPr/>
          </p:nvSpPr>
          <p:spPr>
            <a:xfrm>
              <a:off x="2885250" y="4037245"/>
              <a:ext cx="3937000" cy="2032000"/>
            </a:xfrm>
            <a:custGeom>
              <a:avLst/>
              <a:gdLst>
                <a:gd name="connsiteX0" fmla="*/ 0 w 3937000"/>
                <a:gd name="connsiteY0" fmla="*/ 374650 h 2032000"/>
                <a:gd name="connsiteX1" fmla="*/ 0 w 3937000"/>
                <a:gd name="connsiteY1" fmla="*/ 0 h 2032000"/>
                <a:gd name="connsiteX2" fmla="*/ 3937000 w 3937000"/>
                <a:gd name="connsiteY2" fmla="*/ 0 h 2032000"/>
                <a:gd name="connsiteX3" fmla="*/ 3937000 w 3937000"/>
                <a:gd name="connsiteY3" fmla="*/ 2032000 h 2032000"/>
                <a:gd name="connsiteX4" fmla="*/ 3340100 w 3937000"/>
                <a:gd name="connsiteY4" fmla="*/ 2032000 h 2032000"/>
                <a:gd name="connsiteX5" fmla="*/ 3340100 w 3937000"/>
                <a:gd name="connsiteY5" fmla="*/ 18034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7000" h="2032000">
                  <a:moveTo>
                    <a:pt x="0" y="374650"/>
                  </a:moveTo>
                  <a:lnTo>
                    <a:pt x="0" y="0"/>
                  </a:lnTo>
                  <a:lnTo>
                    <a:pt x="3937000" y="0"/>
                  </a:lnTo>
                  <a:lnTo>
                    <a:pt x="3937000" y="2032000"/>
                  </a:lnTo>
                  <a:lnTo>
                    <a:pt x="3340100" y="2032000"/>
                  </a:lnTo>
                  <a:lnTo>
                    <a:pt x="3340100" y="18034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27795CE-DFDF-4C05-A36E-83E38AD79CDB}"/>
                </a:ext>
              </a:extLst>
            </p:cNvPr>
            <p:cNvGrpSpPr/>
            <p:nvPr/>
          </p:nvGrpSpPr>
          <p:grpSpPr>
            <a:xfrm>
              <a:off x="2440750" y="3834045"/>
              <a:ext cx="3003550" cy="2228850"/>
              <a:chOff x="2440750" y="3834045"/>
              <a:chExt cx="3003550" cy="2228850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607B3758-6A7A-4BEA-9990-92A6C61B09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0385" y="5844220"/>
                <a:ext cx="0" cy="21681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5CDDD8B8-FCEB-40F2-BFAA-B38B6E036CDA}"/>
                  </a:ext>
                </a:extLst>
              </p:cNvPr>
              <p:cNvSpPr/>
              <p:nvPr/>
            </p:nvSpPr>
            <p:spPr>
              <a:xfrm>
                <a:off x="2440750" y="3834045"/>
                <a:ext cx="3003550" cy="2228850"/>
              </a:xfrm>
              <a:custGeom>
                <a:avLst/>
                <a:gdLst>
                  <a:gd name="connsiteX0" fmla="*/ 2952750 w 3003550"/>
                  <a:gd name="connsiteY0" fmla="*/ 2012950 h 2228850"/>
                  <a:gd name="connsiteX1" fmla="*/ 2952750 w 3003550"/>
                  <a:gd name="connsiteY1" fmla="*/ 2228850 h 2228850"/>
                  <a:gd name="connsiteX2" fmla="*/ 0 w 3003550"/>
                  <a:gd name="connsiteY2" fmla="*/ 2228850 h 2228850"/>
                  <a:gd name="connsiteX3" fmla="*/ 0 w 3003550"/>
                  <a:gd name="connsiteY3" fmla="*/ 0 h 2228850"/>
                  <a:gd name="connsiteX4" fmla="*/ 3003550 w 3003550"/>
                  <a:gd name="connsiteY4" fmla="*/ 0 h 2228850"/>
                  <a:gd name="connsiteX5" fmla="*/ 3003550 w 3003550"/>
                  <a:gd name="connsiteY5" fmla="*/ 571500 h 22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3550" h="2228850">
                    <a:moveTo>
                      <a:pt x="2952750" y="2012950"/>
                    </a:moveTo>
                    <a:lnTo>
                      <a:pt x="2952750" y="2228850"/>
                    </a:lnTo>
                    <a:lnTo>
                      <a:pt x="0" y="2228850"/>
                    </a:lnTo>
                    <a:lnTo>
                      <a:pt x="0" y="0"/>
                    </a:lnTo>
                    <a:lnTo>
                      <a:pt x="3003550" y="0"/>
                    </a:lnTo>
                    <a:lnTo>
                      <a:pt x="3003550" y="57150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D3901C-FD2D-4E1C-B35B-F4755DEDA67D}"/>
                </a:ext>
              </a:extLst>
            </p:cNvPr>
            <p:cNvCxnSpPr>
              <a:stCxn id="12" idx="3"/>
              <a:endCxn id="26" idx="7"/>
            </p:cNvCxnSpPr>
            <p:nvPr/>
          </p:nvCxnSpPr>
          <p:spPr>
            <a:xfrm flipH="1">
              <a:off x="3023372" y="4743232"/>
              <a:ext cx="565173" cy="774061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CA28016-C6A8-4CB2-B951-C7219A209FFC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3716905" y="4037245"/>
              <a:ext cx="0" cy="377198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A878983-CA29-43F5-89AA-757CBCCD7CE0}"/>
                </a:ext>
              </a:extLst>
            </p:cNvPr>
            <p:cNvCxnSpPr>
              <a:cxnSpLocks/>
              <a:stCxn id="12" idx="4"/>
              <a:endCxn id="28" idx="0"/>
            </p:cNvCxnSpPr>
            <p:nvPr/>
          </p:nvCxnSpPr>
          <p:spPr>
            <a:xfrm>
              <a:off x="3724036" y="4799643"/>
              <a:ext cx="0" cy="661239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7CB39AA7-FA1D-486C-89B7-744C183007A2}"/>
                </a:ext>
              </a:extLst>
            </p:cNvPr>
            <p:cNvCxnSpPr>
              <a:cxnSpLocks/>
              <a:stCxn id="28" idx="1"/>
              <a:endCxn id="9" idx="5"/>
            </p:cNvCxnSpPr>
            <p:nvPr/>
          </p:nvCxnSpPr>
          <p:spPr>
            <a:xfrm flipH="1" flipV="1">
              <a:off x="3023372" y="4743232"/>
              <a:ext cx="565173" cy="774061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F9F2DA4-B8E0-4A6C-B47B-F8AB642FE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171" y="5852432"/>
              <a:ext cx="0" cy="216813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3562573-36CA-4683-A480-E295DD1F7BC0}"/>
                </a:ext>
              </a:extLst>
            </p:cNvPr>
            <p:cNvCxnSpPr/>
            <p:nvPr/>
          </p:nvCxnSpPr>
          <p:spPr>
            <a:xfrm>
              <a:off x="4572000" y="4037245"/>
              <a:ext cx="0" cy="377198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C4509F4-ED20-46D0-9623-C00BA8C03900}"/>
                </a:ext>
              </a:extLst>
            </p:cNvPr>
            <p:cNvCxnSpPr>
              <a:cxnSpLocks/>
              <a:stCxn id="15" idx="3"/>
              <a:endCxn id="26" idx="6"/>
            </p:cNvCxnSpPr>
            <p:nvPr/>
          </p:nvCxnSpPr>
          <p:spPr>
            <a:xfrm flipH="1">
              <a:off x="3079494" y="4743232"/>
              <a:ext cx="1354595" cy="910250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524CC4D-010B-4760-B489-A45D39E82817}"/>
                </a:ext>
              </a:extLst>
            </p:cNvPr>
            <p:cNvCxnSpPr>
              <a:cxnSpLocks/>
              <a:endCxn id="28" idx="7"/>
            </p:cNvCxnSpPr>
            <p:nvPr/>
          </p:nvCxnSpPr>
          <p:spPr>
            <a:xfrm flipH="1">
              <a:off x="3859526" y="4781550"/>
              <a:ext cx="617224" cy="735743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33D2473D-55FC-4D85-A162-3DFD81855D79}"/>
                </a:ext>
              </a:extLst>
            </p:cNvPr>
            <p:cNvCxnSpPr>
              <a:cxnSpLocks/>
              <a:stCxn id="30" idx="0"/>
              <a:endCxn id="15" idx="4"/>
            </p:cNvCxnSpPr>
            <p:nvPr/>
          </p:nvCxnSpPr>
          <p:spPr>
            <a:xfrm flipV="1">
              <a:off x="4569580" y="4799643"/>
              <a:ext cx="0" cy="661239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C188AD7-F356-4B15-BA40-903D9CEBDE1F}"/>
                </a:ext>
              </a:extLst>
            </p:cNvPr>
            <p:cNvCxnSpPr>
              <a:cxnSpLocks/>
              <a:stCxn id="30" idx="1"/>
              <a:endCxn id="9" idx="6"/>
            </p:cNvCxnSpPr>
            <p:nvPr/>
          </p:nvCxnSpPr>
          <p:spPr>
            <a:xfrm flipH="1" flipV="1">
              <a:off x="3079494" y="4607043"/>
              <a:ext cx="1354595" cy="910250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BAA8408-93D6-4929-8F3C-9A768FED5555}"/>
                </a:ext>
              </a:extLst>
            </p:cNvPr>
            <p:cNvCxnSpPr>
              <a:cxnSpLocks/>
              <a:endCxn id="12" idx="5"/>
            </p:cNvCxnSpPr>
            <p:nvPr/>
          </p:nvCxnSpPr>
          <p:spPr>
            <a:xfrm flipH="1" flipV="1">
              <a:off x="3859526" y="4743232"/>
              <a:ext cx="617226" cy="730470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F569D62-4EFC-4511-A8B7-7A5D729F70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5848432"/>
              <a:ext cx="0" cy="216813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60A5B528-4F0A-438A-9BC8-699B70960C72}"/>
                </a:ext>
              </a:extLst>
            </p:cNvPr>
            <p:cNvSpPr/>
            <p:nvPr/>
          </p:nvSpPr>
          <p:spPr>
            <a:xfrm>
              <a:off x="3016250" y="3829050"/>
              <a:ext cx="4051300" cy="2368550"/>
            </a:xfrm>
            <a:custGeom>
              <a:avLst/>
              <a:gdLst>
                <a:gd name="connsiteX0" fmla="*/ 3213100 w 4051300"/>
                <a:gd name="connsiteY0" fmla="*/ 584200 h 2368550"/>
                <a:gd name="connsiteX1" fmla="*/ 3213100 w 4051300"/>
                <a:gd name="connsiteY1" fmla="*/ 0 h 2368550"/>
                <a:gd name="connsiteX2" fmla="*/ 4051300 w 4051300"/>
                <a:gd name="connsiteY2" fmla="*/ 0 h 2368550"/>
                <a:gd name="connsiteX3" fmla="*/ 4051300 w 4051300"/>
                <a:gd name="connsiteY3" fmla="*/ 2368550 h 2368550"/>
                <a:gd name="connsiteX4" fmla="*/ 190500 w 4051300"/>
                <a:gd name="connsiteY4" fmla="*/ 2368550 h 2368550"/>
                <a:gd name="connsiteX5" fmla="*/ 0 w 4051300"/>
                <a:gd name="connsiteY5" fmla="*/ 1974850 h 236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1300" h="2368550">
                  <a:moveTo>
                    <a:pt x="3213100" y="584200"/>
                  </a:moveTo>
                  <a:lnTo>
                    <a:pt x="3213100" y="0"/>
                  </a:lnTo>
                  <a:lnTo>
                    <a:pt x="4051300" y="0"/>
                  </a:lnTo>
                  <a:lnTo>
                    <a:pt x="4051300" y="2368550"/>
                  </a:lnTo>
                  <a:lnTo>
                    <a:pt x="190500" y="2368550"/>
                  </a:lnTo>
                  <a:lnTo>
                    <a:pt x="0" y="1974850"/>
                  </a:lnTo>
                </a:path>
              </a:pathLst>
            </a:custGeom>
            <a:noFill/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20F22A1B-31F9-4FCF-92C3-DBDA21D3C7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7774" y="5802144"/>
              <a:ext cx="197176" cy="395456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C8128725-E6DF-427B-9B77-D9BBF02C84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7865" y="5802144"/>
              <a:ext cx="197176" cy="395456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B2B18F7-EBB1-4214-9506-ADFD25731089}"/>
                </a:ext>
              </a:extLst>
            </p:cNvPr>
            <p:cNvCxnSpPr>
              <a:cxnSpLocks/>
              <a:stCxn id="23" idx="4"/>
              <a:endCxn id="33" idx="0"/>
            </p:cNvCxnSpPr>
            <p:nvPr/>
          </p:nvCxnSpPr>
          <p:spPr>
            <a:xfrm>
              <a:off x="6234104" y="4799643"/>
              <a:ext cx="0" cy="660132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79AD25-8E88-4921-B08A-8BC6E8839BD7}"/>
              </a:ext>
            </a:extLst>
          </p:cNvPr>
          <p:cNvGrpSpPr/>
          <p:nvPr/>
        </p:nvGrpSpPr>
        <p:grpSpPr>
          <a:xfrm>
            <a:off x="5207001" y="1054100"/>
            <a:ext cx="3537764" cy="2385533"/>
            <a:chOff x="5207001" y="1054100"/>
            <a:chExt cx="3537764" cy="238553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90B78B8-0780-4D25-92D3-190910A52A58}"/>
                </a:ext>
              </a:extLst>
            </p:cNvPr>
            <p:cNvGrpSpPr/>
            <p:nvPr/>
          </p:nvGrpSpPr>
          <p:grpSpPr>
            <a:xfrm>
              <a:off x="6997700" y="1054100"/>
              <a:ext cx="1747065" cy="2381250"/>
              <a:chOff x="6997700" y="1054100"/>
              <a:chExt cx="1747065" cy="238125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9139397-BF7E-4E7F-A983-2CF78B03C611}"/>
                  </a:ext>
                </a:extLst>
              </p:cNvPr>
              <p:cNvSpPr/>
              <p:nvPr/>
            </p:nvSpPr>
            <p:spPr>
              <a:xfrm>
                <a:off x="6997700" y="1054100"/>
                <a:ext cx="409615" cy="23812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8F0F8A7-3D6D-4325-8EB2-505FEF05C91B}"/>
                  </a:ext>
                </a:extLst>
              </p:cNvPr>
              <p:cNvSpPr/>
              <p:nvPr/>
            </p:nvSpPr>
            <p:spPr>
              <a:xfrm>
                <a:off x="8335150" y="1054100"/>
                <a:ext cx="409615" cy="23812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B759A607-064F-4008-80A8-D0EFD6B6F980}"/>
                </a:ext>
              </a:extLst>
            </p:cNvPr>
            <p:cNvGrpSpPr/>
            <p:nvPr/>
          </p:nvGrpSpPr>
          <p:grpSpPr>
            <a:xfrm>
              <a:off x="5207001" y="2254250"/>
              <a:ext cx="3441700" cy="1185383"/>
              <a:chOff x="6964699" y="1105577"/>
              <a:chExt cx="3441700" cy="1185383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BEAC365B-5D76-4200-B2FF-27A71012ACE3}"/>
                  </a:ext>
                </a:extLst>
              </p:cNvPr>
              <p:cNvSpPr/>
              <p:nvPr/>
            </p:nvSpPr>
            <p:spPr>
              <a:xfrm>
                <a:off x="6964699" y="1105577"/>
                <a:ext cx="3441700" cy="277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9D3C4F4-3BF6-48D0-B0AD-E7897B1ACE67}"/>
                  </a:ext>
                </a:extLst>
              </p:cNvPr>
              <p:cNvSpPr/>
              <p:nvPr/>
            </p:nvSpPr>
            <p:spPr>
              <a:xfrm>
                <a:off x="6964699" y="2013760"/>
                <a:ext cx="3441600" cy="277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FDB3A3E0-3418-E614-0EF4-352FFC70A788}"/>
              </a:ext>
            </a:extLst>
          </p:cNvPr>
          <p:cNvSpPr txBox="1">
            <a:spLocks/>
          </p:cNvSpPr>
          <p:nvPr/>
        </p:nvSpPr>
        <p:spPr bwMode="auto">
          <a:xfrm>
            <a:off x="364295" y="4171937"/>
            <a:ext cx="2825973" cy="165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E1CE3"/>
              </a:buClr>
              <a:buSzPct val="6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C0099"/>
              </a:buClr>
              <a:buSzPct val="70000"/>
              <a:buFont typeface="Wingdings" pitchFamily="2" charset="2"/>
              <a:buChar char="Ø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1200"/>
              </a:spcAft>
            </a:pPr>
            <a:r>
              <a:rPr lang="zh-CN" altLang="en-US" sz="2400"/>
              <a:t>连线指向规则：</a:t>
            </a:r>
            <a:endParaRPr lang="en-US" altLang="zh-CN" sz="2400"/>
          </a:p>
          <a:p>
            <a:pPr marL="0" indent="0" defTabSz="914400">
              <a:buNone/>
            </a:pPr>
            <a:r>
              <a:rPr lang="en-US" altLang="zh-CN" sz="2000"/>
              <a:t>f</a:t>
            </a:r>
            <a:r>
              <a:rPr lang="zh-CN" altLang="en-US" sz="2000">
                <a:sym typeface="Symbol" pitchFamily="18" charset="2"/>
              </a:rPr>
              <a:t></a:t>
            </a:r>
            <a:r>
              <a:rPr lang="en-US" altLang="zh-CN" sz="2000"/>
              <a:t>g</a:t>
            </a:r>
            <a:r>
              <a:rPr lang="zh-CN" altLang="en-US" sz="2000"/>
              <a:t>，横看它大于谁？</a:t>
            </a:r>
            <a:endParaRPr lang="en-US" altLang="zh-CN" sz="2000"/>
          </a:p>
          <a:p>
            <a:pPr marL="0" indent="0" defTabSz="914400">
              <a:buNone/>
            </a:pPr>
            <a:r>
              <a:rPr lang="en-US" altLang="zh-CN" sz="2000"/>
              <a:t>g</a:t>
            </a:r>
            <a:r>
              <a:rPr lang="zh-CN" altLang="en-US" sz="2000">
                <a:sym typeface="Symbol" pitchFamily="18" charset="2"/>
              </a:rPr>
              <a:t></a:t>
            </a:r>
            <a:r>
              <a:rPr lang="en-US" altLang="zh-CN" sz="2000">
                <a:sym typeface="Symbol" pitchFamily="18" charset="2"/>
              </a:rPr>
              <a:t>f</a:t>
            </a:r>
            <a:r>
              <a:rPr lang="zh-CN" altLang="en-US" sz="2000"/>
              <a:t>，竖看谁小于它？</a:t>
            </a:r>
          </a:p>
        </p:txBody>
      </p:sp>
    </p:spTree>
    <p:extLst>
      <p:ext uri="{BB962C8B-B14F-4D97-AF65-F5344CB8AC3E}">
        <p14:creationId xmlns:p14="http://schemas.microsoft.com/office/powerpoint/2010/main" val="150569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91780" y="4734145"/>
            <a:ext cx="4476750" cy="1325563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rgbClr val="0033CC"/>
                </a:solidFill>
                <a:latin typeface="Comic Sans MS" pitchFamily="66" charset="0"/>
              </a:rPr>
              <a:t>To be continue...</a:t>
            </a:r>
            <a:endParaRPr lang="zh-CN" altLang="en-US" sz="40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3DEDAC-4104-88C1-B52E-C73BFA126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798292"/>
            <a:ext cx="586740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136" y="2772229"/>
            <a:ext cx="7886700" cy="994002"/>
          </a:xfrm>
        </p:spPr>
        <p:txBody>
          <a:bodyPr/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5.1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、自下而上分析的基本问题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628650" y="306134"/>
            <a:ext cx="7886700" cy="564022"/>
          </a:xfrm>
        </p:spPr>
        <p:txBody>
          <a:bodyPr/>
          <a:lstStyle/>
          <a:p>
            <a:r>
              <a:rPr lang="zh-CN" altLang="en-US" sz="3600" dirty="0"/>
              <a:t>语法分析示意图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2A4CD-B85C-4B74-8F41-7FB1C92917A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241746" y="2773987"/>
          <a:ext cx="5973097" cy="478972"/>
        </p:xfrm>
        <a:graphic>
          <a:graphicData uri="http://schemas.openxmlformats.org/drawingml/2006/table">
            <a:tbl>
              <a:tblPr/>
              <a:tblGrid>
                <a:gridCol w="1799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program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var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...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300739" y="3916081"/>
          <a:ext cx="2625447" cy="914400"/>
        </p:xfrm>
        <a:graphic>
          <a:graphicData uri="http://schemas.openxmlformats.org/drawingml/2006/table">
            <a:tbl>
              <a:tblPr/>
              <a:tblGrid>
                <a:gridCol w="2625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语法分析总控程序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分析表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51784" y="3542512"/>
          <a:ext cx="566057" cy="1170587"/>
        </p:xfrm>
        <a:graphic>
          <a:graphicData uri="http://schemas.openxmlformats.org/drawingml/2006/table">
            <a:tbl>
              <a:tblPr/>
              <a:tblGrid>
                <a:gridCol w="5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482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81656" y="2773987"/>
            <a:ext cx="1444870" cy="42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输入串：</a:t>
            </a:r>
          </a:p>
        </p:txBody>
      </p:sp>
      <p:cxnSp>
        <p:nvCxnSpPr>
          <p:cNvPr id="9" name="肘形连接符 8"/>
          <p:cNvCxnSpPr/>
          <p:nvPr/>
        </p:nvCxnSpPr>
        <p:spPr>
          <a:xfrm>
            <a:off x="4926186" y="4196390"/>
            <a:ext cx="1640114" cy="145143"/>
          </a:xfrm>
          <a:prstGeom prst="bentConnector3">
            <a:avLst>
              <a:gd name="adj1" fmla="val 50000"/>
            </a:avLst>
          </a:prstGeom>
          <a:ln w="1651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16200000" flipV="1">
            <a:off x="3075615" y="3424862"/>
            <a:ext cx="653143" cy="319314"/>
          </a:xfrm>
          <a:prstGeom prst="bentConnector3">
            <a:avLst>
              <a:gd name="adj1" fmla="val 50000"/>
            </a:avLst>
          </a:prstGeom>
          <a:ln w="1651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383460" y="1165121"/>
            <a:ext cx="8495069" cy="5191434"/>
            <a:chOff x="383460" y="1165121"/>
            <a:chExt cx="8495069" cy="5191434"/>
          </a:xfrm>
        </p:grpSpPr>
        <p:sp>
          <p:nvSpPr>
            <p:cNvPr id="18" name="矩形 17"/>
            <p:cNvSpPr/>
            <p:nvPr/>
          </p:nvSpPr>
          <p:spPr>
            <a:xfrm>
              <a:off x="398206" y="2153265"/>
              <a:ext cx="8480323" cy="4203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83460" y="1165121"/>
              <a:ext cx="6710514" cy="958646"/>
              <a:chOff x="383460" y="1165121"/>
              <a:chExt cx="6710514" cy="95864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83460" y="1165121"/>
                <a:ext cx="5781368" cy="60468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800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所有语法分析的总体结构都是如此！</a:t>
                </a:r>
              </a:p>
            </p:txBody>
          </p:sp>
          <p:sp>
            <p:nvSpPr>
              <p:cNvPr id="19" name="直角上箭头 18"/>
              <p:cNvSpPr/>
              <p:nvPr/>
            </p:nvSpPr>
            <p:spPr>
              <a:xfrm flipV="1">
                <a:off x="6164826" y="1401095"/>
                <a:ext cx="929148" cy="722672"/>
              </a:xfrm>
              <a:prstGeom prst="bent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3162300" y="3438525"/>
            <a:ext cx="4105275" cy="2482832"/>
            <a:chOff x="3162300" y="3438525"/>
            <a:chExt cx="4105275" cy="2482832"/>
          </a:xfrm>
        </p:grpSpPr>
        <p:grpSp>
          <p:nvGrpSpPr>
            <p:cNvPr id="16" name="组合 15"/>
            <p:cNvGrpSpPr/>
            <p:nvPr/>
          </p:nvGrpSpPr>
          <p:grpSpPr>
            <a:xfrm>
              <a:off x="4114800" y="4933215"/>
              <a:ext cx="2153265" cy="988142"/>
              <a:chOff x="4114800" y="5338916"/>
              <a:chExt cx="2153265" cy="98814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114800" y="5751871"/>
                <a:ext cx="2153265" cy="5751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0000FF"/>
                    </a:solidFill>
                  </a:rPr>
                  <a:t>自动机（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PDA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）</a:t>
                </a: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 flipH="1" flipV="1">
                <a:off x="4881716" y="5338916"/>
                <a:ext cx="132736" cy="4129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任意多边形 23"/>
            <p:cNvSpPr/>
            <p:nvPr/>
          </p:nvSpPr>
          <p:spPr>
            <a:xfrm>
              <a:off x="3162300" y="3438525"/>
              <a:ext cx="4105275" cy="1485900"/>
            </a:xfrm>
            <a:custGeom>
              <a:avLst/>
              <a:gdLst>
                <a:gd name="connsiteX0" fmla="*/ 0 w 4105275"/>
                <a:gd name="connsiteY0" fmla="*/ 1000125 h 1485900"/>
                <a:gd name="connsiteX1" fmla="*/ 0 w 4105275"/>
                <a:gd name="connsiteY1" fmla="*/ 1485900 h 1485900"/>
                <a:gd name="connsiteX2" fmla="*/ 4105275 w 4105275"/>
                <a:gd name="connsiteY2" fmla="*/ 1485900 h 1485900"/>
                <a:gd name="connsiteX3" fmla="*/ 4105275 w 4105275"/>
                <a:gd name="connsiteY3" fmla="*/ 0 h 1485900"/>
                <a:gd name="connsiteX4" fmla="*/ 3219450 w 4105275"/>
                <a:gd name="connsiteY4" fmla="*/ 0 h 1485900"/>
                <a:gd name="connsiteX5" fmla="*/ 3219450 w 4105275"/>
                <a:gd name="connsiteY5" fmla="*/ 1000125 h 1485900"/>
                <a:gd name="connsiteX6" fmla="*/ 0 w 4105275"/>
                <a:gd name="connsiteY6" fmla="*/ 1000125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05275" h="1485900">
                  <a:moveTo>
                    <a:pt x="0" y="1000125"/>
                  </a:moveTo>
                  <a:lnTo>
                    <a:pt x="0" y="1485900"/>
                  </a:lnTo>
                  <a:lnTo>
                    <a:pt x="4105275" y="1485900"/>
                  </a:lnTo>
                  <a:lnTo>
                    <a:pt x="4105275" y="0"/>
                  </a:lnTo>
                  <a:lnTo>
                    <a:pt x="3219450" y="0"/>
                  </a:lnTo>
                  <a:lnTo>
                    <a:pt x="3219450" y="1000125"/>
                  </a:lnTo>
                  <a:lnTo>
                    <a:pt x="0" y="1000125"/>
                  </a:lnTo>
                  <a:close/>
                </a:path>
              </a:pathLst>
            </a:custGeom>
            <a:noFill/>
            <a:ln w="19050">
              <a:solidFill>
                <a:srgbClr val="CC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372656" y="1021080"/>
          <a:ext cx="840658" cy="1920240"/>
        </p:xfrm>
        <a:graphic>
          <a:graphicData uri="http://schemas.openxmlformats.org/drawingml/2006/table">
            <a:tbl>
              <a:tblPr/>
              <a:tblGrid>
                <a:gridCol w="42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0813">
                <a:tc>
                  <a:txBody>
                    <a:bodyPr/>
                    <a:lstStyle/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146" y="232390"/>
            <a:ext cx="7886700" cy="652514"/>
          </a:xfrm>
        </p:spPr>
        <p:txBody>
          <a:bodyPr/>
          <a:lstStyle/>
          <a:p>
            <a:r>
              <a:rPr lang="zh-CN" altLang="en-US" sz="3600" dirty="0"/>
              <a:t>自下而上分析示例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06570" y="6371098"/>
            <a:ext cx="477479" cy="365125"/>
          </a:xfrm>
        </p:spPr>
        <p:txBody>
          <a:bodyPr/>
          <a:lstStyle/>
          <a:p>
            <a:pPr>
              <a:defRPr/>
            </a:pPr>
            <a:fld id="{1B8C714C-C2CB-4604-9DFB-9AB99BCAB062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5262" y="1072700"/>
            <a:ext cx="1430593" cy="11061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0: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  <a:ea typeface="楷体" pitchFamily="49" charset="-122"/>
              </a:rPr>
              <a:t>’</a:t>
            </a:r>
            <a:r>
              <a:rPr lang="zh-CN" altLang="en-US" sz="2400" dirty="0">
                <a:solidFill>
                  <a:srgbClr val="FF000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S</a:t>
            </a:r>
          </a:p>
          <a:p>
            <a:r>
              <a:rPr lang="en-US" altLang="zh-CN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1: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solidFill>
                  <a:srgbClr val="FF000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xxT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2: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 dirty="0">
                <a:solidFill>
                  <a:srgbClr val="FF000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y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6941" y="2463969"/>
            <a:ext cx="2148348" cy="408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输入串：</a:t>
            </a:r>
            <a:r>
              <a:rPr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xxy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$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37746" y="1769320"/>
            <a:ext cx="1076633" cy="408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xy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$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37746" y="1769320"/>
            <a:ext cx="1076633" cy="408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y$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37746" y="1769320"/>
            <a:ext cx="1076633" cy="408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$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372656" y="1021080"/>
          <a:ext cx="840658" cy="1920240"/>
        </p:xfrm>
        <a:graphic>
          <a:graphicData uri="http://schemas.openxmlformats.org/drawingml/2006/table">
            <a:tbl>
              <a:tblPr/>
              <a:tblGrid>
                <a:gridCol w="42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0813">
                <a:tc>
                  <a:txBody>
                    <a:bodyPr/>
                    <a:lstStyle/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372656" y="1021080"/>
          <a:ext cx="840658" cy="1920240"/>
        </p:xfrm>
        <a:graphic>
          <a:graphicData uri="http://schemas.openxmlformats.org/drawingml/2006/table">
            <a:tbl>
              <a:tblPr/>
              <a:tblGrid>
                <a:gridCol w="42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0813">
                <a:tc>
                  <a:txBody>
                    <a:bodyPr/>
                    <a:lstStyle/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372656" y="1021080"/>
          <a:ext cx="840658" cy="1920240"/>
        </p:xfrm>
        <a:graphic>
          <a:graphicData uri="http://schemas.openxmlformats.org/drawingml/2006/table">
            <a:tbl>
              <a:tblPr/>
              <a:tblGrid>
                <a:gridCol w="42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0813">
                <a:tc>
                  <a:txBody>
                    <a:bodyPr/>
                    <a:lstStyle/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372656" y="1021080"/>
          <a:ext cx="840658" cy="1920240"/>
        </p:xfrm>
        <a:graphic>
          <a:graphicData uri="http://schemas.openxmlformats.org/drawingml/2006/table">
            <a:tbl>
              <a:tblPr/>
              <a:tblGrid>
                <a:gridCol w="42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0813">
                <a:tc>
                  <a:txBody>
                    <a:bodyPr/>
                    <a:lstStyle/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372656" y="1021080"/>
          <a:ext cx="840658" cy="1920240"/>
        </p:xfrm>
        <a:graphic>
          <a:graphicData uri="http://schemas.openxmlformats.org/drawingml/2006/table">
            <a:tbl>
              <a:tblPr/>
              <a:tblGrid>
                <a:gridCol w="42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0813">
                <a:tc>
                  <a:txBody>
                    <a:bodyPr/>
                    <a:lstStyle/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endParaRPr lang="en-US" altLang="zh-CN" sz="200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29481"/>
              </p:ext>
            </p:extLst>
          </p:nvPr>
        </p:nvGraphicFramePr>
        <p:xfrm>
          <a:off x="754310" y="3318376"/>
          <a:ext cx="6651512" cy="3168000"/>
        </p:xfrm>
        <a:graphic>
          <a:graphicData uri="http://schemas.openxmlformats.org/drawingml/2006/table">
            <a:tbl>
              <a:tblPr/>
              <a:tblGrid>
                <a:gridCol w="110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00">
                <a:tc rowSpan="2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300" dirty="0">
                          <a:latin typeface="楷体" pitchFamily="49" charset="-122"/>
                          <a:ea typeface="楷体" pitchFamily="49" charset="-122"/>
                        </a:rPr>
                        <a:t>动作</a:t>
                      </a:r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(ACTION)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300" dirty="0">
                          <a:latin typeface="楷体" pitchFamily="49" charset="-122"/>
                          <a:ea typeface="楷体" pitchFamily="49" charset="-122"/>
                        </a:rPr>
                        <a:t>转移</a:t>
                      </a:r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(GOTO)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3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3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lang="en-US" altLang="zh-CN" sz="23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6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3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3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4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lang="en-US" altLang="zh-CN" sz="23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5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3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3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3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3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3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3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zh-CN" altLang="en-US" sz="23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楷体" pitchFamily="49" charset="-122"/>
                          <a:ea typeface="楷体" pitchFamily="49" charset="-122"/>
                        </a:rPr>
                        <a:t>accept</a:t>
                      </a:r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712247" y="3269210"/>
            <a:ext cx="1174513" cy="912852"/>
            <a:chOff x="1077557" y="781050"/>
            <a:chExt cx="1174513" cy="912852"/>
          </a:xfrm>
        </p:grpSpPr>
        <p:sp>
          <p:nvSpPr>
            <p:cNvPr id="22" name="矩形 21"/>
            <p:cNvSpPr/>
            <p:nvPr/>
          </p:nvSpPr>
          <p:spPr>
            <a:xfrm>
              <a:off x="1868612" y="1045434"/>
              <a:ext cx="383458" cy="4276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77557" y="1038218"/>
              <a:ext cx="403582" cy="4080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474996" y="781050"/>
              <a:ext cx="383458" cy="407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119188" y="828675"/>
              <a:ext cx="1105200" cy="7888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468100" y="1271573"/>
              <a:ext cx="389294" cy="422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态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565128" y="3248980"/>
            <a:ext cx="1328150" cy="2571819"/>
            <a:chOff x="7565011" y="3248980"/>
            <a:chExt cx="1519997" cy="2571819"/>
          </a:xfrm>
        </p:grpSpPr>
        <p:sp>
          <p:nvSpPr>
            <p:cNvPr id="27" name="矩形 26"/>
            <p:cNvSpPr/>
            <p:nvPr/>
          </p:nvSpPr>
          <p:spPr>
            <a:xfrm>
              <a:off x="7565924" y="3248980"/>
              <a:ext cx="1519084" cy="7888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r>
                <a:rPr lang="en-US" altLang="zh-CN" sz="24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4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zh-CN" altLang="en-US" sz="240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移进</a:t>
              </a:r>
              <a:endPara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240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hift</a:t>
              </a:r>
              <a:endParaRPr lang="zh-CN" altLang="en-US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565011" y="4143401"/>
              <a:ext cx="1519084" cy="79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r>
                <a:rPr lang="en-US" altLang="zh-CN" sz="24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r>
                <a:rPr lang="zh-CN" altLang="en-US" sz="240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：归约</a:t>
              </a:r>
              <a:endPara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r>
                <a:rPr lang="en-US" altLang="zh-CN" sz="240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educe</a:t>
              </a:r>
              <a:endParaRPr lang="zh-CN" altLang="en-US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565011" y="5029020"/>
              <a:ext cx="1519084" cy="7917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 anchorCtr="0"/>
            <a:lstStyle/>
            <a:p>
              <a:r>
                <a:rPr lang="en-US" altLang="zh-CN" sz="24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g</a:t>
              </a:r>
              <a:r>
                <a:rPr lang="zh-CN" altLang="en-US" sz="240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：转移</a:t>
              </a:r>
              <a:endPara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g</a:t>
              </a:r>
              <a:r>
                <a:rPr lang="en-US" altLang="zh-CN" sz="240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oto</a:t>
              </a:r>
              <a:endParaRPr lang="zh-CN" altLang="en-US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06557" y="6422988"/>
            <a:ext cx="417586" cy="196924"/>
          </a:xfrm>
        </p:spPr>
        <p:txBody>
          <a:bodyPr/>
          <a:lstStyle/>
          <a:p>
            <a:pPr algn="l">
              <a:defRPr/>
            </a:pPr>
            <a:fld id="{D2080EFE-AC49-4CD5-869A-E975AFD17EE2}" type="slidenum">
              <a:rPr lang="en-US" altLang="zh-CN"/>
              <a:pPr algn="l">
                <a:defRPr/>
              </a:pPr>
              <a:t>7</a:t>
            </a:fld>
            <a:endParaRPr lang="en-US" altLang="zh-CN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892" y="819979"/>
            <a:ext cx="5821415" cy="286138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600" noProof="1">
                <a:solidFill>
                  <a:srgbClr val="1E1CE3"/>
                </a:solidFill>
              </a:rPr>
              <a:t>设文法</a:t>
            </a:r>
            <a:r>
              <a:rPr lang="en-US" altLang="zh-CN" sz="2600" noProof="1">
                <a:solidFill>
                  <a:srgbClr val="1E1CE3"/>
                </a:solidFill>
              </a:rPr>
              <a:t>G(S)：</a:t>
            </a:r>
          </a:p>
          <a:p>
            <a:pPr marL="2179638" indent="14288"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600" dirty="0">
                <a:solidFill>
                  <a:srgbClr val="1E1CE3"/>
                </a:solidFill>
              </a:rPr>
              <a:t>(1) </a:t>
            </a:r>
            <a:r>
              <a:rPr lang="en-US" altLang="zh-CN" sz="2600" dirty="0" err="1">
                <a:solidFill>
                  <a:srgbClr val="1E1CE3"/>
                </a:solidFill>
              </a:rPr>
              <a:t>S</a:t>
            </a:r>
            <a:r>
              <a:rPr lang="en-US" altLang="zh-CN" sz="2600" dirty="0" err="1">
                <a:solidFill>
                  <a:srgbClr val="1E1CE3"/>
                </a:solidFill>
                <a:sym typeface="Symbol" pitchFamily="18" charset="2"/>
              </a:rPr>
              <a:t>aAcBe</a:t>
            </a:r>
            <a:endParaRPr lang="en-US" altLang="zh-CN" sz="2600" dirty="0">
              <a:solidFill>
                <a:srgbClr val="1E1CE3"/>
              </a:solidFill>
              <a:sym typeface="Symbol" pitchFamily="18" charset="2"/>
            </a:endParaRPr>
          </a:p>
          <a:p>
            <a:pPr marL="2179638" indent="14288"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600" dirty="0">
                <a:solidFill>
                  <a:srgbClr val="1E1CE3"/>
                </a:solidFill>
                <a:sym typeface="Symbol" pitchFamily="18" charset="2"/>
              </a:rPr>
              <a:t>(2) </a:t>
            </a:r>
            <a:r>
              <a:rPr lang="en-US" altLang="zh-CN" sz="2600" dirty="0" err="1">
                <a:solidFill>
                  <a:srgbClr val="1E1CE3"/>
                </a:solidFill>
                <a:sym typeface="Symbol" pitchFamily="18" charset="2"/>
              </a:rPr>
              <a:t>Ab</a:t>
            </a:r>
            <a:endParaRPr lang="en-US" altLang="zh-CN" sz="2600" dirty="0">
              <a:solidFill>
                <a:srgbClr val="1E1CE3"/>
              </a:solidFill>
              <a:sym typeface="Symbol" pitchFamily="18" charset="2"/>
            </a:endParaRPr>
          </a:p>
          <a:p>
            <a:pPr marL="2179638" indent="14288">
              <a:spcBef>
                <a:spcPct val="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altLang="zh-CN" sz="2600" dirty="0">
                <a:solidFill>
                  <a:srgbClr val="1E1CE3"/>
                </a:solidFill>
                <a:sym typeface="Symbol" pitchFamily="18" charset="2"/>
              </a:rPr>
              <a:t>(3) </a:t>
            </a:r>
            <a:r>
              <a:rPr lang="en-US" altLang="zh-CN" sz="2600" dirty="0" err="1">
                <a:solidFill>
                  <a:srgbClr val="1E1CE3"/>
                </a:solidFill>
                <a:sym typeface="Symbol" pitchFamily="18" charset="2"/>
              </a:rPr>
              <a:t>AAb</a:t>
            </a:r>
            <a:endParaRPr lang="en-US" altLang="zh-CN" sz="2600" dirty="0">
              <a:solidFill>
                <a:srgbClr val="1E1CE3"/>
              </a:solidFill>
              <a:sym typeface="Symbol" pitchFamily="18" charset="2"/>
            </a:endParaRPr>
          </a:p>
          <a:p>
            <a:pPr marL="2179638" indent="14288"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 sz="2600" dirty="0">
                <a:solidFill>
                  <a:srgbClr val="1E1CE3"/>
                </a:solidFill>
                <a:sym typeface="Symbol" pitchFamily="18" charset="2"/>
              </a:rPr>
              <a:t>(4) </a:t>
            </a:r>
            <a:r>
              <a:rPr lang="en-US" altLang="zh-CN" sz="2600" dirty="0" err="1">
                <a:solidFill>
                  <a:srgbClr val="1E1CE3"/>
                </a:solidFill>
                <a:sym typeface="Symbol" pitchFamily="18" charset="2"/>
              </a:rPr>
              <a:t>Bd</a:t>
            </a:r>
            <a:endParaRPr lang="en-US" altLang="zh-CN" sz="2600" dirty="0">
              <a:solidFill>
                <a:srgbClr val="1E1CE3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 dirty="0">
                <a:solidFill>
                  <a:srgbClr val="1E1CE3"/>
                </a:solidFill>
              </a:rPr>
              <a:t>试对</a:t>
            </a:r>
            <a:r>
              <a:rPr lang="en-US" altLang="zh-CN" sz="2600" b="1" dirty="0" err="1">
                <a:solidFill>
                  <a:schemeClr val="tx1"/>
                </a:solidFill>
              </a:rPr>
              <a:t>abbcde</a:t>
            </a:r>
            <a:r>
              <a:rPr lang="zh-CN" altLang="en-US" sz="2600" dirty="0">
                <a:solidFill>
                  <a:srgbClr val="1E1CE3"/>
                </a:solidFill>
              </a:rPr>
              <a:t>进行“移进－归约”分析。</a:t>
            </a:r>
          </a:p>
        </p:txBody>
      </p:sp>
      <p:sp>
        <p:nvSpPr>
          <p:cNvPr id="7171" name="Freeform 3"/>
          <p:cNvSpPr>
            <a:spLocks/>
          </p:cNvSpPr>
          <p:nvPr/>
        </p:nvSpPr>
        <p:spPr bwMode="auto">
          <a:xfrm>
            <a:off x="3276600" y="4083050"/>
            <a:ext cx="1447800" cy="2514600"/>
          </a:xfrm>
          <a:custGeom>
            <a:avLst/>
            <a:gdLst>
              <a:gd name="T0" fmla="*/ 0 w 672"/>
              <a:gd name="T1" fmla="*/ 0 h 1584"/>
              <a:gd name="T2" fmla="*/ 0 w 672"/>
              <a:gd name="T3" fmla="*/ 2147483647 h 1584"/>
              <a:gd name="T4" fmla="*/ 2147483647 w 672"/>
              <a:gd name="T5" fmla="*/ 2147483647 h 1584"/>
              <a:gd name="T6" fmla="*/ 2147483647 w 672"/>
              <a:gd name="T7" fmla="*/ 0 h 158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1584"/>
              <a:gd name="T14" fmla="*/ 672 w 672"/>
              <a:gd name="T15" fmla="*/ 1584 h 1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1584">
                <a:moveTo>
                  <a:pt x="0" y="0"/>
                </a:moveTo>
                <a:lnTo>
                  <a:pt x="0" y="1584"/>
                </a:lnTo>
                <a:lnTo>
                  <a:pt x="672" y="1584"/>
                </a:lnTo>
                <a:lnTo>
                  <a:pt x="672" y="0"/>
                </a:lnTo>
              </a:path>
            </a:pathLst>
          </a:custGeom>
          <a:noFill/>
          <a:ln w="22225" cap="sq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52800" y="4159250"/>
            <a:ext cx="4800600" cy="2362200"/>
            <a:chOff x="2112" y="2352"/>
            <a:chExt cx="3024" cy="1488"/>
          </a:xfrm>
        </p:grpSpPr>
        <p:sp>
          <p:nvSpPr>
            <p:cNvPr id="35877" name="Rectangle 5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878" name="Rectangle 6"/>
            <p:cNvSpPr>
              <a:spLocks noChangeArrowheads="1"/>
            </p:cNvSpPr>
            <p:nvPr/>
          </p:nvSpPr>
          <p:spPr bwMode="auto">
            <a:xfrm>
              <a:off x="3360" y="2736"/>
              <a:ext cx="1776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  bbcde</a:t>
              </a:r>
              <a:endParaRPr kumimoji="1" lang="en-US" altLang="zh-CN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352800" y="4159250"/>
            <a:ext cx="4876800" cy="2362200"/>
            <a:chOff x="2112" y="2352"/>
            <a:chExt cx="3072" cy="1488"/>
          </a:xfrm>
        </p:grpSpPr>
        <p:sp>
          <p:nvSpPr>
            <p:cNvPr id="35875" name="Rectangle 8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876" name="Rectangle 9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  bcde</a:t>
              </a:r>
              <a:endParaRPr kumimoji="1" lang="en-US" altLang="zh-CN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352800" y="4159250"/>
            <a:ext cx="4876800" cy="2362200"/>
            <a:chOff x="2112" y="2352"/>
            <a:chExt cx="3072" cy="1488"/>
          </a:xfrm>
        </p:grpSpPr>
        <p:sp>
          <p:nvSpPr>
            <p:cNvPr id="35873" name="Rectangle 11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874" name="Rectangle 12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  bcde</a:t>
              </a:r>
              <a:endParaRPr kumimoji="1" lang="en-US" altLang="zh-CN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352800" y="4159250"/>
            <a:ext cx="4876800" cy="2362200"/>
            <a:chOff x="2112" y="2352"/>
            <a:chExt cx="3072" cy="1488"/>
          </a:xfrm>
        </p:grpSpPr>
        <p:sp>
          <p:nvSpPr>
            <p:cNvPr id="35871" name="Rectangle 14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872" name="Rectangle 15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    cde</a:t>
              </a:r>
              <a:endParaRPr kumimoji="1" lang="en-US" altLang="zh-CN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352800" y="4159250"/>
            <a:ext cx="4876800" cy="2362200"/>
            <a:chOff x="2112" y="2352"/>
            <a:chExt cx="3072" cy="1488"/>
          </a:xfrm>
        </p:grpSpPr>
        <p:sp>
          <p:nvSpPr>
            <p:cNvPr id="35869" name="Rectangle 17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870" name="Rectangle 18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    cde</a:t>
              </a:r>
              <a:endParaRPr kumimoji="1" lang="en-US" altLang="zh-CN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3352800" y="4159250"/>
            <a:ext cx="4876800" cy="2362200"/>
            <a:chOff x="2112" y="2352"/>
            <a:chExt cx="3072" cy="1488"/>
          </a:xfrm>
        </p:grpSpPr>
        <p:sp>
          <p:nvSpPr>
            <p:cNvPr id="35867" name="Rectangle 20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868" name="Rectangle 21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      de</a:t>
              </a:r>
              <a:endParaRPr kumimoji="1" lang="en-US" altLang="zh-CN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159250"/>
            <a:ext cx="4876800" cy="2362200"/>
            <a:chOff x="2112" y="2352"/>
            <a:chExt cx="3072" cy="1488"/>
          </a:xfrm>
        </p:grpSpPr>
        <p:sp>
          <p:nvSpPr>
            <p:cNvPr id="35865" name="Rectangle 23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866" name="Rectangle 24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        e</a:t>
              </a:r>
              <a:endParaRPr kumimoji="1" lang="en-US" altLang="zh-CN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3352800" y="4159250"/>
            <a:ext cx="4876800" cy="2362200"/>
            <a:chOff x="2112" y="2352"/>
            <a:chExt cx="3072" cy="1488"/>
          </a:xfrm>
        </p:grpSpPr>
        <p:sp>
          <p:nvSpPr>
            <p:cNvPr id="35863" name="Rectangle 26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64" name="Rectangle 27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abbcde</a:t>
              </a:r>
              <a:endParaRPr kumimoji="1" lang="en-US" altLang="zh-CN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352800" y="4159250"/>
            <a:ext cx="4876800" cy="2362200"/>
            <a:chOff x="2112" y="2352"/>
            <a:chExt cx="3072" cy="1488"/>
          </a:xfrm>
        </p:grpSpPr>
        <p:sp>
          <p:nvSpPr>
            <p:cNvPr id="35861" name="Rectangle 29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862" name="Rectangle 30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        </a:t>
              </a:r>
              <a:endParaRPr kumimoji="1" lang="en-US" altLang="zh-CN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3352800" y="4159250"/>
            <a:ext cx="4876800" cy="2362200"/>
            <a:chOff x="2112" y="2352"/>
            <a:chExt cx="3072" cy="1488"/>
          </a:xfrm>
        </p:grpSpPr>
        <p:sp>
          <p:nvSpPr>
            <p:cNvPr id="35859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5860" name="Rectangle 33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        </a:t>
              </a:r>
              <a:endParaRPr kumimoji="1" lang="en-US" altLang="zh-CN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3352800" y="4235450"/>
            <a:ext cx="4876800" cy="2362200"/>
            <a:chOff x="2112" y="2352"/>
            <a:chExt cx="3072" cy="1488"/>
          </a:xfrm>
        </p:grpSpPr>
        <p:sp>
          <p:nvSpPr>
            <p:cNvPr id="35857" name="Rectangle 35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 w="2222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kumimoji="1"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858" name="Rectangle 36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        e</a:t>
              </a:r>
              <a:endParaRPr kumimoji="1" lang="en-US" altLang="zh-CN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56" name="标题 1"/>
          <p:cNvSpPr>
            <a:spLocks noGrp="1"/>
          </p:cNvSpPr>
          <p:nvPr>
            <p:ph type="title"/>
          </p:nvPr>
        </p:nvSpPr>
        <p:spPr>
          <a:xfrm>
            <a:off x="628650" y="65088"/>
            <a:ext cx="7886700" cy="833437"/>
          </a:xfrm>
        </p:spPr>
        <p:txBody>
          <a:bodyPr/>
          <a:lstStyle/>
          <a:p>
            <a:r>
              <a:rPr lang="zh-CN" altLang="en-US" sz="3600" dirty="0"/>
              <a:t>归约再举例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DDC71D9-9575-492F-A7EF-DD933F055DDE}"/>
              </a:ext>
            </a:extLst>
          </p:cNvPr>
          <p:cNvGrpSpPr/>
          <p:nvPr/>
        </p:nvGrpSpPr>
        <p:grpSpPr>
          <a:xfrm>
            <a:off x="5537796" y="998730"/>
            <a:ext cx="2589768" cy="2117455"/>
            <a:chOff x="5537796" y="998730"/>
            <a:chExt cx="2589768" cy="2117455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470BF7D-DC9D-4F91-B321-13A468E96670}"/>
                </a:ext>
              </a:extLst>
            </p:cNvPr>
            <p:cNvSpPr/>
            <p:nvPr/>
          </p:nvSpPr>
          <p:spPr>
            <a:xfrm>
              <a:off x="5537796" y="998730"/>
              <a:ext cx="2589768" cy="2117455"/>
            </a:xfrm>
            <a:prstGeom prst="roundRect">
              <a:avLst>
                <a:gd name="adj" fmla="val 101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60">
              <a:extLst>
                <a:ext uri="{FF2B5EF4-FFF2-40B4-BE49-F238E27FC236}">
                  <a16:creationId xmlns:a16="http://schemas.microsoft.com/office/drawing/2014/main" id="{9583094F-CE9B-4D28-BEB9-BD2CDC9063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65329" y="1095668"/>
              <a:ext cx="2334639" cy="1911103"/>
              <a:chOff x="5198816" y="2738174"/>
              <a:chExt cx="3406665" cy="2788648"/>
            </a:xfrm>
          </p:grpSpPr>
          <p:grpSp>
            <p:nvGrpSpPr>
              <p:cNvPr id="44" name="组合 58">
                <a:extLst>
                  <a:ext uri="{FF2B5EF4-FFF2-40B4-BE49-F238E27FC236}">
                    <a16:creationId xmlns:a16="http://schemas.microsoft.com/office/drawing/2014/main" id="{CCA1B001-6992-4D58-89B3-89E728AD4BA6}"/>
                  </a:ext>
                </a:extLst>
              </p:cNvPr>
              <p:cNvGrpSpPr/>
              <p:nvPr/>
            </p:nvGrpSpPr>
            <p:grpSpPr>
              <a:xfrm>
                <a:off x="5198816" y="2738174"/>
                <a:ext cx="3406665" cy="2788648"/>
                <a:chOff x="5198816" y="2738174"/>
                <a:chExt cx="3406665" cy="2788648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4847F66E-3903-40E4-9B40-9E68659192F6}"/>
                    </a:ext>
                  </a:extLst>
                </p:cNvPr>
                <p:cNvSpPr/>
                <p:nvPr/>
              </p:nvSpPr>
              <p:spPr>
                <a:xfrm>
                  <a:off x="6696400" y="2738174"/>
                  <a:ext cx="421292" cy="30999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S</a:t>
                  </a:r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D88775CF-8CC6-4FEB-9B0F-68A88587B0DE}"/>
                    </a:ext>
                  </a:extLst>
                </p:cNvPr>
                <p:cNvCxnSpPr/>
                <p:nvPr/>
              </p:nvCxnSpPr>
              <p:spPr>
                <a:xfrm rot="2100000">
                  <a:off x="6880707" y="3327969"/>
                  <a:ext cx="792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8765F1B8-E05E-4C67-A946-79A694955F2B}"/>
                    </a:ext>
                  </a:extLst>
                </p:cNvPr>
                <p:cNvCxnSpPr/>
                <p:nvPr/>
              </p:nvCxnSpPr>
              <p:spPr>
                <a:xfrm rot="19500000">
                  <a:off x="6133457" y="3327969"/>
                  <a:ext cx="792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组合 41">
                  <a:extLst>
                    <a:ext uri="{FF2B5EF4-FFF2-40B4-BE49-F238E27FC236}">
                      <a16:creationId xmlns:a16="http://schemas.microsoft.com/office/drawing/2014/main" id="{48882EFB-92F8-41AC-A941-3D6433760A24}"/>
                    </a:ext>
                  </a:extLst>
                </p:cNvPr>
                <p:cNvGrpSpPr/>
                <p:nvPr/>
              </p:nvGrpSpPr>
              <p:grpSpPr>
                <a:xfrm>
                  <a:off x="5374503" y="3497654"/>
                  <a:ext cx="1532643" cy="2029168"/>
                  <a:chOff x="2419908" y="3610714"/>
                  <a:chExt cx="1532643" cy="2029168"/>
                </a:xfrm>
              </p:grpSpPr>
              <p:grpSp>
                <p:nvGrpSpPr>
                  <p:cNvPr id="58" name="组合 16">
                    <a:extLst>
                      <a:ext uri="{FF2B5EF4-FFF2-40B4-BE49-F238E27FC236}">
                        <a16:creationId xmlns:a16="http://schemas.microsoft.com/office/drawing/2014/main" id="{9197EA29-AD97-4505-8826-EE72B22BAD87}"/>
                      </a:ext>
                    </a:extLst>
                  </p:cNvPr>
                  <p:cNvGrpSpPr/>
                  <p:nvPr/>
                </p:nvGrpSpPr>
                <p:grpSpPr>
                  <a:xfrm>
                    <a:off x="2419908" y="4197241"/>
                    <a:ext cx="371280" cy="1442641"/>
                    <a:chOff x="1593998" y="3843280"/>
                    <a:chExt cx="371280" cy="1442641"/>
                  </a:xfrm>
                </p:grpSpPr>
                <p:sp>
                  <p:nvSpPr>
                    <p:cNvPr id="63" name="矩形 62">
                      <a:extLst>
                        <a:ext uri="{FF2B5EF4-FFF2-40B4-BE49-F238E27FC236}">
                          <a16:creationId xmlns:a16="http://schemas.microsoft.com/office/drawing/2014/main" id="{A260E99B-F537-4584-89F8-F4AF99152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3998" y="3843280"/>
                      <a:ext cx="371280" cy="32181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B94F7C3E-7E12-43EE-9661-4D3FAB0F2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4003" y="4944548"/>
                      <a:ext cx="371271" cy="3413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cxnSp>
                  <p:nvCxnSpPr>
                    <p:cNvPr id="65" name="直接连接符 64">
                      <a:extLst>
                        <a:ext uri="{FF2B5EF4-FFF2-40B4-BE49-F238E27FC236}">
                          <a16:creationId xmlns:a16="http://schemas.microsoft.com/office/drawing/2014/main" id="{DE150794-8BE9-4305-86AD-FDBD55BD81D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64891" y="4247536"/>
                      <a:ext cx="0" cy="6538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D283A559-269A-4FAF-AD78-B56569FFA2F6}"/>
                      </a:ext>
                    </a:extLst>
                  </p:cNvPr>
                  <p:cNvSpPr/>
                  <p:nvPr/>
                </p:nvSpPr>
                <p:spPr>
                  <a:xfrm>
                    <a:off x="2970332" y="3610714"/>
                    <a:ext cx="401141" cy="2953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A</a:t>
                    </a:r>
                    <a:endParaRPr lang="zh-CN" altLang="en-US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6080F9A4-A585-46E0-A95B-9E436133F3D3}"/>
                      </a:ext>
                    </a:extLst>
                  </p:cNvPr>
                  <p:cNvSpPr/>
                  <p:nvPr/>
                </p:nvSpPr>
                <p:spPr>
                  <a:xfrm>
                    <a:off x="3539629" y="4200951"/>
                    <a:ext cx="412922" cy="30456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b</a:t>
                    </a:r>
                    <a:endParaRPr lang="zh-CN" altLang="en-US" dirty="0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cxnSp>
                <p:nvCxnSpPr>
                  <p:cNvPr id="61" name="直接连接符 60">
                    <a:extLst>
                      <a:ext uri="{FF2B5EF4-FFF2-40B4-BE49-F238E27FC236}">
                        <a16:creationId xmlns:a16="http://schemas.microsoft.com/office/drawing/2014/main" id="{1AED5BF5-B128-45BA-BC3D-E751AE3DF3F6}"/>
                      </a:ext>
                    </a:extLst>
                  </p:cNvPr>
                  <p:cNvCxnSpPr/>
                  <p:nvPr/>
                </p:nvCxnSpPr>
                <p:spPr>
                  <a:xfrm rot="2700000">
                    <a:off x="3201489" y="4106105"/>
                    <a:ext cx="504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>
                    <a:extLst>
                      <a:ext uri="{FF2B5EF4-FFF2-40B4-BE49-F238E27FC236}">
                        <a16:creationId xmlns:a16="http://schemas.microsoft.com/office/drawing/2014/main" id="{449BE7E2-7252-4C7E-84AD-31CC47471E89}"/>
                      </a:ext>
                    </a:extLst>
                  </p:cNvPr>
                  <p:cNvCxnSpPr/>
                  <p:nvPr/>
                </p:nvCxnSpPr>
                <p:spPr>
                  <a:xfrm rot="18900000">
                    <a:off x="2616468" y="4106105"/>
                    <a:ext cx="504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5B7B1E6E-9DCD-4CA3-9E71-C9E7C14402B4}"/>
                    </a:ext>
                  </a:extLst>
                </p:cNvPr>
                <p:cNvSpPr/>
                <p:nvPr/>
              </p:nvSpPr>
              <p:spPr>
                <a:xfrm>
                  <a:off x="7455622" y="4611332"/>
                  <a:ext cx="486083" cy="25071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d</a:t>
                  </a:r>
                  <a:endPara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05CB90BB-F939-4998-A495-31E21BF80A9B}"/>
                    </a:ext>
                  </a:extLst>
                </p:cNvPr>
                <p:cNvSpPr/>
                <p:nvPr/>
              </p:nvSpPr>
              <p:spPr>
                <a:xfrm>
                  <a:off x="8227345" y="3488713"/>
                  <a:ext cx="378136" cy="31811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e</a:t>
                  </a:r>
                  <a:endPara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193E1C02-B185-4E55-A35C-262FCA40351B}"/>
                    </a:ext>
                  </a:extLst>
                </p:cNvPr>
                <p:cNvSpPr/>
                <p:nvPr/>
              </p:nvSpPr>
              <p:spPr>
                <a:xfrm>
                  <a:off x="7455606" y="3500287"/>
                  <a:ext cx="486112" cy="2949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B</a:t>
                  </a:r>
                  <a:endPara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94C64A7B-7F26-40BD-B673-7CFD86AF64E2}"/>
                    </a:ext>
                  </a:extLst>
                </p:cNvPr>
                <p:cNvSpPr/>
                <p:nvPr/>
              </p:nvSpPr>
              <p:spPr>
                <a:xfrm>
                  <a:off x="6657153" y="3488713"/>
                  <a:ext cx="500024" cy="31811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c</a:t>
                  </a:r>
                  <a:endPara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29084F5-E348-4943-A51B-15B7F307000F}"/>
                    </a:ext>
                  </a:extLst>
                </p:cNvPr>
                <p:cNvSpPr/>
                <p:nvPr/>
              </p:nvSpPr>
              <p:spPr>
                <a:xfrm>
                  <a:off x="5198816" y="3488714"/>
                  <a:ext cx="427681" cy="31810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a</a:t>
                  </a:r>
                  <a:endPara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2A202B44-2773-4E5F-8358-AB13224CBFBF}"/>
                    </a:ext>
                  </a:extLst>
                </p:cNvPr>
                <p:cNvCxnSpPr/>
                <p:nvPr/>
              </p:nvCxnSpPr>
              <p:spPr>
                <a:xfrm>
                  <a:off x="7683910" y="3913239"/>
                  <a:ext cx="0" cy="6538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AC21471A-B1FB-4770-9FB4-FB2DE05F6675}"/>
                    </a:ext>
                  </a:extLst>
                </p:cNvPr>
                <p:cNvCxnSpPr/>
                <p:nvPr/>
              </p:nvCxnSpPr>
              <p:spPr>
                <a:xfrm flipV="1">
                  <a:off x="5501148" y="3052871"/>
                  <a:ext cx="1195252" cy="5457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DCF85FE3-F856-4F2C-945C-EBB4BF386054}"/>
                    </a:ext>
                  </a:extLst>
                </p:cNvPr>
                <p:cNvCxnSpPr/>
                <p:nvPr/>
              </p:nvCxnSpPr>
              <p:spPr>
                <a:xfrm flipH="1" flipV="1">
                  <a:off x="7109354" y="3052871"/>
                  <a:ext cx="1197697" cy="54631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86481E9D-3537-4300-A03C-05295C661D23}"/>
                  </a:ext>
                </a:extLst>
              </p:cNvPr>
              <p:cNvCxnSpPr/>
              <p:nvPr/>
            </p:nvCxnSpPr>
            <p:spPr>
              <a:xfrm>
                <a:off x="6907162" y="3092245"/>
                <a:ext cx="0" cy="439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ctrTitle"/>
          </p:nvPr>
        </p:nvSpPr>
        <p:spPr>
          <a:xfrm>
            <a:off x="400050" y="61913"/>
            <a:ext cx="8139113" cy="727075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1E1CE3"/>
                </a:solidFill>
                <a:latin typeface="华文新魏" pitchFamily="2" charset="-122"/>
                <a:ea typeface="华文新魏" pitchFamily="2" charset="-122"/>
              </a:rPr>
              <a:t>分析树</a:t>
            </a:r>
          </a:p>
        </p:txBody>
      </p:sp>
      <p:sp>
        <p:nvSpPr>
          <p:cNvPr id="38915" name="副标题 2"/>
          <p:cNvSpPr>
            <a:spLocks noGrp="1"/>
          </p:cNvSpPr>
          <p:nvPr>
            <p:ph type="subTitle" idx="1"/>
          </p:nvPr>
        </p:nvSpPr>
        <p:spPr>
          <a:xfrm>
            <a:off x="557208" y="930276"/>
            <a:ext cx="8018462" cy="1754868"/>
          </a:xfrm>
        </p:spPr>
        <p:txBody>
          <a:bodyPr/>
          <a:lstStyle/>
          <a:p>
            <a:pPr marL="274638" indent="-274638" algn="l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1E1CE3"/>
                </a:solidFill>
                <a:latin typeface="华文楷体" pitchFamily="2" charset="-122"/>
                <a:ea typeface="华文楷体" pitchFamily="2" charset="-122"/>
              </a:rPr>
              <a:t>语法分析过程可用子树表示出来，叫</a:t>
            </a:r>
            <a:r>
              <a:rPr lang="zh-CN" altLang="en-US" u="sng" dirty="0">
                <a:solidFill>
                  <a:srgbClr val="1E1CE3"/>
                </a:solidFill>
                <a:latin typeface="华文楷体" pitchFamily="2" charset="-122"/>
                <a:ea typeface="华文楷体" pitchFamily="2" charset="-122"/>
              </a:rPr>
              <a:t>分析树；</a:t>
            </a:r>
            <a:endParaRPr lang="en-US" altLang="zh-CN" u="sng" dirty="0">
              <a:solidFill>
                <a:srgbClr val="1E1CE3"/>
              </a:solidFill>
              <a:latin typeface="华文楷体" pitchFamily="2" charset="-122"/>
              <a:ea typeface="华文楷体" pitchFamily="2" charset="-122"/>
            </a:endParaRPr>
          </a:p>
          <a:p>
            <a:pPr marL="274638" indent="-274638" algn="l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1E1CE3"/>
                </a:solidFill>
                <a:latin typeface="华文楷体" pitchFamily="2" charset="-122"/>
                <a:ea typeface="华文楷体" pitchFamily="2" charset="-122"/>
              </a:rPr>
              <a:t>每一步归约都可对应一棵</a:t>
            </a:r>
            <a:r>
              <a:rPr lang="zh-CN" altLang="en-US" u="sng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子树</a:t>
            </a:r>
            <a:r>
              <a:rPr lang="zh-CN" altLang="en-US" dirty="0">
                <a:solidFill>
                  <a:srgbClr val="1E1CE3"/>
                </a:solidFill>
                <a:latin typeface="华文楷体" pitchFamily="2" charset="-122"/>
                <a:ea typeface="华文楷体" pitchFamily="2" charset="-122"/>
              </a:rPr>
              <a:t>，随着归约的完成，这些子树被连成一棵统一的分析树。</a:t>
            </a:r>
            <a:endParaRPr lang="en-US" altLang="zh-CN" dirty="0">
              <a:solidFill>
                <a:srgbClr val="1E1CE3"/>
              </a:solidFill>
              <a:latin typeface="华文楷体" pitchFamily="2" charset="-122"/>
              <a:ea typeface="华文楷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68719" y="3062764"/>
            <a:ext cx="8401656" cy="2949663"/>
            <a:chOff x="427711" y="2649820"/>
            <a:chExt cx="8401656" cy="2949663"/>
          </a:xfrm>
        </p:grpSpPr>
        <p:grpSp>
          <p:nvGrpSpPr>
            <p:cNvPr id="6" name="组合 17"/>
            <p:cNvGrpSpPr/>
            <p:nvPr/>
          </p:nvGrpSpPr>
          <p:grpSpPr>
            <a:xfrm>
              <a:off x="427711" y="2649820"/>
              <a:ext cx="825909" cy="1597743"/>
              <a:chOff x="1366684" y="3760839"/>
              <a:chExt cx="825909" cy="1597743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1366684" y="3760839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366684" y="4871885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直接连接符 20"/>
              <p:cNvCxnSpPr/>
              <p:nvPr/>
            </p:nvCxnSpPr>
            <p:spPr>
              <a:xfrm>
                <a:off x="1764891" y="4247536"/>
                <a:ext cx="0" cy="653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21"/>
            <p:cNvGrpSpPr/>
            <p:nvPr/>
          </p:nvGrpSpPr>
          <p:grpSpPr>
            <a:xfrm>
              <a:off x="3889151" y="2649820"/>
              <a:ext cx="841149" cy="1597743"/>
              <a:chOff x="1351444" y="3760839"/>
              <a:chExt cx="841149" cy="159774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366684" y="3760839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351444" y="4871885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d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1764891" y="4247536"/>
                <a:ext cx="0" cy="653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30"/>
            <p:cNvGrpSpPr/>
            <p:nvPr/>
          </p:nvGrpSpPr>
          <p:grpSpPr>
            <a:xfrm>
              <a:off x="1580536" y="2649820"/>
              <a:ext cx="1966451" cy="2168015"/>
              <a:chOff x="2192594" y="3544528"/>
              <a:chExt cx="1966451" cy="2168015"/>
            </a:xfrm>
          </p:grpSpPr>
          <p:grpSp>
            <p:nvGrpSpPr>
              <p:cNvPr id="32" name="组合 16"/>
              <p:cNvGrpSpPr/>
              <p:nvPr/>
            </p:nvGrpSpPr>
            <p:grpSpPr>
              <a:xfrm>
                <a:off x="2192594" y="4114800"/>
                <a:ext cx="825909" cy="1597743"/>
                <a:chOff x="1366684" y="3760839"/>
                <a:chExt cx="825909" cy="1597743"/>
              </a:xfrm>
            </p:grpSpPr>
            <p:sp>
              <p:nvSpPr>
                <p:cNvPr id="37" name="矩形 5"/>
                <p:cNvSpPr/>
                <p:nvPr/>
              </p:nvSpPr>
              <p:spPr>
                <a:xfrm>
                  <a:off x="1366684" y="3760839"/>
                  <a:ext cx="825909" cy="486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6"/>
                <p:cNvSpPr/>
                <p:nvPr/>
              </p:nvSpPr>
              <p:spPr>
                <a:xfrm>
                  <a:off x="1366684" y="4871885"/>
                  <a:ext cx="825909" cy="486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连接符 38"/>
                <p:cNvCxnSpPr/>
                <p:nvPr/>
              </p:nvCxnSpPr>
              <p:spPr>
                <a:xfrm>
                  <a:off x="1764891" y="4247536"/>
                  <a:ext cx="0" cy="6538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矩形 32"/>
              <p:cNvSpPr/>
              <p:nvPr/>
            </p:nvSpPr>
            <p:spPr>
              <a:xfrm>
                <a:off x="2757949" y="3544528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333136" y="4109884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直接连接符 28"/>
              <p:cNvCxnSpPr/>
              <p:nvPr/>
            </p:nvCxnSpPr>
            <p:spPr>
              <a:xfrm rot="2700000">
                <a:off x="3201489" y="4106105"/>
                <a:ext cx="504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2700000">
                <a:off x="2616468" y="4106105"/>
                <a:ext cx="504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60"/>
            <p:cNvGrpSpPr/>
            <p:nvPr/>
          </p:nvGrpSpPr>
          <p:grpSpPr>
            <a:xfrm>
              <a:off x="4999702" y="2649820"/>
              <a:ext cx="3829665" cy="2949663"/>
              <a:chOff x="4999702" y="2649820"/>
              <a:chExt cx="3829665" cy="2949663"/>
            </a:xfrm>
          </p:grpSpPr>
          <p:grpSp>
            <p:nvGrpSpPr>
              <p:cNvPr id="10" name="组合 58"/>
              <p:cNvGrpSpPr/>
              <p:nvPr/>
            </p:nvGrpSpPr>
            <p:grpSpPr>
              <a:xfrm>
                <a:off x="4999702" y="2649820"/>
                <a:ext cx="3829665" cy="2949663"/>
                <a:chOff x="4999702" y="2649820"/>
                <a:chExt cx="3829665" cy="2949663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6494091" y="2649820"/>
                  <a:ext cx="825909" cy="486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S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直接连接符 12"/>
                <p:cNvCxnSpPr/>
                <p:nvPr/>
              </p:nvCxnSpPr>
              <p:spPr>
                <a:xfrm rot="2100000">
                  <a:off x="6880707" y="3327969"/>
                  <a:ext cx="792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rot="19500000">
                  <a:off x="6133457" y="3327969"/>
                  <a:ext cx="792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组合 41"/>
                <p:cNvGrpSpPr/>
                <p:nvPr/>
              </p:nvGrpSpPr>
              <p:grpSpPr>
                <a:xfrm>
                  <a:off x="5147189" y="3401972"/>
                  <a:ext cx="1966451" cy="2197511"/>
                  <a:chOff x="2192594" y="3515032"/>
                  <a:chExt cx="1966451" cy="2197511"/>
                </a:xfrm>
              </p:grpSpPr>
              <p:grpSp>
                <p:nvGrpSpPr>
                  <p:cNvPr id="24" name="组合 16"/>
                  <p:cNvGrpSpPr/>
                  <p:nvPr/>
                </p:nvGrpSpPr>
                <p:grpSpPr>
                  <a:xfrm>
                    <a:off x="2192594" y="4114800"/>
                    <a:ext cx="825909" cy="1597743"/>
                    <a:chOff x="1366684" y="3760839"/>
                    <a:chExt cx="825909" cy="1597743"/>
                  </a:xfrm>
                </p:grpSpPr>
                <p:sp>
                  <p:nvSpPr>
                    <p:cNvPr id="29" name="矩形 28"/>
                    <p:cNvSpPr/>
                    <p:nvPr/>
                  </p:nvSpPr>
                  <p:spPr>
                    <a:xfrm>
                      <a:off x="1366684" y="3760839"/>
                      <a:ext cx="825909" cy="4866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1366684" y="4871885"/>
                      <a:ext cx="825909" cy="48669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1" name="直接连接符 30"/>
                    <p:cNvCxnSpPr/>
                    <p:nvPr/>
                  </p:nvCxnSpPr>
                  <p:spPr>
                    <a:xfrm>
                      <a:off x="1764891" y="4247536"/>
                      <a:ext cx="0" cy="6538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矩形 24"/>
                  <p:cNvSpPr/>
                  <p:nvPr/>
                </p:nvSpPr>
                <p:spPr>
                  <a:xfrm>
                    <a:off x="2757949" y="3515032"/>
                    <a:ext cx="825909" cy="4866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8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3333136" y="4109884"/>
                    <a:ext cx="825909" cy="4866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800" dirty="0">
                        <a:solidFill>
                          <a:schemeClr val="tx1"/>
                        </a:solidFill>
                      </a:rPr>
                      <a:t>b</a:t>
                    </a:r>
                    <a:endParaRPr lang="zh-CN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7" name="直接连接符 26"/>
                  <p:cNvCxnSpPr/>
                  <p:nvPr/>
                </p:nvCxnSpPr>
                <p:spPr>
                  <a:xfrm rot="2700000">
                    <a:off x="3201489" y="4106105"/>
                    <a:ext cx="504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 rot="18900000">
                    <a:off x="2616468" y="4106105"/>
                    <a:ext cx="504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矩形 15"/>
                <p:cNvSpPr/>
                <p:nvPr/>
              </p:nvSpPr>
              <p:spPr>
                <a:xfrm>
                  <a:off x="7285708" y="4493340"/>
                  <a:ext cx="825909" cy="486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d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8003458" y="3404419"/>
                  <a:ext cx="825909" cy="486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e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7285708" y="3404419"/>
                  <a:ext cx="825909" cy="486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6494210" y="3404419"/>
                  <a:ext cx="825909" cy="486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4999702" y="3404419"/>
                  <a:ext cx="825909" cy="486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直接连接符 20"/>
                <p:cNvCxnSpPr/>
                <p:nvPr/>
              </p:nvCxnSpPr>
              <p:spPr>
                <a:xfrm>
                  <a:off x="7683910" y="3913239"/>
                  <a:ext cx="0" cy="6538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 flipV="1">
                  <a:off x="5501148" y="3052871"/>
                  <a:ext cx="1195252" cy="5457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flipH="1" flipV="1">
                  <a:off x="7109355" y="3052871"/>
                  <a:ext cx="1193987" cy="5604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直接连接符 10"/>
              <p:cNvCxnSpPr/>
              <p:nvPr/>
            </p:nvCxnSpPr>
            <p:spPr>
              <a:xfrm>
                <a:off x="6907162" y="3092245"/>
                <a:ext cx="0" cy="439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628650" y="219983"/>
            <a:ext cx="7886700" cy="709657"/>
          </a:xfrm>
        </p:spPr>
        <p:txBody>
          <a:bodyPr/>
          <a:lstStyle/>
          <a:p>
            <a:r>
              <a:rPr lang="zh-CN" altLang="en-US" sz="3600" dirty="0"/>
              <a:t>短语、直接短语、句柄</a:t>
            </a:r>
            <a:r>
              <a:rPr lang="en-US" altLang="zh-CN" sz="3600" dirty="0"/>
              <a:t>—</a:t>
            </a:r>
            <a:r>
              <a:rPr lang="zh-CN" altLang="en-US" sz="3600" dirty="0">
                <a:solidFill>
                  <a:srgbClr val="FF0000"/>
                </a:solidFill>
              </a:rPr>
              <a:t>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24903-CA93-4FB9-9641-819616EE00F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grpSp>
        <p:nvGrpSpPr>
          <p:cNvPr id="11" name="组合 60"/>
          <p:cNvGrpSpPr/>
          <p:nvPr/>
        </p:nvGrpSpPr>
        <p:grpSpPr>
          <a:xfrm>
            <a:off x="1694590" y="1950244"/>
            <a:ext cx="5338425" cy="2949663"/>
            <a:chOff x="4222462" y="2649820"/>
            <a:chExt cx="5338425" cy="2949663"/>
          </a:xfrm>
        </p:grpSpPr>
        <p:grpSp>
          <p:nvGrpSpPr>
            <p:cNvPr id="12" name="组合 58"/>
            <p:cNvGrpSpPr/>
            <p:nvPr/>
          </p:nvGrpSpPr>
          <p:grpSpPr>
            <a:xfrm>
              <a:off x="4222462" y="2649820"/>
              <a:ext cx="5338425" cy="2949663"/>
              <a:chOff x="4222462" y="2649820"/>
              <a:chExt cx="5338425" cy="294966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494091" y="2649820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S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 rot="2100000">
                <a:off x="6880707" y="3327969"/>
                <a:ext cx="79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19500000">
                <a:off x="6133457" y="3327969"/>
                <a:ext cx="79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组合 41"/>
              <p:cNvGrpSpPr/>
              <p:nvPr/>
            </p:nvGrpSpPr>
            <p:grpSpPr>
              <a:xfrm>
                <a:off x="5147189" y="3401972"/>
                <a:ext cx="1966451" cy="2197511"/>
                <a:chOff x="2192594" y="3515032"/>
                <a:chExt cx="1966451" cy="2197511"/>
              </a:xfrm>
            </p:grpSpPr>
            <p:grpSp>
              <p:nvGrpSpPr>
                <p:cNvPr id="26" name="组合 16"/>
                <p:cNvGrpSpPr/>
                <p:nvPr/>
              </p:nvGrpSpPr>
              <p:grpSpPr>
                <a:xfrm>
                  <a:off x="2192594" y="4114800"/>
                  <a:ext cx="825909" cy="1597743"/>
                  <a:chOff x="1366684" y="3760839"/>
                  <a:chExt cx="825909" cy="1597743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1366684" y="3760839"/>
                    <a:ext cx="825909" cy="4866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8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1366684" y="4871885"/>
                    <a:ext cx="825909" cy="4866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800" dirty="0">
                        <a:solidFill>
                          <a:schemeClr val="tx1"/>
                        </a:solidFill>
                      </a:rPr>
                      <a:t>b</a:t>
                    </a:r>
                    <a:endParaRPr lang="zh-CN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1764891" y="4247536"/>
                    <a:ext cx="0" cy="65384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矩形 26"/>
                <p:cNvSpPr/>
                <p:nvPr/>
              </p:nvSpPr>
              <p:spPr>
                <a:xfrm>
                  <a:off x="2757949" y="3515032"/>
                  <a:ext cx="825909" cy="486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3333136" y="4109884"/>
                  <a:ext cx="825909" cy="486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b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直接连接符 28"/>
                <p:cNvCxnSpPr/>
                <p:nvPr/>
              </p:nvCxnSpPr>
              <p:spPr>
                <a:xfrm rot="2700000">
                  <a:off x="3201489" y="4106105"/>
                  <a:ext cx="504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 rot="18900000">
                  <a:off x="2616468" y="4106105"/>
                  <a:ext cx="504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矩形 17"/>
              <p:cNvSpPr/>
              <p:nvPr/>
            </p:nvSpPr>
            <p:spPr>
              <a:xfrm>
                <a:off x="7285708" y="4493340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d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734978" y="3404419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e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85708" y="3404419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B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494210" y="3404419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c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222462" y="3404419"/>
                <a:ext cx="825909" cy="486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a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7683910" y="3913239"/>
                <a:ext cx="0" cy="6538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4737672" y="3052872"/>
                <a:ext cx="1958728" cy="5423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 flipV="1">
                <a:off x="7109356" y="3052871"/>
                <a:ext cx="1895516" cy="5575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接连接符 12"/>
            <p:cNvCxnSpPr/>
            <p:nvPr/>
          </p:nvCxnSpPr>
          <p:spPr>
            <a:xfrm>
              <a:off x="6907162" y="3092245"/>
              <a:ext cx="0" cy="439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2758440" y="3398520"/>
            <a:ext cx="838200" cy="1554480"/>
            <a:chOff x="2758440" y="3520440"/>
            <a:chExt cx="838200" cy="1554480"/>
          </a:xfrm>
        </p:grpSpPr>
        <p:sp>
          <p:nvSpPr>
            <p:cNvPr id="48" name="矩形 47"/>
            <p:cNvSpPr/>
            <p:nvPr/>
          </p:nvSpPr>
          <p:spPr>
            <a:xfrm>
              <a:off x="2758440" y="3520440"/>
              <a:ext cx="838200" cy="155448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093720" y="4404360"/>
              <a:ext cx="487680" cy="350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</a:rPr>
                <a:t>①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727960" y="2788921"/>
            <a:ext cx="1539240" cy="1237390"/>
            <a:chOff x="2727960" y="2910841"/>
            <a:chExt cx="1539240" cy="1237390"/>
          </a:xfrm>
        </p:grpSpPr>
        <p:sp>
          <p:nvSpPr>
            <p:cNvPr id="49" name="矩形 48"/>
            <p:cNvSpPr/>
            <p:nvPr/>
          </p:nvSpPr>
          <p:spPr>
            <a:xfrm>
              <a:off x="2727960" y="2910841"/>
              <a:ext cx="1539240" cy="123739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3583858" y="3668906"/>
              <a:ext cx="594360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</a:rPr>
                <a:t>②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907280" y="2773680"/>
            <a:ext cx="914400" cy="1554480"/>
            <a:chOff x="4907280" y="2895600"/>
            <a:chExt cx="914400" cy="1554480"/>
          </a:xfrm>
        </p:grpSpPr>
        <p:sp>
          <p:nvSpPr>
            <p:cNvPr id="52" name="矩形 51"/>
            <p:cNvSpPr/>
            <p:nvPr/>
          </p:nvSpPr>
          <p:spPr>
            <a:xfrm>
              <a:off x="4907280" y="2895600"/>
              <a:ext cx="838200" cy="155448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12080" y="3749040"/>
              <a:ext cx="609600" cy="441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accent1">
                      <a:lumMod val="50000"/>
                    </a:schemeClr>
                  </a:solidFill>
                </a:rPr>
                <a:t>③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863704" y="2035278"/>
            <a:ext cx="4994295" cy="1198062"/>
            <a:chOff x="1863704" y="2780072"/>
            <a:chExt cx="4994295" cy="575187"/>
          </a:xfrm>
        </p:grpSpPr>
        <p:sp>
          <p:nvSpPr>
            <p:cNvPr id="5" name="圆角矩形 4"/>
            <p:cNvSpPr/>
            <p:nvPr/>
          </p:nvSpPr>
          <p:spPr>
            <a:xfrm>
              <a:off x="1863704" y="2780072"/>
              <a:ext cx="4994295" cy="575187"/>
            </a:xfrm>
            <a:prstGeom prst="roundRect">
              <a:avLst/>
            </a:prstGeom>
            <a:noFill/>
            <a:ln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806440" y="3155347"/>
              <a:ext cx="609600" cy="197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C0099"/>
                  </a:solidFill>
                </a:rPr>
                <a:t>④</a:t>
              </a:r>
            </a:p>
          </p:txBody>
        </p:sp>
      </p:grpSp>
      <p:graphicFrame>
        <p:nvGraphicFramePr>
          <p:cNvPr id="237569" name="Object 2">
            <a:hlinkClick r:id="rId2" action="ppaction://hlinksldjump"/>
          </p:cNvPr>
          <p:cNvGraphicFramePr>
            <a:graphicFrameLocks noChangeAspect="1"/>
          </p:cNvGraphicFramePr>
          <p:nvPr/>
        </p:nvGraphicFramePr>
        <p:xfrm>
          <a:off x="6182749" y="5700756"/>
          <a:ext cx="17224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3" imgW="6544800" imgH="1706400" progId="">
                  <p:embed/>
                </p:oleObj>
              </mc:Choice>
              <mc:Fallback>
                <p:oleObj name="剪辑" r:id="rId3" imgW="6544800" imgH="17064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2749" y="5700756"/>
                        <a:ext cx="172243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39"/>
          <p:cNvSpPr/>
          <p:nvPr/>
        </p:nvSpPr>
        <p:spPr>
          <a:xfrm>
            <a:off x="475390" y="1089403"/>
            <a:ext cx="3258410" cy="486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输入串：</a:t>
            </a:r>
            <a:r>
              <a:rPr lang="en-US" altLang="zh-CN" sz="28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abbcde</a:t>
            </a:r>
            <a:endParaRPr lang="zh-CN" altLang="en-US" sz="28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15939</TotalTime>
  <Words>2917</Words>
  <Application>Microsoft Office PowerPoint</Application>
  <PresentationFormat>全屏显示(4:3)</PresentationFormat>
  <Paragraphs>1092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Arial Unicode MS</vt:lpstr>
      <vt:lpstr>华文楷体</vt:lpstr>
      <vt:lpstr>华文新魏</vt:lpstr>
      <vt:lpstr>华文行楷</vt:lpstr>
      <vt:lpstr>楷体</vt:lpstr>
      <vt:lpstr>宋体</vt:lpstr>
      <vt:lpstr>Arial</vt:lpstr>
      <vt:lpstr>Calibri</vt:lpstr>
      <vt:lpstr>Calibri Light</vt:lpstr>
      <vt:lpstr>Comic Sans MS</vt:lpstr>
      <vt:lpstr>Constantia</vt:lpstr>
      <vt:lpstr>Times New Roman</vt:lpstr>
      <vt:lpstr>Wingdings</vt:lpstr>
      <vt:lpstr>Wingdings 2</vt:lpstr>
      <vt:lpstr>Office 主题​​</vt:lpstr>
      <vt:lpstr>流畅</vt:lpstr>
      <vt:lpstr>剪辑</vt:lpstr>
      <vt:lpstr>编译原理</vt:lpstr>
      <vt:lpstr>语法分析方法分类图</vt:lpstr>
      <vt:lpstr>例：自下而上 and 自上而下</vt:lpstr>
      <vt:lpstr>5.1、自下而上分析的基本问题</vt:lpstr>
      <vt:lpstr>语法分析示意图</vt:lpstr>
      <vt:lpstr>自下而上分析示例</vt:lpstr>
      <vt:lpstr>归约再举例</vt:lpstr>
      <vt:lpstr>分析树</vt:lpstr>
      <vt:lpstr>短语、直接短语、句柄—举例</vt:lpstr>
      <vt:lpstr>短语、直接短语、句柄—关系图示</vt:lpstr>
      <vt:lpstr>规范推导和规范归约</vt:lpstr>
      <vt:lpstr>核心概念小结</vt:lpstr>
      <vt:lpstr>作业</vt:lpstr>
      <vt:lpstr>5.2、算符优先分析</vt:lpstr>
      <vt:lpstr>表5.1-优先关系表</vt:lpstr>
      <vt:lpstr>算符优先文法</vt:lpstr>
      <vt:lpstr>算符优先级的定义</vt:lpstr>
      <vt:lpstr>从文法构造优先关系表算法</vt:lpstr>
      <vt:lpstr>构造FIRSTVT（P）的规则</vt:lpstr>
      <vt:lpstr>不动点计算FIRSTVT</vt:lpstr>
      <vt:lpstr>两个集合的用处</vt:lpstr>
      <vt:lpstr>例：FIRSTVT、LASTVT、分析表</vt:lpstr>
      <vt:lpstr>作业</vt:lpstr>
      <vt:lpstr>算符优先分析的内部机理</vt:lpstr>
      <vt:lpstr>短语、素短语、最左素短语</vt:lpstr>
      <vt:lpstr>例-短语、素短语、最左素短语</vt:lpstr>
      <vt:lpstr>短语、素短语、最左素短语—关系图</vt:lpstr>
      <vt:lpstr>定理</vt:lpstr>
      <vt:lpstr>例-短语、素短语、最左素短语</vt:lpstr>
      <vt:lpstr>算符优先分析一般并不等价于规范归约</vt:lpstr>
      <vt:lpstr>规范归约和算符优先比较</vt:lpstr>
      <vt:lpstr>例-优先分析</vt:lpstr>
      <vt:lpstr>作业1</vt:lpstr>
      <vt:lpstr>作业2</vt:lpstr>
      <vt:lpstr>优先函数</vt:lpstr>
      <vt:lpstr>优先函数（续）</vt:lpstr>
      <vt:lpstr>To be continue...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徐德智</dc:creator>
  <cp:lastModifiedBy>Xu Dezhi</cp:lastModifiedBy>
  <cp:revision>1344</cp:revision>
  <dcterms:created xsi:type="dcterms:W3CDTF">2016-08-02T12:41:14Z</dcterms:created>
  <dcterms:modified xsi:type="dcterms:W3CDTF">2023-03-10T04:05:12Z</dcterms:modified>
</cp:coreProperties>
</file>