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44" r:id="rId2"/>
    <p:sldMasterId id="2147483756" r:id="rId3"/>
  </p:sldMasterIdLst>
  <p:notesMasterIdLst>
    <p:notesMasterId r:id="rId44"/>
  </p:notesMasterIdLst>
  <p:sldIdLst>
    <p:sldId id="405" r:id="rId4"/>
    <p:sldId id="592" r:id="rId5"/>
    <p:sldId id="391" r:id="rId6"/>
    <p:sldId id="606" r:id="rId7"/>
    <p:sldId id="610" r:id="rId8"/>
    <p:sldId id="646" r:id="rId9"/>
    <p:sldId id="607" r:id="rId10"/>
    <p:sldId id="647" r:id="rId11"/>
    <p:sldId id="600" r:id="rId12"/>
    <p:sldId id="602" r:id="rId13"/>
    <p:sldId id="611" r:id="rId14"/>
    <p:sldId id="627" r:id="rId15"/>
    <p:sldId id="619" r:id="rId16"/>
    <p:sldId id="635" r:id="rId17"/>
    <p:sldId id="547" r:id="rId18"/>
    <p:sldId id="645" r:id="rId19"/>
    <p:sldId id="634" r:id="rId20"/>
    <p:sldId id="621" r:id="rId21"/>
    <p:sldId id="358" r:id="rId22"/>
    <p:sldId id="604" r:id="rId23"/>
    <p:sldId id="636" r:id="rId24"/>
    <p:sldId id="648" r:id="rId25"/>
    <p:sldId id="362" r:id="rId26"/>
    <p:sldId id="363" r:id="rId27"/>
    <p:sldId id="622" r:id="rId28"/>
    <p:sldId id="614" r:id="rId29"/>
    <p:sldId id="569" r:id="rId30"/>
    <p:sldId id="616" r:id="rId31"/>
    <p:sldId id="571" r:id="rId32"/>
    <p:sldId id="378" r:id="rId33"/>
    <p:sldId id="379" r:id="rId34"/>
    <p:sldId id="595" r:id="rId35"/>
    <p:sldId id="596" r:id="rId36"/>
    <p:sldId id="637" r:id="rId37"/>
    <p:sldId id="638" r:id="rId38"/>
    <p:sldId id="639" r:id="rId39"/>
    <p:sldId id="640" r:id="rId40"/>
    <p:sldId id="641" r:id="rId41"/>
    <p:sldId id="644" r:id="rId42"/>
    <p:sldId id="580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1CE3"/>
    <a:srgbClr val="CC0099"/>
    <a:srgbClr val="E03049"/>
    <a:srgbClr val="800080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660"/>
  </p:normalViewPr>
  <p:slideViewPr>
    <p:cSldViewPr>
      <p:cViewPr varScale="1">
        <p:scale>
          <a:sx n="60" d="100"/>
          <a:sy n="60" d="100"/>
        </p:scale>
        <p:origin x="11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B449E5-BF3F-41AA-B6EB-5A8BF5685EF9}" type="datetimeFigureOut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C5950-A188-4373-ACC6-5D165568B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B36E6-E443-4C07-8807-D7F18815BB02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68CD-A8AF-4745-9479-C89C2A57CB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8193-8B9B-4F2D-92D3-1E6277C6870A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30DB1-3C20-472C-8AA1-1EAF8A7CBA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54233-4235-47B5-940D-BA437BCAC877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2A6D0-2C43-4822-8DBE-7F3EB18E86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B36E6-E443-4C07-8807-D7F18815BB02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268CD-A8AF-4745-9479-C89C2A57CB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D0DEF-95B9-421A-BB5A-0B5D056DD1D4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C30DA2-0318-4FC7-A13A-618EB1A5B3F9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E13F-AB8A-4EA5-BE7B-D4FAEA8228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8AD12-BD83-4FE8-BBD6-6F4C4D9DD25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4F932-02E7-4AC6-AA09-0016991584A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59BA8-8AB5-4DB5-BE32-FB4CDDEA8549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88B7-E2CF-45EF-9AED-63D01E33545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B7E95-9852-408F-978C-A9957A73E63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A046C-7B0B-4C3D-A73F-36F06B846D4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F376F0-2B7E-481B-A929-0B0F205AC047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554A6-20A1-46D9-8953-280562BCA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E22C-7552-4105-BF02-EE7C41FCA448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3682-FA86-4131-922E-799DC58DA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6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C0099"/>
              </a:buClr>
              <a:buSzPct val="70000"/>
              <a:buFont typeface="Wingdings" pitchFamily="2" charset="2"/>
              <a:buChar char="l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D0DEF-95B9-421A-BB5A-0B5D056DD1D4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C714C-C2CB-4604-9DFB-9AB99BCAB0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602C4-04CA-4015-BB18-F238D1518507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348C4-D89A-4F51-853D-5A9BA4DD3D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98193-8B9B-4F2D-92D3-1E6277C6870A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30DB1-3C20-472C-8AA1-1EAF8A7CBA4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2C5F2-787D-45F6-8F89-6E8D730AE61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3700B-C448-490C-B6A4-C582C50D58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B36E6-E443-4C07-8807-D7F18815BB02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268CD-A8AF-4745-9479-C89C2A57CB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D0DEF-95B9-421A-BB5A-0B5D056DD1D4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C30DA2-0318-4FC7-A13A-618EB1A5B3F9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E13F-AB8A-4EA5-BE7B-D4FAEA8228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8AD12-BD83-4FE8-BBD6-6F4C4D9DD25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4F932-02E7-4AC6-AA09-0016991584A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59BA8-8AB5-4DB5-BE32-FB4CDDEA8549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88B7-E2CF-45EF-9AED-63D01E33545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B7E95-9852-408F-978C-A9957A73E63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A046C-7B0B-4C3D-A73F-36F06B846D4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F376F0-2B7E-481B-A929-0B0F205AC047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554A6-20A1-46D9-8953-280562BCA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30DA2-0318-4FC7-A13A-618EB1A5B3F9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3E13F-AB8A-4EA5-BE7B-D4FAEA8228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E22C-7552-4105-BF02-EE7C41FCA448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3682-FA86-4131-922E-799DC58DA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602C4-04CA-4015-BB18-F238D1518507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2EB348C4-D89A-4F51-853D-5A9BA4DD3D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98193-8B9B-4F2D-92D3-1E6277C6870A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30DB1-3C20-472C-8AA1-1EAF8A7CBA4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2C5F2-787D-45F6-8F89-6E8D730AE61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3700B-C448-490C-B6A4-C582C50D58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AD12-BD83-4FE8-BBD6-6F4C4D9DD25D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4F932-02E7-4AC6-AA09-001699158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9BA8-8AB5-4DB5-BE32-FB4CDDEA8549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A88B7-E2CF-45EF-9AED-63D01E3354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7E95-9852-408F-978C-A9957A73E63D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046C-7B0B-4C3D-A73F-36F06B846D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376F0-2B7E-481B-A929-0B0F205AC047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54A6-20A1-46D9-8953-280562BCA2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E22C-7552-4105-BF02-EE7C41FCA448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C3682-FA86-4131-922E-799DC58DA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02C4-04CA-4015-BB18-F238D1518507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348C4-D89A-4F51-853D-5A9BA4DD3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92C5F2-787D-45F6-8F89-6E8D730AE61D}" type="datetime1">
              <a:rPr lang="zh-CN" altLang="en-US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43700B-C448-490C-B6A4-C582C50D5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92C5F2-787D-45F6-8F89-6E8D730AE61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43700B-C448-490C-B6A4-C582C50D58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F92C5F2-787D-45F6-8F89-6E8D730AE61D}" type="datetime1">
              <a:rPr lang="zh-CN" altLang="en-US" smtClean="0"/>
              <a:pPr>
                <a:defRPr/>
              </a:pPr>
              <a:t>2023/3/11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B43700B-C448-490C-B6A4-C582C50D58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ctrTitle"/>
          </p:nvPr>
        </p:nvSpPr>
        <p:spPr>
          <a:xfrm>
            <a:off x="2433638" y="1901825"/>
            <a:ext cx="4410075" cy="1001713"/>
          </a:xfrm>
        </p:spPr>
        <p:txBody>
          <a:bodyPr/>
          <a:lstStyle/>
          <a:p>
            <a:pPr eaLnBrk="1" hangingPunct="1"/>
            <a:r>
              <a:rPr lang="zh-CN" altLang="en-US" sz="4400" b="1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25825"/>
            <a:ext cx="6858000" cy="1323156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第五章 语法分析</a:t>
            </a:r>
            <a:endParaRPr lang="en-US" altLang="zh-CN" sz="3200" b="1" dirty="0">
              <a:solidFill>
                <a:srgbClr val="1E1CE3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 eaLnBrk="1" fontAlgn="auto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自下而上分析法之第二部分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48284" y="4986289"/>
            <a:ext cx="21972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4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843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文本框 7"/>
          <p:cNvSpPr txBox="1">
            <a:spLocks noChangeArrowheads="1"/>
          </p:cNvSpPr>
          <p:nvPr/>
        </p:nvSpPr>
        <p:spPr bwMode="auto">
          <a:xfrm>
            <a:off x="3019425" y="6256973"/>
            <a:ext cx="3105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444728" y="3616514"/>
            <a:ext cx="8391833" cy="191729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628650" y="114300"/>
            <a:ext cx="7886700" cy="708660"/>
          </a:xfrm>
        </p:spPr>
        <p:txBody>
          <a:bodyPr/>
          <a:lstStyle/>
          <a:p>
            <a:r>
              <a:rPr lang="zh-CN" altLang="en-US" sz="3200" dirty="0"/>
              <a:t>从文法构造出</a:t>
            </a:r>
            <a:r>
              <a:rPr lang="en-US" altLang="zh-CN" sz="3200" dirty="0"/>
              <a:t>DFA</a:t>
            </a:r>
            <a:r>
              <a:rPr lang="zh-CN" altLang="en-US" sz="3200" dirty="0"/>
              <a:t>的第二种方法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53225" y="6386513"/>
            <a:ext cx="2057400" cy="365125"/>
          </a:xfrm>
        </p:spPr>
        <p:txBody>
          <a:bodyPr/>
          <a:lstStyle/>
          <a:p>
            <a:pPr>
              <a:defRPr/>
            </a:pPr>
            <a:fld id="{5BE81042-62F9-48C0-83DE-DEF84037F58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606466" y="3713542"/>
            <a:ext cx="8110703" cy="1660401"/>
            <a:chOff x="753144" y="3738405"/>
            <a:chExt cx="8110703" cy="1660401"/>
          </a:xfrm>
        </p:grpSpPr>
        <p:sp>
          <p:nvSpPr>
            <p:cNvPr id="61" name="矩形 60"/>
            <p:cNvSpPr/>
            <p:nvPr/>
          </p:nvSpPr>
          <p:spPr>
            <a:xfrm>
              <a:off x="2070360" y="477472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1612484" y="3944007"/>
              <a:ext cx="1543664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4493336" y="4948806"/>
              <a:ext cx="1543664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en-US" altLang="zh-CN" sz="24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501646" y="4949602"/>
              <a:ext cx="1130400" cy="448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753144" y="4948806"/>
              <a:ext cx="1243295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dirty="0">
                  <a:solidFill>
                    <a:srgbClr val="1E1CE3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400" dirty="0">
                  <a:solidFill>
                    <a:srgbClr val="1E1CE3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575376" y="3944007"/>
              <a:ext cx="1130224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400" dirty="0">
                  <a:solidFill>
                    <a:srgbClr val="1E1CE3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320183" y="3944007"/>
              <a:ext cx="1543664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4054359" y="5177496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7517651" y="4402158"/>
              <a:ext cx="0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2767533" y="4404060"/>
              <a:ext cx="0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1491240" y="442420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494943" y="3944007"/>
              <a:ext cx="1543664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</a:t>
              </a:r>
              <a:r>
                <a:rPr lang="en-US" altLang="zh-CN" sz="24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505745" y="4948806"/>
              <a:ext cx="1543664" cy="45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xxT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6618491" y="4403109"/>
              <a:ext cx="0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 flipV="1">
              <a:off x="4881132" y="4399994"/>
              <a:ext cx="1626348" cy="6292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036384" y="4171656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4713491" y="4399297"/>
              <a:ext cx="0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761693" y="4401207"/>
              <a:ext cx="0" cy="5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991245" y="5166068"/>
              <a:ext cx="51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H="1" flipV="1">
              <a:off x="2945652" y="4399994"/>
              <a:ext cx="1548000" cy="6292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6032698" y="5207976"/>
              <a:ext cx="4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436120" y="440896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3670560" y="434800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4082040" y="478996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4432560" y="440896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5133600" y="373840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6352800" y="440896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7465320" y="443944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6093720" y="482044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5514600" y="433276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1092085" y="4175468"/>
              <a:ext cx="51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/>
          <p:cNvSpPr/>
          <p:nvPr/>
        </p:nvSpPr>
        <p:spPr>
          <a:xfrm>
            <a:off x="4003951" y="3504949"/>
            <a:ext cx="396055" cy="452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</a:p>
        </p:txBody>
      </p:sp>
      <p:sp>
        <p:nvSpPr>
          <p:cNvPr id="96" name="矩形 95"/>
          <p:cNvSpPr/>
          <p:nvPr/>
        </p:nvSpPr>
        <p:spPr>
          <a:xfrm>
            <a:off x="7218947" y="1100515"/>
            <a:ext cx="1474839" cy="1106129"/>
          </a:xfrm>
          <a:prstGeom prst="rect">
            <a:avLst/>
          </a:prstGeom>
          <a:solidFill>
            <a:srgbClr val="00CCFF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0:S</a:t>
            </a:r>
            <a:r>
              <a:rPr lang="en-US" altLang="zh-CN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1:S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xxT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2:T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93558" y="1090864"/>
            <a:ext cx="6272463" cy="1909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49263" indent="-449263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、构造文法的所有项目；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449263" indent="-449263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、根据项目的意义，在项目之间建立迁移函数，从而得到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449263" indent="-449263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、用子集构造法将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NFA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转换为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98" name="任意多边形 97"/>
          <p:cNvSpPr/>
          <p:nvPr/>
        </p:nvSpPr>
        <p:spPr>
          <a:xfrm>
            <a:off x="4467225" y="3695700"/>
            <a:ext cx="2886075" cy="223838"/>
          </a:xfrm>
          <a:custGeom>
            <a:avLst/>
            <a:gdLst>
              <a:gd name="connsiteX0" fmla="*/ 0 w 2886075"/>
              <a:gd name="connsiteY0" fmla="*/ 223838 h 223838"/>
              <a:gd name="connsiteX1" fmla="*/ 0 w 2886075"/>
              <a:gd name="connsiteY1" fmla="*/ 0 h 223838"/>
              <a:gd name="connsiteX2" fmla="*/ 2886075 w 2886075"/>
              <a:gd name="connsiteY2" fmla="*/ 0 h 223838"/>
              <a:gd name="connsiteX3" fmla="*/ 2886075 w 2886075"/>
              <a:gd name="connsiteY3" fmla="*/ 219075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6075" h="223838">
                <a:moveTo>
                  <a:pt x="0" y="223838"/>
                </a:moveTo>
                <a:lnTo>
                  <a:pt x="0" y="0"/>
                </a:lnTo>
                <a:lnTo>
                  <a:pt x="2886075" y="0"/>
                </a:lnTo>
                <a:lnTo>
                  <a:pt x="2886075" y="2190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10640" y="1280160"/>
            <a:ext cx="6614160" cy="2377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39"/>
            <a:ext cx="7886700" cy="755752"/>
          </a:xfrm>
        </p:spPr>
        <p:txBody>
          <a:bodyPr/>
          <a:lstStyle/>
          <a:p>
            <a:r>
              <a:rPr lang="zh-CN" altLang="en-US" sz="3600" dirty="0"/>
              <a:t>小结一下关键点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422" y="1324181"/>
            <a:ext cx="1023169" cy="534116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98010" y="4257396"/>
            <a:ext cx="6338980" cy="1869576"/>
            <a:chOff x="1276790" y="4272144"/>
            <a:chExt cx="6338980" cy="1869576"/>
          </a:xfrm>
        </p:grpSpPr>
        <p:sp>
          <p:nvSpPr>
            <p:cNvPr id="18" name="圆角矩形 17"/>
            <p:cNvSpPr/>
            <p:nvPr/>
          </p:nvSpPr>
          <p:spPr>
            <a:xfrm>
              <a:off x="3539615" y="4940710"/>
              <a:ext cx="1828800" cy="10471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2"/>
            <p:cNvGrpSpPr/>
            <p:nvPr/>
          </p:nvGrpSpPr>
          <p:grpSpPr>
            <a:xfrm>
              <a:off x="1276790" y="4272144"/>
              <a:ext cx="6338980" cy="1869576"/>
              <a:chOff x="1276790" y="4272144"/>
              <a:chExt cx="6338980" cy="186957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276790" y="4945675"/>
                <a:ext cx="1103085" cy="5225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输入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161086" y="5069544"/>
                <a:ext cx="1103085" cy="3873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分析表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014150" y="4272144"/>
                <a:ext cx="2868490" cy="18695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总控程序</a:t>
                </a:r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endPara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12685" y="4945675"/>
                <a:ext cx="1103085" cy="5225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输出</a:t>
                </a: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384638" y="5206932"/>
                <a:ext cx="634275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880313" y="5211694"/>
                <a:ext cx="634275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3679297" y="5073444"/>
              <a:ext cx="38880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堆栈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116841" y="5497243"/>
              <a:ext cx="1103085" cy="416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PDA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407422" y="4927670"/>
            <a:ext cx="1023169" cy="53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6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、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483267" y="1371619"/>
            <a:ext cx="6293075" cy="2330243"/>
            <a:chOff x="1483267" y="1371619"/>
            <a:chExt cx="6293075" cy="2330243"/>
          </a:xfrm>
        </p:grpSpPr>
        <p:grpSp>
          <p:nvGrpSpPr>
            <p:cNvPr id="37" name="组合 36"/>
            <p:cNvGrpSpPr/>
            <p:nvPr/>
          </p:nvGrpSpPr>
          <p:grpSpPr>
            <a:xfrm>
              <a:off x="1483267" y="1371619"/>
              <a:ext cx="6293075" cy="2330243"/>
              <a:chOff x="1483267" y="1371619"/>
              <a:chExt cx="6293075" cy="2330243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483267" y="1371619"/>
                <a:ext cx="6293075" cy="2330243"/>
                <a:chOff x="1306286" y="4291783"/>
                <a:chExt cx="6293075" cy="2330243"/>
              </a:xfrm>
            </p:grpSpPr>
            <p:grpSp>
              <p:nvGrpSpPr>
                <p:cNvPr id="6" name="组合 15"/>
                <p:cNvGrpSpPr/>
                <p:nvPr/>
              </p:nvGrpSpPr>
              <p:grpSpPr>
                <a:xfrm>
                  <a:off x="1306286" y="4933950"/>
                  <a:ext cx="6293075" cy="1688076"/>
                  <a:chOff x="1306286" y="4933950"/>
                  <a:chExt cx="6293075" cy="1688076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1306286" y="5134428"/>
                    <a:ext cx="1103085" cy="52251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文法</a:t>
                    </a: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5148083" y="5153480"/>
                    <a:ext cx="792000" cy="52251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DFA</a:t>
                    </a:r>
                    <a:endParaRPr lang="zh-CN" altLang="en-US" sz="20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3916146" y="5044239"/>
                    <a:ext cx="793207" cy="26027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项目集</a:t>
                    </a: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6496276" y="5153480"/>
                    <a:ext cx="1103085" cy="52251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分析表</a:t>
                    </a:r>
                  </a:p>
                </p:txBody>
              </p: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2409371" y="5396665"/>
                    <a:ext cx="504511" cy="0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5943160" y="5414738"/>
                    <a:ext cx="554400" cy="0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圆角矩形 14"/>
                  <p:cNvSpPr/>
                  <p:nvPr/>
                </p:nvSpPr>
                <p:spPr>
                  <a:xfrm>
                    <a:off x="2824158" y="4933950"/>
                    <a:ext cx="3195638" cy="971550"/>
                  </a:xfrm>
                  <a:prstGeom prst="roundRect">
                    <a:avLst/>
                  </a:prstGeom>
                  <a:noFill/>
                  <a:ln w="6350">
                    <a:solidFill>
                      <a:srgbClr val="CC0099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130099" y="6038996"/>
                    <a:ext cx="2773680" cy="5830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0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分析表产生器</a:t>
                    </a:r>
                  </a:p>
                </p:txBody>
              </p:sp>
            </p:grpSp>
            <p:sp>
              <p:nvSpPr>
                <p:cNvPr id="7" name="矩形 6"/>
                <p:cNvSpPr/>
                <p:nvPr/>
              </p:nvSpPr>
              <p:spPr>
                <a:xfrm>
                  <a:off x="1327343" y="4291783"/>
                  <a:ext cx="3303650" cy="4424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自动</a:t>
                  </a:r>
                  <a:r>
                    <a:rPr lang="zh-CN" altLang="en-US" sz="24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构造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分析表</a:t>
                  </a:r>
                  <a:r>
                    <a:rPr lang="zh-CN" altLang="en-US" sz="24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的流程：</a:t>
                  </a: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4093127" y="2604768"/>
                <a:ext cx="793207" cy="25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NFA</a:t>
                </a:r>
                <a:endPara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3092971" y="2343149"/>
              <a:ext cx="555100" cy="2602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项目</a:t>
              </a:r>
            </a:p>
          </p:txBody>
        </p:sp>
        <p:cxnSp>
          <p:nvCxnSpPr>
            <p:cNvPr id="44" name="肘形连接符 43"/>
            <p:cNvCxnSpPr/>
            <p:nvPr/>
          </p:nvCxnSpPr>
          <p:spPr>
            <a:xfrm>
              <a:off x="3648071" y="2535207"/>
              <a:ext cx="445056" cy="198000"/>
            </a:xfrm>
            <a:prstGeom prst="bentConnector3">
              <a:avLst>
                <a:gd name="adj1" fmla="val 48930"/>
              </a:avLst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/>
            <p:nvPr/>
          </p:nvCxnSpPr>
          <p:spPr>
            <a:xfrm flipV="1">
              <a:off x="3652834" y="2230407"/>
              <a:ext cx="445056" cy="198000"/>
            </a:xfrm>
            <a:prstGeom prst="bentConnector3">
              <a:avLst>
                <a:gd name="adj1" fmla="val 48930"/>
              </a:avLst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/>
            <p:nvPr/>
          </p:nvCxnSpPr>
          <p:spPr>
            <a:xfrm flipV="1">
              <a:off x="4881559" y="2535207"/>
              <a:ext cx="445056" cy="198000"/>
            </a:xfrm>
            <a:prstGeom prst="bentConnector3">
              <a:avLst>
                <a:gd name="adj1" fmla="val 48930"/>
              </a:avLst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/>
            <p:nvPr/>
          </p:nvCxnSpPr>
          <p:spPr>
            <a:xfrm>
              <a:off x="4886321" y="2254219"/>
              <a:ext cx="445056" cy="198000"/>
            </a:xfrm>
            <a:prstGeom prst="bentConnector3">
              <a:avLst>
                <a:gd name="adj1" fmla="val 48930"/>
              </a:avLst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 build="p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>
          <a:xfrm>
            <a:off x="628650" y="265471"/>
            <a:ext cx="7886700" cy="75529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项目的含义</a:t>
            </a:r>
          </a:p>
        </p:txBody>
      </p:sp>
      <p:sp>
        <p:nvSpPr>
          <p:cNvPr id="124931" name="内容占位符 3"/>
          <p:cNvSpPr>
            <a:spLocks noGrp="1"/>
          </p:cNvSpPr>
          <p:nvPr>
            <p:ph idx="1"/>
          </p:nvPr>
        </p:nvSpPr>
        <p:spPr>
          <a:xfrm>
            <a:off x="486698" y="1283109"/>
            <a:ext cx="8141107" cy="48967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FF0000"/>
                </a:solidFill>
              </a:rPr>
              <a:t>项目</a:t>
            </a:r>
            <a:r>
              <a:rPr lang="zh-CN" altLang="en-US" sz="2400" u="sng" dirty="0"/>
              <a:t>指明了在分析过程的某个时刻我们看到产生式多大一部分</a:t>
            </a:r>
            <a:r>
              <a:rPr lang="zh-CN" altLang="en-US" sz="2400" dirty="0"/>
              <a:t>；例如，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项目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·XYZ</a:t>
            </a:r>
            <a:r>
              <a:rPr lang="zh-CN" altLang="en-US" sz="2400" dirty="0"/>
              <a:t>意味着：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我们希望从后面输入串中看到可从</a:t>
            </a:r>
            <a:r>
              <a:rPr lang="en-US" altLang="zh-CN" dirty="0"/>
              <a:t>XYZ</a:t>
            </a:r>
            <a:r>
              <a:rPr lang="zh-CN" altLang="en-US" dirty="0"/>
              <a:t>推出的符号串；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项目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X·YZ</a:t>
            </a:r>
            <a:r>
              <a:rPr lang="zh-CN" altLang="en-US" sz="2400" dirty="0"/>
              <a:t>意味着：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已经从输入串中看到能从</a:t>
            </a:r>
            <a:r>
              <a:rPr lang="en-US" altLang="zh-CN" dirty="0"/>
              <a:t>X</a:t>
            </a:r>
            <a:r>
              <a:rPr lang="zh-CN" altLang="en-US" dirty="0"/>
              <a:t>推出的符号串，我们希望能进一步看到可以从</a:t>
            </a:r>
            <a:r>
              <a:rPr lang="en-US" altLang="zh-CN" dirty="0"/>
              <a:t>YZ</a:t>
            </a:r>
            <a:r>
              <a:rPr lang="zh-CN" altLang="en-US" dirty="0"/>
              <a:t>推出的符号串。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文法开始符号项目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·</a:t>
            </a:r>
            <a:r>
              <a:rPr lang="el-GR" altLang="zh-CN" sz="2400" dirty="0"/>
              <a:t>α</a:t>
            </a:r>
            <a:r>
              <a:rPr lang="zh-CN" altLang="en-US" sz="2400" dirty="0"/>
              <a:t>叫做</a:t>
            </a:r>
            <a:r>
              <a:rPr lang="zh-CN" altLang="en-US" sz="2400" u="sng" dirty="0">
                <a:solidFill>
                  <a:srgbClr val="FF0000"/>
                </a:solidFill>
              </a:rPr>
              <a:t>核心项目</a:t>
            </a:r>
            <a:r>
              <a:rPr lang="zh-CN" altLang="en-US" sz="2400" dirty="0"/>
              <a:t>，其余的是非核心项目，通过</a:t>
            </a:r>
            <a:r>
              <a:rPr lang="zh-CN" altLang="en-US" sz="2400" dirty="0">
                <a:solidFill>
                  <a:srgbClr val="FF0000"/>
                </a:solidFill>
              </a:rPr>
              <a:t>闭包运算</a:t>
            </a:r>
            <a:r>
              <a:rPr lang="zh-CN" altLang="en-US" sz="2400" dirty="0"/>
              <a:t>求得。</a:t>
            </a:r>
          </a:p>
          <a:p>
            <a:pPr>
              <a:lnSpc>
                <a:spcPct val="110000"/>
              </a:lnSpc>
              <a:buFont typeface="Arial" pitchFamily="34" charset="0"/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663CD-2983-4E0A-8478-8E42E3B22DB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260648"/>
            <a:ext cx="2595132" cy="793115"/>
          </a:xfrm>
        </p:spPr>
        <p:txBody>
          <a:bodyPr/>
          <a:lstStyle/>
          <a:p>
            <a:r>
              <a:rPr lang="zh-CN" altLang="en-US" sz="3600" dirty="0"/>
              <a:t>活前缀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36280" y="6356350"/>
            <a:ext cx="499110" cy="501650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5" name="组合 60"/>
          <p:cNvGrpSpPr/>
          <p:nvPr/>
        </p:nvGrpSpPr>
        <p:grpSpPr>
          <a:xfrm>
            <a:off x="4644008" y="1631465"/>
            <a:ext cx="3829665" cy="2949663"/>
            <a:chOff x="4999702" y="2649820"/>
            <a:chExt cx="3829665" cy="2949663"/>
          </a:xfrm>
        </p:grpSpPr>
        <p:grpSp>
          <p:nvGrpSpPr>
            <p:cNvPr id="6" name="组合 58"/>
            <p:cNvGrpSpPr/>
            <p:nvPr/>
          </p:nvGrpSpPr>
          <p:grpSpPr>
            <a:xfrm>
              <a:off x="4999702" y="2649820"/>
              <a:ext cx="3829665" cy="2949663"/>
              <a:chOff x="4999702" y="2649820"/>
              <a:chExt cx="3829665" cy="294966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494091" y="2649820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rot="2100000">
                <a:off x="6880707" y="3327969"/>
                <a:ext cx="79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19500000">
                <a:off x="6133457" y="3327969"/>
                <a:ext cx="79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组合 41"/>
              <p:cNvGrpSpPr/>
              <p:nvPr/>
            </p:nvGrpSpPr>
            <p:grpSpPr>
              <a:xfrm>
                <a:off x="5338913" y="3401972"/>
                <a:ext cx="1538759" cy="2197511"/>
                <a:chOff x="2384318" y="3515032"/>
                <a:chExt cx="1538759" cy="2197511"/>
              </a:xfrm>
            </p:grpSpPr>
            <p:grpSp>
              <p:nvGrpSpPr>
                <p:cNvPr id="20" name="组合 16"/>
                <p:cNvGrpSpPr/>
                <p:nvPr/>
              </p:nvGrpSpPr>
              <p:grpSpPr>
                <a:xfrm>
                  <a:off x="2384318" y="4114800"/>
                  <a:ext cx="825909" cy="1597743"/>
                  <a:chOff x="1558408" y="3760839"/>
                  <a:chExt cx="825909" cy="1597743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1558408" y="3760839"/>
                    <a:ext cx="825909" cy="4866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1558408" y="4871885"/>
                    <a:ext cx="825909" cy="4866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1956615" y="4247536"/>
                    <a:ext cx="0" cy="6538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矩形 20"/>
                <p:cNvSpPr/>
                <p:nvPr/>
              </p:nvSpPr>
              <p:spPr>
                <a:xfrm>
                  <a:off x="2757949" y="3515032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231274" y="4109884"/>
                  <a:ext cx="691803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 rot="3420000">
                  <a:off x="3196005" y="4070201"/>
                  <a:ext cx="3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rot="18180000">
                  <a:off x="2787960" y="4070201"/>
                  <a:ext cx="3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矩形 11"/>
              <p:cNvSpPr/>
              <p:nvPr/>
            </p:nvSpPr>
            <p:spPr>
              <a:xfrm>
                <a:off x="7285708" y="4493340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d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003458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e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285708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494210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99702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7683910" y="3913239"/>
                <a:ext cx="0" cy="653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501148" y="3052871"/>
                <a:ext cx="1195252" cy="545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7109355" y="3052871"/>
                <a:ext cx="1193987" cy="560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6907162" y="3092245"/>
              <a:ext cx="0" cy="43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7542323" y="145519"/>
            <a:ext cx="1445342" cy="172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aAcBe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Ab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1333" y="4627527"/>
            <a:ext cx="7694242" cy="1753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用哪个产生式继续归约仅取决于当前句型的前部。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182563" indent="-182563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每次采取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归约动作前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的符号串部分称为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可归前缀；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182563" indent="-182563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LR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分析的关键就是识别何时到达可归前缀。</a:t>
            </a:r>
          </a:p>
        </p:txBody>
      </p:sp>
      <p:sp>
        <p:nvSpPr>
          <p:cNvPr id="31" name="矩形 30"/>
          <p:cNvSpPr/>
          <p:nvPr/>
        </p:nvSpPr>
        <p:spPr>
          <a:xfrm>
            <a:off x="368709" y="2244286"/>
            <a:ext cx="4498258" cy="2120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例如：有下面</a:t>
            </a:r>
            <a:r>
              <a:rPr kumimoji="1"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规范句型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的前缀：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，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ab</a:t>
            </a:r>
            <a:endParaRPr kumimoji="1"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aAb</a:t>
            </a:r>
            <a:endParaRPr kumimoji="1"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aAc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aAcd</a:t>
            </a:r>
            <a:endParaRPr kumimoji="1"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aAc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aAcB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aAcBe</a:t>
            </a:r>
            <a:endParaRPr kumimoji="1"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637073" y="3416655"/>
            <a:ext cx="781919" cy="225782"/>
            <a:chOff x="2138516" y="5068889"/>
            <a:chExt cx="781919" cy="22578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2596435" y="5068889"/>
              <a:ext cx="324000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138516" y="5068889"/>
              <a:ext cx="678583" cy="225782"/>
            </a:xfrm>
            <a:prstGeom prst="straightConnector1">
              <a:avLst/>
            </a:prstGeom>
            <a:ln w="28575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2267329" y="2683793"/>
            <a:ext cx="1124812" cy="398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abbcde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32673" y="3057419"/>
            <a:ext cx="1124812" cy="398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aAbcde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63496" y="3490038"/>
            <a:ext cx="1124812" cy="398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aAcde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71969" y="3121327"/>
            <a:ext cx="895347" cy="521110"/>
            <a:chOff x="3071969" y="2590800"/>
            <a:chExt cx="895347" cy="521110"/>
          </a:xfrm>
        </p:grpSpPr>
        <p:sp>
          <p:nvSpPr>
            <p:cNvPr id="39" name="圆角矩形 38"/>
            <p:cNvSpPr/>
            <p:nvPr/>
          </p:nvSpPr>
          <p:spPr>
            <a:xfrm>
              <a:off x="3071969" y="2590800"/>
              <a:ext cx="306000" cy="329380"/>
            </a:xfrm>
            <a:prstGeom prst="roundRect">
              <a:avLst/>
            </a:prstGeom>
            <a:noFill/>
            <a:ln w="19050">
              <a:solidFill>
                <a:srgbClr val="CC009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3371850" y="2886075"/>
              <a:ext cx="595466" cy="225835"/>
            </a:xfrm>
            <a:prstGeom prst="straightConnector1">
              <a:avLst/>
            </a:prstGeom>
            <a:ln w="28575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539552" y="620688"/>
            <a:ext cx="360040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>
              <a:lnSpc>
                <a:spcPct val="110000"/>
              </a:lnSpc>
              <a:spcAft>
                <a:spcPts val="600"/>
              </a:spcAft>
              <a:buSzPct val="50000"/>
            </a:pPr>
            <a:r>
              <a:rPr lang="zh-CN" altLang="en-US" sz="2400" u="sng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活前缀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是指规范句型的一个前缀，它</a:t>
            </a:r>
            <a:r>
              <a:rPr lang="zh-CN" altLang="en-US" sz="2400" u="sng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不含句柄之后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的任何符号；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759619"/>
          </a:xfrm>
        </p:spPr>
        <p:txBody>
          <a:bodyPr/>
          <a:lstStyle/>
          <a:p>
            <a:r>
              <a:rPr lang="zh-CN" altLang="en-US" sz="3600" dirty="0"/>
              <a:t>识别活前缀的</a:t>
            </a:r>
            <a:r>
              <a:rPr lang="en-US" altLang="zh-CN" sz="3600" dirty="0"/>
              <a:t>DFA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136904" cy="187220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若把前面通过构造项目集规范族得到的</a:t>
            </a:r>
            <a:r>
              <a:rPr lang="en-US" altLang="zh-CN" sz="2400" dirty="0"/>
              <a:t>DFA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每个状态都看作终结态</a:t>
            </a:r>
            <a:r>
              <a:rPr lang="zh-CN" altLang="en-US" sz="2400" dirty="0"/>
              <a:t>，则该</a:t>
            </a:r>
            <a:r>
              <a:rPr lang="en-US" altLang="zh-CN" sz="2400" dirty="0"/>
              <a:t>DFA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识别活前缀的</a:t>
            </a:r>
            <a:r>
              <a:rPr lang="en-US" altLang="zh-CN" sz="2400" u="sng" dirty="0"/>
              <a:t>DFA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若要识别语言，则必须加上堆栈。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/>
              <a:t>DFA+</a:t>
            </a:r>
            <a:r>
              <a:rPr lang="zh-CN" altLang="en-US" sz="2400" dirty="0"/>
              <a:t>堆栈</a:t>
            </a:r>
            <a:r>
              <a:rPr lang="en-US" altLang="zh-CN" sz="2400" dirty="0"/>
              <a:t>=PDA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15616" y="3074733"/>
            <a:ext cx="6701605" cy="3018563"/>
            <a:chOff x="854786" y="1224114"/>
            <a:chExt cx="6701605" cy="3018563"/>
          </a:xfrm>
        </p:grpSpPr>
        <p:sp>
          <p:nvSpPr>
            <p:cNvPr id="6" name="矩形 5"/>
            <p:cNvSpPr/>
            <p:nvPr/>
          </p:nvSpPr>
          <p:spPr>
            <a:xfrm>
              <a:off x="1150375" y="1224114"/>
              <a:ext cx="1300097" cy="1032387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</a:t>
              </a:r>
              <a:r>
                <a:rPr lang="en-US" altLang="zh-CN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20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:S</a:t>
              </a:r>
              <a:r>
                <a:rPr lang="zh-CN" altLang="en-US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:T</a:t>
              </a:r>
              <a:r>
                <a:rPr lang="zh-CN" altLang="en-US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7" name="组合 35"/>
            <p:cNvGrpSpPr/>
            <p:nvPr/>
          </p:nvGrpSpPr>
          <p:grpSpPr>
            <a:xfrm>
              <a:off x="854786" y="2038408"/>
              <a:ext cx="6701605" cy="2204269"/>
              <a:chOff x="604070" y="4221112"/>
              <a:chExt cx="6701605" cy="2204269"/>
            </a:xfrm>
          </p:grpSpPr>
          <p:grpSp>
            <p:nvGrpSpPr>
              <p:cNvPr id="8" name="组合 23"/>
              <p:cNvGrpSpPr/>
              <p:nvPr/>
            </p:nvGrpSpPr>
            <p:grpSpPr>
              <a:xfrm>
                <a:off x="904568" y="4621162"/>
                <a:ext cx="6082307" cy="1804219"/>
                <a:chOff x="904568" y="4621162"/>
                <a:chExt cx="6082307" cy="180421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904568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</a:p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3175820" y="4621162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443211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929149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175820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423547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40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244823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471518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6215375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495737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 flipH="1">
                  <a:off x="4711810" y="5339975"/>
                  <a:ext cx="735329" cy="6397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矩形 8"/>
              <p:cNvSpPr/>
              <p:nvPr/>
            </p:nvSpPr>
            <p:spPr>
              <a:xfrm>
                <a:off x="613595" y="45735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4070" y="58879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604320" y="44306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80795" y="4421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252145" y="422111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585770" y="42306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776020" y="52307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80770" y="5945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76195" y="54879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909620" y="59641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84364" y="5494389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62CCA39-B599-4785-BEB0-73A8CC95DE70}"/>
              </a:ext>
            </a:extLst>
          </p:cNvPr>
          <p:cNvSpPr/>
          <p:nvPr/>
        </p:nvSpPr>
        <p:spPr>
          <a:xfrm>
            <a:off x="5588371" y="2578359"/>
            <a:ext cx="2656739" cy="8816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活前缀的</a:t>
            </a: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有效项目</a:t>
            </a:r>
            <a:endParaRPr lang="en-US" altLang="zh-CN" sz="24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（口头举例解释）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>
          <a:xfrm>
            <a:off x="628650" y="250722"/>
            <a:ext cx="7886700" cy="620603"/>
          </a:xfrm>
        </p:spPr>
        <p:txBody>
          <a:bodyPr/>
          <a:lstStyle/>
          <a:p>
            <a:r>
              <a:rPr lang="zh-CN" altLang="en-US" sz="3600" dirty="0"/>
              <a:t>总结一下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>
          <a:xfrm>
            <a:off x="539552" y="989779"/>
            <a:ext cx="8132959" cy="50315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600" dirty="0"/>
              <a:t>活前缀保证了</a:t>
            </a:r>
            <a:r>
              <a:rPr lang="zh-CN" altLang="en-US" sz="2600" u="sng" dirty="0"/>
              <a:t>所有被扫描过的字符串都是正确的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>
              <a:spcAft>
                <a:spcPts val="1200"/>
              </a:spcAft>
            </a:pPr>
            <a:r>
              <a:rPr lang="zh-CN" altLang="en-US" sz="2600" dirty="0"/>
              <a:t>扫描一旦抵达</a:t>
            </a:r>
            <a:r>
              <a:rPr lang="zh-CN" altLang="en-US" sz="2600" dirty="0">
                <a:solidFill>
                  <a:srgbClr val="FF0000"/>
                </a:solidFill>
              </a:rPr>
              <a:t>可归前缀</a:t>
            </a:r>
            <a:r>
              <a:rPr lang="zh-CN" altLang="en-US" sz="2600" dirty="0"/>
              <a:t>的最右边沿，则意味着一定扫进了一个句柄，可启动归约；</a:t>
            </a:r>
            <a:endParaRPr lang="en-US" altLang="zh-CN" sz="2600" dirty="0"/>
          </a:p>
          <a:p>
            <a:pPr>
              <a:spcAft>
                <a:spcPts val="1200"/>
              </a:spcAft>
            </a:pPr>
            <a:r>
              <a:rPr lang="zh-CN" altLang="en-US" sz="2600" dirty="0"/>
              <a:t>如果移进</a:t>
            </a:r>
            <a:r>
              <a:rPr lang="en-US" altLang="zh-CN" sz="2600" dirty="0"/>
              <a:t>-</a:t>
            </a:r>
            <a:r>
              <a:rPr lang="zh-CN" altLang="en-US" sz="2600" dirty="0"/>
              <a:t>归约过程进行到了文法开始符号，则分析胜利结束，输入的句子是</a:t>
            </a:r>
            <a:r>
              <a:rPr lang="zh-CN" altLang="en-US" sz="2600" u="sng" dirty="0"/>
              <a:t>合法的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>
              <a:spcAft>
                <a:spcPts val="0"/>
              </a:spcAft>
            </a:pPr>
            <a:r>
              <a:rPr lang="zh-CN" altLang="en-US" sz="2600" dirty="0"/>
              <a:t>如何</a:t>
            </a:r>
            <a:r>
              <a:rPr lang="zh-CN" altLang="en-US" sz="2600" dirty="0">
                <a:solidFill>
                  <a:srgbClr val="CC0099"/>
                </a:solidFill>
              </a:rPr>
              <a:t>识别活前缀</a:t>
            </a:r>
            <a:r>
              <a:rPr lang="zh-CN" altLang="en-US" sz="2600" dirty="0"/>
              <a:t>、</a:t>
            </a:r>
            <a:r>
              <a:rPr lang="zh-CN" altLang="en-US" sz="2600" dirty="0">
                <a:solidFill>
                  <a:srgbClr val="CC0099"/>
                </a:solidFill>
              </a:rPr>
              <a:t>句柄</a:t>
            </a:r>
            <a:r>
              <a:rPr lang="zh-CN" altLang="en-US" sz="2600" dirty="0"/>
              <a:t>以及启动</a:t>
            </a:r>
            <a:r>
              <a:rPr lang="zh-CN" altLang="en-US" sz="2600" dirty="0">
                <a:solidFill>
                  <a:srgbClr val="CC0099"/>
                </a:solidFill>
              </a:rPr>
              <a:t>归约</a:t>
            </a:r>
            <a:r>
              <a:rPr lang="zh-CN" altLang="en-US" sz="2600" dirty="0"/>
              <a:t>呢？</a:t>
            </a:r>
            <a:endParaRPr lang="en-US" altLang="zh-CN" sz="2600" dirty="0"/>
          </a:p>
          <a:p>
            <a:pPr lvl="1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dirty="0">
                <a:solidFill>
                  <a:srgbClr val="C00000"/>
                </a:solidFill>
              </a:rPr>
              <a:t>、构造一个该文法的识别活前缀的</a:t>
            </a:r>
            <a:r>
              <a:rPr lang="en-US" altLang="zh-CN" sz="2200" dirty="0">
                <a:solidFill>
                  <a:srgbClr val="C00000"/>
                </a:solidFill>
              </a:rPr>
              <a:t>DFA</a:t>
            </a:r>
            <a:r>
              <a:rPr lang="zh-CN" altLang="en-US" sz="2200" dirty="0">
                <a:solidFill>
                  <a:srgbClr val="C00000"/>
                </a:solidFill>
              </a:rPr>
              <a:t>（简称活前缀</a:t>
            </a:r>
            <a:r>
              <a:rPr lang="en-US" altLang="zh-CN" sz="2200" dirty="0">
                <a:solidFill>
                  <a:srgbClr val="C00000"/>
                </a:solidFill>
              </a:rPr>
              <a:t>DFA</a:t>
            </a:r>
            <a:r>
              <a:rPr lang="zh-CN" altLang="en-US" sz="2200" dirty="0">
                <a:solidFill>
                  <a:srgbClr val="C00000"/>
                </a:solidFill>
              </a:rPr>
              <a:t>）；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2</a:t>
            </a:r>
            <a:r>
              <a:rPr lang="zh-CN" altLang="en-US" sz="2200" dirty="0">
                <a:solidFill>
                  <a:srgbClr val="C00000"/>
                </a:solidFill>
              </a:rPr>
              <a:t>、将</a:t>
            </a:r>
            <a:r>
              <a:rPr lang="en-US" altLang="zh-CN" sz="2200" dirty="0">
                <a:solidFill>
                  <a:srgbClr val="C00000"/>
                </a:solidFill>
              </a:rPr>
              <a:t>DFA</a:t>
            </a:r>
            <a:r>
              <a:rPr lang="zh-CN" altLang="en-US" sz="2200" dirty="0">
                <a:solidFill>
                  <a:srgbClr val="C00000"/>
                </a:solidFill>
              </a:rPr>
              <a:t>转化为</a:t>
            </a:r>
            <a:r>
              <a:rPr lang="zh-CN" altLang="en-US" sz="2200" u="sng" dirty="0">
                <a:solidFill>
                  <a:srgbClr val="C00000"/>
                </a:solidFill>
              </a:rPr>
              <a:t>分析表（</a:t>
            </a:r>
            <a:r>
              <a:rPr lang="zh-CN" altLang="en-US" sz="2200" u="sng" dirty="0">
                <a:solidFill>
                  <a:schemeClr val="tx1"/>
                </a:solidFill>
              </a:rPr>
              <a:t>文法的化身</a:t>
            </a:r>
            <a:r>
              <a:rPr lang="zh-CN" altLang="en-US" sz="2200" u="sng" dirty="0">
                <a:solidFill>
                  <a:srgbClr val="C00000"/>
                </a:solidFill>
              </a:rPr>
              <a:t>）</a:t>
            </a:r>
            <a:r>
              <a:rPr lang="zh-CN" altLang="en-US" sz="2200" dirty="0">
                <a:solidFill>
                  <a:srgbClr val="C00000"/>
                </a:solidFill>
              </a:rPr>
              <a:t>；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3</a:t>
            </a:r>
            <a:r>
              <a:rPr lang="zh-CN" altLang="en-US" sz="2200" dirty="0">
                <a:solidFill>
                  <a:srgbClr val="C00000"/>
                </a:solidFill>
              </a:rPr>
              <a:t>、使用该分析表</a:t>
            </a:r>
            <a:r>
              <a:rPr lang="en-US" altLang="zh-CN" sz="2200" dirty="0">
                <a:solidFill>
                  <a:srgbClr val="C00000"/>
                </a:solidFill>
              </a:rPr>
              <a:t>+</a:t>
            </a:r>
            <a:r>
              <a:rPr lang="zh-CN" altLang="en-US" sz="2200" dirty="0">
                <a:solidFill>
                  <a:srgbClr val="C00000"/>
                </a:solidFill>
              </a:rPr>
              <a:t>堆栈便可识别该文法的语言。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91FD-B397-4E91-967D-299880A058C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9619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634" y="1340768"/>
            <a:ext cx="8191822" cy="4752528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请用方法一和方法二分别构造下列文法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拓展文法的</a:t>
            </a:r>
            <a:r>
              <a:rPr lang="en-US" altLang="zh-CN" sz="2400" dirty="0"/>
              <a:t>LR(0)</a:t>
            </a:r>
            <a:r>
              <a:rPr lang="zh-CN" altLang="en-US" sz="2400" dirty="0"/>
              <a:t>分析表，需要构造过程。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请分别谈谈你认为的方法一和方法二的优缺点。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基于上述优缺点和你个人的习惯，你愿意选择哪种方式构造分析表？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给出识别该文法的活前缀</a:t>
            </a:r>
            <a:r>
              <a:rPr lang="en-US" altLang="zh-CN" sz="2400" dirty="0"/>
              <a:t>DFA</a:t>
            </a:r>
            <a:r>
              <a:rPr lang="zh-CN" altLang="en-US" sz="2400" dirty="0"/>
              <a:t>的数学五元组形式，需要详细给出每一元的内容。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1772816"/>
            <a:ext cx="16561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aSb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ab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838835"/>
          </a:xfrm>
        </p:spPr>
        <p:txBody>
          <a:bodyPr/>
          <a:lstStyle/>
          <a:p>
            <a:r>
              <a:rPr lang="zh-CN" altLang="en-US" sz="3600" dirty="0"/>
              <a:t>构造分析表的三种方法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4920"/>
            <a:ext cx="7886700" cy="4972391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zh-CN" altLang="en-US" sz="2400" u="sng" dirty="0"/>
              <a:t>闭包和</a:t>
            </a:r>
            <a:r>
              <a:rPr lang="en-US" altLang="zh-CN" sz="2400" u="sng" dirty="0"/>
              <a:t>GO</a:t>
            </a:r>
            <a:r>
              <a:rPr lang="zh-CN" altLang="en-US" sz="2400" u="sng" dirty="0"/>
              <a:t>函数方法</a:t>
            </a:r>
            <a:r>
              <a:rPr lang="zh-CN" altLang="en-US" sz="2400" dirty="0"/>
              <a:t>构造文法的</a:t>
            </a:r>
            <a:r>
              <a:rPr lang="zh-CN" altLang="en-US" sz="2400" dirty="0">
                <a:solidFill>
                  <a:srgbClr val="FF0000"/>
                </a:solidFill>
              </a:rPr>
              <a:t>项目集规范族</a:t>
            </a:r>
            <a:r>
              <a:rPr lang="zh-CN" altLang="en-US" sz="2400" dirty="0"/>
              <a:t>，通过</a:t>
            </a:r>
            <a:r>
              <a:rPr lang="en-US" altLang="zh-CN" sz="2400" dirty="0"/>
              <a:t>GO</a:t>
            </a:r>
            <a:r>
              <a:rPr lang="zh-CN" altLang="en-US" sz="2400" dirty="0"/>
              <a:t>函数在</a:t>
            </a:r>
            <a:r>
              <a:rPr lang="zh-CN" altLang="en-US" sz="2400" u="sng" dirty="0"/>
              <a:t>项目集</a:t>
            </a:r>
            <a:r>
              <a:rPr lang="zh-CN" altLang="en-US" sz="2400" dirty="0"/>
              <a:t>之间建立转移关系并得到</a:t>
            </a:r>
            <a:r>
              <a:rPr lang="en-US" altLang="zh-CN" sz="2400" dirty="0"/>
              <a:t>DFA</a:t>
            </a:r>
            <a:r>
              <a:rPr lang="zh-CN" altLang="en-US" sz="2400" dirty="0"/>
              <a:t>，随后构造出分析表。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列出文法的</a:t>
            </a:r>
            <a:r>
              <a:rPr lang="zh-CN" altLang="en-US" sz="2400" u="sng" dirty="0"/>
              <a:t>所有项目</a:t>
            </a:r>
            <a:r>
              <a:rPr lang="zh-CN" altLang="en-US" sz="2400" dirty="0"/>
              <a:t>，按规则</a:t>
            </a:r>
            <a:r>
              <a:rPr lang="zh-CN" altLang="en-US" sz="2400" u="sng" dirty="0"/>
              <a:t>构造出识别活前缀的</a:t>
            </a:r>
            <a:r>
              <a:rPr lang="en-US" altLang="zh-CN" sz="2400" u="sng" dirty="0"/>
              <a:t>NFA</a:t>
            </a:r>
            <a:r>
              <a:rPr lang="zh-CN" altLang="en-US" sz="2400" dirty="0"/>
              <a:t>再确定化为</a:t>
            </a:r>
            <a:r>
              <a:rPr lang="en-US" altLang="zh-CN" sz="2400" dirty="0"/>
              <a:t>DFA</a:t>
            </a:r>
            <a:r>
              <a:rPr lang="zh-CN" altLang="en-US" sz="2400" dirty="0"/>
              <a:t>并构造分析表；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根据形式定义求出活前缀的</a:t>
            </a:r>
            <a:r>
              <a:rPr lang="zh-CN" altLang="en-US" sz="2400" dirty="0">
                <a:solidFill>
                  <a:srgbClr val="FF0000"/>
                </a:solidFill>
              </a:rPr>
              <a:t>正规式</a:t>
            </a:r>
            <a:r>
              <a:rPr lang="zh-CN" altLang="en-US" sz="2400" dirty="0"/>
              <a:t>，将其转换为</a:t>
            </a:r>
            <a:r>
              <a:rPr lang="en-US" altLang="zh-CN" sz="2400" dirty="0"/>
              <a:t>NFA</a:t>
            </a:r>
            <a:r>
              <a:rPr lang="zh-CN" altLang="en-US" sz="2400" dirty="0"/>
              <a:t>，用子集构造法转换为</a:t>
            </a:r>
            <a:r>
              <a:rPr lang="en-US" altLang="zh-CN" sz="2400" dirty="0"/>
              <a:t>DFA</a:t>
            </a:r>
            <a:r>
              <a:rPr lang="zh-CN" altLang="en-US" sz="2400" dirty="0"/>
              <a:t>并随后构造出分析表；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buSzPct val="65000"/>
            </a:pPr>
            <a:r>
              <a:rPr lang="zh-CN" altLang="en-US" sz="2400" dirty="0"/>
              <a:t>由上可见，构造分析表的不同方法表现为构造</a:t>
            </a:r>
            <a:r>
              <a:rPr lang="en-US" altLang="zh-CN" sz="2400" dirty="0"/>
              <a:t>DFA</a:t>
            </a:r>
            <a:r>
              <a:rPr lang="zh-CN" altLang="en-US" sz="2400" dirty="0"/>
              <a:t>的三种不同方法。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buSzPct val="65000"/>
            </a:pPr>
            <a:r>
              <a:rPr lang="zh-CN" altLang="en-US" sz="2400" dirty="0"/>
              <a:t>本教材</a:t>
            </a:r>
            <a:r>
              <a:rPr lang="zh-CN" altLang="en-US" sz="2400"/>
              <a:t>仅介绍前两种</a:t>
            </a:r>
            <a:r>
              <a:rPr lang="zh-CN" altLang="en-US" sz="2400" dirty="0"/>
              <a:t>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93" y="1489575"/>
            <a:ext cx="7886700" cy="85003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1E1CE3"/>
                </a:solidFill>
              </a:rPr>
              <a:t>构造</a:t>
            </a:r>
            <a:r>
              <a:rPr lang="en-US" altLang="zh-CN" sz="3600" dirty="0">
                <a:solidFill>
                  <a:srgbClr val="1E1CE3"/>
                </a:solidFill>
              </a:rPr>
              <a:t>DFA</a:t>
            </a:r>
            <a:r>
              <a:rPr lang="zh-CN" altLang="en-US" sz="3600" dirty="0">
                <a:solidFill>
                  <a:srgbClr val="1E1CE3"/>
                </a:solidFill>
              </a:rPr>
              <a:t>的方法二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8291" y="2711993"/>
            <a:ext cx="4533284" cy="15856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1E1CE3"/>
                </a:solidFill>
              </a:rPr>
              <a:t>1</a:t>
            </a:r>
            <a:r>
              <a:rPr lang="zh-CN" altLang="en-US" dirty="0">
                <a:solidFill>
                  <a:srgbClr val="1E1CE3"/>
                </a:solidFill>
              </a:rPr>
              <a:t>、构造文法的所有项目；</a:t>
            </a:r>
            <a:endParaRPr lang="en-US" altLang="zh-CN" dirty="0">
              <a:solidFill>
                <a:srgbClr val="1E1CE3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1E1CE3"/>
                </a:solidFill>
              </a:rPr>
              <a:t>2</a:t>
            </a:r>
            <a:r>
              <a:rPr lang="zh-CN" altLang="en-US" dirty="0">
                <a:solidFill>
                  <a:srgbClr val="1E1CE3"/>
                </a:solidFill>
              </a:rPr>
              <a:t>、构造</a:t>
            </a:r>
            <a:r>
              <a:rPr lang="en-US" altLang="zh-CN" dirty="0">
                <a:solidFill>
                  <a:srgbClr val="1E1CE3"/>
                </a:solidFill>
              </a:rPr>
              <a:t>NFA</a:t>
            </a:r>
            <a:r>
              <a:rPr lang="zh-CN" altLang="en-US" dirty="0">
                <a:solidFill>
                  <a:srgbClr val="1E1CE3"/>
                </a:solidFill>
              </a:rPr>
              <a:t>；</a:t>
            </a:r>
            <a:endParaRPr lang="en-US" altLang="zh-CN" dirty="0">
              <a:solidFill>
                <a:srgbClr val="1E1CE3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1E1CE3"/>
                </a:solidFill>
              </a:rPr>
              <a:t>3</a:t>
            </a:r>
            <a:r>
              <a:rPr lang="zh-CN" altLang="en-US" dirty="0">
                <a:solidFill>
                  <a:srgbClr val="1E1CE3"/>
                </a:solidFill>
              </a:rPr>
              <a:t>、转换成</a:t>
            </a:r>
            <a:r>
              <a:rPr lang="en-US" altLang="zh-CN" dirty="0">
                <a:solidFill>
                  <a:srgbClr val="1E1CE3"/>
                </a:solidFill>
              </a:rPr>
              <a:t>DFA</a:t>
            </a:r>
            <a:r>
              <a:rPr lang="zh-CN" altLang="en-US" dirty="0">
                <a:solidFill>
                  <a:srgbClr val="1E1CE3"/>
                </a:solidFill>
              </a:rPr>
              <a:t>；</a:t>
            </a:r>
            <a:endParaRPr lang="en-US" altLang="zh-CN" dirty="0">
              <a:solidFill>
                <a:srgbClr val="1E1CE3"/>
              </a:solidFill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662" y="357997"/>
            <a:ext cx="1599585" cy="104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>
          <a:xfrm>
            <a:off x="628650" y="235973"/>
            <a:ext cx="7886700" cy="634232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1</a:t>
            </a:r>
            <a:r>
              <a:rPr lang="zh-CN" altLang="en-US" sz="3600" dirty="0"/>
              <a:t>、构造文法的所有项目</a:t>
            </a:r>
          </a:p>
        </p:txBody>
      </p:sp>
      <p:sp>
        <p:nvSpPr>
          <p:cNvPr id="128003" name="内容占位符 3"/>
          <p:cNvSpPr>
            <a:spLocks noGrp="1"/>
          </p:cNvSpPr>
          <p:nvPr>
            <p:ph idx="1"/>
          </p:nvPr>
        </p:nvSpPr>
        <p:spPr>
          <a:xfrm>
            <a:off x="427038" y="4763724"/>
            <a:ext cx="8243887" cy="1798638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n"/>
            </a:pPr>
            <a:r>
              <a:rPr lang="zh-CN" altLang="en-US" sz="2600" dirty="0"/>
              <a:t>加入</a:t>
            </a:r>
            <a:r>
              <a:rPr lang="en-US" altLang="zh-CN" sz="2600" dirty="0"/>
              <a:t>S</a:t>
            </a:r>
            <a:r>
              <a:rPr lang="en-US" altLang="zh-CN" sz="2600" dirty="0">
                <a:latin typeface="Calibri" pitchFamily="34" charset="0"/>
                <a:ea typeface="宋体" pitchFamily="2" charset="-122"/>
              </a:rPr>
              <a:t>’</a:t>
            </a:r>
            <a:r>
              <a:rPr lang="en-US" altLang="zh-CN" sz="26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600" dirty="0"/>
              <a:t>E</a:t>
            </a:r>
            <a:r>
              <a:rPr lang="zh-CN" altLang="en-US" sz="2600" dirty="0"/>
              <a:t>是为了使得结束状态为唯一</a:t>
            </a:r>
            <a:r>
              <a:rPr lang="en-US" altLang="zh-CN" sz="2600" dirty="0"/>
              <a:t>;</a:t>
            </a:r>
          </a:p>
          <a:p>
            <a:pPr>
              <a:buSzPct val="50000"/>
              <a:buFont typeface="Wingdings" pitchFamily="2" charset="2"/>
              <a:buChar char="n"/>
            </a:pPr>
            <a:r>
              <a:rPr lang="en-US" altLang="zh-CN" sz="2600" dirty="0"/>
              <a:t>S</a:t>
            </a:r>
            <a:r>
              <a:rPr lang="en-US" altLang="zh-CN" sz="2600" dirty="0">
                <a:latin typeface="Calibri" pitchFamily="34" charset="0"/>
              </a:rPr>
              <a:t>’</a:t>
            </a:r>
            <a:r>
              <a:rPr lang="zh-CN" altLang="en-US" sz="2600" dirty="0"/>
              <a:t>不会出现在任何产生式的右边；</a:t>
            </a:r>
            <a:endParaRPr lang="en-US" altLang="zh-CN" sz="2600" dirty="0"/>
          </a:p>
          <a:p>
            <a:pPr lvl="1">
              <a:buSzPct val="50000"/>
            </a:pPr>
            <a:r>
              <a:rPr lang="zh-CN" altLang="en-US" sz="2200" dirty="0"/>
              <a:t>因此，</a:t>
            </a:r>
            <a:r>
              <a:rPr lang="zh-CN" altLang="en-US" sz="2200" dirty="0">
                <a:solidFill>
                  <a:srgbClr val="C00000"/>
                </a:solidFill>
              </a:rPr>
              <a:t>含有</a:t>
            </a:r>
            <a:r>
              <a:rPr lang="en-US" altLang="zh-CN" sz="2200" dirty="0">
                <a:solidFill>
                  <a:srgbClr val="C00000"/>
                </a:solidFill>
              </a:rPr>
              <a:t>S</a:t>
            </a:r>
            <a:r>
              <a:rPr lang="en-US" altLang="zh-CN" sz="2200" dirty="0">
                <a:solidFill>
                  <a:srgbClr val="C00000"/>
                </a:solidFill>
                <a:latin typeface="Calibri" pitchFamily="34" charset="0"/>
              </a:rPr>
              <a:t>’</a:t>
            </a:r>
            <a:r>
              <a:rPr lang="zh-CN" altLang="en-US" sz="2200" dirty="0">
                <a:solidFill>
                  <a:srgbClr val="C00000"/>
                </a:solidFill>
              </a:rPr>
              <a:t>的可归项目（状态）就是唯一的</a:t>
            </a:r>
            <a:r>
              <a:rPr lang="zh-CN" altLang="en-US" sz="2200" dirty="0"/>
              <a:t>。</a:t>
            </a:r>
          </a:p>
          <a:p>
            <a:pPr>
              <a:buSzPct val="50000"/>
              <a:buFont typeface="Wingdings" pitchFamily="2" charset="2"/>
              <a:buChar char="n"/>
            </a:pPr>
            <a:endParaRPr lang="zh-CN" altLang="en-US" sz="2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3122" y="6356350"/>
            <a:ext cx="492227" cy="365125"/>
          </a:xfrm>
        </p:spPr>
        <p:txBody>
          <a:bodyPr/>
          <a:lstStyle/>
          <a:p>
            <a:pPr>
              <a:defRPr/>
            </a:pPr>
            <a:fld id="{0FB34E61-BF4F-4D87-8E2D-5C70F9084F6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156176" y="1385626"/>
            <a:ext cx="1439242" cy="18442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914400"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楷体" pitchFamily="49" charset="-122"/>
              </a:rPr>
              <a:t>’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E</a:t>
            </a:r>
          </a:p>
          <a:p>
            <a:pPr marL="228600" indent="-228600" defTabSz="914400"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aA|bB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cA|d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cB|d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93738" y="1106124"/>
            <a:ext cx="523557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1.S</a:t>
            </a:r>
            <a:r>
              <a:rPr lang="en-US" altLang="zh-CN" sz="2300" dirty="0">
                <a:solidFill>
                  <a:srgbClr val="0000FF"/>
                </a:solidFill>
                <a:latin typeface="+mn-lt"/>
                <a:ea typeface="楷体" pitchFamily="49" charset="-122"/>
              </a:rPr>
              <a:t>’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·E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2.S</a:t>
            </a:r>
            <a:r>
              <a:rPr lang="en-US" altLang="zh-CN" sz="2300" dirty="0">
                <a:solidFill>
                  <a:srgbClr val="0000FF"/>
                </a:solidFill>
                <a:latin typeface="+mn-lt"/>
                <a:ea typeface="楷体" pitchFamily="49" charset="-122"/>
              </a:rPr>
              <a:t>’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E·</a:t>
            </a: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3.E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aA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4.E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a·A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5.E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aA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·</a:t>
            </a: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6.A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cA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7.A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c·A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8.A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cA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·</a:t>
            </a: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9.A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·d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10.A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d·</a:t>
            </a: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11.E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bB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12.E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b·B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13.E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bB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·</a:t>
            </a: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14.B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cB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15.B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c·B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16.B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cB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·</a:t>
            </a: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17.B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·d</a:t>
            </a: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18.B</a:t>
            </a:r>
            <a:r>
              <a:rPr lang="zh-CN" altLang="en-US" sz="23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3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d·</a:t>
            </a:r>
            <a:endParaRPr lang="zh-CN" altLang="en-US" sz="23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327775" y="3617549"/>
            <a:ext cx="274320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文法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个产生式；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项目有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组；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归约项目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个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71438" y="1209312"/>
            <a:ext cx="8807450" cy="3878262"/>
            <a:chOff x="71284" y="1017640"/>
            <a:chExt cx="8807245" cy="3878825"/>
          </a:xfrm>
        </p:grpSpPr>
        <p:grpSp>
          <p:nvGrpSpPr>
            <p:cNvPr id="128009" name="组合 16"/>
            <p:cNvGrpSpPr>
              <a:grpSpLocks/>
            </p:cNvGrpSpPr>
            <p:nvPr/>
          </p:nvGrpSpPr>
          <p:grpSpPr bwMode="auto">
            <a:xfrm>
              <a:off x="71284" y="1017640"/>
              <a:ext cx="575187" cy="3288890"/>
              <a:chOff x="56536" y="1002892"/>
              <a:chExt cx="575187" cy="328889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56536" y="1002892"/>
                <a:ext cx="574662" cy="265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6536" y="1509377"/>
                <a:ext cx="574662" cy="2651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6536" y="2015864"/>
                <a:ext cx="574662" cy="265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6536" y="2506472"/>
                <a:ext cx="574662" cy="2651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4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6536" y="3027248"/>
                <a:ext cx="574662" cy="2667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5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6536" y="3533734"/>
                <a:ext cx="574662" cy="265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6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6536" y="4025930"/>
                <a:ext cx="574662" cy="265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7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9" name="肘形连接符 18"/>
            <p:cNvCxnSpPr>
              <a:stCxn id="21" idx="1"/>
            </p:cNvCxnSpPr>
            <p:nvPr/>
          </p:nvCxnSpPr>
          <p:spPr>
            <a:xfrm rot="10800000" flipV="1">
              <a:off x="677695" y="4188337"/>
              <a:ext cx="5664068" cy="206405"/>
            </a:xfrm>
            <a:prstGeom prst="bentConnector3">
              <a:avLst>
                <a:gd name="adj1" fmla="val 375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341763" y="3480209"/>
              <a:ext cx="2536766" cy="1416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95882" y="318861"/>
            <a:ext cx="1353142" cy="1332966"/>
            <a:chOff x="30163" y="2300288"/>
            <a:chExt cx="1353142" cy="1332966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105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278" y="2365828"/>
            <a:ext cx="7886700" cy="1124631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5.3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分析法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0233" y="6335085"/>
            <a:ext cx="487767" cy="405957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7436890" y="348357"/>
            <a:ext cx="1353142" cy="1332966"/>
            <a:chOff x="30163" y="2300288"/>
            <a:chExt cx="1353142" cy="1332966"/>
          </a:xfrm>
        </p:grpSpPr>
        <p:pic>
          <p:nvPicPr>
            <p:cNvPr id="14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矩形 143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106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145" name="矩形 144"/>
          <p:cNvSpPr/>
          <p:nvPr/>
        </p:nvSpPr>
        <p:spPr>
          <a:xfrm>
            <a:off x="2411760" y="476672"/>
            <a:ext cx="4242617" cy="47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、构造</a:t>
            </a:r>
            <a:r>
              <a:rPr lang="en-US" altLang="zh-CN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NFA</a:t>
            </a:r>
            <a:endParaRPr lang="zh-CN" altLang="en-US" sz="3600" dirty="0">
              <a:solidFill>
                <a:srgbClr val="1E1CE3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724128" y="3284984"/>
            <a:ext cx="30608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识别活前缀的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NFA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9EFF633-3645-44C8-B1A2-2928447FC52B}"/>
              </a:ext>
            </a:extLst>
          </p:cNvPr>
          <p:cNvGrpSpPr/>
          <p:nvPr/>
        </p:nvGrpSpPr>
        <p:grpSpPr>
          <a:xfrm>
            <a:off x="179512" y="1209452"/>
            <a:ext cx="6827492" cy="4975448"/>
            <a:chOff x="179512" y="1209452"/>
            <a:chExt cx="6827492" cy="4975448"/>
          </a:xfrm>
        </p:grpSpPr>
        <p:grpSp>
          <p:nvGrpSpPr>
            <p:cNvPr id="142" name="组合 141"/>
            <p:cNvGrpSpPr/>
            <p:nvPr/>
          </p:nvGrpSpPr>
          <p:grpSpPr>
            <a:xfrm>
              <a:off x="179512" y="1209452"/>
              <a:ext cx="6827492" cy="4926731"/>
              <a:chOff x="915297" y="855500"/>
              <a:chExt cx="6827492" cy="492673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910084" y="1185276"/>
                <a:ext cx="540000" cy="540000"/>
                <a:chOff x="944880" y="3093720"/>
                <a:chExt cx="540000" cy="54000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65339" y="3259276"/>
                  <a:ext cx="277242" cy="187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7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2605032" y="2313036"/>
                <a:ext cx="579120" cy="540000"/>
                <a:chOff x="914400" y="3093720"/>
                <a:chExt cx="579120" cy="5400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914400" y="3169920"/>
                  <a:ext cx="57912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3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477272" y="3075036"/>
                <a:ext cx="579120" cy="540000"/>
                <a:chOff x="914400" y="3093720"/>
                <a:chExt cx="579120" cy="54000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914400" y="3169920"/>
                  <a:ext cx="57912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2605032" y="3882756"/>
                <a:ext cx="579120" cy="540000"/>
                <a:chOff x="914400" y="3093720"/>
                <a:chExt cx="579120" cy="5400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914400" y="3169920"/>
                  <a:ext cx="57912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11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778512" y="5010516"/>
                <a:ext cx="540000" cy="540000"/>
                <a:chOff x="944880" y="3093720"/>
                <a:chExt cx="540000" cy="540000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000135" y="3213735"/>
                  <a:ext cx="407650" cy="2781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14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748032" y="2313036"/>
                <a:ext cx="579120" cy="540000"/>
                <a:chOff x="914400" y="3093720"/>
                <a:chExt cx="579120" cy="540000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914400" y="3169920"/>
                  <a:ext cx="57912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4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3748032" y="3882756"/>
                <a:ext cx="579120" cy="540000"/>
                <a:chOff x="914400" y="3093720"/>
                <a:chExt cx="579120" cy="5400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14400" y="3169920"/>
                  <a:ext cx="57912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12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3748032" y="1185276"/>
                <a:ext cx="579120" cy="540000"/>
                <a:chOff x="914400" y="3093720"/>
                <a:chExt cx="579120" cy="540000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914400" y="3169920"/>
                  <a:ext cx="57912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6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4910084" y="5010516"/>
                <a:ext cx="540000" cy="540000"/>
                <a:chOff x="944880" y="3093720"/>
                <a:chExt cx="540000" cy="54000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055036" y="3211934"/>
                  <a:ext cx="297848" cy="2817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15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6054977" y="4225656"/>
                <a:ext cx="540000" cy="540000"/>
                <a:chOff x="944880" y="3093720"/>
                <a:chExt cx="540000" cy="540000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028690" y="3169920"/>
                  <a:ext cx="35054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17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045452" y="1941561"/>
                <a:ext cx="540000" cy="540000"/>
                <a:chOff x="944880" y="3093720"/>
                <a:chExt cx="540000" cy="540000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041917" y="3220335"/>
                  <a:ext cx="324086" cy="2649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9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7163669" y="4225656"/>
                <a:ext cx="579120" cy="540000"/>
                <a:chOff x="6934200" y="4084320"/>
                <a:chExt cx="579120" cy="540000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6934200" y="4084320"/>
                  <a:ext cx="579120" cy="540000"/>
                  <a:chOff x="914400" y="3093720"/>
                  <a:chExt cx="579120" cy="540000"/>
                </a:xfrm>
              </p:grpSpPr>
              <p:sp>
                <p:nvSpPr>
                  <p:cNvPr id="58" name="椭圆 57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914400" y="3169920"/>
                    <a:ext cx="579120" cy="3657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18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1" name="椭圆 60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7184624" y="1941561"/>
                <a:ext cx="540000" cy="540000"/>
                <a:chOff x="6964680" y="4084320"/>
                <a:chExt cx="540000" cy="540000"/>
              </a:xfrm>
            </p:grpSpPr>
            <p:grpSp>
              <p:nvGrpSpPr>
                <p:cNvPr id="65" name="组合 56"/>
                <p:cNvGrpSpPr/>
                <p:nvPr/>
              </p:nvGrpSpPr>
              <p:grpSpPr>
                <a:xfrm>
                  <a:off x="6964680" y="4084320"/>
                  <a:ext cx="540000" cy="540000"/>
                  <a:chOff x="944880" y="3093720"/>
                  <a:chExt cx="540000" cy="540000"/>
                </a:xfrm>
              </p:grpSpPr>
              <p:sp>
                <p:nvSpPr>
                  <p:cNvPr id="67" name="椭圆 66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1063757" y="3204405"/>
                    <a:ext cx="280406" cy="2967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10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6" name="椭圆 65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6014972" y="5010516"/>
                <a:ext cx="579120" cy="540000"/>
                <a:chOff x="6934200" y="4084320"/>
                <a:chExt cx="579120" cy="540000"/>
              </a:xfrm>
            </p:grpSpPr>
            <p:grpSp>
              <p:nvGrpSpPr>
                <p:cNvPr id="70" name="组合 56"/>
                <p:cNvGrpSpPr/>
                <p:nvPr/>
              </p:nvGrpSpPr>
              <p:grpSpPr>
                <a:xfrm>
                  <a:off x="6934200" y="4084320"/>
                  <a:ext cx="579120" cy="540000"/>
                  <a:chOff x="914400" y="3093720"/>
                  <a:chExt cx="579120" cy="540000"/>
                </a:xfrm>
              </p:grpSpPr>
              <p:sp>
                <p:nvSpPr>
                  <p:cNvPr id="72" name="椭圆 71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914400" y="3169920"/>
                    <a:ext cx="579120" cy="3657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16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71" name="椭圆 70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6045452" y="1185276"/>
                <a:ext cx="540000" cy="540000"/>
                <a:chOff x="6964680" y="4084320"/>
                <a:chExt cx="540000" cy="540000"/>
              </a:xfrm>
            </p:grpSpPr>
            <p:grpSp>
              <p:nvGrpSpPr>
                <p:cNvPr id="75" name="组合 56"/>
                <p:cNvGrpSpPr/>
                <p:nvPr/>
              </p:nvGrpSpPr>
              <p:grpSpPr>
                <a:xfrm>
                  <a:off x="6964680" y="4084320"/>
                  <a:ext cx="540000" cy="540000"/>
                  <a:chOff x="944880" y="3093720"/>
                  <a:chExt cx="540000" cy="540000"/>
                </a:xfrm>
              </p:grpSpPr>
              <p:sp>
                <p:nvSpPr>
                  <p:cNvPr id="77" name="椭圆 76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1033486" y="3259276"/>
                    <a:ext cx="340948" cy="1870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8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76" name="椭圆 75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879604" y="2313036"/>
                <a:ext cx="579120" cy="540000"/>
                <a:chOff x="6934200" y="4084320"/>
                <a:chExt cx="579120" cy="540000"/>
              </a:xfrm>
            </p:grpSpPr>
            <p:grpSp>
              <p:nvGrpSpPr>
                <p:cNvPr id="80" name="组合 56"/>
                <p:cNvGrpSpPr/>
                <p:nvPr/>
              </p:nvGrpSpPr>
              <p:grpSpPr>
                <a:xfrm>
                  <a:off x="6934200" y="4084320"/>
                  <a:ext cx="579120" cy="540000"/>
                  <a:chOff x="914400" y="3093720"/>
                  <a:chExt cx="579120" cy="540000"/>
                </a:xfrm>
              </p:grpSpPr>
              <p:sp>
                <p:nvSpPr>
                  <p:cNvPr id="82" name="椭圆 81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914400" y="3169920"/>
                    <a:ext cx="579120" cy="3657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5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81" name="椭圆 80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4879604" y="3882756"/>
                <a:ext cx="579120" cy="540000"/>
                <a:chOff x="6934200" y="4084320"/>
                <a:chExt cx="579120" cy="540000"/>
              </a:xfrm>
            </p:grpSpPr>
            <p:grpSp>
              <p:nvGrpSpPr>
                <p:cNvPr id="85" name="组合 56"/>
                <p:cNvGrpSpPr/>
                <p:nvPr/>
              </p:nvGrpSpPr>
              <p:grpSpPr>
                <a:xfrm>
                  <a:off x="6934200" y="4084320"/>
                  <a:ext cx="579120" cy="540000"/>
                  <a:chOff x="914400" y="3093720"/>
                  <a:chExt cx="579120" cy="540000"/>
                </a:xfrm>
              </p:grpSpPr>
              <p:sp>
                <p:nvSpPr>
                  <p:cNvPr id="87" name="椭圆 86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914400" y="3169920"/>
                    <a:ext cx="579120" cy="3657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13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86" name="椭圆 85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2605032" y="3075036"/>
                <a:ext cx="579120" cy="540000"/>
                <a:chOff x="6934200" y="4084320"/>
                <a:chExt cx="579120" cy="540000"/>
              </a:xfrm>
            </p:grpSpPr>
            <p:grpSp>
              <p:nvGrpSpPr>
                <p:cNvPr id="90" name="组合 56"/>
                <p:cNvGrpSpPr/>
                <p:nvPr/>
              </p:nvGrpSpPr>
              <p:grpSpPr>
                <a:xfrm>
                  <a:off x="6934200" y="4084320"/>
                  <a:ext cx="579120" cy="540000"/>
                  <a:chOff x="914400" y="3093720"/>
                  <a:chExt cx="579120" cy="540000"/>
                </a:xfrm>
              </p:grpSpPr>
              <p:sp>
                <p:nvSpPr>
                  <p:cNvPr id="92" name="椭圆 91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914400" y="3169920"/>
                    <a:ext cx="579120" cy="3657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2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91" name="椭圆 90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cxnSp>
            <p:nvCxnSpPr>
              <p:cNvPr id="95" name="直接箭头连接符 94"/>
              <p:cNvCxnSpPr/>
              <p:nvPr/>
            </p:nvCxnSpPr>
            <p:spPr>
              <a:xfrm>
                <a:off x="2051629" y="3334116"/>
                <a:ext cx="590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>
                <a:off x="3180342" y="4153266"/>
                <a:ext cx="590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>
                <a:cxnSpLocks/>
                <a:stCxn id="10" idx="6"/>
                <a:endCxn id="25" idx="2"/>
              </p:cNvCxnSpPr>
              <p:nvPr/>
            </p:nvCxnSpPr>
            <p:spPr>
              <a:xfrm>
                <a:off x="3175512" y="2583036"/>
                <a:ext cx="603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>
                <a:off x="4322389" y="1459596"/>
                <a:ext cx="590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cxnSpLocks/>
                <a:stCxn id="25" idx="6"/>
                <a:endCxn id="82" idx="2"/>
              </p:cNvCxnSpPr>
              <p:nvPr/>
            </p:nvCxnSpPr>
            <p:spPr>
              <a:xfrm>
                <a:off x="4318512" y="2583036"/>
                <a:ext cx="5915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4323332" y="4162790"/>
                <a:ext cx="590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cxnSpLocks/>
                <a:stCxn id="22" idx="6"/>
                <a:endCxn id="34" idx="2"/>
              </p:cNvCxnSpPr>
              <p:nvPr/>
            </p:nvCxnSpPr>
            <p:spPr>
              <a:xfrm>
                <a:off x="4318512" y="5280516"/>
                <a:ext cx="5915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>
                <a:off x="5457339" y="5280516"/>
                <a:ext cx="590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>
                <a:cxnSpLocks/>
                <a:stCxn id="46" idx="6"/>
                <a:endCxn id="58" idx="2"/>
              </p:cNvCxnSpPr>
              <p:nvPr/>
            </p:nvCxnSpPr>
            <p:spPr>
              <a:xfrm>
                <a:off x="6594977" y="4495656"/>
                <a:ext cx="5991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cxnSpLocks/>
                <a:stCxn id="49" idx="6"/>
                <a:endCxn id="67" idx="2"/>
              </p:cNvCxnSpPr>
              <p:nvPr/>
            </p:nvCxnSpPr>
            <p:spPr>
              <a:xfrm>
                <a:off x="6585452" y="2211561"/>
                <a:ext cx="5991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cxnSpLocks/>
                <a:stCxn id="6" idx="6"/>
                <a:endCxn id="77" idx="2"/>
              </p:cNvCxnSpPr>
              <p:nvPr/>
            </p:nvCxnSpPr>
            <p:spPr>
              <a:xfrm>
                <a:off x="5450084" y="1455276"/>
                <a:ext cx="59536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任意多边形 105"/>
              <p:cNvSpPr/>
              <p:nvPr/>
            </p:nvSpPr>
            <p:spPr>
              <a:xfrm>
                <a:off x="1784530" y="2566217"/>
                <a:ext cx="855407" cy="516193"/>
              </a:xfrm>
              <a:custGeom>
                <a:avLst/>
                <a:gdLst>
                  <a:gd name="connsiteX0" fmla="*/ 0 w 855407"/>
                  <a:gd name="connsiteY0" fmla="*/ 516193 h 516193"/>
                  <a:gd name="connsiteX1" fmla="*/ 221226 w 855407"/>
                  <a:gd name="connsiteY1" fmla="*/ 132735 h 516193"/>
                  <a:gd name="connsiteX2" fmla="*/ 855407 w 855407"/>
                  <a:gd name="connsiteY2" fmla="*/ 0 h 51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407" h="516193">
                    <a:moveTo>
                      <a:pt x="0" y="516193"/>
                    </a:moveTo>
                    <a:cubicBezTo>
                      <a:pt x="39329" y="367480"/>
                      <a:pt x="78658" y="218767"/>
                      <a:pt x="221226" y="132735"/>
                    </a:cubicBezTo>
                    <a:cubicBezTo>
                      <a:pt x="363794" y="46703"/>
                      <a:pt x="609600" y="23351"/>
                      <a:pt x="855407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flipV="1">
                <a:off x="1789445" y="3618268"/>
                <a:ext cx="855407" cy="496529"/>
              </a:xfrm>
              <a:custGeom>
                <a:avLst/>
                <a:gdLst>
                  <a:gd name="connsiteX0" fmla="*/ 0 w 855407"/>
                  <a:gd name="connsiteY0" fmla="*/ 516193 h 516193"/>
                  <a:gd name="connsiteX1" fmla="*/ 221226 w 855407"/>
                  <a:gd name="connsiteY1" fmla="*/ 132735 h 516193"/>
                  <a:gd name="connsiteX2" fmla="*/ 855407 w 855407"/>
                  <a:gd name="connsiteY2" fmla="*/ 0 h 51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5407" h="516193">
                    <a:moveTo>
                      <a:pt x="0" y="516193"/>
                    </a:moveTo>
                    <a:cubicBezTo>
                      <a:pt x="39329" y="367480"/>
                      <a:pt x="78658" y="218767"/>
                      <a:pt x="221226" y="132735"/>
                    </a:cubicBezTo>
                    <a:cubicBezTo>
                      <a:pt x="363794" y="46703"/>
                      <a:pt x="609600" y="23351"/>
                      <a:pt x="855407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109" name="直接箭头连接符 108"/>
              <p:cNvCxnSpPr>
                <a:stCxn id="25" idx="0"/>
                <a:endCxn id="31" idx="4"/>
              </p:cNvCxnSpPr>
              <p:nvPr/>
            </p:nvCxnSpPr>
            <p:spPr>
              <a:xfrm flipV="1">
                <a:off x="4048512" y="1725276"/>
                <a:ext cx="0" cy="587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/>
              <p:nvPr/>
            </p:nvCxnSpPr>
            <p:spPr>
              <a:xfrm flipV="1">
                <a:off x="4038679" y="4419161"/>
                <a:ext cx="0" cy="587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任意多边形 112"/>
              <p:cNvSpPr/>
              <p:nvPr/>
            </p:nvSpPr>
            <p:spPr>
              <a:xfrm>
                <a:off x="4249047" y="4332336"/>
                <a:ext cx="1809750" cy="282575"/>
              </a:xfrm>
              <a:custGeom>
                <a:avLst/>
                <a:gdLst>
                  <a:gd name="connsiteX0" fmla="*/ 0 w 1809750"/>
                  <a:gd name="connsiteY0" fmla="*/ 0 h 282575"/>
                  <a:gd name="connsiteX1" fmla="*/ 619125 w 1809750"/>
                  <a:gd name="connsiteY1" fmla="*/ 247650 h 282575"/>
                  <a:gd name="connsiteX2" fmla="*/ 1809750 w 1809750"/>
                  <a:gd name="connsiteY2" fmla="*/ 209550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0" h="282575">
                    <a:moveTo>
                      <a:pt x="0" y="0"/>
                    </a:moveTo>
                    <a:cubicBezTo>
                      <a:pt x="158750" y="106362"/>
                      <a:pt x="317500" y="212725"/>
                      <a:pt x="619125" y="247650"/>
                    </a:cubicBezTo>
                    <a:cubicBezTo>
                      <a:pt x="920750" y="282575"/>
                      <a:pt x="1365250" y="246062"/>
                      <a:pt x="1809750" y="20955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115" name="直接箭头连接符 114"/>
              <p:cNvCxnSpPr>
                <a:cxnSpLocks/>
                <a:endCxn id="46" idx="3"/>
              </p:cNvCxnSpPr>
              <p:nvPr/>
            </p:nvCxnSpPr>
            <p:spPr>
              <a:xfrm flipV="1">
                <a:off x="5372997" y="4686575"/>
                <a:ext cx="761061" cy="398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任意多边形 115"/>
              <p:cNvSpPr/>
              <p:nvPr/>
            </p:nvSpPr>
            <p:spPr>
              <a:xfrm>
                <a:off x="4220472" y="2166986"/>
                <a:ext cx="1823913" cy="203200"/>
              </a:xfrm>
              <a:custGeom>
                <a:avLst/>
                <a:gdLst>
                  <a:gd name="connsiteX0" fmla="*/ 0 w 1838325"/>
                  <a:gd name="connsiteY0" fmla="*/ 203200 h 203200"/>
                  <a:gd name="connsiteX1" fmla="*/ 333375 w 1838325"/>
                  <a:gd name="connsiteY1" fmla="*/ 31750 h 203200"/>
                  <a:gd name="connsiteX2" fmla="*/ 1838325 w 1838325"/>
                  <a:gd name="connsiteY2" fmla="*/ 127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8325" h="203200">
                    <a:moveTo>
                      <a:pt x="0" y="203200"/>
                    </a:moveTo>
                    <a:cubicBezTo>
                      <a:pt x="13493" y="133350"/>
                      <a:pt x="26987" y="63500"/>
                      <a:pt x="333375" y="31750"/>
                    </a:cubicBezTo>
                    <a:cubicBezTo>
                      <a:pt x="639763" y="0"/>
                      <a:pt x="1239044" y="6350"/>
                      <a:pt x="1838325" y="12700"/>
                    </a:cubicBez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118" name="直接箭头连接符 117"/>
              <p:cNvCxnSpPr>
                <a:stCxn id="6" idx="5"/>
                <a:endCxn id="49" idx="1"/>
              </p:cNvCxnSpPr>
              <p:nvPr/>
            </p:nvCxnSpPr>
            <p:spPr>
              <a:xfrm>
                <a:off x="5371003" y="1646195"/>
                <a:ext cx="753530" cy="3744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118"/>
              <p:cNvSpPr/>
              <p:nvPr/>
            </p:nvSpPr>
            <p:spPr>
              <a:xfrm>
                <a:off x="6586472" y="4149456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5601265" y="5015505"/>
                <a:ext cx="282584" cy="233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587319" y="4256010"/>
                <a:ext cx="272126" cy="273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395847" y="4578081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3807400" y="4520665"/>
                <a:ext cx="263514" cy="271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4433485" y="5536741"/>
                <a:ext cx="370244" cy="245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461043" y="5012948"/>
                <a:ext cx="277028" cy="238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290947" y="3835131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166997" y="3816081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4492793" y="855500"/>
                <a:ext cx="245278" cy="253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643833" y="1575170"/>
                <a:ext cx="248248" cy="2247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620061" y="1193315"/>
                <a:ext cx="283092" cy="218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6773021" y="1949183"/>
                <a:ext cx="216000" cy="2514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066079" y="1913714"/>
                <a:ext cx="216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319522" y="2253981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681347" y="1844406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333801" y="2307955"/>
                <a:ext cx="238686" cy="21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785872" y="2603025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785872" y="3641307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2043047" y="3015981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319522" y="1358631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140" name="直接箭头连接符 139"/>
              <p:cNvCxnSpPr/>
              <p:nvPr/>
            </p:nvCxnSpPr>
            <p:spPr>
              <a:xfrm>
                <a:off x="915297" y="3334116"/>
                <a:ext cx="590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0193171-0524-42E7-AE4E-E0F481E84A1F}"/>
                </a:ext>
              </a:extLst>
            </p:cNvPr>
            <p:cNvSpPr/>
            <p:nvPr/>
          </p:nvSpPr>
          <p:spPr>
            <a:xfrm>
              <a:off x="3308350" y="5908675"/>
              <a:ext cx="1133475" cy="276225"/>
            </a:xfrm>
            <a:custGeom>
              <a:avLst/>
              <a:gdLst>
                <a:gd name="connsiteX0" fmla="*/ 1133475 w 1133475"/>
                <a:gd name="connsiteY0" fmla="*/ 0 h 276225"/>
                <a:gd name="connsiteX1" fmla="*/ 571500 w 1133475"/>
                <a:gd name="connsiteY1" fmla="*/ 276225 h 276225"/>
                <a:gd name="connsiteX2" fmla="*/ 0 w 1133475"/>
                <a:gd name="connsiteY2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3475" h="276225">
                  <a:moveTo>
                    <a:pt x="1133475" y="0"/>
                  </a:moveTo>
                  <a:cubicBezTo>
                    <a:pt x="946943" y="138112"/>
                    <a:pt x="760412" y="276225"/>
                    <a:pt x="571500" y="276225"/>
                  </a:cubicBezTo>
                  <a:cubicBezTo>
                    <a:pt x="382588" y="276225"/>
                    <a:pt x="191294" y="13811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08AC8DC7-471D-4DEF-B418-BF50B7F740CB}"/>
                </a:ext>
              </a:extLst>
            </p:cNvPr>
            <p:cNvSpPr/>
            <p:nvPr/>
          </p:nvSpPr>
          <p:spPr>
            <a:xfrm flipV="1">
              <a:off x="3324974" y="1259238"/>
              <a:ext cx="1133475" cy="277200"/>
            </a:xfrm>
            <a:custGeom>
              <a:avLst/>
              <a:gdLst>
                <a:gd name="connsiteX0" fmla="*/ 1133475 w 1133475"/>
                <a:gd name="connsiteY0" fmla="*/ 0 h 276225"/>
                <a:gd name="connsiteX1" fmla="*/ 571500 w 1133475"/>
                <a:gd name="connsiteY1" fmla="*/ 276225 h 276225"/>
                <a:gd name="connsiteX2" fmla="*/ 0 w 1133475"/>
                <a:gd name="connsiteY2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3475" h="276225">
                  <a:moveTo>
                    <a:pt x="1133475" y="0"/>
                  </a:moveTo>
                  <a:cubicBezTo>
                    <a:pt x="946943" y="138112"/>
                    <a:pt x="760412" y="276225"/>
                    <a:pt x="571500" y="276225"/>
                  </a:cubicBezTo>
                  <a:cubicBezTo>
                    <a:pt x="382588" y="276225"/>
                    <a:pt x="191294" y="13811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48072"/>
          </a:xfrm>
        </p:spPr>
        <p:txBody>
          <a:bodyPr/>
          <a:lstStyle/>
          <a:p>
            <a:r>
              <a:rPr lang="en-US" altLang="zh-CN" sz="3600" dirty="0"/>
              <a:t>NFA</a:t>
            </a:r>
            <a:r>
              <a:rPr lang="zh-CN" altLang="en-US" sz="3600" dirty="0"/>
              <a:t>构造片段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064896" cy="3168352"/>
          </a:xfrm>
        </p:spPr>
        <p:txBody>
          <a:bodyPr/>
          <a:lstStyle/>
          <a:p>
            <a:pPr marL="274638" lvl="1" indent="-258763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300" dirty="0"/>
              <a:t>如果：</a:t>
            </a:r>
            <a:endParaRPr lang="en-US" altLang="zh-CN" sz="2300" dirty="0"/>
          </a:p>
          <a:p>
            <a:pPr marL="2149475" lvl="3" indent="0" defTabSz="258763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zh-CN" sz="2300" dirty="0" err="1"/>
              <a:t>i</a:t>
            </a:r>
            <a:r>
              <a:rPr lang="zh-CN" altLang="en-US" sz="2300" dirty="0"/>
              <a:t>状态：</a:t>
            </a:r>
            <a:r>
              <a:rPr lang="en-US" altLang="zh-CN" sz="2300" dirty="0"/>
              <a:t>X</a:t>
            </a:r>
            <a:r>
              <a:rPr lang="zh-CN" altLang="en-US" sz="2300" dirty="0">
                <a:sym typeface="Symbol" pitchFamily="18" charset="2"/>
              </a:rPr>
              <a:t>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i-1</a:t>
            </a:r>
            <a:r>
              <a:rPr lang="en-US" altLang="zh-CN" sz="2300" dirty="0"/>
              <a:t>·</a:t>
            </a:r>
            <a:r>
              <a:rPr lang="en-US" altLang="zh-CN" sz="2300" dirty="0">
                <a:solidFill>
                  <a:srgbClr val="FF0000"/>
                </a:solidFill>
              </a:rPr>
              <a:t>X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n</a:t>
            </a:r>
          </a:p>
          <a:p>
            <a:pPr marL="2149475" lvl="3" indent="0" defTabSz="258763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sz="2300" dirty="0"/>
              <a:t>j</a:t>
            </a:r>
            <a:r>
              <a:rPr lang="zh-CN" altLang="en-US" sz="2300" dirty="0"/>
              <a:t>状态：</a:t>
            </a:r>
            <a:r>
              <a:rPr lang="en-US" altLang="zh-CN" sz="2300" dirty="0"/>
              <a:t>X</a:t>
            </a:r>
            <a:r>
              <a:rPr lang="zh-CN" altLang="en-US" sz="2300" dirty="0">
                <a:sym typeface="Symbol" pitchFamily="18" charset="2"/>
              </a:rPr>
              <a:t>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>
                <a:solidFill>
                  <a:srgbClr val="FF0000"/>
                </a:solidFill>
              </a:rPr>
              <a:t>X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300" dirty="0"/>
              <a:t>·X</a:t>
            </a:r>
            <a:r>
              <a:rPr lang="en-US" altLang="zh-CN" sz="2300" baseline="-25000" dirty="0"/>
              <a:t>i+1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n</a:t>
            </a:r>
          </a:p>
          <a:p>
            <a:pPr marL="288925" indent="0" defTabSz="258763">
              <a:lnSpc>
                <a:spcPct val="110000"/>
              </a:lnSpc>
              <a:spcAft>
                <a:spcPts val="1200"/>
              </a:spcAft>
              <a:buNone/>
            </a:pPr>
            <a:r>
              <a:rPr lang="zh-CN" altLang="en-US" sz="2300" dirty="0"/>
              <a:t>那么，就</a:t>
            </a:r>
            <a:r>
              <a:rPr lang="zh-CN" altLang="en-US" sz="2300" dirty="0">
                <a:solidFill>
                  <a:srgbClr val="C00000"/>
                </a:solidFill>
              </a:rPr>
              <a:t>从状态</a:t>
            </a:r>
            <a:r>
              <a:rPr lang="en-US" altLang="zh-CN" sz="2300" dirty="0" err="1">
                <a:solidFill>
                  <a:srgbClr val="C00000"/>
                </a:solidFill>
              </a:rPr>
              <a:t>i</a:t>
            </a:r>
            <a:r>
              <a:rPr lang="zh-CN" altLang="en-US" sz="2300" dirty="0">
                <a:solidFill>
                  <a:srgbClr val="C00000"/>
                </a:solidFill>
              </a:rPr>
              <a:t>画一条标志为</a:t>
            </a:r>
            <a:r>
              <a:rPr lang="en-US" altLang="zh-CN" sz="2300" dirty="0">
                <a:solidFill>
                  <a:srgbClr val="C00000"/>
                </a:solidFill>
              </a:rPr>
              <a:t>X</a:t>
            </a:r>
            <a:r>
              <a:rPr lang="en-US" altLang="zh-CN" sz="2300" baseline="-25000" dirty="0">
                <a:solidFill>
                  <a:srgbClr val="C00000"/>
                </a:solidFill>
              </a:rPr>
              <a:t>i</a:t>
            </a:r>
            <a:r>
              <a:rPr lang="zh-CN" altLang="en-US" sz="2300" dirty="0">
                <a:solidFill>
                  <a:srgbClr val="C00000"/>
                </a:solidFill>
              </a:rPr>
              <a:t>的弧到状态</a:t>
            </a:r>
            <a:r>
              <a:rPr lang="en-US" altLang="zh-CN" sz="2300" dirty="0">
                <a:solidFill>
                  <a:srgbClr val="C00000"/>
                </a:solidFill>
              </a:rPr>
              <a:t>j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marL="274638" indent="-274638" defTabSz="258763">
              <a:lnSpc>
                <a:spcPct val="110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zh-CN" altLang="en-US" sz="2300" dirty="0"/>
              <a:t>若状态</a:t>
            </a:r>
            <a:r>
              <a:rPr lang="en-US" altLang="zh-CN" sz="2300" dirty="0" err="1"/>
              <a:t>i</a:t>
            </a:r>
            <a:r>
              <a:rPr lang="zh-CN" altLang="en-US" sz="2300" dirty="0"/>
              <a:t>的圆点之后</a:t>
            </a:r>
            <a:r>
              <a:rPr lang="zh-CN" altLang="en-US" sz="2300" dirty="0">
                <a:solidFill>
                  <a:srgbClr val="C00000"/>
                </a:solidFill>
              </a:rPr>
              <a:t>为非终结符</a:t>
            </a:r>
            <a:r>
              <a:rPr lang="zh-CN" altLang="en-US" sz="2300" dirty="0"/>
              <a:t>，</a:t>
            </a:r>
            <a:r>
              <a:rPr lang="zh-CN" altLang="en-US" sz="2300" u="sng" dirty="0"/>
              <a:t>如</a:t>
            </a:r>
            <a:r>
              <a:rPr lang="en-US" altLang="zh-CN" sz="2300" u="sng" err="1"/>
              <a:t>i</a:t>
            </a:r>
            <a:r>
              <a:rPr lang="zh-CN" altLang="en-US" sz="2300" u="sng"/>
              <a:t>为</a:t>
            </a:r>
            <a:r>
              <a:rPr lang="en-US" altLang="zh-CN" sz="2300" u="sng"/>
              <a:t>X</a:t>
            </a:r>
            <a:r>
              <a:rPr lang="zh-CN" altLang="en-US" sz="2300" u="sng">
                <a:sym typeface="Symbol" pitchFamily="18" charset="2"/>
              </a:rPr>
              <a:t></a:t>
            </a:r>
            <a:r>
              <a:rPr lang="en-US" altLang="zh-CN" sz="2300" u="sng"/>
              <a:t>α</a:t>
            </a:r>
            <a:r>
              <a:rPr lang="en-US" altLang="zh-CN" sz="2300" u="sng" dirty="0" err="1"/>
              <a:t>·Aβ</a:t>
            </a:r>
            <a:r>
              <a:rPr lang="zh-CN" altLang="en-US" sz="2300" u="sng" dirty="0"/>
              <a:t>，</a:t>
            </a:r>
            <a:r>
              <a:rPr lang="en-US" altLang="zh-CN" sz="2300" u="sng" dirty="0"/>
              <a:t>A</a:t>
            </a:r>
            <a:r>
              <a:rPr lang="zh-CN" altLang="en-US" sz="2300" u="sng" dirty="0"/>
              <a:t>为非终结符</a:t>
            </a:r>
            <a:r>
              <a:rPr lang="zh-CN" altLang="en-US" sz="2300" dirty="0"/>
              <a:t>；</a:t>
            </a:r>
            <a:r>
              <a:rPr lang="zh-CN" altLang="en-US" sz="2300" u="sng" dirty="0"/>
              <a:t>则从状态</a:t>
            </a:r>
            <a:r>
              <a:rPr lang="en-US" altLang="zh-CN" sz="2300" u="sng" dirty="0" err="1"/>
              <a:t>i</a:t>
            </a:r>
            <a:r>
              <a:rPr lang="zh-CN" altLang="en-US" sz="2300" u="sng" dirty="0"/>
              <a:t>画</a:t>
            </a:r>
            <a:r>
              <a:rPr lang="en-US" altLang="zh-CN" sz="2300" u="sng" dirty="0"/>
              <a:t>ε</a:t>
            </a:r>
            <a:r>
              <a:rPr lang="zh-CN" altLang="en-US" sz="2300" u="sng" dirty="0"/>
              <a:t>弧到</a:t>
            </a:r>
            <a:r>
              <a:rPr lang="zh-CN" altLang="en-US" sz="2300" u="sng"/>
              <a:t>所有</a:t>
            </a:r>
            <a:r>
              <a:rPr lang="en-US" altLang="zh-CN" sz="2300" u="sng"/>
              <a:t>A</a:t>
            </a:r>
            <a:r>
              <a:rPr lang="zh-CN" altLang="en-US" sz="2300" u="sng">
                <a:sym typeface="Symbol" pitchFamily="18" charset="2"/>
              </a:rPr>
              <a:t></a:t>
            </a:r>
            <a:r>
              <a:rPr lang="en-US" altLang="zh-CN" sz="2300" u="sng"/>
              <a:t>·</a:t>
            </a:r>
            <a:r>
              <a:rPr lang="en-US" altLang="zh-CN" sz="2300" u="sng" dirty="0"/>
              <a:t>γ</a:t>
            </a:r>
            <a:r>
              <a:rPr lang="zh-CN" altLang="en-US" sz="2300" u="sng" dirty="0"/>
              <a:t>状态</a:t>
            </a:r>
            <a:r>
              <a:rPr lang="zh-CN" altLang="en-US" sz="2300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486966" cy="41215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117" name="内容占位符 2"/>
          <p:cNvSpPr txBox="1">
            <a:spLocks/>
          </p:cNvSpPr>
          <p:nvPr/>
        </p:nvSpPr>
        <p:spPr bwMode="auto">
          <a:xfrm>
            <a:off x="395536" y="4797152"/>
            <a:ext cx="4248471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14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.B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en-US" altLang="zh-CN" sz="2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cB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15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.B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·B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.B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cB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17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.B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18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.B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·</a:t>
            </a:r>
            <a:endParaRPr lang="zh-CN" altLang="en-US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90E44B-B1A4-45E2-821A-0441EEC68E59}"/>
              </a:ext>
            </a:extLst>
          </p:cNvPr>
          <p:cNvGrpSpPr/>
          <p:nvPr/>
        </p:nvGrpSpPr>
        <p:grpSpPr>
          <a:xfrm>
            <a:off x="4818504" y="4369296"/>
            <a:ext cx="3955637" cy="1605384"/>
            <a:chOff x="4818504" y="4369296"/>
            <a:chExt cx="3955637" cy="160538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4818504" y="4369296"/>
              <a:ext cx="3955637" cy="1594485"/>
              <a:chOff x="3409812" y="4579608"/>
              <a:chExt cx="3955637" cy="1594485"/>
            </a:xfrm>
          </p:grpSpPr>
          <p:grpSp>
            <p:nvGrpSpPr>
              <p:cNvPr id="10" name="组合 20"/>
              <p:cNvGrpSpPr/>
              <p:nvPr/>
            </p:nvGrpSpPr>
            <p:grpSpPr>
              <a:xfrm>
                <a:off x="3409812" y="5364468"/>
                <a:ext cx="540000" cy="540000"/>
                <a:chOff x="944880" y="3093720"/>
                <a:chExt cx="540000" cy="540000"/>
              </a:xfrm>
            </p:grpSpPr>
            <p:sp>
              <p:nvSpPr>
                <p:cNvPr id="107" name="椭圆 21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8" name="矩形 22"/>
                <p:cNvSpPr/>
                <p:nvPr/>
              </p:nvSpPr>
              <p:spPr>
                <a:xfrm>
                  <a:off x="979092" y="3234690"/>
                  <a:ext cx="449736" cy="23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14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4" name="组合 32"/>
              <p:cNvGrpSpPr/>
              <p:nvPr/>
            </p:nvGrpSpPr>
            <p:grpSpPr>
              <a:xfrm>
                <a:off x="4541384" y="5364468"/>
                <a:ext cx="540000" cy="540000"/>
                <a:chOff x="944880" y="3093720"/>
                <a:chExt cx="540000" cy="540000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040916" y="3234690"/>
                  <a:ext cx="326088" cy="23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15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5" name="组合 44"/>
              <p:cNvGrpSpPr/>
              <p:nvPr/>
            </p:nvGrpSpPr>
            <p:grpSpPr>
              <a:xfrm>
                <a:off x="5686277" y="4579608"/>
                <a:ext cx="540000" cy="540000"/>
                <a:chOff x="944880" y="3093720"/>
                <a:chExt cx="540000" cy="540000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984900" y="3236400"/>
                  <a:ext cx="438120" cy="23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17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7" name="组合 62"/>
              <p:cNvGrpSpPr/>
              <p:nvPr/>
            </p:nvGrpSpPr>
            <p:grpSpPr>
              <a:xfrm>
                <a:off x="6825449" y="4579608"/>
                <a:ext cx="540000" cy="540000"/>
                <a:chOff x="6964680" y="4084320"/>
                <a:chExt cx="540000" cy="540000"/>
              </a:xfrm>
            </p:grpSpPr>
            <p:grpSp>
              <p:nvGrpSpPr>
                <p:cNvPr id="91" name="组合 56"/>
                <p:cNvGrpSpPr/>
                <p:nvPr/>
              </p:nvGrpSpPr>
              <p:grpSpPr>
                <a:xfrm>
                  <a:off x="6964680" y="4084320"/>
                  <a:ext cx="540000" cy="540000"/>
                  <a:chOff x="944880" y="3093720"/>
                  <a:chExt cx="540000" cy="540000"/>
                </a:xfrm>
              </p:grpSpPr>
              <p:sp>
                <p:nvSpPr>
                  <p:cNvPr id="93" name="椭圆 92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1027155" y="3200400"/>
                    <a:ext cx="35361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18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92" name="椭圆 91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9" name="组合 68"/>
              <p:cNvGrpSpPr/>
              <p:nvPr/>
            </p:nvGrpSpPr>
            <p:grpSpPr>
              <a:xfrm>
                <a:off x="5676752" y="5364468"/>
                <a:ext cx="540000" cy="540000"/>
                <a:chOff x="6964680" y="4084320"/>
                <a:chExt cx="540000" cy="540000"/>
              </a:xfrm>
            </p:grpSpPr>
            <p:grpSp>
              <p:nvGrpSpPr>
                <p:cNvPr id="83" name="组合 56"/>
                <p:cNvGrpSpPr/>
                <p:nvPr/>
              </p:nvGrpSpPr>
              <p:grpSpPr>
                <a:xfrm>
                  <a:off x="6964680" y="4084320"/>
                  <a:ext cx="540000" cy="540000"/>
                  <a:chOff x="944880" y="3093720"/>
                  <a:chExt cx="540000" cy="540000"/>
                </a:xfrm>
              </p:grpSpPr>
              <p:sp>
                <p:nvSpPr>
                  <p:cNvPr id="85" name="椭圆 71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1023724" y="3176796"/>
                    <a:ext cx="360472" cy="3520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16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84" name="椭圆 83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cxnSp>
            <p:nvCxnSpPr>
              <p:cNvPr id="30" name="直接箭头连接符 29"/>
              <p:cNvCxnSpPr>
                <a:cxnSpLocks/>
                <a:stCxn id="107" idx="6"/>
                <a:endCxn id="99" idx="2"/>
              </p:cNvCxnSpPr>
              <p:nvPr/>
            </p:nvCxnSpPr>
            <p:spPr>
              <a:xfrm>
                <a:off x="3949812" y="5634468"/>
                <a:ext cx="5915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cxnSpLocks/>
                <a:stCxn id="99" idx="6"/>
                <a:endCxn id="85" idx="2"/>
              </p:cNvCxnSpPr>
              <p:nvPr/>
            </p:nvCxnSpPr>
            <p:spPr>
              <a:xfrm>
                <a:off x="5081384" y="5634468"/>
                <a:ext cx="59536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cxnSpLocks/>
                <a:stCxn id="97" idx="6"/>
                <a:endCxn id="93" idx="2"/>
              </p:cNvCxnSpPr>
              <p:nvPr/>
            </p:nvCxnSpPr>
            <p:spPr>
              <a:xfrm>
                <a:off x="6226277" y="4849608"/>
                <a:ext cx="5991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5004297" y="4991088"/>
                <a:ext cx="733425" cy="4476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6331660" y="4581141"/>
                <a:ext cx="351344" cy="210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20212" y="5322871"/>
                <a:ext cx="299320" cy="284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63062" y="4880885"/>
                <a:ext cx="413620" cy="361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960347" y="5808333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038499" y="5356871"/>
                <a:ext cx="384716" cy="228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E401C6D-82AB-4CFB-970B-9F39F612CA7F}"/>
                </a:ext>
              </a:extLst>
            </p:cNvPr>
            <p:cNvSpPr/>
            <p:nvPr/>
          </p:nvSpPr>
          <p:spPr>
            <a:xfrm>
              <a:off x="5091679" y="5698455"/>
              <a:ext cx="1133475" cy="276225"/>
            </a:xfrm>
            <a:custGeom>
              <a:avLst/>
              <a:gdLst>
                <a:gd name="connsiteX0" fmla="*/ 1133475 w 1133475"/>
                <a:gd name="connsiteY0" fmla="*/ 0 h 276225"/>
                <a:gd name="connsiteX1" fmla="*/ 571500 w 1133475"/>
                <a:gd name="connsiteY1" fmla="*/ 276225 h 276225"/>
                <a:gd name="connsiteX2" fmla="*/ 0 w 1133475"/>
                <a:gd name="connsiteY2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3475" h="276225">
                  <a:moveTo>
                    <a:pt x="1133475" y="0"/>
                  </a:moveTo>
                  <a:cubicBezTo>
                    <a:pt x="946943" y="138112"/>
                    <a:pt x="760412" y="276225"/>
                    <a:pt x="571500" y="276225"/>
                  </a:cubicBezTo>
                  <a:cubicBezTo>
                    <a:pt x="382588" y="276225"/>
                    <a:pt x="191294" y="13811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48072"/>
          </a:xfrm>
        </p:spPr>
        <p:txBody>
          <a:bodyPr/>
          <a:lstStyle/>
          <a:p>
            <a:r>
              <a:rPr lang="en-US" altLang="zh-CN" sz="3600" dirty="0"/>
              <a:t>NFA</a:t>
            </a:r>
            <a:r>
              <a:rPr lang="zh-CN" altLang="en-US" sz="3600" dirty="0"/>
              <a:t>构造片段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064896" cy="3168352"/>
          </a:xfrm>
        </p:spPr>
        <p:txBody>
          <a:bodyPr/>
          <a:lstStyle/>
          <a:p>
            <a:pPr marL="274638" lvl="1" indent="-258763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300" dirty="0"/>
              <a:t>如果：</a:t>
            </a:r>
            <a:endParaRPr lang="en-US" altLang="zh-CN" sz="2300" dirty="0"/>
          </a:p>
          <a:p>
            <a:pPr marL="2149475" lvl="3" indent="0" defTabSz="258763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zh-CN" sz="2300" dirty="0" err="1"/>
              <a:t>i</a:t>
            </a:r>
            <a:r>
              <a:rPr lang="zh-CN" altLang="en-US" sz="2300" dirty="0"/>
              <a:t>状态：</a:t>
            </a:r>
            <a:r>
              <a:rPr lang="en-US" altLang="zh-CN" sz="2300" dirty="0"/>
              <a:t>X</a:t>
            </a:r>
            <a:r>
              <a:rPr lang="zh-CN" altLang="en-US" sz="2300" dirty="0">
                <a:sym typeface="Symbol" pitchFamily="18" charset="2"/>
              </a:rPr>
              <a:t>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i-1</a:t>
            </a:r>
            <a:r>
              <a:rPr lang="en-US" altLang="zh-CN" sz="2300" dirty="0"/>
              <a:t>·</a:t>
            </a:r>
            <a:r>
              <a:rPr lang="en-US" altLang="zh-CN" sz="2300" dirty="0">
                <a:solidFill>
                  <a:srgbClr val="FF0000"/>
                </a:solidFill>
              </a:rPr>
              <a:t>X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n</a:t>
            </a:r>
          </a:p>
          <a:p>
            <a:pPr marL="2149475" lvl="3" indent="0" defTabSz="258763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sz="2300" dirty="0"/>
              <a:t>j</a:t>
            </a:r>
            <a:r>
              <a:rPr lang="zh-CN" altLang="en-US" sz="2300" dirty="0"/>
              <a:t>状态：</a:t>
            </a:r>
            <a:r>
              <a:rPr lang="en-US" altLang="zh-CN" sz="2300" dirty="0"/>
              <a:t>X</a:t>
            </a:r>
            <a:r>
              <a:rPr lang="zh-CN" altLang="en-US" sz="2300" dirty="0">
                <a:sym typeface="Symbol" pitchFamily="18" charset="2"/>
              </a:rPr>
              <a:t>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>
                <a:solidFill>
                  <a:srgbClr val="FF0000"/>
                </a:solidFill>
              </a:rPr>
              <a:t>X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300" dirty="0"/>
              <a:t>·X</a:t>
            </a:r>
            <a:r>
              <a:rPr lang="en-US" altLang="zh-CN" sz="2300" baseline="-25000" dirty="0"/>
              <a:t>i+1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n</a:t>
            </a:r>
          </a:p>
          <a:p>
            <a:pPr marL="288925" indent="0" defTabSz="258763">
              <a:lnSpc>
                <a:spcPct val="110000"/>
              </a:lnSpc>
              <a:spcAft>
                <a:spcPts val="1200"/>
              </a:spcAft>
              <a:buNone/>
            </a:pPr>
            <a:r>
              <a:rPr lang="zh-CN" altLang="en-US" sz="2300" dirty="0"/>
              <a:t>那么，就</a:t>
            </a:r>
            <a:r>
              <a:rPr lang="zh-CN" altLang="en-US" sz="2300" dirty="0">
                <a:solidFill>
                  <a:srgbClr val="C00000"/>
                </a:solidFill>
              </a:rPr>
              <a:t>从状态</a:t>
            </a:r>
            <a:r>
              <a:rPr lang="en-US" altLang="zh-CN" sz="2300" dirty="0" err="1">
                <a:solidFill>
                  <a:srgbClr val="C00000"/>
                </a:solidFill>
              </a:rPr>
              <a:t>i</a:t>
            </a:r>
            <a:r>
              <a:rPr lang="zh-CN" altLang="en-US" sz="2300" dirty="0">
                <a:solidFill>
                  <a:srgbClr val="C00000"/>
                </a:solidFill>
              </a:rPr>
              <a:t>画一条标志为</a:t>
            </a:r>
            <a:r>
              <a:rPr lang="en-US" altLang="zh-CN" sz="2300" dirty="0">
                <a:solidFill>
                  <a:srgbClr val="C00000"/>
                </a:solidFill>
              </a:rPr>
              <a:t>X</a:t>
            </a:r>
            <a:r>
              <a:rPr lang="en-US" altLang="zh-CN" sz="2300" baseline="-25000" dirty="0">
                <a:solidFill>
                  <a:srgbClr val="C00000"/>
                </a:solidFill>
              </a:rPr>
              <a:t>i</a:t>
            </a:r>
            <a:r>
              <a:rPr lang="zh-CN" altLang="en-US" sz="2300" dirty="0">
                <a:solidFill>
                  <a:srgbClr val="C00000"/>
                </a:solidFill>
              </a:rPr>
              <a:t>的弧到状态</a:t>
            </a:r>
            <a:r>
              <a:rPr lang="en-US" altLang="zh-CN" sz="2300" dirty="0">
                <a:solidFill>
                  <a:srgbClr val="C00000"/>
                </a:solidFill>
              </a:rPr>
              <a:t>j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marL="274638" indent="-274638" defTabSz="258763">
              <a:lnSpc>
                <a:spcPct val="110000"/>
              </a:lnSpc>
              <a:spcAft>
                <a:spcPts val="1200"/>
              </a:spcAft>
              <a:buSzPct val="100000"/>
              <a:buFont typeface="+mj-lt"/>
              <a:buAutoNum type="arabicPeriod" startAt="2"/>
            </a:pPr>
            <a:r>
              <a:rPr lang="zh-CN" altLang="en-US" sz="2300" dirty="0"/>
              <a:t>若状态</a:t>
            </a:r>
            <a:r>
              <a:rPr lang="en-US" altLang="zh-CN" sz="2300" dirty="0" err="1"/>
              <a:t>i</a:t>
            </a:r>
            <a:r>
              <a:rPr lang="zh-CN" altLang="en-US" sz="2300" dirty="0"/>
              <a:t>的圆点之后</a:t>
            </a:r>
            <a:r>
              <a:rPr lang="zh-CN" altLang="en-US" sz="2300" dirty="0">
                <a:solidFill>
                  <a:srgbClr val="C00000"/>
                </a:solidFill>
              </a:rPr>
              <a:t>为非终结符</a:t>
            </a:r>
            <a:r>
              <a:rPr lang="zh-CN" altLang="en-US" sz="2300" dirty="0"/>
              <a:t>，</a:t>
            </a:r>
            <a:r>
              <a:rPr lang="zh-CN" altLang="en-US" sz="2300" u="sng" dirty="0"/>
              <a:t>如</a:t>
            </a:r>
            <a:r>
              <a:rPr lang="en-US" altLang="zh-CN" sz="2300" u="sng" err="1"/>
              <a:t>i</a:t>
            </a:r>
            <a:r>
              <a:rPr lang="zh-CN" altLang="en-US" sz="2300" u="sng"/>
              <a:t>为</a:t>
            </a:r>
            <a:r>
              <a:rPr lang="en-US" altLang="zh-CN" sz="2300" u="sng"/>
              <a:t>X</a:t>
            </a:r>
            <a:r>
              <a:rPr lang="zh-CN" altLang="en-US" sz="2300" u="sng">
                <a:sym typeface="Symbol" pitchFamily="18" charset="2"/>
              </a:rPr>
              <a:t></a:t>
            </a:r>
            <a:r>
              <a:rPr lang="en-US" altLang="zh-CN" sz="2300" u="sng"/>
              <a:t>α</a:t>
            </a:r>
            <a:r>
              <a:rPr lang="en-US" altLang="zh-CN" sz="2300" u="sng" dirty="0" err="1"/>
              <a:t>·Aβ</a:t>
            </a:r>
            <a:r>
              <a:rPr lang="zh-CN" altLang="en-US" sz="2300" u="sng" dirty="0"/>
              <a:t>，</a:t>
            </a:r>
            <a:r>
              <a:rPr lang="en-US" altLang="zh-CN" sz="2300" u="sng" dirty="0"/>
              <a:t>A</a:t>
            </a:r>
            <a:r>
              <a:rPr lang="zh-CN" altLang="en-US" sz="2300" u="sng" dirty="0"/>
              <a:t>为非终结符</a:t>
            </a:r>
            <a:r>
              <a:rPr lang="zh-CN" altLang="en-US" sz="2300" dirty="0"/>
              <a:t>；</a:t>
            </a:r>
            <a:r>
              <a:rPr lang="zh-CN" altLang="en-US" sz="2300" u="sng" dirty="0"/>
              <a:t>则从状态</a:t>
            </a:r>
            <a:r>
              <a:rPr lang="en-US" altLang="zh-CN" sz="2300" u="sng" dirty="0" err="1"/>
              <a:t>i</a:t>
            </a:r>
            <a:r>
              <a:rPr lang="zh-CN" altLang="en-US" sz="2300" u="sng" dirty="0"/>
              <a:t>画</a:t>
            </a:r>
            <a:r>
              <a:rPr lang="en-US" altLang="zh-CN" sz="2300" u="sng" dirty="0"/>
              <a:t>ε</a:t>
            </a:r>
            <a:r>
              <a:rPr lang="zh-CN" altLang="en-US" sz="2300" u="sng" dirty="0"/>
              <a:t>弧到</a:t>
            </a:r>
            <a:r>
              <a:rPr lang="zh-CN" altLang="en-US" sz="2300" u="sng"/>
              <a:t>所有</a:t>
            </a:r>
            <a:r>
              <a:rPr lang="en-US" altLang="zh-CN" sz="2300" u="sng"/>
              <a:t>A</a:t>
            </a:r>
            <a:r>
              <a:rPr lang="zh-CN" altLang="en-US" sz="2300" u="sng">
                <a:sym typeface="Symbol" pitchFamily="18" charset="2"/>
              </a:rPr>
              <a:t></a:t>
            </a:r>
            <a:r>
              <a:rPr lang="en-US" altLang="zh-CN" sz="2300" u="sng"/>
              <a:t>·</a:t>
            </a:r>
            <a:r>
              <a:rPr lang="en-US" altLang="zh-CN" sz="2300" u="sng" dirty="0"/>
              <a:t>γ</a:t>
            </a:r>
            <a:r>
              <a:rPr lang="zh-CN" altLang="en-US" sz="2300" u="sng" dirty="0"/>
              <a:t>状态</a:t>
            </a:r>
            <a:r>
              <a:rPr lang="zh-CN" altLang="en-US" sz="2300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486966" cy="41215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90E44B-B1A4-45E2-821A-0441EEC68E59}"/>
              </a:ext>
            </a:extLst>
          </p:cNvPr>
          <p:cNvGrpSpPr/>
          <p:nvPr/>
        </p:nvGrpSpPr>
        <p:grpSpPr>
          <a:xfrm>
            <a:off x="3923928" y="4355369"/>
            <a:ext cx="3955637" cy="1605384"/>
            <a:chOff x="4818504" y="4369296"/>
            <a:chExt cx="3955637" cy="160538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4818504" y="4369296"/>
              <a:ext cx="3955637" cy="1594485"/>
              <a:chOff x="3409812" y="4579608"/>
              <a:chExt cx="3955637" cy="1594485"/>
            </a:xfrm>
          </p:grpSpPr>
          <p:grpSp>
            <p:nvGrpSpPr>
              <p:cNvPr id="10" name="组合 20"/>
              <p:cNvGrpSpPr/>
              <p:nvPr/>
            </p:nvGrpSpPr>
            <p:grpSpPr>
              <a:xfrm>
                <a:off x="3409812" y="5364468"/>
                <a:ext cx="540000" cy="540000"/>
                <a:chOff x="944880" y="3093720"/>
                <a:chExt cx="540000" cy="540000"/>
              </a:xfrm>
            </p:grpSpPr>
            <p:sp>
              <p:nvSpPr>
                <p:cNvPr id="107" name="椭圆 21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8" name="矩形 22"/>
                <p:cNvSpPr/>
                <p:nvPr/>
              </p:nvSpPr>
              <p:spPr>
                <a:xfrm>
                  <a:off x="979092" y="3234690"/>
                  <a:ext cx="449736" cy="23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14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4" name="组合 32"/>
              <p:cNvGrpSpPr/>
              <p:nvPr/>
            </p:nvGrpSpPr>
            <p:grpSpPr>
              <a:xfrm>
                <a:off x="4541384" y="5364468"/>
                <a:ext cx="540000" cy="540000"/>
                <a:chOff x="944880" y="3093720"/>
                <a:chExt cx="540000" cy="540000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040916" y="3234690"/>
                  <a:ext cx="326088" cy="236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15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5" name="组合 44"/>
              <p:cNvGrpSpPr/>
              <p:nvPr/>
            </p:nvGrpSpPr>
            <p:grpSpPr>
              <a:xfrm>
                <a:off x="5686277" y="4579608"/>
                <a:ext cx="540000" cy="540000"/>
                <a:chOff x="944880" y="3093720"/>
                <a:chExt cx="540000" cy="540000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944880" y="3093720"/>
                  <a:ext cx="540000" cy="540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984900" y="3236400"/>
                  <a:ext cx="438120" cy="23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17</a:t>
                  </a:r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7" name="组合 62"/>
              <p:cNvGrpSpPr/>
              <p:nvPr/>
            </p:nvGrpSpPr>
            <p:grpSpPr>
              <a:xfrm>
                <a:off x="6825449" y="4579608"/>
                <a:ext cx="540000" cy="540000"/>
                <a:chOff x="6964680" y="4084320"/>
                <a:chExt cx="540000" cy="540000"/>
              </a:xfrm>
            </p:grpSpPr>
            <p:grpSp>
              <p:nvGrpSpPr>
                <p:cNvPr id="91" name="组合 56"/>
                <p:cNvGrpSpPr/>
                <p:nvPr/>
              </p:nvGrpSpPr>
              <p:grpSpPr>
                <a:xfrm>
                  <a:off x="6964680" y="4084320"/>
                  <a:ext cx="540000" cy="540000"/>
                  <a:chOff x="944880" y="3093720"/>
                  <a:chExt cx="540000" cy="540000"/>
                </a:xfrm>
              </p:grpSpPr>
              <p:sp>
                <p:nvSpPr>
                  <p:cNvPr id="93" name="椭圆 92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1027155" y="3200400"/>
                    <a:ext cx="35361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18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92" name="椭圆 91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9" name="组合 68"/>
              <p:cNvGrpSpPr/>
              <p:nvPr/>
            </p:nvGrpSpPr>
            <p:grpSpPr>
              <a:xfrm>
                <a:off x="5676752" y="5364468"/>
                <a:ext cx="540000" cy="540000"/>
                <a:chOff x="6964680" y="4084320"/>
                <a:chExt cx="540000" cy="540000"/>
              </a:xfrm>
            </p:grpSpPr>
            <p:grpSp>
              <p:nvGrpSpPr>
                <p:cNvPr id="83" name="组合 56"/>
                <p:cNvGrpSpPr/>
                <p:nvPr/>
              </p:nvGrpSpPr>
              <p:grpSpPr>
                <a:xfrm>
                  <a:off x="6964680" y="4084320"/>
                  <a:ext cx="540000" cy="540000"/>
                  <a:chOff x="944880" y="3093720"/>
                  <a:chExt cx="540000" cy="540000"/>
                </a:xfrm>
              </p:grpSpPr>
              <p:sp>
                <p:nvSpPr>
                  <p:cNvPr id="85" name="椭圆 71"/>
                  <p:cNvSpPr/>
                  <p:nvPr/>
                </p:nvSpPr>
                <p:spPr>
                  <a:xfrm>
                    <a:off x="944880" y="3093720"/>
                    <a:ext cx="540000" cy="5400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1023724" y="3176796"/>
                    <a:ext cx="360472" cy="3520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16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84" name="椭圆 83"/>
                <p:cNvSpPr/>
                <p:nvPr/>
              </p:nvSpPr>
              <p:spPr>
                <a:xfrm>
                  <a:off x="7000680" y="4120320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cxnSp>
            <p:nvCxnSpPr>
              <p:cNvPr id="30" name="直接箭头连接符 29"/>
              <p:cNvCxnSpPr>
                <a:cxnSpLocks/>
                <a:stCxn id="107" idx="6"/>
                <a:endCxn id="99" idx="2"/>
              </p:cNvCxnSpPr>
              <p:nvPr/>
            </p:nvCxnSpPr>
            <p:spPr>
              <a:xfrm>
                <a:off x="3949812" y="5634468"/>
                <a:ext cx="5915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cxnSpLocks/>
                <a:stCxn id="99" idx="6"/>
                <a:endCxn id="85" idx="2"/>
              </p:cNvCxnSpPr>
              <p:nvPr/>
            </p:nvCxnSpPr>
            <p:spPr>
              <a:xfrm>
                <a:off x="5081384" y="5634468"/>
                <a:ext cx="59536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cxnSpLocks/>
                <a:stCxn id="97" idx="6"/>
                <a:endCxn id="93" idx="2"/>
              </p:cNvCxnSpPr>
              <p:nvPr/>
            </p:nvCxnSpPr>
            <p:spPr>
              <a:xfrm>
                <a:off x="6226277" y="4849608"/>
                <a:ext cx="5991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5004297" y="4991088"/>
                <a:ext cx="733425" cy="4476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6331660" y="4581141"/>
                <a:ext cx="351344" cy="210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20212" y="5322871"/>
                <a:ext cx="299320" cy="284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63062" y="4880885"/>
                <a:ext cx="413620" cy="361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960347" y="5808333"/>
                <a:ext cx="579120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ε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038499" y="5356871"/>
                <a:ext cx="384716" cy="228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E401C6D-82AB-4CFB-970B-9F39F612CA7F}"/>
                </a:ext>
              </a:extLst>
            </p:cNvPr>
            <p:cNvSpPr/>
            <p:nvPr/>
          </p:nvSpPr>
          <p:spPr>
            <a:xfrm>
              <a:off x="5091679" y="5698455"/>
              <a:ext cx="1133475" cy="276225"/>
            </a:xfrm>
            <a:custGeom>
              <a:avLst/>
              <a:gdLst>
                <a:gd name="connsiteX0" fmla="*/ 1133475 w 1133475"/>
                <a:gd name="connsiteY0" fmla="*/ 0 h 276225"/>
                <a:gd name="connsiteX1" fmla="*/ 571500 w 1133475"/>
                <a:gd name="connsiteY1" fmla="*/ 276225 h 276225"/>
                <a:gd name="connsiteX2" fmla="*/ 0 w 1133475"/>
                <a:gd name="connsiteY2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3475" h="276225">
                  <a:moveTo>
                    <a:pt x="1133475" y="0"/>
                  </a:moveTo>
                  <a:cubicBezTo>
                    <a:pt x="946943" y="138112"/>
                    <a:pt x="760412" y="276225"/>
                    <a:pt x="571500" y="276225"/>
                  </a:cubicBezTo>
                  <a:cubicBezTo>
                    <a:pt x="382588" y="276225"/>
                    <a:pt x="191294" y="13811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6D7B42-11F4-46E1-B4C3-CC75A2143A89}"/>
              </a:ext>
            </a:extLst>
          </p:cNvPr>
          <p:cNvGrpSpPr/>
          <p:nvPr/>
        </p:nvGrpSpPr>
        <p:grpSpPr>
          <a:xfrm>
            <a:off x="1591645" y="4077072"/>
            <a:ext cx="1465200" cy="2264038"/>
            <a:chOff x="1545711" y="4109760"/>
            <a:chExt cx="1465200" cy="2264038"/>
          </a:xfrm>
        </p:grpSpPr>
        <p:sp>
          <p:nvSpPr>
            <p:cNvPr id="117" name="内容占位符 2"/>
            <p:cNvSpPr txBox="1">
              <a:spLocks/>
            </p:cNvSpPr>
            <p:nvPr/>
          </p:nvSpPr>
          <p:spPr bwMode="auto">
            <a:xfrm>
              <a:off x="1545711" y="5517232"/>
              <a:ext cx="1465200" cy="38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17.B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·d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内容占位符 2">
              <a:extLst>
                <a:ext uri="{FF2B5EF4-FFF2-40B4-BE49-F238E27FC236}">
                  <a16:creationId xmlns:a16="http://schemas.microsoft.com/office/drawing/2014/main" id="{9D5CB6BE-C15E-4096-8609-534FD2591C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6333" y="4109760"/>
              <a:ext cx="1463956" cy="3858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14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.B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·cB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内容占位符 2">
              <a:extLst>
                <a:ext uri="{FF2B5EF4-FFF2-40B4-BE49-F238E27FC236}">
                  <a16:creationId xmlns:a16="http://schemas.microsoft.com/office/drawing/2014/main" id="{BD28E1B4-7083-4E5B-B1F2-BBCD6DDCAB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5711" y="4581128"/>
              <a:ext cx="1465200" cy="385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15.B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00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内容占位符 2">
              <a:extLst>
                <a:ext uri="{FF2B5EF4-FFF2-40B4-BE49-F238E27FC236}">
                  <a16:creationId xmlns:a16="http://schemas.microsoft.com/office/drawing/2014/main" id="{BA57ADB1-14E6-4E9A-A82C-34DCA735D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5711" y="5045075"/>
              <a:ext cx="1465200" cy="38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16.B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cB·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内容占位符 2">
              <a:extLst>
                <a:ext uri="{FF2B5EF4-FFF2-40B4-BE49-F238E27FC236}">
                  <a16:creationId xmlns:a16="http://schemas.microsoft.com/office/drawing/2014/main" id="{29F68E5C-E052-40DE-9A5E-A4E4683C7C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5711" y="5988598"/>
              <a:ext cx="1465200" cy="38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18.B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2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>
          <a:xfrm>
            <a:off x="555625" y="383458"/>
            <a:ext cx="7886700" cy="840505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3</a:t>
            </a:r>
            <a:r>
              <a:rPr lang="zh-CN" altLang="en-US" sz="3600" dirty="0"/>
              <a:t>、构造</a:t>
            </a:r>
            <a:r>
              <a:rPr lang="en-US" altLang="zh-CN" sz="3600" dirty="0"/>
              <a:t>DFA</a:t>
            </a:r>
            <a:r>
              <a:rPr lang="zh-CN" altLang="en-US" sz="3600" dirty="0"/>
              <a:t>（</a:t>
            </a:r>
            <a:r>
              <a:rPr lang="en-US" altLang="zh-CN" sz="3600" dirty="0"/>
              <a:t>NFA</a:t>
            </a:r>
            <a:r>
              <a:rPr lang="zh-CN" altLang="en-US" sz="3600" dirty="0"/>
              <a:t>确定化）</a:t>
            </a:r>
          </a:p>
        </p:txBody>
      </p:sp>
      <p:sp>
        <p:nvSpPr>
          <p:cNvPr id="132099" name="内容占位符 3"/>
          <p:cNvSpPr>
            <a:spLocks noGrp="1"/>
          </p:cNvSpPr>
          <p:nvPr>
            <p:ph idx="1"/>
          </p:nvPr>
        </p:nvSpPr>
        <p:spPr>
          <a:xfrm>
            <a:off x="442913" y="1519238"/>
            <a:ext cx="8258175" cy="380493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CC0099"/>
                </a:solidFill>
              </a:rPr>
              <a:t>教科书第三章</a:t>
            </a:r>
            <a:r>
              <a:rPr lang="zh-CN" altLang="en-US" dirty="0"/>
              <a:t>所说的</a:t>
            </a:r>
            <a:r>
              <a:rPr lang="zh-CN" altLang="en-US" dirty="0">
                <a:solidFill>
                  <a:srgbClr val="FF0000"/>
                </a:solidFill>
              </a:rPr>
              <a:t>子集构造法</a:t>
            </a:r>
            <a:r>
              <a:rPr lang="zh-CN" altLang="en-US" dirty="0"/>
              <a:t>，能把</a:t>
            </a:r>
            <a:r>
              <a:rPr lang="zh-CN" altLang="en-US" u="sng" dirty="0"/>
              <a:t>识别活前缀</a:t>
            </a:r>
            <a:r>
              <a:rPr lang="zh-CN" altLang="en-US" dirty="0"/>
              <a:t>的</a:t>
            </a:r>
            <a:r>
              <a:rPr lang="en-US" altLang="zh-CN" dirty="0"/>
              <a:t>NFA</a:t>
            </a:r>
            <a:r>
              <a:rPr lang="zh-CN" altLang="en-US" dirty="0"/>
              <a:t>确定化，使之成为一个以项目集合为状态的</a:t>
            </a:r>
            <a:r>
              <a:rPr lang="en-US" altLang="zh-CN" dirty="0"/>
              <a:t>DFA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dirty="0"/>
              <a:t>这个</a:t>
            </a:r>
            <a:r>
              <a:rPr lang="en-US" altLang="zh-CN" dirty="0"/>
              <a:t>DFA</a:t>
            </a:r>
            <a:r>
              <a:rPr lang="zh-CN" altLang="en-US" dirty="0"/>
              <a:t>就是</a:t>
            </a:r>
            <a:r>
              <a:rPr lang="zh-CN" altLang="en-US" u="sng" dirty="0"/>
              <a:t>建立</a:t>
            </a:r>
            <a:r>
              <a:rPr lang="en-US" altLang="zh-CN" u="sng" dirty="0"/>
              <a:t>LR</a:t>
            </a:r>
            <a:r>
              <a:rPr lang="zh-CN" altLang="en-US" u="sng" dirty="0"/>
              <a:t>分析算法的基础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dirty="0"/>
              <a:t>在这个</a:t>
            </a:r>
            <a:r>
              <a:rPr lang="en-US" altLang="zh-CN" dirty="0"/>
              <a:t>DFA</a:t>
            </a:r>
            <a:r>
              <a:rPr lang="zh-CN" altLang="en-US" dirty="0"/>
              <a:t>中，我们对状态进行了重新编号，并且把每个状态所含的项目都列在其中。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12642" y="6379535"/>
            <a:ext cx="402708" cy="341940"/>
          </a:xfrm>
        </p:spPr>
        <p:txBody>
          <a:bodyPr/>
          <a:lstStyle/>
          <a:p>
            <a:pPr>
              <a:defRPr/>
            </a:pPr>
            <a:fld id="{DE678FAC-6A1F-4F01-A64C-FCF1CF09E41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132101" name="文本框 7"/>
          <p:cNvSpPr txBox="1">
            <a:spLocks noChangeArrowheads="1"/>
          </p:cNvSpPr>
          <p:nvPr/>
        </p:nvSpPr>
        <p:spPr bwMode="auto">
          <a:xfrm>
            <a:off x="3048922" y="6245635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2021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17A1C-AF18-43D1-8E72-85FBE68B861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2453" y="335280"/>
            <a:ext cx="7724699" cy="6156960"/>
            <a:chOff x="-58979" y="335280"/>
            <a:chExt cx="7724699" cy="6156960"/>
          </a:xfrm>
        </p:grpSpPr>
        <p:sp>
          <p:nvSpPr>
            <p:cNvPr id="8" name="矩形 7"/>
            <p:cNvSpPr/>
            <p:nvPr/>
          </p:nvSpPr>
          <p:spPr>
            <a:xfrm>
              <a:off x="746760" y="2834640"/>
              <a:ext cx="1935480" cy="1356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   S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·E</a:t>
              </a: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30880" y="5166360"/>
              <a:ext cx="1935480" cy="1051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5: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30880" y="3901440"/>
              <a:ext cx="1935480" cy="1051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0880" y="329184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   S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E·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30880" y="2042160"/>
              <a:ext cx="1935480" cy="1051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30880" y="716280"/>
              <a:ext cx="1935480" cy="1051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4: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25477" y="521208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11: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d·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25477" y="396240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7: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25477" y="211836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aA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0240" y="135636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10: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d·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25477" y="71628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8: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cA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5477" y="5760720"/>
              <a:ext cx="1935480" cy="426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9: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cB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8" idx="3"/>
              <a:endCxn id="11" idx="1"/>
            </p:cNvCxnSpPr>
            <p:nvPr/>
          </p:nvCxnSpPr>
          <p:spPr>
            <a:xfrm flipV="1">
              <a:off x="2682240" y="350520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166360" y="92964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5172074" y="234696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5166360" y="416052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5166360" y="541020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166360" y="597408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198120" y="352044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4099560" y="398463"/>
              <a:ext cx="457200" cy="322580"/>
            </a:xfrm>
            <a:custGeom>
              <a:avLst/>
              <a:gdLst>
                <a:gd name="connsiteX0" fmla="*/ 457200 w 457200"/>
                <a:gd name="connsiteY0" fmla="*/ 307340 h 322580"/>
                <a:gd name="connsiteX1" fmla="*/ 243840 w 457200"/>
                <a:gd name="connsiteY1" fmla="*/ 2540 h 322580"/>
                <a:gd name="connsiteX2" fmla="*/ 0 w 457200"/>
                <a:gd name="connsiteY2" fmla="*/ 32258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322580">
                  <a:moveTo>
                    <a:pt x="457200" y="307340"/>
                  </a:moveTo>
                  <a:cubicBezTo>
                    <a:pt x="388620" y="153670"/>
                    <a:pt x="320040" y="0"/>
                    <a:pt x="243840" y="2540"/>
                  </a:cubicBezTo>
                  <a:cubicBezTo>
                    <a:pt x="167640" y="5080"/>
                    <a:pt x="83820" y="163830"/>
                    <a:pt x="0" y="32258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3977640" y="6213157"/>
              <a:ext cx="457200" cy="228600"/>
            </a:xfrm>
            <a:custGeom>
              <a:avLst/>
              <a:gdLst>
                <a:gd name="connsiteX0" fmla="*/ 457200 w 457200"/>
                <a:gd name="connsiteY0" fmla="*/ 307340 h 322580"/>
                <a:gd name="connsiteX1" fmla="*/ 243840 w 457200"/>
                <a:gd name="connsiteY1" fmla="*/ 2540 h 322580"/>
                <a:gd name="connsiteX2" fmla="*/ 0 w 457200"/>
                <a:gd name="connsiteY2" fmla="*/ 32258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322580">
                  <a:moveTo>
                    <a:pt x="457200" y="307340"/>
                  </a:moveTo>
                  <a:cubicBezTo>
                    <a:pt x="388620" y="153670"/>
                    <a:pt x="320040" y="0"/>
                    <a:pt x="243840" y="2540"/>
                  </a:cubicBezTo>
                  <a:cubicBezTo>
                    <a:pt x="167640" y="5080"/>
                    <a:pt x="83820" y="163830"/>
                    <a:pt x="0" y="32258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623503" y="4434840"/>
              <a:ext cx="612140" cy="1310640"/>
            </a:xfrm>
            <a:custGeom>
              <a:avLst/>
              <a:gdLst>
                <a:gd name="connsiteX0" fmla="*/ 596900 w 612140"/>
                <a:gd name="connsiteY0" fmla="*/ 0 h 1310640"/>
                <a:gd name="connsiteX1" fmla="*/ 2540 w 612140"/>
                <a:gd name="connsiteY1" fmla="*/ 624840 h 1310640"/>
                <a:gd name="connsiteX2" fmla="*/ 612140 w 612140"/>
                <a:gd name="connsiteY2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40" h="1310640">
                  <a:moveTo>
                    <a:pt x="596900" y="0"/>
                  </a:moveTo>
                  <a:cubicBezTo>
                    <a:pt x="298450" y="203200"/>
                    <a:pt x="0" y="406400"/>
                    <a:pt x="2540" y="624840"/>
                  </a:cubicBezTo>
                  <a:cubicBezTo>
                    <a:pt x="5080" y="843280"/>
                    <a:pt x="308610" y="1076960"/>
                    <a:pt x="612140" y="13106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2687954" y="295656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687954" y="405384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2613977" y="1143000"/>
              <a:ext cx="619200" cy="1310640"/>
            </a:xfrm>
            <a:custGeom>
              <a:avLst/>
              <a:gdLst>
                <a:gd name="connsiteX0" fmla="*/ 596900 w 612140"/>
                <a:gd name="connsiteY0" fmla="*/ 0 h 1310640"/>
                <a:gd name="connsiteX1" fmla="*/ 2540 w 612140"/>
                <a:gd name="connsiteY1" fmla="*/ 624840 h 1310640"/>
                <a:gd name="connsiteX2" fmla="*/ 612140 w 612140"/>
                <a:gd name="connsiteY2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40" h="1310640">
                  <a:moveTo>
                    <a:pt x="596900" y="0"/>
                  </a:moveTo>
                  <a:cubicBezTo>
                    <a:pt x="298450" y="203200"/>
                    <a:pt x="0" y="406400"/>
                    <a:pt x="2540" y="624840"/>
                  </a:cubicBezTo>
                  <a:cubicBezTo>
                    <a:pt x="5080" y="843280"/>
                    <a:pt x="308610" y="1076960"/>
                    <a:pt x="612140" y="13106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758440" y="26365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58440" y="31851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58440" y="37185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286000" y="48463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6000" y="15697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82440" y="61569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19600" y="33528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34940" y="62484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34940" y="20421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34940" y="38557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34940" y="50901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4940" y="563880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5181600" y="147828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cxnSpLocks/>
            </p:cNvCxnSpPr>
            <p:nvPr/>
          </p:nvCxnSpPr>
          <p:spPr>
            <a:xfrm flipV="1">
              <a:off x="5166360" y="1778000"/>
              <a:ext cx="564733" cy="3860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cxnSpLocks/>
            </p:cNvCxnSpPr>
            <p:nvPr/>
          </p:nvCxnSpPr>
          <p:spPr>
            <a:xfrm>
              <a:off x="5166360" y="4709160"/>
              <a:ext cx="555208" cy="497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5212080" y="115824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299587" y="1675130"/>
              <a:ext cx="236466" cy="213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227320" y="457200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-58979" y="692682"/>
              <a:ext cx="2920166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识别活前缀的</a:t>
              </a:r>
              <a:r>
                <a:rPr lang="en-US" altLang="zh-CN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DFA</a:t>
              </a:r>
              <a:endPara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52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924944"/>
            <a:ext cx="698712" cy="65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内容占位符 6"/>
          <p:cNvSpPr txBox="1">
            <a:spLocks/>
          </p:cNvSpPr>
          <p:nvPr/>
        </p:nvSpPr>
        <p:spPr bwMode="auto">
          <a:xfrm>
            <a:off x="683568" y="4293096"/>
            <a:ext cx="1076325" cy="2365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0.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S</a:t>
            </a:r>
            <a:r>
              <a:rPr lang="en-US" altLang="zh-CN" sz="2000">
                <a:solidFill>
                  <a:srgbClr val="1E1CE3"/>
                </a:solidFill>
                <a:latin typeface="+mn-lt"/>
                <a:ea typeface="楷体" pitchFamily="49" charset="-122"/>
                <a:sym typeface="+mn-ea"/>
              </a:rPr>
              <a:t>’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E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1.E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aA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2.E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bB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.A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cA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4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.A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d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5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.B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cb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6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.B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d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27245" y="2967335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End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903" y="404664"/>
            <a:ext cx="7250195" cy="781661"/>
          </a:xfrm>
        </p:spPr>
        <p:txBody>
          <a:bodyPr/>
          <a:lstStyle/>
          <a:p>
            <a:pPr algn="l">
              <a:lnSpc>
                <a:spcPct val="110000"/>
              </a:lnSpc>
              <a:spcAft>
                <a:spcPts val="5400"/>
              </a:spcAft>
            </a:pPr>
            <a:r>
              <a:rPr lang="zh-CN" altLang="en-US" sz="3200" dirty="0">
                <a:solidFill>
                  <a:srgbClr val="1E1CE3"/>
                </a:solidFill>
              </a:rPr>
              <a:t>再看：构造识别活前缀</a:t>
            </a:r>
            <a:r>
              <a:rPr lang="en-US" altLang="zh-CN" sz="3200" dirty="0">
                <a:solidFill>
                  <a:srgbClr val="1E1CE3"/>
                </a:solidFill>
              </a:rPr>
              <a:t>DFA</a:t>
            </a:r>
            <a:r>
              <a:rPr lang="zh-CN" altLang="en-US" sz="3200" dirty="0">
                <a:solidFill>
                  <a:srgbClr val="1E1CE3"/>
                </a:solidFill>
              </a:rPr>
              <a:t>的三种方法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145" y="1412776"/>
            <a:ext cx="7886700" cy="4513487"/>
          </a:xfrm>
        </p:spPr>
        <p:txBody>
          <a:bodyPr/>
          <a:lstStyle/>
          <a:p>
            <a:pPr marL="365125" indent="-3651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zh-CN" altLang="en-US" u="sng" dirty="0">
                <a:solidFill>
                  <a:srgbClr val="FF0000"/>
                </a:solidFill>
              </a:rPr>
              <a:t>闭包</a:t>
            </a:r>
            <a:r>
              <a:rPr lang="zh-CN" altLang="en-US" u="sng" dirty="0"/>
              <a:t>函数和</a:t>
            </a:r>
            <a:r>
              <a:rPr lang="zh-CN" altLang="en-US" u="sng" dirty="0">
                <a:solidFill>
                  <a:srgbClr val="FF0000"/>
                </a:solidFill>
              </a:rPr>
              <a:t>转换</a:t>
            </a:r>
            <a:r>
              <a:rPr lang="zh-CN" altLang="en-US" u="sng" dirty="0"/>
              <a:t>函数</a:t>
            </a:r>
            <a:r>
              <a:rPr lang="zh-CN" altLang="en-US" dirty="0"/>
              <a:t>，直接求出</a:t>
            </a:r>
            <a:r>
              <a:rPr lang="en-US" altLang="zh-CN" dirty="0"/>
              <a:t>LR(0)</a:t>
            </a:r>
            <a:r>
              <a:rPr lang="zh-CN" altLang="en-US" dirty="0">
                <a:solidFill>
                  <a:srgbClr val="FF0000"/>
                </a:solidFill>
              </a:rPr>
              <a:t>项目集规范</a:t>
            </a:r>
            <a:r>
              <a:rPr lang="zh-CN" altLang="en-US" u="sng" dirty="0">
                <a:solidFill>
                  <a:srgbClr val="FF0000"/>
                </a:solidFill>
              </a:rPr>
              <a:t>族</a:t>
            </a:r>
            <a:r>
              <a:rPr lang="zh-CN" altLang="en-US" dirty="0"/>
              <a:t>，再由转换函数建立状态之间的连接关系，得到识别活前缀的</a:t>
            </a:r>
            <a:r>
              <a:rPr lang="en-US" altLang="zh-CN" dirty="0"/>
              <a:t>DFA</a:t>
            </a:r>
            <a:r>
              <a:rPr lang="zh-CN" altLang="en-US" dirty="0"/>
              <a:t>；</a:t>
            </a:r>
          </a:p>
          <a:p>
            <a:pPr marL="365125" indent="-3651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求出文法的</a:t>
            </a:r>
            <a:r>
              <a:rPr lang="zh-CN" altLang="en-US" u="sng" dirty="0"/>
              <a:t>所有项目</a:t>
            </a:r>
            <a:r>
              <a:rPr lang="zh-CN" altLang="en-US" dirty="0"/>
              <a:t>，构造识别活前缀的</a:t>
            </a:r>
            <a:r>
              <a:rPr lang="en-US" altLang="zh-CN" dirty="0"/>
              <a:t>NFA</a:t>
            </a:r>
            <a:r>
              <a:rPr lang="zh-CN" altLang="en-US" dirty="0"/>
              <a:t>，再确定化为</a:t>
            </a:r>
            <a:r>
              <a:rPr lang="en-US" altLang="zh-CN" dirty="0"/>
              <a:t>DFA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65125" indent="-3651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求出活前缀的正规式，然后由正规式构造</a:t>
            </a:r>
            <a:r>
              <a:rPr lang="en-US" altLang="zh-CN" dirty="0"/>
              <a:t>NFA</a:t>
            </a:r>
            <a:r>
              <a:rPr lang="zh-CN" altLang="en-US" dirty="0"/>
              <a:t>，再确定化为</a:t>
            </a:r>
            <a:r>
              <a:rPr lang="en-US" altLang="zh-CN" dirty="0"/>
              <a:t>DFA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15963" lvl="2" indent="-258763">
              <a:lnSpc>
                <a:spcPct val="110000"/>
              </a:lnSpc>
              <a:spcAft>
                <a:spcPts val="1800"/>
              </a:spcAft>
              <a:buSzPct val="65000"/>
            </a:pPr>
            <a:r>
              <a:rPr lang="en-US" altLang="zh-CN" sz="2400" dirty="0">
                <a:solidFill>
                  <a:srgbClr val="FF0000"/>
                </a:solidFill>
              </a:rPr>
              <a:t>Thompson</a:t>
            </a: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/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子集构造法</a:t>
            </a:r>
            <a:r>
              <a:rPr lang="en-US" altLang="zh-CN" sz="2400" dirty="0"/>
              <a:t>+</a:t>
            </a:r>
            <a:r>
              <a:rPr lang="en-US" altLang="zh-CN" sz="2400" dirty="0" err="1">
                <a:solidFill>
                  <a:srgbClr val="FF0000"/>
                </a:solidFill>
              </a:rPr>
              <a:t>Hopcroft</a:t>
            </a: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>
          <a:xfrm>
            <a:off x="3644441" y="231775"/>
            <a:ext cx="1855118" cy="919163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</a:p>
        </p:txBody>
      </p:sp>
      <p:sp>
        <p:nvSpPr>
          <p:cNvPr id="135171" name="内容占位符 2"/>
          <p:cNvSpPr>
            <a:spLocks noGrp="1"/>
          </p:cNvSpPr>
          <p:nvPr>
            <p:ph idx="1"/>
          </p:nvPr>
        </p:nvSpPr>
        <p:spPr>
          <a:xfrm>
            <a:off x="628650" y="2606675"/>
            <a:ext cx="7886700" cy="357028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E</a:t>
            </a:r>
            <a:r>
              <a:rPr lang="en-US" altLang="zh-CN" sz="2400" dirty="0">
                <a:latin typeface="Calibri" pitchFamily="34" charset="0"/>
              </a:rPr>
              <a:t>’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400" dirty="0"/>
              <a:t>E             </a:t>
            </a:r>
            <a:r>
              <a:rPr lang="zh-CN" altLang="en-US" sz="2400" dirty="0"/>
              <a:t>（核心项目）</a:t>
            </a:r>
            <a:endParaRPr lang="en-US" altLang="zh-CN" sz="2400" dirty="0"/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  </a:t>
            </a:r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400" dirty="0"/>
              <a:t>E+T</a:t>
            </a:r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E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400" dirty="0"/>
              <a:t>T</a:t>
            </a:r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400" dirty="0"/>
              <a:t>T*F          </a:t>
            </a:r>
            <a:r>
              <a:rPr lang="zh-CN" altLang="en-US" sz="2400" dirty="0"/>
              <a:t>（非核心项目，从核心求</a:t>
            </a:r>
            <a:r>
              <a:rPr lang="zh-CN" altLang="en-US" sz="2400" dirty="0">
                <a:solidFill>
                  <a:srgbClr val="FF0000"/>
                </a:solidFill>
              </a:rPr>
              <a:t>闭包</a:t>
            </a:r>
            <a:r>
              <a:rPr lang="zh-CN" altLang="en-US" sz="2400" dirty="0"/>
              <a:t>获得）</a:t>
            </a:r>
            <a:endParaRPr lang="en-US" altLang="zh-CN" sz="2400" dirty="0"/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T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400" dirty="0"/>
              <a:t>F</a:t>
            </a:r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→·(</a:t>
            </a:r>
            <a:r>
              <a:rPr lang="en-US" altLang="zh-CN" sz="2400" dirty="0"/>
              <a:t>E)</a:t>
            </a:r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r>
              <a:rPr lang="en-US" altLang="zh-CN" sz="2400" dirty="0"/>
              <a:t>F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→·</a:t>
            </a:r>
            <a:r>
              <a:rPr lang="en-US" altLang="zh-CN" sz="2400" dirty="0" err="1"/>
              <a:t>i</a:t>
            </a:r>
            <a:endParaRPr lang="zh-CN" altLang="en-US" sz="2400" dirty="0"/>
          </a:p>
          <a:p>
            <a:pPr>
              <a:spcBef>
                <a:spcPct val="0"/>
              </a:spcBef>
              <a:spcAft>
                <a:spcPts val="100"/>
              </a:spcAft>
              <a:buFont typeface="Arial" pitchFamily="34" charset="0"/>
              <a:buNone/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64996" y="6351845"/>
            <a:ext cx="500708" cy="365126"/>
          </a:xfrm>
        </p:spPr>
        <p:txBody>
          <a:bodyPr/>
          <a:lstStyle/>
          <a:p>
            <a:pPr>
              <a:defRPr/>
            </a:pPr>
            <a:fld id="{5790CA8F-A22B-45B8-98B3-C21ED63603E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135173" name="内容占位符 2"/>
          <p:cNvSpPr txBox="1">
            <a:spLocks/>
          </p:cNvSpPr>
          <p:nvPr/>
        </p:nvSpPr>
        <p:spPr bwMode="auto">
          <a:xfrm>
            <a:off x="355649" y="255176"/>
            <a:ext cx="1414155" cy="2063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(1)E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E+T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(2)E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(3)T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T*F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(4)T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(5)F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→(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E)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(6)</a:t>
            </a:r>
            <a:r>
              <a:rPr lang="en-US" altLang="zh-CN" sz="2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Aft>
                <a:spcPts val="100"/>
              </a:spcAft>
            </a:pP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2468563" y="3551238"/>
            <a:ext cx="1006475" cy="1981200"/>
          </a:xfrm>
          <a:prstGeom prst="rightBrace">
            <a:avLst>
              <a:gd name="adj1" fmla="val 0"/>
              <a:gd name="adj2" fmla="val 39963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08238" y="2849563"/>
            <a:ext cx="1385887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76" name="文本框 7"/>
          <p:cNvSpPr txBox="1">
            <a:spLocks noChangeArrowheads="1"/>
          </p:cNvSpPr>
          <p:nvPr/>
        </p:nvSpPr>
        <p:spPr bwMode="auto">
          <a:xfrm>
            <a:off x="3019425" y="6334125"/>
            <a:ext cx="3105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2021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47738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zh-CN" altLang="en-US" sz="3600" dirty="0"/>
              <a:t>（续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BBA56-1A05-4A32-938E-7F47F962398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6619" y="1932035"/>
            <a:ext cx="7350425" cy="4158488"/>
            <a:chOff x="575187" y="1932035"/>
            <a:chExt cx="7350425" cy="4158488"/>
          </a:xfrm>
        </p:grpSpPr>
        <p:sp>
          <p:nvSpPr>
            <p:cNvPr id="136197" name="内容占位符 2"/>
            <p:cNvSpPr txBox="1">
              <a:spLocks/>
            </p:cNvSpPr>
            <p:nvPr/>
          </p:nvSpPr>
          <p:spPr bwMode="auto">
            <a:xfrm>
              <a:off x="5249087" y="2155110"/>
              <a:ext cx="1903413" cy="393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楷体" pitchFamily="49" charset="-122"/>
                </a:rPr>
                <a:t>’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·</a:t>
              </a:r>
              <a:endPara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·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+T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endPara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·</a:t>
              </a:r>
              <a:endPara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·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*F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endPara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sz="2800" dirty="0">
                  <a:solidFill>
                    <a:srgbClr val="0000FF"/>
                  </a:solidFill>
                  <a:latin typeface="宋体" pitchFamily="2" charset="-122"/>
                </a:rPr>
                <a:t>·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93512" y="2139235"/>
              <a:ext cx="1798638" cy="1001713"/>
            </a:xfrm>
            <a:prstGeom prst="rect">
              <a:avLst/>
            </a:prstGeom>
            <a:noFill/>
            <a:ln w="19050">
              <a:solidFill>
                <a:srgbClr val="1E1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093512" y="3471148"/>
              <a:ext cx="1798637" cy="1003300"/>
            </a:xfrm>
            <a:prstGeom prst="rect">
              <a:avLst/>
            </a:prstGeom>
            <a:noFill/>
            <a:ln w="19050">
              <a:solidFill>
                <a:srgbClr val="1E1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93512" y="4699874"/>
              <a:ext cx="1800225" cy="722312"/>
            </a:xfrm>
            <a:prstGeom prst="rect">
              <a:avLst/>
            </a:prstGeom>
            <a:noFill/>
            <a:ln w="19050">
              <a:solidFill>
                <a:srgbClr val="1E1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6202" name="内容占位符 2"/>
            <p:cNvSpPr txBox="1">
              <a:spLocks/>
            </p:cNvSpPr>
            <p:nvPr/>
          </p:nvSpPr>
          <p:spPr bwMode="auto">
            <a:xfrm>
              <a:off x="575187" y="3423523"/>
              <a:ext cx="693731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3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6203" name="内容占位符 2"/>
            <p:cNvSpPr txBox="1">
              <a:spLocks/>
            </p:cNvSpPr>
            <p:nvPr/>
          </p:nvSpPr>
          <p:spPr bwMode="auto">
            <a:xfrm>
              <a:off x="7039787" y="2094270"/>
              <a:ext cx="885825" cy="594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32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3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6204" name="内容占位符 2"/>
            <p:cNvSpPr txBox="1">
              <a:spLocks/>
            </p:cNvSpPr>
            <p:nvPr/>
          </p:nvSpPr>
          <p:spPr bwMode="auto">
            <a:xfrm>
              <a:off x="7025500" y="3501310"/>
              <a:ext cx="885825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3200" baseline="-25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32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6205" name="内容占位符 2"/>
            <p:cNvSpPr txBox="1">
              <a:spLocks/>
            </p:cNvSpPr>
            <p:nvPr/>
          </p:nvSpPr>
          <p:spPr bwMode="auto">
            <a:xfrm>
              <a:off x="7039787" y="4710985"/>
              <a:ext cx="885825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3200" baseline="-25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32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131822" y="2669460"/>
              <a:ext cx="1969200" cy="0"/>
            </a:xfrm>
            <a:prstGeom prst="straightConnector1">
              <a:avLst/>
            </a:prstGeom>
            <a:ln w="28575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138169" y="5063410"/>
              <a:ext cx="1969200" cy="0"/>
            </a:xfrm>
            <a:prstGeom prst="straightConnector1">
              <a:avLst/>
            </a:prstGeom>
            <a:ln w="28575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3136584" y="4001373"/>
              <a:ext cx="1969200" cy="0"/>
            </a:xfrm>
            <a:prstGeom prst="straightConnector1">
              <a:avLst/>
            </a:prstGeom>
            <a:ln w="28575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209" name="内容占位符 2"/>
            <p:cNvSpPr txBox="1">
              <a:spLocks/>
            </p:cNvSpPr>
            <p:nvPr/>
          </p:nvSpPr>
          <p:spPr bwMode="auto">
            <a:xfrm>
              <a:off x="3878123" y="2109073"/>
              <a:ext cx="496888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algn="ctr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3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6210" name="内容占位符 2"/>
            <p:cNvSpPr txBox="1">
              <a:spLocks/>
            </p:cNvSpPr>
            <p:nvPr/>
          </p:nvSpPr>
          <p:spPr bwMode="auto">
            <a:xfrm>
              <a:off x="3878124" y="3455273"/>
              <a:ext cx="496887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algn="ctr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3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6211" name="内容占位符 2"/>
            <p:cNvSpPr txBox="1">
              <a:spLocks/>
            </p:cNvSpPr>
            <p:nvPr/>
          </p:nvSpPr>
          <p:spPr bwMode="auto">
            <a:xfrm>
              <a:off x="3878124" y="4533185"/>
              <a:ext cx="496887" cy="6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algn="ctr" defTabSz="914400" eaLnBrk="0" hangingPunct="0">
                <a:spcAft>
                  <a:spcPts val="100"/>
                </a:spcAft>
                <a:buFont typeface="Arial" pitchFamily="34" charset="0"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32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34415" y="1932035"/>
              <a:ext cx="1800000" cy="3744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E’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>
                  <a:solidFill>
                    <a:srgbClr val="1E1CE3"/>
                  </a:solidFill>
                </a:rPr>
                <a:t>E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  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E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>
                  <a:solidFill>
                    <a:srgbClr val="1E1CE3"/>
                  </a:solidFill>
                </a:rPr>
                <a:t>E+T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E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>
                  <a:solidFill>
                    <a:srgbClr val="1E1CE3"/>
                  </a:solidFill>
                </a:rPr>
                <a:t>T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T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>
                  <a:solidFill>
                    <a:srgbClr val="1E1CE3"/>
                  </a:solidFill>
                </a:rPr>
                <a:t>T*F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T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>
                  <a:solidFill>
                    <a:srgbClr val="1E1CE3"/>
                  </a:solidFill>
                </a:rPr>
                <a:t>F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F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>
                  <a:solidFill>
                    <a:srgbClr val="1E1CE3"/>
                  </a:solidFill>
                </a:rPr>
                <a:t>(E)</a:t>
              </a:r>
            </a:p>
            <a:p>
              <a:pPr>
                <a:spcAft>
                  <a:spcPts val="100"/>
                </a:spcAft>
              </a:pPr>
              <a:r>
                <a:rPr lang="en-US" altLang="zh-CN" sz="2800" dirty="0">
                  <a:solidFill>
                    <a:srgbClr val="1E1CE3"/>
                  </a:solidFill>
                </a:rPr>
                <a:t>F</a:t>
              </a:r>
              <a:r>
                <a:rPr lang="en-US" altLang="zh-CN" sz="28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</a:rPr>
                <a:t>→·</a:t>
              </a:r>
              <a:r>
                <a:rPr lang="en-US" altLang="zh-CN" sz="2800" dirty="0" err="1">
                  <a:solidFill>
                    <a:srgbClr val="1E1CE3"/>
                  </a:solidFill>
                </a:rPr>
                <a:t>i</a:t>
              </a:r>
              <a:endParaRPr lang="zh-CN" altLang="en-US" sz="2800" dirty="0">
                <a:solidFill>
                  <a:srgbClr val="1E1CE3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628103" y="1224116"/>
            <a:ext cx="4866968" cy="532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2" name="标题 1"/>
          <p:cNvSpPr>
            <a:spLocks noGrp="1"/>
          </p:cNvSpPr>
          <p:nvPr>
            <p:ph type="title"/>
          </p:nvPr>
        </p:nvSpPr>
        <p:spPr>
          <a:xfrm>
            <a:off x="2168525" y="206375"/>
            <a:ext cx="5500688" cy="738188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zh-CN" altLang="en-US" sz="3600" dirty="0"/>
              <a:t>（续</a:t>
            </a:r>
            <a:r>
              <a:rPr lang="en-US" altLang="zh-CN" sz="3600" dirty="0"/>
              <a:t>2</a:t>
            </a:r>
            <a:r>
              <a:rPr lang="zh-CN" altLang="en-US" sz="3600" dirty="0"/>
              <a:t>）：</a:t>
            </a:r>
            <a:r>
              <a:rPr lang="zh-CN" altLang="en-US" sz="3600" dirty="0">
                <a:solidFill>
                  <a:srgbClr val="FF0000"/>
                </a:solidFill>
              </a:rPr>
              <a:t>图</a:t>
            </a:r>
            <a:r>
              <a:rPr lang="en-US" altLang="zh-CN" sz="3600" dirty="0">
                <a:solidFill>
                  <a:srgbClr val="FF0000"/>
                </a:solidFill>
              </a:rPr>
              <a:t>5.8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088" y="1814513"/>
            <a:ext cx="2832100" cy="2982639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所有状态作为接受状态；</a:t>
            </a:r>
            <a:endParaRPr lang="en-US" altLang="zh-CN" sz="2400" dirty="0"/>
          </a:p>
          <a:p>
            <a:pPr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是一个接受活前缀的</a:t>
            </a:r>
            <a:r>
              <a:rPr lang="en-US" altLang="zh-CN" sz="2400" dirty="0"/>
              <a:t>DFA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例如，</a:t>
            </a:r>
            <a:r>
              <a:rPr lang="en-US" altLang="zh-CN" sz="2400" dirty="0">
                <a:solidFill>
                  <a:srgbClr val="FF0000"/>
                </a:solidFill>
              </a:rPr>
              <a:t>T*F</a:t>
            </a:r>
            <a:r>
              <a:rPr lang="zh-CN" altLang="en-US" sz="2400" dirty="0"/>
              <a:t>的所有活前缀都可被接受。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62331" y="6429375"/>
            <a:ext cx="536370" cy="365125"/>
          </a:xfrm>
        </p:spPr>
        <p:txBody>
          <a:bodyPr/>
          <a:lstStyle/>
          <a:p>
            <a:pPr>
              <a:defRPr/>
            </a:pPr>
            <a:fld id="{057A2FC3-8BA9-4D08-8849-4AF6926C83B0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94" name="内容占位符 2"/>
          <p:cNvSpPr txBox="1">
            <a:spLocks/>
          </p:cNvSpPr>
          <p:nvPr/>
        </p:nvSpPr>
        <p:spPr bwMode="auto">
          <a:xfrm>
            <a:off x="1225551" y="4794250"/>
            <a:ext cx="1370166" cy="19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(1)E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E+T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(2)E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(3)T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T*F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(4)T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(5)F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→(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E)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(6)</a:t>
            </a:r>
            <a:r>
              <a:rPr lang="en-US" altLang="zh-CN" sz="2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en-US" altLang="zh-CN" sz="20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Aft>
                <a:spcPts val="100"/>
              </a:spcAft>
            </a:pP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72839" y="1307690"/>
            <a:ext cx="4808861" cy="5199950"/>
            <a:chOff x="1386840" y="968477"/>
            <a:chExt cx="4808861" cy="5199950"/>
          </a:xfrm>
        </p:grpSpPr>
        <p:sp>
          <p:nvSpPr>
            <p:cNvPr id="11" name="矩形 10"/>
            <p:cNvSpPr/>
            <p:nvPr/>
          </p:nvSpPr>
          <p:spPr>
            <a:xfrm>
              <a:off x="5147188" y="986764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2" name="组合 8"/>
            <p:cNvGrpSpPr/>
            <p:nvPr/>
          </p:nvGrpSpPr>
          <p:grpSpPr>
            <a:xfrm>
              <a:off x="2452163" y="1034470"/>
              <a:ext cx="589936" cy="486077"/>
              <a:chOff x="1066800" y="816077"/>
              <a:chExt cx="589936" cy="486077"/>
            </a:xfrm>
          </p:grpSpPr>
          <p:sp>
            <p:nvSpPr>
              <p:cNvPr id="102" name="椭圆 5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7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" name="组合 9"/>
            <p:cNvGrpSpPr/>
            <p:nvPr/>
          </p:nvGrpSpPr>
          <p:grpSpPr>
            <a:xfrm>
              <a:off x="1386840" y="1034470"/>
              <a:ext cx="589936" cy="486077"/>
              <a:chOff x="1066800" y="816077"/>
              <a:chExt cx="589936" cy="486077"/>
            </a:xfrm>
          </p:grpSpPr>
          <p:sp>
            <p:nvSpPr>
              <p:cNvPr id="100" name="椭圆 10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矩形 11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4" name="组合 12"/>
            <p:cNvGrpSpPr/>
            <p:nvPr/>
          </p:nvGrpSpPr>
          <p:grpSpPr>
            <a:xfrm>
              <a:off x="3516981" y="1034470"/>
              <a:ext cx="589936" cy="486077"/>
              <a:chOff x="1066800" y="816077"/>
              <a:chExt cx="589936" cy="486077"/>
            </a:xfrm>
          </p:grpSpPr>
          <p:sp>
            <p:nvSpPr>
              <p:cNvPr id="98" name="椭圆 13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矩形 14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" name="组合 15"/>
            <p:cNvGrpSpPr/>
            <p:nvPr/>
          </p:nvGrpSpPr>
          <p:grpSpPr>
            <a:xfrm>
              <a:off x="4577855" y="1034470"/>
              <a:ext cx="589936" cy="486077"/>
              <a:chOff x="1066800" y="816077"/>
              <a:chExt cx="589936" cy="486077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9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6" name="组合 18"/>
            <p:cNvGrpSpPr/>
            <p:nvPr/>
          </p:nvGrpSpPr>
          <p:grpSpPr>
            <a:xfrm>
              <a:off x="3516981" y="2737119"/>
              <a:ext cx="589936" cy="486077"/>
              <a:chOff x="1066800" y="816077"/>
              <a:chExt cx="589936" cy="48607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7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组合 21"/>
            <p:cNvGrpSpPr/>
            <p:nvPr/>
          </p:nvGrpSpPr>
          <p:grpSpPr>
            <a:xfrm>
              <a:off x="4577855" y="2737119"/>
              <a:ext cx="589936" cy="486077"/>
              <a:chOff x="1066800" y="816077"/>
              <a:chExt cx="589936" cy="486077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10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8" name="组合 24"/>
            <p:cNvGrpSpPr/>
            <p:nvPr/>
          </p:nvGrpSpPr>
          <p:grpSpPr>
            <a:xfrm>
              <a:off x="2452163" y="2737119"/>
              <a:ext cx="589936" cy="486077"/>
              <a:chOff x="1066800" y="816077"/>
              <a:chExt cx="589936" cy="48607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9" name="组合 27"/>
            <p:cNvGrpSpPr/>
            <p:nvPr/>
          </p:nvGrpSpPr>
          <p:grpSpPr>
            <a:xfrm>
              <a:off x="2452163" y="3450993"/>
              <a:ext cx="589936" cy="486077"/>
              <a:chOff x="1066800" y="816077"/>
              <a:chExt cx="589936" cy="486077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0" name="组合 30"/>
            <p:cNvGrpSpPr/>
            <p:nvPr/>
          </p:nvGrpSpPr>
          <p:grpSpPr>
            <a:xfrm>
              <a:off x="2452163" y="4196951"/>
              <a:ext cx="589936" cy="486077"/>
              <a:chOff x="1066800" y="816077"/>
              <a:chExt cx="589936" cy="48607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1" name="组合 33"/>
            <p:cNvGrpSpPr/>
            <p:nvPr/>
          </p:nvGrpSpPr>
          <p:grpSpPr>
            <a:xfrm>
              <a:off x="2452163" y="5672824"/>
              <a:ext cx="589936" cy="495603"/>
              <a:chOff x="1066800" y="816077"/>
              <a:chExt cx="589936" cy="495603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1135625" y="879680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2" name="组合 36"/>
            <p:cNvGrpSpPr/>
            <p:nvPr/>
          </p:nvGrpSpPr>
          <p:grpSpPr>
            <a:xfrm>
              <a:off x="3516981" y="4196951"/>
              <a:ext cx="589936" cy="486077"/>
              <a:chOff x="1066800" y="816077"/>
              <a:chExt cx="589936" cy="48607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8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3" name="组合 39"/>
            <p:cNvGrpSpPr/>
            <p:nvPr/>
          </p:nvGrpSpPr>
          <p:grpSpPr>
            <a:xfrm>
              <a:off x="4577855" y="4196951"/>
              <a:ext cx="589936" cy="486077"/>
              <a:chOff x="1066800" y="816077"/>
              <a:chExt cx="589936" cy="486077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135625" y="870154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66800" y="816077"/>
                <a:ext cx="58993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2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11</a:t>
                </a:r>
                <a:endParaRPr lang="zh-CN" altLang="en-US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>
              <a:off x="1887665" y="1304547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59225" y="1304547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4026027" y="1304546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083286" y="1304547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668592" y="1523621"/>
              <a:ext cx="0" cy="44295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663824" y="5952745"/>
              <a:ext cx="84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678114" y="3009524"/>
              <a:ext cx="84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673347" y="3719132"/>
              <a:ext cx="84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673345" y="4466842"/>
              <a:ext cx="84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59229" y="3009523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4021265" y="3009522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816476" y="3485772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816477" y="3833435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811715" y="3228597"/>
              <a:ext cx="0" cy="60997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2959224" y="4466846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021265" y="4466847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2733675" y="4685922"/>
              <a:ext cx="0" cy="10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2740156" y="5362197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2740157" y="4971672"/>
              <a:ext cx="633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3800475" y="1528385"/>
              <a:ext cx="0" cy="9243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797426" y="1764667"/>
              <a:ext cx="14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3802189" y="2114172"/>
              <a:ext cx="14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802190" y="2452311"/>
              <a:ext cx="14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981200" y="978310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95137" y="968477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753250" y="1082773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7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52917" y="973393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23119" y="4110956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85651" y="3378912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838633" y="2670683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00749" y="5309420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821858" y="4633444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882878" y="5614219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47530" y="3128955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825703" y="5025969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090397" y="3497359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033253" y="4127389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8003" y="4106958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233441" y="1770266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285834" y="1432125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262019" y="2129296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008672" y="2698955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070556" y="2675140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233228" y="1519084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233228" y="1884103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3228" y="2231617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867377" y="3266836"/>
              <a:ext cx="589936" cy="362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867377" y="3605217"/>
              <a:ext cx="589936" cy="373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64890" y="4729160"/>
              <a:ext cx="483211" cy="385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71645" y="5133968"/>
              <a:ext cx="471690" cy="384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29422" y="5229224"/>
              <a:ext cx="452178" cy="384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11169" y="4681537"/>
              <a:ext cx="331993" cy="3104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781425" y="4686300"/>
              <a:ext cx="1019175" cy="719138"/>
            </a:xfrm>
            <a:custGeom>
              <a:avLst/>
              <a:gdLst>
                <a:gd name="connsiteX0" fmla="*/ 0 w 1019175"/>
                <a:gd name="connsiteY0" fmla="*/ 0 h 719138"/>
                <a:gd name="connsiteX1" fmla="*/ 271463 w 1019175"/>
                <a:gd name="connsiteY1" fmla="*/ 419100 h 719138"/>
                <a:gd name="connsiteX2" fmla="*/ 1019175 w 1019175"/>
                <a:gd name="connsiteY2" fmla="*/ 719138 h 71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75" h="719138">
                  <a:moveTo>
                    <a:pt x="0" y="0"/>
                  </a:moveTo>
                  <a:cubicBezTo>
                    <a:pt x="50800" y="149622"/>
                    <a:pt x="101601" y="299244"/>
                    <a:pt x="271463" y="419100"/>
                  </a:cubicBezTo>
                  <a:cubicBezTo>
                    <a:pt x="441326" y="538956"/>
                    <a:pt x="730250" y="629047"/>
                    <a:pt x="1019175" y="7191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弧形 76"/>
            <p:cNvSpPr/>
            <p:nvPr/>
          </p:nvSpPr>
          <p:spPr>
            <a:xfrm flipH="1">
              <a:off x="2392361" y="4537074"/>
              <a:ext cx="291600" cy="290513"/>
            </a:xfrm>
            <a:prstGeom prst="arc">
              <a:avLst>
                <a:gd name="adj1" fmla="val 16200000"/>
                <a:gd name="adj2" fmla="val 10874767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013037" y="4829113"/>
              <a:ext cx="442451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505148" y="245118"/>
            <a:ext cx="1353142" cy="1332966"/>
            <a:chOff x="30163" y="2300288"/>
            <a:chExt cx="1353142" cy="1332966"/>
          </a:xfrm>
        </p:grpSpPr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矩形 106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106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628650" y="176444"/>
            <a:ext cx="7886700" cy="707476"/>
          </a:xfrm>
        </p:spPr>
        <p:txBody>
          <a:bodyPr/>
          <a:lstStyle/>
          <a:p>
            <a:r>
              <a:rPr lang="en-US" altLang="zh-CN" sz="3600" dirty="0"/>
              <a:t>LR</a:t>
            </a:r>
            <a:r>
              <a:rPr lang="zh-CN" altLang="en-US" sz="3600" dirty="0"/>
              <a:t>分</a:t>
            </a:r>
            <a:r>
              <a:rPr lang="zh-CN" altLang="en-US" sz="3600" dirty="0">
                <a:latin typeface="Comic Sans MS" pitchFamily="66" charset="0"/>
              </a:rPr>
              <a:t>析</a:t>
            </a:r>
            <a:r>
              <a:rPr lang="zh-CN" altLang="zh-CN" sz="3600" dirty="0">
                <a:latin typeface="Comic Sans MS" pitchFamily="66" charset="0"/>
              </a:rPr>
              <a:t>器模型</a:t>
            </a:r>
            <a:endParaRPr lang="zh-CN" altLang="en-US" sz="3600" dirty="0">
              <a:latin typeface="Comic Sans MS" pitchFamily="66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030F7-B8F4-4026-875C-35F8350C4C7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22919" y="1314097"/>
          <a:ext cx="1445342" cy="2743200"/>
        </p:xfrm>
        <a:graphic>
          <a:graphicData uri="http://schemas.openxmlformats.org/drawingml/2006/table">
            <a:tbl>
              <a:tblPr/>
              <a:tblGrid>
                <a:gridCol w="722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栈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en-US" altLang="zh-CN" sz="2400" baseline="-25000" dirty="0" err="1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10632" y="3570601"/>
          <a:ext cx="2241756" cy="918720"/>
        </p:xfrm>
        <a:graphic>
          <a:graphicData uri="http://schemas.openxmlformats.org/drawingml/2006/table">
            <a:tbl>
              <a:tblPr/>
              <a:tblGrid>
                <a:gridCol w="11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LR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分析表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368460" y="1078123"/>
          <a:ext cx="1135626" cy="516194"/>
        </p:xfrm>
        <a:graphic>
          <a:graphicData uri="http://schemas.openxmlformats.org/drawingml/2006/table">
            <a:tbl>
              <a:tblPr/>
              <a:tblGrid>
                <a:gridCol w="113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19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Input#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293423" y="1601991"/>
            <a:ext cx="6784282" cy="2932174"/>
            <a:chOff x="1430583" y="2470671"/>
            <a:chExt cx="6784282" cy="2932174"/>
          </a:xfrm>
        </p:grpSpPr>
        <p:sp>
          <p:nvSpPr>
            <p:cNvPr id="6" name="矩形 5"/>
            <p:cNvSpPr/>
            <p:nvPr/>
          </p:nvSpPr>
          <p:spPr>
            <a:xfrm>
              <a:off x="4232775" y="3084886"/>
              <a:ext cx="1681316" cy="737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总控程序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563027" y="3084886"/>
              <a:ext cx="1283110" cy="6049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output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53328" y="4424539"/>
              <a:ext cx="1961537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产生式列表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30583" y="4945645"/>
              <a:ext cx="1504337" cy="457200"/>
              <a:chOff x="988143" y="5402833"/>
              <a:chExt cx="1504337" cy="4572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988143" y="5402833"/>
                <a:ext cx="766916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状态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89925" y="5402833"/>
                <a:ext cx="802555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符号</a:t>
                </a:r>
              </a:p>
            </p:txBody>
          </p:sp>
        </p:grpSp>
        <p:cxnSp>
          <p:nvCxnSpPr>
            <p:cNvPr id="14" name="直接箭头连接符 13"/>
            <p:cNvCxnSpPr>
              <a:stCxn id="6" idx="1"/>
            </p:cNvCxnSpPr>
            <p:nvPr/>
          </p:nvCxnSpPr>
          <p:spPr>
            <a:xfrm flipH="1" flipV="1">
              <a:off x="2909415" y="3451746"/>
              <a:ext cx="1323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914553" y="3451746"/>
              <a:ext cx="75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071590" y="2470671"/>
              <a:ext cx="0" cy="6046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071590" y="3832746"/>
              <a:ext cx="0" cy="6046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5062065" y="4099446"/>
              <a:ext cx="21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747865" y="4094685"/>
              <a:ext cx="0" cy="349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224240" y="4089923"/>
              <a:ext cx="0" cy="37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868680" y="4693920"/>
            <a:ext cx="7482840" cy="179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LR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分析法的</a:t>
            </a:r>
            <a:r>
              <a:rPr lang="zh-CN" altLang="en-US" sz="24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关键是构建</a:t>
            </a:r>
            <a:r>
              <a:rPr lang="en-US" altLang="zh-CN" sz="24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LR</a:t>
            </a:r>
            <a:r>
              <a:rPr lang="zh-CN" altLang="en-US" sz="24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分析表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构建分析表的常规步骤是两大步：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74638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、构造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DFA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74638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、构造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LR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分析表。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>
          <a:xfrm>
            <a:off x="628650" y="334963"/>
            <a:ext cx="7886700" cy="91916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zh-CN" altLang="en-US" sz="3600" dirty="0">
                <a:solidFill>
                  <a:srgbClr val="1E1CE3"/>
                </a:solidFill>
              </a:rPr>
              <a:t>：构造文法的</a:t>
            </a:r>
            <a:r>
              <a:rPr lang="en-US" altLang="zh-CN" sz="3600" dirty="0">
                <a:solidFill>
                  <a:srgbClr val="1E1CE3"/>
                </a:solidFill>
              </a:rPr>
              <a:t>LR</a:t>
            </a:r>
            <a:r>
              <a:rPr lang="zh-CN" altLang="en-US" sz="3600" dirty="0">
                <a:solidFill>
                  <a:srgbClr val="1E1CE3"/>
                </a:solidFill>
              </a:rPr>
              <a:t>分析表</a:t>
            </a:r>
          </a:p>
        </p:txBody>
      </p:sp>
      <p:sp>
        <p:nvSpPr>
          <p:cNvPr id="154627" name="内容占位符 6"/>
          <p:cNvSpPr>
            <a:spLocks noGrp="1"/>
          </p:cNvSpPr>
          <p:nvPr>
            <p:ph idx="1"/>
          </p:nvPr>
        </p:nvSpPr>
        <p:spPr>
          <a:xfrm>
            <a:off x="457200" y="1711325"/>
            <a:ext cx="8185150" cy="104711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文法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5.7[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105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页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</a:t>
            </a:r>
            <a:r>
              <a:rPr lang="zh-CN" altLang="en-US" dirty="0">
                <a:solidFill>
                  <a:srgbClr val="1E1CE3"/>
                </a:solidFill>
                <a:sym typeface="+mn-ea"/>
              </a:rPr>
              <a:t>就是一个</a:t>
            </a:r>
            <a:r>
              <a:rPr lang="en-US" altLang="zh-CN" dirty="0">
                <a:solidFill>
                  <a:srgbClr val="1E1CE3"/>
                </a:solidFill>
                <a:sym typeface="+mn-ea"/>
              </a:rPr>
              <a:t>LR(0)</a:t>
            </a:r>
            <a:r>
              <a:rPr lang="zh-CN" altLang="en-US" dirty="0">
                <a:solidFill>
                  <a:srgbClr val="1E1CE3"/>
                </a:solidFill>
                <a:sym typeface="+mn-ea"/>
              </a:rPr>
              <a:t>文法。假定这个文法的各个产生式的编号为：</a:t>
            </a:r>
            <a:endParaRPr lang="en-US" altLang="zh-CN" dirty="0">
              <a:solidFill>
                <a:srgbClr val="1E1CE3"/>
              </a:solidFill>
              <a:cs typeface="Arial" pitchFamily="34" charset="0"/>
            </a:endParaRPr>
          </a:p>
        </p:txBody>
      </p:sp>
      <p:pic>
        <p:nvPicPr>
          <p:cNvPr id="154629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409700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3B7EF-69AC-4760-B558-C801CCF01EB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8" name="内容占位符 6"/>
          <p:cNvSpPr txBox="1">
            <a:spLocks/>
          </p:cNvSpPr>
          <p:nvPr/>
        </p:nvSpPr>
        <p:spPr bwMode="auto">
          <a:xfrm>
            <a:off x="3495675" y="2864168"/>
            <a:ext cx="1548765" cy="3259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0.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S</a:t>
            </a:r>
            <a:r>
              <a:rPr lang="en-US" altLang="zh-CN" sz="2800">
                <a:solidFill>
                  <a:srgbClr val="1E1CE3"/>
                </a:solidFill>
                <a:ea typeface="楷体" pitchFamily="49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E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1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.E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aA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2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.E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bB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.A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cA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4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.A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d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5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.B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cb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6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.B</a:t>
            </a:r>
            <a:r>
              <a:rPr lang="zh-CN" altLang="en-US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d</a:t>
            </a:r>
            <a:endParaRPr lang="zh-CN" altLang="en-US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>
          <a:xfrm>
            <a:off x="628650" y="69850"/>
            <a:ext cx="4754563" cy="87471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1E1CE3"/>
                </a:solidFill>
              </a:rPr>
              <a:t>表</a:t>
            </a:r>
            <a:r>
              <a:rPr lang="en-US" altLang="zh-CN" sz="3200" dirty="0">
                <a:solidFill>
                  <a:srgbClr val="1E1CE3"/>
                </a:solidFill>
              </a:rPr>
              <a:t>5.4  LR(0)</a:t>
            </a:r>
            <a:r>
              <a:rPr lang="zh-CN" altLang="en-US" sz="3200" dirty="0">
                <a:solidFill>
                  <a:srgbClr val="1E1CE3"/>
                </a:solidFill>
              </a:rPr>
              <a:t>分析表</a:t>
            </a:r>
          </a:p>
        </p:txBody>
      </p:sp>
      <p:graphicFrame>
        <p:nvGraphicFramePr>
          <p:cNvPr id="7" name="Group 151"/>
          <p:cNvGraphicFramePr>
            <a:graphicFrameLocks noGrp="1"/>
          </p:cNvGraphicFramePr>
          <p:nvPr/>
        </p:nvGraphicFramePr>
        <p:xfrm>
          <a:off x="131763" y="944563"/>
          <a:ext cx="7404100" cy="5800732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4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75425" y="6400800"/>
            <a:ext cx="2057400" cy="365125"/>
          </a:xfrm>
        </p:spPr>
        <p:txBody>
          <a:bodyPr/>
          <a:lstStyle/>
          <a:p>
            <a:pPr>
              <a:defRPr/>
            </a:pPr>
            <a:fld id="{36C1E798-599A-47C2-AB46-0ECA10EC9FF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64088" y="471488"/>
            <a:ext cx="27273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624912" y="206478"/>
            <a:ext cx="1356852" cy="1283109"/>
            <a:chOff x="6804102" y="176213"/>
            <a:chExt cx="1720466" cy="1490356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04102" y="176213"/>
              <a:ext cx="1557261" cy="1195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828502" y="1289197"/>
              <a:ext cx="1696066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109</a:t>
              </a:r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aphicFrame>
        <p:nvGraphicFramePr>
          <p:cNvPr id="123905" name="Object 2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7740352" y="5229200"/>
          <a:ext cx="1170292" cy="30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4" imgW="6544800" imgH="1706400" progId="">
                  <p:embed/>
                </p:oleObj>
              </mc:Choice>
              <mc:Fallback>
                <p:oleObj name="剪辑" r:id="rId4" imgW="6544800" imgH="1706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5229200"/>
                        <a:ext cx="1170292" cy="305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9E2A9087-EE24-4ED7-AB02-9EB68F6C43A6}"/>
              </a:ext>
            </a:extLst>
          </p:cNvPr>
          <p:cNvSpPr txBox="1">
            <a:spLocks/>
          </p:cNvSpPr>
          <p:nvPr/>
        </p:nvSpPr>
        <p:spPr bwMode="auto">
          <a:xfrm>
            <a:off x="7808982" y="2116908"/>
            <a:ext cx="1076400" cy="236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0.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S</a:t>
            </a:r>
            <a:r>
              <a:rPr lang="en-US" altLang="zh-CN" sz="2000">
                <a:solidFill>
                  <a:srgbClr val="1E1CE3"/>
                </a:solidFill>
                <a:ea typeface="楷体" pitchFamily="49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E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1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.E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aA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2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.E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bB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3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.A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cA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4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.A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d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5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.B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cb</a:t>
            </a: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6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.B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+mn-ea"/>
              </a:rPr>
              <a:t>d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+mn-ea"/>
            </a:endParaRPr>
          </a:p>
          <a:p>
            <a:pPr marL="228600" indent="-228600" algn="just" defTabSz="914400">
              <a:spcBef>
                <a:spcPts val="0"/>
              </a:spcBef>
              <a:spcAft>
                <a:spcPts val="200"/>
              </a:spcAft>
              <a:buSzPct val="50000"/>
              <a:defRPr/>
            </a:pPr>
            <a:endParaRPr lang="en-US" altLang="zh-CN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21584"/>
            <a:ext cx="7886700" cy="723446"/>
          </a:xfrm>
        </p:spPr>
        <p:txBody>
          <a:bodyPr/>
          <a:lstStyle/>
          <a:p>
            <a:r>
              <a:rPr lang="zh-CN" altLang="en-US" sz="3600" dirty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306283"/>
            <a:ext cx="7894320" cy="4862285"/>
          </a:xfrm>
        </p:spPr>
        <p:txBody>
          <a:bodyPr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</a:pPr>
            <a:r>
              <a:rPr lang="en-US" altLang="zh-CN" dirty="0"/>
              <a:t>LR</a:t>
            </a:r>
            <a:r>
              <a:rPr lang="zh-CN" altLang="en-US" dirty="0"/>
              <a:t>语法分析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CC0099"/>
                </a:solidFill>
              </a:rPr>
              <a:t>表面手段</a:t>
            </a:r>
            <a:r>
              <a:rPr lang="zh-CN" altLang="en-US" dirty="0"/>
              <a:t>是通过</a:t>
            </a:r>
            <a:r>
              <a:rPr lang="zh-CN" altLang="en-US" dirty="0">
                <a:solidFill>
                  <a:srgbClr val="CC0099"/>
                </a:solidFill>
              </a:rPr>
              <a:t>分析表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CC0099"/>
                </a:solidFill>
              </a:rPr>
              <a:t>移进</a:t>
            </a:r>
            <a:r>
              <a:rPr lang="en-US" altLang="zh-CN" dirty="0">
                <a:solidFill>
                  <a:srgbClr val="CC0099"/>
                </a:solidFill>
              </a:rPr>
              <a:t>-</a:t>
            </a:r>
            <a:r>
              <a:rPr lang="zh-CN" altLang="en-US" dirty="0">
                <a:solidFill>
                  <a:srgbClr val="CC0099"/>
                </a:solidFill>
              </a:rPr>
              <a:t>归约</a:t>
            </a:r>
            <a:r>
              <a:rPr lang="zh-CN" altLang="en-US" dirty="0"/>
              <a:t>完成分析；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CC0099"/>
                </a:solidFill>
              </a:rPr>
              <a:t>内在的目的</a:t>
            </a:r>
            <a:r>
              <a:rPr lang="zh-CN" altLang="en-US" dirty="0"/>
              <a:t>是设法找到</a:t>
            </a:r>
            <a:r>
              <a:rPr lang="zh-CN" altLang="en-US" dirty="0">
                <a:solidFill>
                  <a:srgbClr val="CC0099"/>
                </a:solidFill>
              </a:rPr>
              <a:t>句柄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CC0099"/>
                </a:solidFill>
              </a:rPr>
              <a:t>归约</a:t>
            </a:r>
            <a:r>
              <a:rPr lang="zh-CN" altLang="en-US" dirty="0"/>
              <a:t>来完成分析；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u="sng" dirty="0"/>
              <a:t>为了实现内在目的</a:t>
            </a:r>
            <a:r>
              <a:rPr lang="zh-CN" altLang="en-US" dirty="0"/>
              <a:t>，以文法为依据构造了</a:t>
            </a:r>
            <a:r>
              <a:rPr lang="zh-CN" altLang="en-US" u="sng" dirty="0"/>
              <a:t>项目集族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/>
              <a:t>从项目集族构造了</a:t>
            </a:r>
            <a:r>
              <a:rPr lang="zh-CN" altLang="en-US" u="sng" dirty="0"/>
              <a:t>自动机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/>
              <a:t>从自动机获得了</a:t>
            </a:r>
            <a:r>
              <a:rPr lang="zh-CN" altLang="en-US" u="sng" dirty="0"/>
              <a:t>分析表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638" indent="-274638"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/>
              <a:t>上述一切的根本是</a:t>
            </a:r>
            <a:r>
              <a:rPr lang="zh-CN" altLang="en-US" sz="3600" dirty="0">
                <a:solidFill>
                  <a:srgbClr val="FF0000"/>
                </a:solidFill>
              </a:rPr>
              <a:t>文法！！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>
            <a:off x="1523998" y="5660553"/>
            <a:ext cx="1451429" cy="754743"/>
          </a:xfrm>
          <a:prstGeom prst="trapezoi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文法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53026" y="4049471"/>
            <a:ext cx="1538515" cy="1393383"/>
            <a:chOff x="972466" y="4296209"/>
            <a:chExt cx="1538515" cy="1393383"/>
          </a:xfrm>
        </p:grpSpPr>
        <p:sp>
          <p:nvSpPr>
            <p:cNvPr id="6" name="双括号 5"/>
            <p:cNvSpPr/>
            <p:nvPr/>
          </p:nvSpPr>
          <p:spPr>
            <a:xfrm>
              <a:off x="972466" y="4296209"/>
              <a:ext cx="1538515" cy="725714"/>
            </a:xfrm>
            <a:prstGeom prst="bracket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项目集</a:t>
              </a:r>
            </a:p>
          </p:txBody>
        </p:sp>
        <p:sp>
          <p:nvSpPr>
            <p:cNvPr id="10" name="上箭头 9"/>
            <p:cNvSpPr/>
            <p:nvPr/>
          </p:nvSpPr>
          <p:spPr>
            <a:xfrm>
              <a:off x="1582058" y="5065477"/>
              <a:ext cx="319314" cy="62411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93131" y="4078497"/>
            <a:ext cx="3265725" cy="725714"/>
            <a:chOff x="2612571" y="4325235"/>
            <a:chExt cx="3265725" cy="725714"/>
          </a:xfrm>
        </p:grpSpPr>
        <p:sp>
          <p:nvSpPr>
            <p:cNvPr id="8" name="横卷形 7"/>
            <p:cNvSpPr/>
            <p:nvPr/>
          </p:nvSpPr>
          <p:spPr>
            <a:xfrm>
              <a:off x="3846296" y="4325235"/>
              <a:ext cx="2032000" cy="725714"/>
            </a:xfrm>
            <a:prstGeom prst="horizontalScroll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自动机</a:t>
              </a: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612571" y="4571991"/>
              <a:ext cx="1074058" cy="217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65372" y="1465952"/>
            <a:ext cx="2133600" cy="3004439"/>
            <a:chOff x="5384812" y="1712690"/>
            <a:chExt cx="2133600" cy="3004439"/>
          </a:xfrm>
        </p:grpSpPr>
        <p:sp>
          <p:nvSpPr>
            <p:cNvPr id="9" name="流程图: 预定义过程 8"/>
            <p:cNvSpPr/>
            <p:nvPr/>
          </p:nvSpPr>
          <p:spPr>
            <a:xfrm>
              <a:off x="5384812" y="1712690"/>
              <a:ext cx="2133600" cy="624114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分析表</a:t>
              </a:r>
            </a:p>
          </p:txBody>
        </p:sp>
        <p:sp>
          <p:nvSpPr>
            <p:cNvPr id="12" name="直角上箭头 11"/>
            <p:cNvSpPr/>
            <p:nvPr/>
          </p:nvSpPr>
          <p:spPr>
            <a:xfrm>
              <a:off x="6023429" y="2452905"/>
              <a:ext cx="580571" cy="2264224"/>
            </a:xfrm>
            <a:prstGeom prst="bentUpArrow">
              <a:avLst>
                <a:gd name="adj1" fmla="val 25000"/>
                <a:gd name="adj2" fmla="val 2628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99075" y="2409373"/>
            <a:ext cx="1436914" cy="2010224"/>
            <a:chOff x="6618515" y="2656111"/>
            <a:chExt cx="1436914" cy="2010224"/>
          </a:xfrm>
        </p:grpSpPr>
        <p:sp>
          <p:nvSpPr>
            <p:cNvPr id="13" name="矩形 12"/>
            <p:cNvSpPr/>
            <p:nvPr/>
          </p:nvSpPr>
          <p:spPr>
            <a:xfrm>
              <a:off x="6618515" y="3483422"/>
              <a:ext cx="1436914" cy="333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可归前缀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8515" y="4347021"/>
              <a:ext cx="1074057" cy="319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活前缀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8515" y="2656111"/>
              <a:ext cx="1074057" cy="319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句柄</a:t>
              </a:r>
            </a:p>
          </p:txBody>
        </p:sp>
        <p:sp>
          <p:nvSpPr>
            <p:cNvPr id="16" name="上箭头 15"/>
            <p:cNvSpPr/>
            <p:nvPr/>
          </p:nvSpPr>
          <p:spPr>
            <a:xfrm flipH="1">
              <a:off x="6832599" y="3918848"/>
              <a:ext cx="275772" cy="377371"/>
            </a:xfrm>
            <a:prstGeom prst="upArrow">
              <a:avLst/>
            </a:prstGeom>
            <a:solidFill>
              <a:srgbClr val="8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 flipH="1">
              <a:off x="6832599" y="3026218"/>
              <a:ext cx="275772" cy="377371"/>
            </a:xfrm>
            <a:prstGeom prst="upArrow">
              <a:avLst/>
            </a:prstGeom>
            <a:solidFill>
              <a:srgbClr val="8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右弧形箭头 19"/>
          <p:cNvSpPr/>
          <p:nvPr/>
        </p:nvSpPr>
        <p:spPr>
          <a:xfrm rot="13464863">
            <a:off x="1811371" y="-538258"/>
            <a:ext cx="2311809" cy="6581767"/>
          </a:xfrm>
          <a:prstGeom prst="curvedLeftArrow">
            <a:avLst>
              <a:gd name="adj1" fmla="val 12572"/>
              <a:gd name="adj2" fmla="val 24702"/>
              <a:gd name="adj3" fmla="val 39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90160" y="1640119"/>
            <a:ext cx="1886857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摇身一变</a:t>
            </a:r>
          </a:p>
        </p:txBody>
      </p:sp>
      <p:sp>
        <p:nvSpPr>
          <p:cNvPr id="27" name="矩形 26"/>
          <p:cNvSpPr/>
          <p:nvPr/>
        </p:nvSpPr>
        <p:spPr>
          <a:xfrm>
            <a:off x="3374560" y="1008748"/>
            <a:ext cx="1886857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化身为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716593" y="5279923"/>
            <a:ext cx="4395020" cy="1179871"/>
            <a:chOff x="3716593" y="5279923"/>
            <a:chExt cx="4395020" cy="1179871"/>
          </a:xfrm>
        </p:grpSpPr>
        <p:sp>
          <p:nvSpPr>
            <p:cNvPr id="32" name="椭圆形标注 31"/>
            <p:cNvSpPr/>
            <p:nvPr/>
          </p:nvSpPr>
          <p:spPr>
            <a:xfrm>
              <a:off x="3716593" y="5279923"/>
              <a:ext cx="4395020" cy="1179871"/>
            </a:xfrm>
            <a:prstGeom prst="wedgeEllipseCallout">
              <a:avLst>
                <a:gd name="adj1" fmla="val -16265"/>
                <a:gd name="adj2" fmla="val -97500"/>
              </a:avLst>
            </a:prstGeom>
            <a:solidFill>
              <a:schemeClr val="accent2">
                <a:alpha val="48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资料带 28"/>
            <p:cNvSpPr/>
            <p:nvPr/>
          </p:nvSpPr>
          <p:spPr>
            <a:xfrm>
              <a:off x="6563032" y="5604388"/>
              <a:ext cx="1165123" cy="545690"/>
            </a:xfrm>
            <a:prstGeom prst="flowChartPunchedTap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</a:rPr>
                <a:t>DFA</a:t>
              </a:r>
              <a:endParaRPr lang="zh-CN" altLang="en-US" sz="2400" dirty="0">
                <a:solidFill>
                  <a:srgbClr val="1E1CE3"/>
                </a:solidFill>
              </a:endParaRPr>
            </a:p>
          </p:txBody>
        </p:sp>
        <p:sp>
          <p:nvSpPr>
            <p:cNvPr id="30" name="流程图: 卡片 29"/>
            <p:cNvSpPr/>
            <p:nvPr/>
          </p:nvSpPr>
          <p:spPr>
            <a:xfrm>
              <a:off x="4114800" y="5611763"/>
              <a:ext cx="958646" cy="530941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</a:rPr>
                <a:t>NFA</a:t>
              </a:r>
              <a:endParaRPr lang="zh-CN" altLang="en-US" sz="2400" dirty="0">
                <a:solidFill>
                  <a:srgbClr val="1E1CE3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5277569" y="5768376"/>
              <a:ext cx="1074058" cy="217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0862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1E1CE3"/>
                </a:solidFill>
              </a:rPr>
              <a:t>综合复习：构造</a:t>
            </a:r>
            <a:r>
              <a:rPr lang="en-US" altLang="zh-CN" sz="3600" dirty="0">
                <a:solidFill>
                  <a:srgbClr val="1E1CE3"/>
                </a:solidFill>
              </a:rPr>
              <a:t>DFA</a:t>
            </a:r>
            <a:r>
              <a:rPr lang="zh-CN" altLang="en-US" sz="3600" dirty="0">
                <a:solidFill>
                  <a:srgbClr val="1E1CE3"/>
                </a:solidFill>
              </a:rPr>
              <a:t>的方法一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74540" y="3616425"/>
            <a:ext cx="5194920" cy="11807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500" dirty="0">
                <a:solidFill>
                  <a:srgbClr val="1E1CE3"/>
                </a:solidFill>
              </a:rPr>
              <a:t>1</a:t>
            </a:r>
            <a:r>
              <a:rPr lang="zh-CN" altLang="en-US" sz="2500" dirty="0">
                <a:solidFill>
                  <a:srgbClr val="1E1CE3"/>
                </a:solidFill>
              </a:rPr>
              <a:t>、用闭包方法构造出所有项目集；</a:t>
            </a:r>
            <a:endParaRPr lang="en-US" altLang="zh-CN" sz="2500" dirty="0">
              <a:solidFill>
                <a:srgbClr val="1E1CE3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500" dirty="0">
                <a:solidFill>
                  <a:srgbClr val="1E1CE3"/>
                </a:solidFill>
              </a:rPr>
              <a:t>2</a:t>
            </a:r>
            <a:r>
              <a:rPr lang="zh-CN" altLang="en-US" sz="2500" dirty="0">
                <a:solidFill>
                  <a:srgbClr val="1E1CE3"/>
                </a:solidFill>
              </a:rPr>
              <a:t>、用</a:t>
            </a:r>
            <a:r>
              <a:rPr lang="en-US" altLang="zh-CN" sz="2500" dirty="0">
                <a:solidFill>
                  <a:srgbClr val="1E1CE3"/>
                </a:solidFill>
              </a:rPr>
              <a:t>GO</a:t>
            </a:r>
            <a:r>
              <a:rPr lang="zh-CN" altLang="en-US" sz="2500" dirty="0">
                <a:solidFill>
                  <a:srgbClr val="1E1CE3"/>
                </a:solidFill>
              </a:rPr>
              <a:t>方法构造</a:t>
            </a:r>
            <a:r>
              <a:rPr lang="en-US" altLang="zh-CN" sz="2500" dirty="0">
                <a:solidFill>
                  <a:srgbClr val="1E1CE3"/>
                </a:solidFill>
              </a:rPr>
              <a:t>DFA</a:t>
            </a:r>
            <a:r>
              <a:rPr lang="zh-CN" altLang="en-US" sz="2500" dirty="0">
                <a:solidFill>
                  <a:srgbClr val="1E1CE3"/>
                </a:solidFill>
              </a:rPr>
              <a:t>；</a:t>
            </a:r>
            <a:endParaRPr lang="en-US" altLang="zh-CN" sz="2500" dirty="0">
              <a:solidFill>
                <a:srgbClr val="1E1CE3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31" y="844694"/>
            <a:ext cx="1599585" cy="104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>
          <a:xfrm>
            <a:off x="628650" y="217488"/>
            <a:ext cx="7886700" cy="903287"/>
          </a:xfrm>
        </p:spPr>
        <p:txBody>
          <a:bodyPr/>
          <a:lstStyle/>
          <a:p>
            <a:r>
              <a:rPr lang="zh-CN" altLang="en-US" sz="3600" dirty="0"/>
              <a:t>直接构造项目集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27038" y="1238250"/>
            <a:ext cx="8274050" cy="501740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/>
              <a:t>前面介绍了通过</a:t>
            </a:r>
            <a:r>
              <a:rPr lang="en-US" altLang="zh-CN" dirty="0"/>
              <a:t>NFA</a:t>
            </a:r>
            <a:r>
              <a:rPr lang="zh-CN" altLang="en-US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的方法，下面介绍直接构造</a:t>
            </a:r>
            <a:r>
              <a:rPr lang="zh-CN" altLang="en-US" u="sng" dirty="0"/>
              <a:t>项目</a:t>
            </a:r>
            <a:r>
              <a:rPr lang="zh-CN" altLang="en-US" u="sng" dirty="0">
                <a:solidFill>
                  <a:srgbClr val="FF0000"/>
                </a:solidFill>
              </a:rPr>
              <a:t>集</a:t>
            </a:r>
            <a:r>
              <a:rPr lang="zh-CN" altLang="en-US" dirty="0">
                <a:solidFill>
                  <a:srgbClr val="1E1CE3"/>
                </a:solidFill>
              </a:rPr>
              <a:t>和</a:t>
            </a:r>
            <a:r>
              <a:rPr lang="en-US" altLang="zh-CN" dirty="0">
                <a:solidFill>
                  <a:srgbClr val="1E1CE3"/>
                </a:solidFill>
              </a:rPr>
              <a:t>DFA</a:t>
            </a:r>
            <a:r>
              <a:rPr lang="zh-CN" altLang="en-US" dirty="0">
                <a:solidFill>
                  <a:srgbClr val="1E1CE3"/>
                </a:solidFill>
              </a:rPr>
              <a:t>的方法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/>
              <a:t>只要是一个产生式的项目形如</a:t>
            </a:r>
            <a:r>
              <a:rPr lang="zh-CN" altLang="en-US"/>
              <a:t>：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zh-CN" altLang="en-US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C00000"/>
                </a:solidFill>
              </a:rPr>
              <a:t>·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，而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是非终结符，那么，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的产生式作为项目都可以直接加入项目集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en-US" altLang="zh-CN" dirty="0"/>
              <a:t>,</a:t>
            </a:r>
            <a:r>
              <a:rPr lang="zh-CN" altLang="en-US" dirty="0"/>
              <a:t>项目集：</a:t>
            </a:r>
            <a:endParaRPr lang="en-US" altLang="zh-CN" dirty="0"/>
          </a:p>
          <a:p>
            <a:pPr marL="990600"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/>
              <a:t>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/>
              <a:t>·</a:t>
            </a:r>
            <a:r>
              <a:rPr lang="en-US" altLang="zh-CN" dirty="0"/>
              <a:t>E</a:t>
            </a:r>
          </a:p>
          <a:p>
            <a:pPr marL="990600"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/>
              <a:t>E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/>
              <a:t>·</a:t>
            </a:r>
            <a:r>
              <a:rPr lang="en-US" altLang="zh-CN" dirty="0" err="1"/>
              <a:t>aA</a:t>
            </a:r>
            <a:endParaRPr lang="en-US" altLang="zh-CN" dirty="0"/>
          </a:p>
          <a:p>
            <a:pPr marL="990600"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/>
              <a:t>E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/>
              <a:t>·</a:t>
            </a:r>
            <a:r>
              <a:rPr lang="en-US" altLang="zh-CN" dirty="0" err="1"/>
              <a:t>bB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B6576-C74A-4190-B992-FA127BB3932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786581" y="2886379"/>
            <a:ext cx="7580892" cy="3189954"/>
            <a:chOff x="786581" y="2797891"/>
            <a:chExt cx="7580892" cy="3189954"/>
          </a:xfrm>
        </p:grpSpPr>
        <p:sp>
          <p:nvSpPr>
            <p:cNvPr id="5" name="矩形 4"/>
            <p:cNvSpPr/>
            <p:nvPr/>
          </p:nvSpPr>
          <p:spPr>
            <a:xfrm>
              <a:off x="4306529" y="4778477"/>
              <a:ext cx="2654710" cy="12093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这就是从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核心项目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出发的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闭包运算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通俗解释。</a:t>
              </a:r>
            </a:p>
          </p:txBody>
        </p:sp>
        <p:grpSp>
          <p:nvGrpSpPr>
            <p:cNvPr id="3" name="组合 11"/>
            <p:cNvGrpSpPr/>
            <p:nvPr/>
          </p:nvGrpSpPr>
          <p:grpSpPr>
            <a:xfrm>
              <a:off x="786581" y="2797891"/>
              <a:ext cx="7580892" cy="949118"/>
              <a:chOff x="786581" y="2797891"/>
              <a:chExt cx="7580892" cy="94911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740502" y="2797891"/>
                <a:ext cx="26252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V="1">
                <a:off x="807473" y="3273219"/>
                <a:ext cx="75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786581" y="3747009"/>
                <a:ext cx="13371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4714875" y="3371850"/>
              <a:ext cx="919009" cy="1406627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95102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1E1CE3"/>
                </a:solidFill>
              </a:rPr>
              <a:t>GO</a:t>
            </a:r>
            <a:r>
              <a:rPr lang="zh-CN" altLang="en-US" sz="3600" dirty="0">
                <a:solidFill>
                  <a:srgbClr val="1E1CE3"/>
                </a:solidFill>
              </a:rPr>
              <a:t>函数</a:t>
            </a:r>
          </a:p>
        </p:txBody>
      </p:sp>
      <p:sp>
        <p:nvSpPr>
          <p:cNvPr id="148483" name="内容占位符 6"/>
          <p:cNvSpPr>
            <a:spLocks noGrp="1"/>
          </p:cNvSpPr>
          <p:nvPr>
            <p:ph idx="1"/>
          </p:nvPr>
        </p:nvSpPr>
        <p:spPr>
          <a:xfrm>
            <a:off x="467544" y="1268760"/>
            <a:ext cx="8243886" cy="201622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rgbClr val="1E1CE3"/>
                </a:solidFill>
              </a:rPr>
              <a:t>GO</a:t>
            </a:r>
            <a:r>
              <a:rPr lang="zh-CN" altLang="en-US" sz="2400" dirty="0">
                <a:solidFill>
                  <a:srgbClr val="1E1CE3"/>
                </a:solidFill>
              </a:rPr>
              <a:t>是状态转换函数，</a:t>
            </a:r>
            <a:r>
              <a:rPr lang="en-US" altLang="zh-CN" sz="2400" dirty="0">
                <a:solidFill>
                  <a:srgbClr val="1E1CE3"/>
                </a:solidFill>
              </a:rPr>
              <a:t>GO(I,X)</a:t>
            </a:r>
            <a:r>
              <a:rPr lang="zh-CN" altLang="en-US" sz="2400" dirty="0">
                <a:solidFill>
                  <a:srgbClr val="1E1CE3"/>
                </a:solidFill>
              </a:rPr>
              <a:t>的第一个变元</a:t>
            </a:r>
            <a:r>
              <a:rPr lang="en-US" altLang="zh-CN" sz="2400" dirty="0">
                <a:solidFill>
                  <a:srgbClr val="CC0099"/>
                </a:solidFill>
              </a:rPr>
              <a:t>I</a:t>
            </a:r>
            <a:r>
              <a:rPr lang="zh-CN" altLang="en-US" sz="2400" dirty="0">
                <a:solidFill>
                  <a:srgbClr val="CC0099"/>
                </a:solidFill>
              </a:rPr>
              <a:t>是一个项目集</a:t>
            </a:r>
            <a:r>
              <a:rPr lang="zh-CN" altLang="en-US" sz="2400" dirty="0">
                <a:solidFill>
                  <a:srgbClr val="1E1CE3"/>
                </a:solidFill>
              </a:rPr>
              <a:t>，第二个变元</a:t>
            </a:r>
            <a:r>
              <a:rPr lang="en-US" altLang="zh-CN" sz="2400" dirty="0">
                <a:solidFill>
                  <a:srgbClr val="CC0099"/>
                </a:solidFill>
              </a:rPr>
              <a:t>X</a:t>
            </a:r>
            <a:r>
              <a:rPr lang="zh-CN" altLang="en-US" sz="2400" dirty="0">
                <a:solidFill>
                  <a:srgbClr val="CC0099"/>
                </a:solidFill>
              </a:rPr>
              <a:t>是一个文法符号</a:t>
            </a:r>
            <a:r>
              <a:rPr lang="zh-CN" altLang="en-US" sz="2400" dirty="0">
                <a:solidFill>
                  <a:srgbClr val="1E1CE3"/>
                </a:solidFill>
              </a:rPr>
              <a:t>。函数值</a:t>
            </a:r>
            <a:r>
              <a:rPr lang="en-US" altLang="zh-CN" sz="2400" dirty="0">
                <a:solidFill>
                  <a:srgbClr val="1E1CE3"/>
                </a:solidFill>
                <a:sym typeface="+mn-ea"/>
              </a:rPr>
              <a:t>GO(I,X)</a:t>
            </a: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定义为：</a:t>
            </a:r>
            <a:endParaRPr lang="en-US" altLang="zh-CN" sz="2400" dirty="0">
              <a:solidFill>
                <a:srgbClr val="1E1CE3"/>
              </a:solidFill>
              <a:sym typeface="+mn-ea"/>
            </a:endParaRPr>
          </a:p>
          <a:p>
            <a:pPr marL="2514600" lvl="3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US" altLang="zh-CN" sz="2400" dirty="0">
                <a:solidFill>
                  <a:srgbClr val="1E1CE3"/>
                </a:solidFill>
                <a:sym typeface="+mn-ea"/>
              </a:rPr>
              <a:t>GO(I,X)=CLOSURE(J)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solidFill>
                  <a:srgbClr val="1E1CE3"/>
                </a:solidFill>
              </a:rPr>
              <a:t>其中：</a:t>
            </a:r>
            <a:r>
              <a:rPr lang="en-US" altLang="zh-CN" dirty="0">
                <a:solidFill>
                  <a:srgbClr val="C00000"/>
                </a:solidFill>
              </a:rPr>
              <a:t>J</a:t>
            </a:r>
            <a:r>
              <a:rPr lang="en-US" altLang="zh-CN" dirty="0">
                <a:solidFill>
                  <a:srgbClr val="1E1CE3"/>
                </a:solidFill>
              </a:rPr>
              <a:t>={</a:t>
            </a:r>
            <a:r>
              <a:rPr lang="zh-CN" altLang="en-US" dirty="0">
                <a:solidFill>
                  <a:srgbClr val="1E1CE3"/>
                </a:solidFill>
              </a:rPr>
              <a:t>任何形如</a:t>
            </a:r>
            <a:r>
              <a:rPr lang="en-US" altLang="zh-CN" dirty="0">
                <a:solidFill>
                  <a:srgbClr val="1E1CE3"/>
                </a:solidFill>
                <a:sym typeface="+mn-ea"/>
              </a:rPr>
              <a:t>A</a:t>
            </a:r>
            <a:r>
              <a:rPr lang="zh-CN" altLang="en-US" dirty="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dirty="0" err="1">
                <a:solidFill>
                  <a:srgbClr val="1E1CE3"/>
                </a:solidFill>
                <a:cs typeface="Arial" pitchFamily="34" charset="0"/>
                <a:sym typeface="+mn-ea"/>
              </a:rPr>
              <a:t>α</a:t>
            </a:r>
            <a:r>
              <a:rPr lang="en-US" altLang="zh-CN" dirty="0" err="1">
                <a:solidFill>
                  <a:srgbClr val="FF0000"/>
                </a:solidFill>
                <a:cs typeface="Arial" pitchFamily="34" charset="0"/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cs typeface="Arial" pitchFamily="34" charset="0"/>
                <a:sym typeface="+mn-ea"/>
              </a:rPr>
              <a:t>·</a:t>
            </a:r>
            <a:r>
              <a:rPr lang="en-US" altLang="zh-CN" dirty="0">
                <a:solidFill>
                  <a:srgbClr val="1E1CE3"/>
                </a:solidFill>
                <a:cs typeface="Arial" pitchFamily="34" charset="0"/>
                <a:sym typeface="+mn-ea"/>
              </a:rPr>
              <a:t>β</a:t>
            </a:r>
            <a:r>
              <a:rPr lang="zh-CN" altLang="en-US" dirty="0">
                <a:solidFill>
                  <a:srgbClr val="1E1CE3"/>
                </a:solidFill>
                <a:cs typeface="Arial" pitchFamily="34" charset="0"/>
                <a:sym typeface="+mn-ea"/>
              </a:rPr>
              <a:t>的项目</a:t>
            </a:r>
            <a:r>
              <a:rPr lang="en-US" altLang="zh-CN" dirty="0">
                <a:solidFill>
                  <a:srgbClr val="1E1CE3"/>
                </a:solidFill>
                <a:cs typeface="Arial" pitchFamily="34" charset="0"/>
                <a:sym typeface="+mn-ea"/>
              </a:rPr>
              <a:t>|</a:t>
            </a:r>
            <a:r>
              <a:rPr lang="en-US" altLang="zh-CN" dirty="0">
                <a:solidFill>
                  <a:srgbClr val="1E1CE3"/>
                </a:solidFill>
                <a:sym typeface="+mn-ea"/>
              </a:rPr>
              <a:t>A</a:t>
            </a:r>
            <a:r>
              <a:rPr lang="zh-CN" altLang="en-US" dirty="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1E1CE3"/>
                </a:solidFill>
                <a:sym typeface="+mn-ea"/>
              </a:rPr>
              <a:t>α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·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dirty="0" err="1">
                <a:solidFill>
                  <a:srgbClr val="1E1CE3"/>
                </a:solidFill>
                <a:sym typeface="+mn-ea"/>
              </a:rPr>
              <a:t>β</a:t>
            </a:r>
            <a:r>
              <a:rPr lang="zh-CN" altLang="en-US" dirty="0">
                <a:solidFill>
                  <a:srgbClr val="1E1CE3"/>
                </a:solidFill>
                <a:sym typeface="+mn-ea"/>
              </a:rPr>
              <a:t>属于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1E1CE3"/>
                </a:solidFill>
              </a:rPr>
              <a:t>}</a:t>
            </a:r>
          </a:p>
        </p:txBody>
      </p:sp>
      <p:pic>
        <p:nvPicPr>
          <p:cNvPr id="148485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860648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92322-812E-4511-8611-C79F5B2FDEBF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grpSp>
        <p:nvGrpSpPr>
          <p:cNvPr id="2" name="组合 35"/>
          <p:cNvGrpSpPr/>
          <p:nvPr/>
        </p:nvGrpSpPr>
        <p:grpSpPr>
          <a:xfrm>
            <a:off x="1691680" y="3456151"/>
            <a:ext cx="5714520" cy="2637145"/>
            <a:chOff x="1836096" y="3341752"/>
            <a:chExt cx="5714520" cy="2637145"/>
          </a:xfrm>
        </p:grpSpPr>
        <p:grpSp>
          <p:nvGrpSpPr>
            <p:cNvPr id="3" name="组合 30"/>
            <p:cNvGrpSpPr/>
            <p:nvPr/>
          </p:nvGrpSpPr>
          <p:grpSpPr>
            <a:xfrm>
              <a:off x="1836096" y="3341752"/>
              <a:ext cx="5616224" cy="1368056"/>
              <a:chOff x="1836096" y="3897100"/>
              <a:chExt cx="5616224" cy="1368056"/>
            </a:xfrm>
          </p:grpSpPr>
          <p:grpSp>
            <p:nvGrpSpPr>
              <p:cNvPr id="4" name="组合 27"/>
              <p:cNvGrpSpPr/>
              <p:nvPr/>
            </p:nvGrpSpPr>
            <p:grpSpPr>
              <a:xfrm>
                <a:off x="1836096" y="4173702"/>
                <a:ext cx="1800000" cy="852952"/>
                <a:chOff x="1836096" y="4448256"/>
                <a:chExt cx="1800000" cy="85295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836096" y="4509216"/>
                  <a:ext cx="1800000" cy="791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A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α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·</a:t>
                  </a:r>
                  <a:r>
                    <a:rPr lang="en-US" altLang="zh-CN" sz="20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X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β</a:t>
                  </a:r>
                  <a:endPara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sym typeface="+mn-ea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862384" y="4448256"/>
                  <a:ext cx="1152128" cy="28793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862384" y="4941360"/>
                  <a:ext cx="1152128" cy="28793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22" name="直接箭头连接符 21"/>
              <p:cNvCxnSpPr>
                <a:stCxn id="7" idx="3"/>
                <a:endCxn id="26" idx="1"/>
              </p:cNvCxnSpPr>
              <p:nvPr/>
            </p:nvCxnSpPr>
            <p:spPr>
              <a:xfrm flipV="1">
                <a:off x="3636096" y="4628801"/>
                <a:ext cx="201602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26"/>
              <p:cNvGrpSpPr/>
              <p:nvPr/>
            </p:nvGrpSpPr>
            <p:grpSpPr>
              <a:xfrm>
                <a:off x="5652120" y="3897100"/>
                <a:ext cx="1800200" cy="1368056"/>
                <a:chOff x="5652120" y="3861048"/>
                <a:chExt cx="1800200" cy="1368056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652320" y="4437112"/>
                  <a:ext cx="1800000" cy="79199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A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γ</a:t>
                  </a:r>
                  <a:r>
                    <a:rPr lang="en-US" altLang="zh-CN" sz="20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X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·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δ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678608" y="4888306"/>
                  <a:ext cx="1152128" cy="28793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652320" y="3922008"/>
                  <a:ext cx="1800000" cy="79199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A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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α</a:t>
                  </a:r>
                  <a:r>
                    <a:rPr lang="en-US" altLang="zh-CN" sz="20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X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·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β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678608" y="3861048"/>
                  <a:ext cx="1152128" cy="28793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678608" y="4354152"/>
                  <a:ext cx="1152128" cy="28793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82563">
                    <a:lnSpc>
                      <a:spcPct val="90000"/>
                    </a:lnSpc>
                    <a:spcAft>
                      <a:spcPts val="0"/>
                    </a:spcAft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  <a:sym typeface="+mn-ea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652120" y="3980681"/>
                  <a:ext cx="1800000" cy="12241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" name="矩形 31"/>
            <p:cNvSpPr/>
            <p:nvPr/>
          </p:nvSpPr>
          <p:spPr>
            <a:xfrm>
              <a:off x="2627784" y="5517232"/>
              <a:ext cx="43204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J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={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sym typeface="+mn-ea"/>
                </a:rPr>
                <a:t>A</a:t>
              </a:r>
              <a:r>
                <a:rPr lang="zh-CN" altLang="en-US" sz="2400" dirty="0"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latin typeface="楷体" pitchFamily="49" charset="-122"/>
                  <a:ea typeface="楷体" pitchFamily="49" charset="-122"/>
                  <a:cs typeface="Arial" pitchFamily="34" charset="0"/>
                  <a:sym typeface="+mn-ea"/>
                </a:rPr>
                <a:t>α</a:t>
              </a:r>
              <a:r>
                <a:rPr lang="en-US" altLang="zh-CN" sz="24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Arial" pitchFamily="34" charset="0"/>
                  <a:sym typeface="+mn-ea"/>
                </a:rPr>
                <a:t>X</a:t>
              </a:r>
              <a:r>
                <a:rPr lang="zh-CN" altLang="en-US" sz="2400" dirty="0">
                  <a:latin typeface="楷体" pitchFamily="49" charset="-122"/>
                  <a:ea typeface="楷体" pitchFamily="49" charset="-122"/>
                  <a:cs typeface="Arial" pitchFamily="34" charset="0"/>
                  <a:sym typeface="+mn-ea"/>
                </a:rPr>
                <a:t>·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cs typeface="Arial" pitchFamily="34" charset="0"/>
                  <a:sym typeface="+mn-ea"/>
                </a:rPr>
                <a:t>β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Arial" pitchFamily="34" charset="0"/>
                  <a:sym typeface="+mn-ea"/>
                </a:rPr>
                <a:t>,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sym typeface="+mn-ea"/>
                </a:rPr>
                <a:t> A</a:t>
              </a:r>
              <a:r>
                <a:rPr lang="zh-CN" altLang="en-US" sz="2400" dirty="0"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latin typeface="楷体" pitchFamily="49" charset="-122"/>
                  <a:ea typeface="楷体" pitchFamily="49" charset="-122"/>
                  <a:sym typeface="+mn-ea"/>
                </a:rPr>
                <a:t>γ</a:t>
              </a:r>
              <a:r>
                <a:rPr lang="en-US" altLang="zh-CN" sz="24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+mn-ea"/>
                </a:rPr>
                <a:t>X</a:t>
              </a:r>
              <a:r>
                <a:rPr lang="zh-CN" altLang="en-US" sz="2400" dirty="0">
                  <a:latin typeface="楷体" pitchFamily="49" charset="-122"/>
                  <a:ea typeface="楷体" pitchFamily="49" charset="-122"/>
                  <a:sym typeface="+mn-ea"/>
                </a:rPr>
                <a:t>·</a:t>
              </a:r>
              <a:r>
                <a:rPr lang="en-US" altLang="zh-CN" sz="2400" dirty="0">
                  <a:latin typeface="楷体" pitchFamily="49" charset="-122"/>
                  <a:ea typeface="楷体" pitchFamily="49" charset="-122"/>
                  <a:sym typeface="+mn-ea"/>
                </a:rPr>
                <a:t>δ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+mn-ea"/>
                </a:rPr>
                <a:t>}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267744" y="4421872"/>
              <a:ext cx="86409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06400" y="4711894"/>
              <a:ext cx="194421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Closure(J)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707904" y="4034681"/>
              <a:ext cx="194421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GO(I,X)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7" name="等于号 36"/>
          <p:cNvSpPr/>
          <p:nvPr/>
        </p:nvSpPr>
        <p:spPr>
          <a:xfrm rot="1740000">
            <a:off x="4945032" y="4688039"/>
            <a:ext cx="720080" cy="360040"/>
          </a:xfrm>
          <a:prstGeom prst="mathEqual">
            <a:avLst>
              <a:gd name="adj1" fmla="val 11615"/>
              <a:gd name="adj2" fmla="val 1176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402071"/>
            <a:ext cx="468630" cy="288290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grpSp>
        <p:nvGrpSpPr>
          <p:cNvPr id="2" name="组合 55"/>
          <p:cNvGrpSpPr/>
          <p:nvPr/>
        </p:nvGrpSpPr>
        <p:grpSpPr>
          <a:xfrm>
            <a:off x="699552" y="335280"/>
            <a:ext cx="7467600" cy="6156960"/>
            <a:chOff x="198120" y="335280"/>
            <a:chExt cx="7467600" cy="6156960"/>
          </a:xfrm>
        </p:grpSpPr>
        <p:sp>
          <p:nvSpPr>
            <p:cNvPr id="6" name="矩形 5"/>
            <p:cNvSpPr/>
            <p:nvPr/>
          </p:nvSpPr>
          <p:spPr>
            <a:xfrm>
              <a:off x="746760" y="2834640"/>
              <a:ext cx="1935480" cy="1356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   S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·E</a:t>
              </a: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0880" y="5166360"/>
              <a:ext cx="1935480" cy="1051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5: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30880" y="3901440"/>
              <a:ext cx="1935480" cy="1051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cB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30880" y="329184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   S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E·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30880" y="2042160"/>
              <a:ext cx="1935480" cy="1051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0880" y="716280"/>
              <a:ext cx="1935480" cy="1051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4: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5477" y="521208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11: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d·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25477" y="396240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7: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25477" y="211836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6: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aA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0240" y="135636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10: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d·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25477" y="71628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8: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cA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25477" y="5760720"/>
              <a:ext cx="1935480" cy="426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9:   B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cB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9" name="直接箭头连接符 18"/>
            <p:cNvCxnSpPr>
              <a:stCxn id="6" idx="3"/>
              <a:endCxn id="9" idx="1"/>
            </p:cNvCxnSpPr>
            <p:nvPr/>
          </p:nvCxnSpPr>
          <p:spPr>
            <a:xfrm flipV="1">
              <a:off x="2682240" y="350520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5166360" y="92964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172074" y="234696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5166360" y="416052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5166360" y="541020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5166360" y="597408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98120" y="352044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4099560" y="398463"/>
              <a:ext cx="457200" cy="322580"/>
            </a:xfrm>
            <a:custGeom>
              <a:avLst/>
              <a:gdLst>
                <a:gd name="connsiteX0" fmla="*/ 457200 w 457200"/>
                <a:gd name="connsiteY0" fmla="*/ 307340 h 322580"/>
                <a:gd name="connsiteX1" fmla="*/ 243840 w 457200"/>
                <a:gd name="connsiteY1" fmla="*/ 2540 h 322580"/>
                <a:gd name="connsiteX2" fmla="*/ 0 w 457200"/>
                <a:gd name="connsiteY2" fmla="*/ 32258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322580">
                  <a:moveTo>
                    <a:pt x="457200" y="307340"/>
                  </a:moveTo>
                  <a:cubicBezTo>
                    <a:pt x="388620" y="153670"/>
                    <a:pt x="320040" y="0"/>
                    <a:pt x="243840" y="2540"/>
                  </a:cubicBezTo>
                  <a:cubicBezTo>
                    <a:pt x="167640" y="5080"/>
                    <a:pt x="83820" y="163830"/>
                    <a:pt x="0" y="32258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3977640" y="6213157"/>
              <a:ext cx="457200" cy="228600"/>
            </a:xfrm>
            <a:custGeom>
              <a:avLst/>
              <a:gdLst>
                <a:gd name="connsiteX0" fmla="*/ 457200 w 457200"/>
                <a:gd name="connsiteY0" fmla="*/ 307340 h 322580"/>
                <a:gd name="connsiteX1" fmla="*/ 243840 w 457200"/>
                <a:gd name="connsiteY1" fmla="*/ 2540 h 322580"/>
                <a:gd name="connsiteX2" fmla="*/ 0 w 457200"/>
                <a:gd name="connsiteY2" fmla="*/ 322580 h 3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322580">
                  <a:moveTo>
                    <a:pt x="457200" y="307340"/>
                  </a:moveTo>
                  <a:cubicBezTo>
                    <a:pt x="388620" y="153670"/>
                    <a:pt x="320040" y="0"/>
                    <a:pt x="243840" y="2540"/>
                  </a:cubicBezTo>
                  <a:cubicBezTo>
                    <a:pt x="167640" y="5080"/>
                    <a:pt x="83820" y="163830"/>
                    <a:pt x="0" y="32258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623503" y="4434840"/>
              <a:ext cx="612140" cy="1310640"/>
            </a:xfrm>
            <a:custGeom>
              <a:avLst/>
              <a:gdLst>
                <a:gd name="connsiteX0" fmla="*/ 596900 w 612140"/>
                <a:gd name="connsiteY0" fmla="*/ 0 h 1310640"/>
                <a:gd name="connsiteX1" fmla="*/ 2540 w 612140"/>
                <a:gd name="connsiteY1" fmla="*/ 624840 h 1310640"/>
                <a:gd name="connsiteX2" fmla="*/ 612140 w 612140"/>
                <a:gd name="connsiteY2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40" h="1310640">
                  <a:moveTo>
                    <a:pt x="596900" y="0"/>
                  </a:moveTo>
                  <a:cubicBezTo>
                    <a:pt x="298450" y="203200"/>
                    <a:pt x="0" y="406400"/>
                    <a:pt x="2540" y="624840"/>
                  </a:cubicBezTo>
                  <a:cubicBezTo>
                    <a:pt x="5080" y="843280"/>
                    <a:pt x="308610" y="1076960"/>
                    <a:pt x="612140" y="13106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2687954" y="295656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2687954" y="405384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2613977" y="1143000"/>
              <a:ext cx="619200" cy="1310640"/>
            </a:xfrm>
            <a:custGeom>
              <a:avLst/>
              <a:gdLst>
                <a:gd name="connsiteX0" fmla="*/ 596900 w 612140"/>
                <a:gd name="connsiteY0" fmla="*/ 0 h 1310640"/>
                <a:gd name="connsiteX1" fmla="*/ 2540 w 612140"/>
                <a:gd name="connsiteY1" fmla="*/ 624840 h 1310640"/>
                <a:gd name="connsiteX2" fmla="*/ 612140 w 612140"/>
                <a:gd name="connsiteY2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140" h="1310640">
                  <a:moveTo>
                    <a:pt x="596900" y="0"/>
                  </a:moveTo>
                  <a:cubicBezTo>
                    <a:pt x="298450" y="203200"/>
                    <a:pt x="0" y="406400"/>
                    <a:pt x="2540" y="624840"/>
                  </a:cubicBezTo>
                  <a:cubicBezTo>
                    <a:pt x="5080" y="843280"/>
                    <a:pt x="308610" y="1076960"/>
                    <a:pt x="612140" y="13106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58440" y="26365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58440" y="31851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58440" y="37185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86000" y="48463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86000" y="15697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2440" y="61569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419600" y="33528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34940" y="62484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34940" y="20421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4940" y="385572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234940" y="509016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34940" y="563880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81600" y="1478280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cxnSpLocks/>
            </p:cNvCxnSpPr>
            <p:nvPr/>
          </p:nvCxnSpPr>
          <p:spPr>
            <a:xfrm flipV="1">
              <a:off x="5166360" y="1781175"/>
              <a:ext cx="561558" cy="3829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5166360" y="4709160"/>
              <a:ext cx="579120" cy="496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212080" y="115824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12080" y="1623695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227320" y="4572000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35987" y="692682"/>
              <a:ext cx="2625199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识别活前缀的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DFA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组合 57"/>
          <p:cNvGrpSpPr/>
          <p:nvPr/>
        </p:nvGrpSpPr>
        <p:grpSpPr>
          <a:xfrm>
            <a:off x="3288860" y="3264345"/>
            <a:ext cx="5058695" cy="2408905"/>
            <a:chOff x="457200" y="2143430"/>
            <a:chExt cx="5058695" cy="2408905"/>
          </a:xfrm>
        </p:grpSpPr>
        <p:sp>
          <p:nvSpPr>
            <p:cNvPr id="59" name="矩形 58"/>
            <p:cNvSpPr/>
            <p:nvPr/>
          </p:nvSpPr>
          <p:spPr>
            <a:xfrm>
              <a:off x="457200" y="2168013"/>
              <a:ext cx="4984955" cy="2359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746760" y="2834640"/>
              <a:ext cx="1935480" cy="105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   S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·E</a:t>
              </a: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endPara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bB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30880" y="2838552"/>
              <a:ext cx="1935480" cy="1051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   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  A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758440" y="3049464"/>
              <a:ext cx="411480" cy="33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2687954" y="3369504"/>
              <a:ext cx="5486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194126" y="2143430"/>
              <a:ext cx="4321769" cy="575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GO(</a:t>
              </a:r>
              <a:r>
                <a:rPr lang="en-US" altLang="zh-CN" sz="28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I,a</a:t>
              </a:r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  =  CLOSURE(J)</a:t>
              </a:r>
              <a:endParaRPr lang="zh-CN" altLang="en-US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79262" y="3977148"/>
              <a:ext cx="541267" cy="575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165494" y="3977148"/>
              <a:ext cx="2099680" cy="575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J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7245" y="2967335"/>
            <a:ext cx="1489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方正舒体" pitchFamily="2" charset="-122"/>
                <a:ea typeface="方正舒体" pitchFamily="2" charset="-122"/>
              </a:rPr>
              <a:t>End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759619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1728192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/>
              <a:t>请构造下列文法之拓展文法的</a:t>
            </a:r>
            <a:r>
              <a:rPr lang="en-US" altLang="zh-CN" sz="2400" dirty="0"/>
              <a:t>LR(0)</a:t>
            </a:r>
            <a:r>
              <a:rPr lang="zh-CN" altLang="en-US" sz="2400" dirty="0"/>
              <a:t>分析表，方法一、二任选，需给出过程。</a:t>
            </a:r>
            <a:endParaRPr lang="en-US" altLang="zh-CN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/>
              <a:t>给出识别该文法的活前缀</a:t>
            </a:r>
            <a:r>
              <a:rPr lang="en-US" altLang="zh-CN" sz="2400" dirty="0"/>
              <a:t>DFA</a:t>
            </a:r>
            <a:r>
              <a:rPr lang="zh-CN" altLang="en-US" sz="2400" dirty="0"/>
              <a:t>的数学五元组形式，需要详细给出每一元的内容。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1920" y="3645024"/>
            <a:ext cx="1445342" cy="172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aAcBe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Ab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405" y="176981"/>
            <a:ext cx="7910666" cy="678425"/>
          </a:xfrm>
        </p:spPr>
        <p:txBody>
          <a:bodyPr/>
          <a:lstStyle/>
          <a:p>
            <a:r>
              <a:rPr lang="zh-CN" altLang="en-US" sz="3200" dirty="0"/>
              <a:t>从</a:t>
            </a:r>
            <a:r>
              <a:rPr lang="zh-CN" altLang="en-US" sz="3200" dirty="0">
                <a:solidFill>
                  <a:srgbClr val="FF0000"/>
                </a:solidFill>
              </a:rPr>
              <a:t>文法</a:t>
            </a:r>
            <a:r>
              <a:rPr lang="zh-CN" altLang="en-US" sz="3200" dirty="0"/>
              <a:t>制造出</a:t>
            </a:r>
            <a:r>
              <a:rPr lang="zh-CN" altLang="en-US" sz="3200" dirty="0">
                <a:solidFill>
                  <a:srgbClr val="FF0000"/>
                </a:solidFill>
              </a:rPr>
              <a:t>自动机</a:t>
            </a:r>
            <a:r>
              <a:rPr lang="zh-CN" altLang="en-US" sz="3200" dirty="0">
                <a:solidFill>
                  <a:srgbClr val="1E1CE3"/>
                </a:solidFill>
              </a:rPr>
              <a:t>的第一种方法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883" y="4601492"/>
            <a:ext cx="3751614" cy="178456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rgbClr val="002060"/>
                </a:solidFill>
              </a:rPr>
              <a:t>项目集</a:t>
            </a:r>
            <a:r>
              <a:rPr lang="en-US" altLang="zh-CN" sz="2400" dirty="0">
                <a:solidFill>
                  <a:srgbClr val="C00000"/>
                </a:solidFill>
              </a:rPr>
              <a:t>=</a:t>
            </a:r>
            <a:r>
              <a:rPr lang="zh-CN" altLang="en-US" sz="2400" dirty="0">
                <a:solidFill>
                  <a:srgbClr val="C00000"/>
                </a:solidFill>
              </a:rPr>
              <a:t>核心项目的闭包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spcAft>
                <a:spcPts val="1800"/>
              </a:spcAft>
              <a:buSzPct val="60000"/>
              <a:buFont typeface="Wingdings" pitchFamily="2" charset="2"/>
              <a:buChar char="Ø"/>
            </a:pPr>
            <a:r>
              <a:rPr lang="zh-CN" altLang="en-US" sz="2300" dirty="0">
                <a:solidFill>
                  <a:srgbClr val="C00000"/>
                </a:solidFill>
              </a:rPr>
              <a:t>一共六个项目集</a:t>
            </a:r>
            <a:endParaRPr lang="en-US" altLang="zh-CN" sz="230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rgbClr val="002060"/>
                </a:solidFill>
              </a:rPr>
              <a:t>项目集族</a:t>
            </a:r>
            <a:r>
              <a:rPr lang="en-US" altLang="zh-CN" sz="2400" dirty="0">
                <a:solidFill>
                  <a:srgbClr val="C00000"/>
                </a:solidFill>
              </a:rPr>
              <a:t>     DFA</a:t>
            </a: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52618" y="6356350"/>
            <a:ext cx="462731" cy="36512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54786" y="1061884"/>
            <a:ext cx="6701605" cy="3180793"/>
            <a:chOff x="854786" y="1061884"/>
            <a:chExt cx="6701605" cy="3180793"/>
          </a:xfrm>
        </p:grpSpPr>
        <p:sp>
          <p:nvSpPr>
            <p:cNvPr id="7" name="矩形 6"/>
            <p:cNvSpPr/>
            <p:nvPr/>
          </p:nvSpPr>
          <p:spPr>
            <a:xfrm>
              <a:off x="1150375" y="1061884"/>
              <a:ext cx="1474839" cy="1106129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0:S</a:t>
              </a:r>
              <a:r>
                <a:rPr lang="en-US" altLang="zh-CN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2:T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8" name="组合 35"/>
            <p:cNvGrpSpPr/>
            <p:nvPr/>
          </p:nvGrpSpPr>
          <p:grpSpPr>
            <a:xfrm>
              <a:off x="854786" y="2038408"/>
              <a:ext cx="6701605" cy="2204269"/>
              <a:chOff x="604070" y="4221112"/>
              <a:chExt cx="6701605" cy="2204269"/>
            </a:xfrm>
          </p:grpSpPr>
          <p:grpSp>
            <p:nvGrpSpPr>
              <p:cNvPr id="9" name="组合 23"/>
              <p:cNvGrpSpPr/>
              <p:nvPr/>
            </p:nvGrpSpPr>
            <p:grpSpPr>
              <a:xfrm>
                <a:off x="904568" y="4621162"/>
                <a:ext cx="6082307" cy="1804219"/>
                <a:chOff x="904568" y="4621162"/>
                <a:chExt cx="6082307" cy="1804219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904568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175820" y="4621162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443211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929149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3175820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423547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244823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471518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6215375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1495737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>
                  <a:cxnSpLocks/>
                </p:cNvCxnSpPr>
                <p:nvPr/>
              </p:nvCxnSpPr>
              <p:spPr>
                <a:xfrm flipH="1">
                  <a:off x="4714984" y="5300662"/>
                  <a:ext cx="732750" cy="6666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矩形 9"/>
              <p:cNvSpPr/>
              <p:nvPr/>
            </p:nvSpPr>
            <p:spPr>
              <a:xfrm>
                <a:off x="613595" y="45735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4070" y="58879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04320" y="44306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80795" y="4421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52145" y="422111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585770" y="42306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776020" y="52307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680770" y="5945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76195" y="54879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09620" y="59641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484364" y="5494389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</p:grpSp>
      </p:grpSp>
      <p:sp>
        <p:nvSpPr>
          <p:cNvPr id="32" name="内容占位符 2"/>
          <p:cNvSpPr txBox="1">
            <a:spLocks/>
          </p:cNvSpPr>
          <p:nvPr/>
        </p:nvSpPr>
        <p:spPr bwMode="auto">
          <a:xfrm>
            <a:off x="5308812" y="1017639"/>
            <a:ext cx="2566827" cy="973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项目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680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一共八个项目</a:t>
            </a:r>
          </a:p>
        </p:txBody>
      </p:sp>
      <p:sp>
        <p:nvSpPr>
          <p:cNvPr id="33" name="矩形 32"/>
          <p:cNvSpPr/>
          <p:nvPr/>
        </p:nvSpPr>
        <p:spPr>
          <a:xfrm>
            <a:off x="5442155" y="4837471"/>
            <a:ext cx="2713703" cy="109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做这个数学游戏的目的是什么？</a:t>
            </a:r>
          </a:p>
        </p:txBody>
      </p:sp>
      <p:sp>
        <p:nvSpPr>
          <p:cNvPr id="34" name="右箭头 33"/>
          <p:cNvSpPr/>
          <p:nvPr/>
        </p:nvSpPr>
        <p:spPr>
          <a:xfrm>
            <a:off x="2507226" y="5899354"/>
            <a:ext cx="530942" cy="2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2216944" y="4869160"/>
            <a:ext cx="4710112" cy="1007169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</a:rPr>
              <a:t>End of this part</a:t>
            </a:r>
            <a:endParaRPr lang="zh-CN" altLang="en-US" sz="3600" dirty="0">
              <a:latin typeface="Comic Sans MS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1299AB-FF24-5A2F-84FE-61E14A8F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620688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>
          <a:xfrm>
            <a:off x="841375" y="26306"/>
            <a:ext cx="7673975" cy="800100"/>
          </a:xfrm>
        </p:spPr>
        <p:txBody>
          <a:bodyPr/>
          <a:lstStyle/>
          <a:p>
            <a:r>
              <a:rPr lang="zh-CN" altLang="en-US" sz="3200" dirty="0"/>
              <a:t>一个</a:t>
            </a:r>
            <a:r>
              <a:rPr lang="en-US" altLang="zh-CN" sz="3200" dirty="0">
                <a:solidFill>
                  <a:srgbClr val="C00000"/>
                </a:solidFill>
              </a:rPr>
              <a:t>simple</a:t>
            </a:r>
            <a:r>
              <a:rPr lang="zh-CN" altLang="en-US" sz="3200" dirty="0"/>
              <a:t>但</a:t>
            </a:r>
            <a:r>
              <a:rPr lang="zh-CN" altLang="en-US" sz="3200" dirty="0">
                <a:solidFill>
                  <a:srgbClr val="C00000"/>
                </a:solidFill>
              </a:rPr>
              <a:t>重要的</a:t>
            </a:r>
            <a:r>
              <a:rPr lang="zh-CN" altLang="en-US" sz="3200" dirty="0"/>
              <a:t>例子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887668" y="2395535"/>
            <a:ext cx="73440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167120" y="2390775"/>
            <a:ext cx="720000" cy="15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163899" y="2905125"/>
            <a:ext cx="722676" cy="64293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061008" y="2914653"/>
            <a:ext cx="0" cy="48240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71800" y="2911475"/>
            <a:ext cx="0" cy="47880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590550" cy="396875"/>
          </a:xfrm>
        </p:spPr>
        <p:txBody>
          <a:bodyPr/>
          <a:lstStyle/>
          <a:p>
            <a:pPr>
              <a:defRPr/>
            </a:pPr>
            <a:fld id="{43C18100-BE14-4565-84BA-6D28D64F185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32240" y="4509120"/>
            <a:ext cx="1277257" cy="377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归约为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534150" y="3206750"/>
            <a:ext cx="461010" cy="1296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78807" y="5131573"/>
            <a:ext cx="2569029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归约</a:t>
            </a:r>
            <a:r>
              <a:rPr lang="en-US" altLang="zh-CN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原</a:t>
            </a:r>
            <a:r>
              <a: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路返回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3563888" y="4293096"/>
            <a:ext cx="2262854" cy="1161626"/>
            <a:chOff x="1951703" y="2934943"/>
            <a:chExt cx="2262854" cy="1161626"/>
          </a:xfrm>
        </p:grpSpPr>
        <p:sp>
          <p:nvSpPr>
            <p:cNvPr id="22" name="椭圆 21"/>
            <p:cNvSpPr/>
            <p:nvPr/>
          </p:nvSpPr>
          <p:spPr>
            <a:xfrm>
              <a:off x="1988574" y="3748549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048765" y="3748549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5344" y="3748549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28452" y="3082413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461720" y="3082413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88574" y="3082413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30" idx="6"/>
              <a:endCxn id="27" idx="2"/>
            </p:cNvCxnSpPr>
            <p:nvPr/>
          </p:nvCxnSpPr>
          <p:spPr>
            <a:xfrm>
              <a:off x="2327787" y="3252020"/>
              <a:ext cx="40066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061212" y="3256783"/>
              <a:ext cx="40066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161101" y="3423470"/>
              <a:ext cx="0" cy="32031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3" idx="7"/>
            </p:cNvCxnSpPr>
            <p:nvPr/>
          </p:nvCxnSpPr>
          <p:spPr>
            <a:xfrm flipH="1">
              <a:off x="3338301" y="3390895"/>
              <a:ext cx="211236" cy="40733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5" idx="1"/>
            </p:cNvCxnSpPr>
            <p:nvPr/>
          </p:nvCxnSpPr>
          <p:spPr>
            <a:xfrm>
              <a:off x="3720987" y="3395658"/>
              <a:ext cx="164034" cy="402568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2022990" y="3782965"/>
              <a:ext cx="273600" cy="273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55185" y="3067663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951703" y="3727858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6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89122" y="3057831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426541" y="3057830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3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4062" y="3727857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801602" y="3727859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5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69691" y="3367543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10579" y="2944771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x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52899" y="2934943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x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31572" y="3264311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y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726425" y="3313469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43506" y="825918"/>
            <a:ext cx="6701605" cy="3018563"/>
            <a:chOff x="854786" y="1224114"/>
            <a:chExt cx="6701605" cy="3018563"/>
          </a:xfrm>
        </p:grpSpPr>
        <p:sp>
          <p:nvSpPr>
            <p:cNvPr id="49" name="矩形 48"/>
            <p:cNvSpPr/>
            <p:nvPr/>
          </p:nvSpPr>
          <p:spPr>
            <a:xfrm>
              <a:off x="1150375" y="1224114"/>
              <a:ext cx="1474839" cy="1032387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0:S</a:t>
              </a:r>
              <a:r>
                <a:rPr lang="en-US" altLang="zh-CN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1:S</a:t>
              </a:r>
              <a:r>
                <a:rPr lang="zh-CN" altLang="en-US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2:T</a:t>
              </a:r>
              <a:r>
                <a:rPr lang="zh-CN" altLang="en-US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0" name="组合 35"/>
            <p:cNvGrpSpPr/>
            <p:nvPr/>
          </p:nvGrpSpPr>
          <p:grpSpPr>
            <a:xfrm>
              <a:off x="854786" y="2038408"/>
              <a:ext cx="6701605" cy="2204269"/>
              <a:chOff x="604070" y="4221112"/>
              <a:chExt cx="6701605" cy="2204269"/>
            </a:xfrm>
          </p:grpSpPr>
          <p:grpSp>
            <p:nvGrpSpPr>
              <p:cNvPr id="51" name="组合 23"/>
              <p:cNvGrpSpPr/>
              <p:nvPr/>
            </p:nvGrpSpPr>
            <p:grpSpPr>
              <a:xfrm>
                <a:off x="904568" y="4621162"/>
                <a:ext cx="6082307" cy="1804219"/>
                <a:chOff x="904568" y="4621162"/>
                <a:chExt cx="6082307" cy="1804219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904568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3175820" y="4621162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43211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929149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175820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3547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244823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471518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6215375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1495737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>
                  <a:off x="4711810" y="5339975"/>
                  <a:ext cx="735329" cy="6397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矩形 51"/>
              <p:cNvSpPr/>
              <p:nvPr/>
            </p:nvSpPr>
            <p:spPr>
              <a:xfrm>
                <a:off x="613595" y="45735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04070" y="58879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604320" y="44306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880795" y="4421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252145" y="422111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585770" y="42306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35419" y="521040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680770" y="5945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176195" y="54879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909620" y="59641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84364" y="5494389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</p:grpSp>
      </p:grpSp>
      <p:sp>
        <p:nvSpPr>
          <p:cNvPr id="88" name="矩形 87"/>
          <p:cNvSpPr/>
          <p:nvPr/>
        </p:nvSpPr>
        <p:spPr>
          <a:xfrm>
            <a:off x="4181518" y="980728"/>
            <a:ext cx="2694738" cy="405089"/>
          </a:xfrm>
          <a:prstGeom prst="rect">
            <a:avLst/>
          </a:prstGeom>
          <a:solidFill>
            <a:srgbClr val="00CCFF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分析输入串：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xxy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$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6045200" y="2654300"/>
            <a:ext cx="831850" cy="72390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3854450" y="1340768"/>
            <a:ext cx="4737100" cy="2100932"/>
            <a:chOff x="3854450" y="1340768"/>
            <a:chExt cx="4737100" cy="2100932"/>
          </a:xfrm>
        </p:grpSpPr>
        <p:sp>
          <p:nvSpPr>
            <p:cNvPr id="18" name="矩形 17"/>
            <p:cNvSpPr/>
            <p:nvPr/>
          </p:nvSpPr>
          <p:spPr>
            <a:xfrm>
              <a:off x="7308304" y="1340768"/>
              <a:ext cx="1277257" cy="377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归约为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3854450" y="1739900"/>
              <a:ext cx="4737100" cy="1701800"/>
            </a:xfrm>
            <a:custGeom>
              <a:avLst/>
              <a:gdLst>
                <a:gd name="connsiteX0" fmla="*/ 4552950 w 4737100"/>
                <a:gd name="connsiteY0" fmla="*/ 1701800 h 1701800"/>
                <a:gd name="connsiteX1" fmla="*/ 4737100 w 4737100"/>
                <a:gd name="connsiteY1" fmla="*/ 1701800 h 1701800"/>
                <a:gd name="connsiteX2" fmla="*/ 4737100 w 4737100"/>
                <a:gd name="connsiteY2" fmla="*/ 0 h 1701800"/>
                <a:gd name="connsiteX3" fmla="*/ 0 w 4737100"/>
                <a:gd name="connsiteY3" fmla="*/ 0 h 1701800"/>
                <a:gd name="connsiteX4" fmla="*/ 0 w 4737100"/>
                <a:gd name="connsiteY4" fmla="*/ 29845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7100" h="1701800">
                  <a:moveTo>
                    <a:pt x="4552950" y="1701800"/>
                  </a:moveTo>
                  <a:lnTo>
                    <a:pt x="4737100" y="1701800"/>
                  </a:lnTo>
                  <a:lnTo>
                    <a:pt x="4737100" y="0"/>
                  </a:lnTo>
                  <a:lnTo>
                    <a:pt x="0" y="0"/>
                  </a:lnTo>
                  <a:lnTo>
                    <a:pt x="0" y="29845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11619770-DE81-4DAC-A02B-246A077D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77144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3F3C7FD5-C705-4486-A9A2-BF5E3EC69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5982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27594FEA-80BE-4B66-B056-2AEA51BC9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34382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3D3EA86-9142-4288-9741-61071143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29869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33935800-2180-4A19-B0F0-8CAD079B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52961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89FBF7A-43B0-4951-834F-9B80E0CF4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30240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EBCD1051-DE68-4F7E-82FB-5679DB26E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37291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AD51266A-09B4-46CE-A976-E396AB293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39683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8979E4F0-0F64-4DFE-A905-20165A5F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4932"/>
              </p:ext>
            </p:extLst>
          </p:nvPr>
        </p:nvGraphicFramePr>
        <p:xfrm>
          <a:off x="1741729" y="4465320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215D128-4032-4125-B82C-62068E1C61B7}"/>
              </a:ext>
            </a:extLst>
          </p:cNvPr>
          <p:cNvGrpSpPr/>
          <p:nvPr/>
        </p:nvGrpSpPr>
        <p:grpSpPr>
          <a:xfrm>
            <a:off x="1538540" y="4084565"/>
            <a:ext cx="1332338" cy="2298267"/>
            <a:chOff x="1538540" y="4084565"/>
            <a:chExt cx="1332338" cy="229826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9CC644C-1298-44CE-A45A-7F354ABAA8BB}"/>
                </a:ext>
              </a:extLst>
            </p:cNvPr>
            <p:cNvSpPr/>
            <p:nvPr/>
          </p:nvSpPr>
          <p:spPr>
            <a:xfrm>
              <a:off x="1660850" y="6024555"/>
              <a:ext cx="1039658" cy="358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堆栈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FB91D7D-7A77-4B5F-A95D-ECE86F449C72}"/>
                </a:ext>
              </a:extLst>
            </p:cNvPr>
            <p:cNvSpPr/>
            <p:nvPr/>
          </p:nvSpPr>
          <p:spPr>
            <a:xfrm>
              <a:off x="2032416" y="4084565"/>
              <a:ext cx="838462" cy="41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符号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F4195C9-D8E3-427A-A0A3-817EEC1A6563}"/>
                </a:ext>
              </a:extLst>
            </p:cNvPr>
            <p:cNvSpPr/>
            <p:nvPr/>
          </p:nvSpPr>
          <p:spPr>
            <a:xfrm>
              <a:off x="1538540" y="4084565"/>
              <a:ext cx="838462" cy="41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状态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>
          <a:xfrm>
            <a:off x="841375" y="26306"/>
            <a:ext cx="7673975" cy="800100"/>
          </a:xfrm>
        </p:spPr>
        <p:txBody>
          <a:bodyPr/>
          <a:lstStyle/>
          <a:p>
            <a:r>
              <a:rPr lang="zh-CN" altLang="en-US" sz="3200" dirty="0"/>
              <a:t>一个</a:t>
            </a:r>
            <a:r>
              <a:rPr lang="en-US" altLang="zh-CN" sz="3200" dirty="0">
                <a:solidFill>
                  <a:srgbClr val="C00000"/>
                </a:solidFill>
              </a:rPr>
              <a:t>simple</a:t>
            </a:r>
            <a:r>
              <a:rPr lang="zh-CN" altLang="en-US" sz="3200" dirty="0"/>
              <a:t>但</a:t>
            </a:r>
            <a:r>
              <a:rPr lang="zh-CN" altLang="en-US" sz="3200" dirty="0">
                <a:solidFill>
                  <a:srgbClr val="C00000"/>
                </a:solidFill>
              </a:rPr>
              <a:t>重要的</a:t>
            </a:r>
            <a:r>
              <a:rPr lang="zh-CN" altLang="en-US" sz="3200" dirty="0"/>
              <a:t>例子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035037" y="2395535"/>
            <a:ext cx="73440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314489" y="2390775"/>
            <a:ext cx="720000" cy="15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311268" y="2910825"/>
            <a:ext cx="722676" cy="64293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208377" y="2914653"/>
            <a:ext cx="0" cy="48240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19169" y="2911475"/>
            <a:ext cx="0" cy="47880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590550" cy="396875"/>
          </a:xfrm>
        </p:spPr>
        <p:txBody>
          <a:bodyPr/>
          <a:lstStyle/>
          <a:p>
            <a:pPr>
              <a:defRPr/>
            </a:pPr>
            <a:fld id="{43C18100-BE14-4565-84BA-6D28D64F185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9609" y="4509120"/>
            <a:ext cx="1277257" cy="377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归约为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681519" y="3212450"/>
            <a:ext cx="461010" cy="1296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71158" y="5582265"/>
            <a:ext cx="2569029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归约</a:t>
            </a:r>
            <a:r>
              <a:rPr lang="en-US" altLang="zh-CN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原</a:t>
            </a:r>
            <a:r>
              <a: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路返回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4143305" y="4293096"/>
            <a:ext cx="2262854" cy="1161626"/>
            <a:chOff x="1951703" y="2934943"/>
            <a:chExt cx="2262854" cy="1161626"/>
          </a:xfrm>
        </p:grpSpPr>
        <p:sp>
          <p:nvSpPr>
            <p:cNvPr id="22" name="椭圆 21"/>
            <p:cNvSpPr/>
            <p:nvPr/>
          </p:nvSpPr>
          <p:spPr>
            <a:xfrm>
              <a:off x="1988574" y="3748549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048765" y="3748549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35344" y="3748549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28452" y="3082413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461720" y="3082413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88574" y="3082413"/>
              <a:ext cx="339213" cy="339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30" idx="6"/>
              <a:endCxn id="27" idx="2"/>
            </p:cNvCxnSpPr>
            <p:nvPr/>
          </p:nvCxnSpPr>
          <p:spPr>
            <a:xfrm>
              <a:off x="2327787" y="3252020"/>
              <a:ext cx="40066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061212" y="3256783"/>
              <a:ext cx="40066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161101" y="3423470"/>
              <a:ext cx="0" cy="32031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3" idx="7"/>
            </p:cNvCxnSpPr>
            <p:nvPr/>
          </p:nvCxnSpPr>
          <p:spPr>
            <a:xfrm flipH="1">
              <a:off x="3338301" y="3390895"/>
              <a:ext cx="211236" cy="40733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5" idx="1"/>
            </p:cNvCxnSpPr>
            <p:nvPr/>
          </p:nvCxnSpPr>
          <p:spPr>
            <a:xfrm>
              <a:off x="3720987" y="3395658"/>
              <a:ext cx="164034" cy="402568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2022990" y="3782965"/>
              <a:ext cx="273600" cy="273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55185" y="3067663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951703" y="3727858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6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89122" y="3057831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2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426541" y="3057830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3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4062" y="3727857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4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801602" y="3727859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5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69691" y="3367543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10579" y="2944771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x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052899" y="2934943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x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31572" y="3264311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y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726425" y="3313469"/>
              <a:ext cx="412955" cy="368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90875" y="825918"/>
            <a:ext cx="6701605" cy="3018563"/>
            <a:chOff x="854786" y="1224114"/>
            <a:chExt cx="6701605" cy="3018563"/>
          </a:xfrm>
        </p:grpSpPr>
        <p:sp>
          <p:nvSpPr>
            <p:cNvPr id="49" name="矩形 48"/>
            <p:cNvSpPr/>
            <p:nvPr/>
          </p:nvSpPr>
          <p:spPr>
            <a:xfrm>
              <a:off x="1150375" y="1224114"/>
              <a:ext cx="1474839" cy="1032387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0:S</a:t>
              </a:r>
              <a:r>
                <a:rPr lang="en-US" altLang="zh-CN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1:S</a:t>
              </a:r>
              <a:r>
                <a:rPr lang="zh-CN" altLang="en-US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2:T</a:t>
              </a:r>
              <a:r>
                <a:rPr lang="zh-CN" altLang="en-US" sz="22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0" name="组合 35"/>
            <p:cNvGrpSpPr/>
            <p:nvPr/>
          </p:nvGrpSpPr>
          <p:grpSpPr>
            <a:xfrm>
              <a:off x="854786" y="2038408"/>
              <a:ext cx="6701605" cy="2204269"/>
              <a:chOff x="604070" y="4221112"/>
              <a:chExt cx="6701605" cy="2204269"/>
            </a:xfrm>
          </p:grpSpPr>
          <p:grpSp>
            <p:nvGrpSpPr>
              <p:cNvPr id="51" name="组合 23"/>
              <p:cNvGrpSpPr/>
              <p:nvPr/>
            </p:nvGrpSpPr>
            <p:grpSpPr>
              <a:xfrm>
                <a:off x="904568" y="4621162"/>
                <a:ext cx="6082307" cy="1804219"/>
                <a:chOff x="904568" y="4621162"/>
                <a:chExt cx="6082307" cy="1804219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904568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3175820" y="4621162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43211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929149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175820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3547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244823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471518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6215375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1495737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>
                  <a:off x="4711810" y="5339975"/>
                  <a:ext cx="735329" cy="6397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矩形 51"/>
              <p:cNvSpPr/>
              <p:nvPr/>
            </p:nvSpPr>
            <p:spPr>
              <a:xfrm>
                <a:off x="613595" y="45735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04070" y="58879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604320" y="44306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880795" y="4421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252145" y="422111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585770" y="42306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51458" y="5174486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680770" y="5945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176195" y="54879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909620" y="59641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84364" y="5494389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</p:grpSp>
      </p:grpSp>
      <p:sp>
        <p:nvSpPr>
          <p:cNvPr id="88" name="矩形 87"/>
          <p:cNvSpPr/>
          <p:nvPr/>
        </p:nvSpPr>
        <p:spPr>
          <a:xfrm>
            <a:off x="4328887" y="980728"/>
            <a:ext cx="2694738" cy="405089"/>
          </a:xfrm>
          <a:prstGeom prst="rect">
            <a:avLst/>
          </a:prstGeom>
          <a:solidFill>
            <a:srgbClr val="00CCFF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分析输入串：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xxy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$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26189"/>
              </p:ext>
            </p:extLst>
          </p:nvPr>
        </p:nvGraphicFramePr>
        <p:xfrm>
          <a:off x="438315" y="3981918"/>
          <a:ext cx="2964425" cy="2592000"/>
        </p:xfrm>
        <a:graphic>
          <a:graphicData uri="http://schemas.openxmlformats.org/drawingml/2006/table">
            <a:tbl>
              <a:tblPr/>
              <a:tblGrid>
                <a:gridCol w="183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两用堆栈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眼前符号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y,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S,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6" name="直接箭头连接符 75"/>
          <p:cNvCxnSpPr/>
          <p:nvPr/>
        </p:nvCxnSpPr>
        <p:spPr>
          <a:xfrm flipH="1">
            <a:off x="6192569" y="2654300"/>
            <a:ext cx="831850" cy="72390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001819" y="1340768"/>
            <a:ext cx="4737100" cy="2100932"/>
            <a:chOff x="3854450" y="1340768"/>
            <a:chExt cx="4737100" cy="2100932"/>
          </a:xfrm>
        </p:grpSpPr>
        <p:sp>
          <p:nvSpPr>
            <p:cNvPr id="18" name="矩形 17"/>
            <p:cNvSpPr/>
            <p:nvPr/>
          </p:nvSpPr>
          <p:spPr>
            <a:xfrm>
              <a:off x="7308304" y="1340768"/>
              <a:ext cx="1277257" cy="377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归约为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3854450" y="1739900"/>
              <a:ext cx="4737100" cy="1701800"/>
            </a:xfrm>
            <a:custGeom>
              <a:avLst/>
              <a:gdLst>
                <a:gd name="connsiteX0" fmla="*/ 4552950 w 4737100"/>
                <a:gd name="connsiteY0" fmla="*/ 1701800 h 1701800"/>
                <a:gd name="connsiteX1" fmla="*/ 4737100 w 4737100"/>
                <a:gd name="connsiteY1" fmla="*/ 1701800 h 1701800"/>
                <a:gd name="connsiteX2" fmla="*/ 4737100 w 4737100"/>
                <a:gd name="connsiteY2" fmla="*/ 0 h 1701800"/>
                <a:gd name="connsiteX3" fmla="*/ 0 w 4737100"/>
                <a:gd name="connsiteY3" fmla="*/ 0 h 1701800"/>
                <a:gd name="connsiteX4" fmla="*/ 0 w 4737100"/>
                <a:gd name="connsiteY4" fmla="*/ 29845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7100" h="1701800">
                  <a:moveTo>
                    <a:pt x="4552950" y="1701800"/>
                  </a:moveTo>
                  <a:lnTo>
                    <a:pt x="4737100" y="1701800"/>
                  </a:lnTo>
                  <a:lnTo>
                    <a:pt x="4737100" y="0"/>
                  </a:lnTo>
                  <a:lnTo>
                    <a:pt x="0" y="0"/>
                  </a:lnTo>
                  <a:lnTo>
                    <a:pt x="0" y="29845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66076F-9511-49F7-9717-28ADA885646D}"/>
              </a:ext>
            </a:extLst>
          </p:cNvPr>
          <p:cNvGrpSpPr/>
          <p:nvPr/>
        </p:nvGrpSpPr>
        <p:grpSpPr>
          <a:xfrm>
            <a:off x="441543" y="1092797"/>
            <a:ext cx="1639842" cy="2499964"/>
            <a:chOff x="441543" y="1092797"/>
            <a:chExt cx="1639842" cy="249996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0E66AED-7C68-4FCB-BDB3-D7EC4B494CE4}"/>
                </a:ext>
              </a:extLst>
            </p:cNvPr>
            <p:cNvSpPr/>
            <p:nvPr/>
          </p:nvSpPr>
          <p:spPr>
            <a:xfrm>
              <a:off x="441543" y="1092797"/>
              <a:ext cx="1639842" cy="13090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用不同的堆栈表示再说一遍！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29BE8E7-DCF4-4774-B95C-42CB9D571DEC}"/>
                </a:ext>
              </a:extLst>
            </p:cNvPr>
            <p:cNvSpPr/>
            <p:nvPr/>
          </p:nvSpPr>
          <p:spPr>
            <a:xfrm>
              <a:off x="1132210" y="2673597"/>
              <a:ext cx="320058" cy="919164"/>
            </a:xfrm>
            <a:prstGeom prst="downArrow">
              <a:avLst>
                <a:gd name="adj1" fmla="val 50000"/>
                <a:gd name="adj2" fmla="val 915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9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398" y="114406"/>
            <a:ext cx="7763182" cy="711507"/>
          </a:xfrm>
        </p:spPr>
        <p:txBody>
          <a:bodyPr/>
          <a:lstStyle/>
          <a:p>
            <a:r>
              <a:rPr lang="zh-CN" altLang="en-US" sz="3200" dirty="0"/>
              <a:t>制造分析表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09810" y="6356350"/>
            <a:ext cx="359492" cy="36512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5623" y="3335619"/>
          <a:ext cx="6990732" cy="3169920"/>
        </p:xfrm>
        <a:graphic>
          <a:graphicData uri="http://schemas.openxmlformats.org/drawingml/2006/table">
            <a:tbl>
              <a:tblPr/>
              <a:tblGrid>
                <a:gridCol w="111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053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动作（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转移（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accept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82835" y="829053"/>
            <a:ext cx="8436524" cy="2204269"/>
            <a:chOff x="854786" y="2038408"/>
            <a:chExt cx="8436524" cy="2204269"/>
          </a:xfrm>
        </p:grpSpPr>
        <p:sp>
          <p:nvSpPr>
            <p:cNvPr id="9" name="矩形 8"/>
            <p:cNvSpPr/>
            <p:nvPr/>
          </p:nvSpPr>
          <p:spPr>
            <a:xfrm>
              <a:off x="7816471" y="2448196"/>
              <a:ext cx="1474839" cy="1106129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0:S</a:t>
              </a:r>
              <a:r>
                <a:rPr lang="en-US" altLang="zh-CN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2:T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0" name="组合 35"/>
            <p:cNvGrpSpPr/>
            <p:nvPr/>
          </p:nvGrpSpPr>
          <p:grpSpPr>
            <a:xfrm>
              <a:off x="854786" y="2038408"/>
              <a:ext cx="6701605" cy="2204269"/>
              <a:chOff x="604070" y="4221112"/>
              <a:chExt cx="6701605" cy="2204269"/>
            </a:xfrm>
          </p:grpSpPr>
          <p:grpSp>
            <p:nvGrpSpPr>
              <p:cNvPr id="11" name="组合 23"/>
              <p:cNvGrpSpPr/>
              <p:nvPr/>
            </p:nvGrpSpPr>
            <p:grpSpPr>
              <a:xfrm>
                <a:off x="904568" y="4621162"/>
                <a:ext cx="6082307" cy="1804219"/>
                <a:chOff x="904568" y="4621162"/>
                <a:chExt cx="6082307" cy="1804219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904568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175820" y="4621162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443211" y="4621162"/>
                  <a:ext cx="1543664" cy="8750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</a:t>
                  </a:r>
                  <a:r>
                    <a:rPr lang="en-US" altLang="zh-CN" sz="2400" dirty="0" err="1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929149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175820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423547" y="5973097"/>
                  <a:ext cx="1543664" cy="452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4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xxT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endPara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244823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715182" y="4815120"/>
                  <a:ext cx="72758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6215375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1495737" y="5496158"/>
                  <a:ext cx="0" cy="4769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 flipH="1">
                  <a:off x="4514850" y="5305425"/>
                  <a:ext cx="923925" cy="6611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矩形 11"/>
              <p:cNvSpPr/>
              <p:nvPr/>
            </p:nvSpPr>
            <p:spPr>
              <a:xfrm>
                <a:off x="613595" y="45735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4070" y="58879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604320" y="44306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880795" y="4421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52145" y="422111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585770" y="42306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776020" y="5230762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680770" y="59451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76195" y="548793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909620" y="5964187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484364" y="5494389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066054" y="3305175"/>
            <a:ext cx="1196134" cy="844478"/>
            <a:chOff x="1066054" y="3305175"/>
            <a:chExt cx="1196134" cy="844478"/>
          </a:xfrm>
        </p:grpSpPr>
        <p:sp>
          <p:nvSpPr>
            <p:cNvPr id="34" name="矩形 33"/>
            <p:cNvSpPr/>
            <p:nvPr/>
          </p:nvSpPr>
          <p:spPr>
            <a:xfrm>
              <a:off x="1838323" y="3529013"/>
              <a:ext cx="390526" cy="371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56578" y="3697369"/>
              <a:ext cx="453184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66054" y="3473530"/>
              <a:ext cx="472234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62293" y="3305175"/>
              <a:ext cx="447470" cy="363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143000" y="3343276"/>
              <a:ext cx="1119188" cy="785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62372" y="3455077"/>
          <a:ext cx="6990734" cy="3169920"/>
        </p:xfrm>
        <a:graphic>
          <a:graphicData uri="http://schemas.openxmlformats.org/drawingml/2006/table">
            <a:tbl>
              <a:tblPr/>
              <a:tblGrid>
                <a:gridCol w="20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053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动作（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转移（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accept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377824" y="320675"/>
            <a:ext cx="4410199" cy="727075"/>
          </a:xfrm>
        </p:spPr>
        <p:txBody>
          <a:bodyPr/>
          <a:lstStyle/>
          <a:p>
            <a:pPr algn="l"/>
            <a:r>
              <a:rPr lang="zh-CN" altLang="en-US" sz="3200" dirty="0"/>
              <a:t>用分析表再做一遍分析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51520" y="6386831"/>
            <a:ext cx="483870" cy="288290"/>
          </a:xfrm>
        </p:spPr>
        <p:txBody>
          <a:bodyPr/>
          <a:lstStyle/>
          <a:p>
            <a:pPr>
              <a:defRPr/>
            </a:pPr>
            <a:fld id="{2C640E0D-D729-4B05-974D-916121C2C1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2184400" y="5353662"/>
            <a:ext cx="5116052" cy="6820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2311400" y="5157192"/>
            <a:ext cx="4924896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182761" y="4569843"/>
            <a:ext cx="4175487" cy="184570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2200275" y="6483350"/>
            <a:ext cx="300037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/>
          <p:cNvSpPr/>
          <p:nvPr/>
        </p:nvSpPr>
        <p:spPr>
          <a:xfrm>
            <a:off x="1979712" y="5250422"/>
            <a:ext cx="537093" cy="412955"/>
          </a:xfrm>
          <a:prstGeom prst="arc">
            <a:avLst>
              <a:gd name="adj1" fmla="val 15988776"/>
              <a:gd name="adj2" fmla="val 5688421"/>
            </a:avLst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2238375" y="4371454"/>
            <a:ext cx="4044438" cy="52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50526" y="1447310"/>
            <a:ext cx="4531201" cy="1106129"/>
            <a:chOff x="601242" y="1447310"/>
            <a:chExt cx="4531201" cy="1106129"/>
          </a:xfrm>
        </p:grpSpPr>
        <p:sp>
          <p:nvSpPr>
            <p:cNvPr id="16" name="矩形 15"/>
            <p:cNvSpPr/>
            <p:nvPr/>
          </p:nvSpPr>
          <p:spPr>
            <a:xfrm>
              <a:off x="601242" y="1447310"/>
              <a:ext cx="1474839" cy="1106129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0:S</a:t>
              </a:r>
              <a:r>
                <a:rPr lang="en-US" altLang="zh-CN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2:T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75756" y="1828800"/>
              <a:ext cx="2656687" cy="405089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分析输入串：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xxy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2" name="弧形 21"/>
          <p:cNvSpPr/>
          <p:nvPr/>
        </p:nvSpPr>
        <p:spPr>
          <a:xfrm flipH="1">
            <a:off x="1605215" y="4482380"/>
            <a:ext cx="721438" cy="1568246"/>
          </a:xfrm>
          <a:prstGeom prst="arc">
            <a:avLst>
              <a:gd name="adj1" fmla="val 16200000"/>
              <a:gd name="adj2" fmla="val 5099270"/>
            </a:avLst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71562" y="3424238"/>
            <a:ext cx="2033588" cy="844478"/>
            <a:chOff x="1143000" y="3305175"/>
            <a:chExt cx="2033588" cy="844478"/>
          </a:xfrm>
        </p:grpSpPr>
        <p:sp>
          <p:nvSpPr>
            <p:cNvPr id="23" name="矩形 22"/>
            <p:cNvSpPr/>
            <p:nvPr/>
          </p:nvSpPr>
          <p:spPr>
            <a:xfrm>
              <a:off x="2557442" y="3543298"/>
              <a:ext cx="390526" cy="371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51930" y="3697369"/>
              <a:ext cx="453184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80389" y="3473530"/>
              <a:ext cx="472234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57645" y="3305175"/>
              <a:ext cx="447470" cy="363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143000" y="3343276"/>
              <a:ext cx="2033588" cy="7762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7B83E43-5967-491E-A10B-58D5B227F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6685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935D8FC-65CE-4D6A-B854-B147E8FE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30918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8511105-842A-42B2-AA8B-AC13AFB8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04537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D53B187-5E05-4564-8001-424B212E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01232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5AEE371A-4F8E-48F7-9CC2-79B88FFC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34046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81B434B-41CE-43FD-813B-5B3DD2571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78003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BE9EAD0-6E41-492B-9AAF-7DFB1C012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19816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20B351E6-4C3D-497D-9236-31089DBCF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3018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7147E833-E6C7-46A7-89C0-BFB959B5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27326"/>
              </p:ext>
            </p:extLst>
          </p:nvPr>
        </p:nvGraphicFramePr>
        <p:xfrm>
          <a:off x="6405812" y="935424"/>
          <a:ext cx="894284" cy="1440000"/>
        </p:xfrm>
        <a:graphic>
          <a:graphicData uri="http://schemas.openxmlformats.org/drawingml/2006/table">
            <a:tbl>
              <a:tblPr/>
              <a:tblGrid>
                <a:gridCol w="44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56006AAC-B25E-4832-980E-95CB21BB8944}"/>
              </a:ext>
            </a:extLst>
          </p:cNvPr>
          <p:cNvGrpSpPr/>
          <p:nvPr/>
        </p:nvGrpSpPr>
        <p:grpSpPr>
          <a:xfrm>
            <a:off x="6191990" y="533403"/>
            <a:ext cx="1311072" cy="2319533"/>
            <a:chOff x="1527907" y="4063299"/>
            <a:chExt cx="1311072" cy="231953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A2BC9F0-4BE5-449E-A160-EE47D6D408F6}"/>
                </a:ext>
              </a:extLst>
            </p:cNvPr>
            <p:cNvSpPr/>
            <p:nvPr/>
          </p:nvSpPr>
          <p:spPr>
            <a:xfrm>
              <a:off x="1660850" y="6024555"/>
              <a:ext cx="1039658" cy="358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堆栈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3164-E99A-416B-8FD4-1B6CDE724421}"/>
                </a:ext>
              </a:extLst>
            </p:cNvPr>
            <p:cNvSpPr/>
            <p:nvPr/>
          </p:nvSpPr>
          <p:spPr>
            <a:xfrm>
              <a:off x="2000517" y="4063299"/>
              <a:ext cx="838462" cy="41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符号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E94058B-3B64-43F3-BC2E-91CD04A2E9B2}"/>
                </a:ext>
              </a:extLst>
            </p:cNvPr>
            <p:cNvSpPr/>
            <p:nvPr/>
          </p:nvSpPr>
          <p:spPr>
            <a:xfrm>
              <a:off x="1527907" y="4063299"/>
              <a:ext cx="838462" cy="416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状态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4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62372" y="3455077"/>
          <a:ext cx="6990734" cy="3169920"/>
        </p:xfrm>
        <a:graphic>
          <a:graphicData uri="http://schemas.openxmlformats.org/drawingml/2006/table">
            <a:tbl>
              <a:tblPr/>
              <a:tblGrid>
                <a:gridCol w="20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053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动作（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转移（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accept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370252" y="215452"/>
            <a:ext cx="4410199" cy="727075"/>
          </a:xfrm>
        </p:spPr>
        <p:txBody>
          <a:bodyPr/>
          <a:lstStyle/>
          <a:p>
            <a:pPr algn="l"/>
            <a:r>
              <a:rPr lang="zh-CN" altLang="en-US" sz="3200" dirty="0"/>
              <a:t>用分析表再做一遍分析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51520" y="6386831"/>
            <a:ext cx="483870" cy="288290"/>
          </a:xfrm>
        </p:spPr>
        <p:txBody>
          <a:bodyPr/>
          <a:lstStyle/>
          <a:p>
            <a:pPr>
              <a:defRPr/>
            </a:pPr>
            <a:fld id="{2C640E0D-D729-4B05-974D-916121C2C1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2193925" y="5353662"/>
            <a:ext cx="5106527" cy="70106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2276475" y="5149850"/>
            <a:ext cx="501332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182761" y="4569843"/>
            <a:ext cx="4175487" cy="184570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2200275" y="6477000"/>
            <a:ext cx="299085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/>
          <p:cNvSpPr/>
          <p:nvPr/>
        </p:nvSpPr>
        <p:spPr>
          <a:xfrm>
            <a:off x="1970187" y="5256772"/>
            <a:ext cx="537093" cy="412955"/>
          </a:xfrm>
          <a:prstGeom prst="arc">
            <a:avLst>
              <a:gd name="adj1" fmla="val 15835159"/>
              <a:gd name="adj2" fmla="val 5688421"/>
            </a:avLst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>
            <a:off x="2257425" y="4365104"/>
            <a:ext cx="408622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225040" y="1458775"/>
            <a:ext cx="2656687" cy="1610185"/>
            <a:chOff x="2475756" y="1458775"/>
            <a:chExt cx="2656687" cy="1610185"/>
          </a:xfrm>
        </p:grpSpPr>
        <p:sp>
          <p:nvSpPr>
            <p:cNvPr id="16" name="矩形 15"/>
            <p:cNvSpPr/>
            <p:nvPr/>
          </p:nvSpPr>
          <p:spPr>
            <a:xfrm>
              <a:off x="3176445" y="1458775"/>
              <a:ext cx="1474839" cy="1106129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0:S</a:t>
              </a:r>
              <a:r>
                <a:rPr lang="en-US" altLang="zh-CN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1:S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xxT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2:T</a:t>
              </a:r>
              <a:r>
                <a:rPr lang="zh-CN" altLang="en-US" sz="24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75756" y="2663871"/>
              <a:ext cx="2656687" cy="405089"/>
            </a:xfrm>
            <a:prstGeom prst="rect">
              <a:avLst/>
            </a:prstGeom>
            <a:solidFill>
              <a:srgbClr val="00CCFF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分析输入串：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xxy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2" name="弧形 21"/>
          <p:cNvSpPr/>
          <p:nvPr/>
        </p:nvSpPr>
        <p:spPr>
          <a:xfrm flipH="1">
            <a:off x="1592515" y="4476030"/>
            <a:ext cx="721438" cy="1568246"/>
          </a:xfrm>
          <a:prstGeom prst="arc">
            <a:avLst>
              <a:gd name="adj1" fmla="val 16393109"/>
              <a:gd name="adj2" fmla="val 5148069"/>
            </a:avLst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148064" y="800960"/>
          <a:ext cx="3510116" cy="2268000"/>
        </p:xfrm>
        <a:graphic>
          <a:graphicData uri="http://schemas.openxmlformats.org/drawingml/2006/table">
            <a:tbl>
              <a:tblPr/>
              <a:tblGrid>
                <a:gridCol w="216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两用堆栈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眼前符号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,1,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1,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y,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T,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$,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1,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S,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071562" y="3424238"/>
            <a:ext cx="2033588" cy="844478"/>
            <a:chOff x="1143000" y="3305175"/>
            <a:chExt cx="2033588" cy="844478"/>
          </a:xfrm>
        </p:grpSpPr>
        <p:sp>
          <p:nvSpPr>
            <p:cNvPr id="23" name="矩形 22"/>
            <p:cNvSpPr/>
            <p:nvPr/>
          </p:nvSpPr>
          <p:spPr>
            <a:xfrm>
              <a:off x="2557442" y="3543298"/>
              <a:ext cx="390526" cy="371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51930" y="3697369"/>
              <a:ext cx="453184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80389" y="3473530"/>
              <a:ext cx="472234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57645" y="3305175"/>
              <a:ext cx="447470" cy="363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143000" y="3343276"/>
              <a:ext cx="2033588" cy="7762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F7DA8A4-1212-4B11-B702-495827141661}"/>
              </a:ext>
            </a:extLst>
          </p:cNvPr>
          <p:cNvGrpSpPr/>
          <p:nvPr/>
        </p:nvGrpSpPr>
        <p:grpSpPr>
          <a:xfrm>
            <a:off x="330345" y="1023238"/>
            <a:ext cx="4642664" cy="1309093"/>
            <a:chOff x="441543" y="1092797"/>
            <a:chExt cx="4642664" cy="130909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028219-E652-41E8-B2C4-52AB38F75D9B}"/>
                </a:ext>
              </a:extLst>
            </p:cNvPr>
            <p:cNvSpPr/>
            <p:nvPr/>
          </p:nvSpPr>
          <p:spPr>
            <a:xfrm>
              <a:off x="441543" y="1092797"/>
              <a:ext cx="1639842" cy="13090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用不同的堆栈表示再做一遍！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1D6BBEF1-C9D7-4776-A1BC-AD8C878F0D99}"/>
                </a:ext>
              </a:extLst>
            </p:cNvPr>
            <p:cNvSpPr/>
            <p:nvPr/>
          </p:nvSpPr>
          <p:spPr>
            <a:xfrm rot="16200000">
              <a:off x="3574909" y="-98971"/>
              <a:ext cx="214063" cy="2804533"/>
            </a:xfrm>
            <a:prstGeom prst="downArrow">
              <a:avLst>
                <a:gd name="adj1" fmla="val 50000"/>
                <a:gd name="adj2" fmla="val 2002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2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16956</TotalTime>
  <Words>3702</Words>
  <Application>Microsoft Office PowerPoint</Application>
  <PresentationFormat>全屏显示(4:3)</PresentationFormat>
  <Paragraphs>988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方正舒体</vt:lpstr>
      <vt:lpstr>华文楷体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Cambria</vt:lpstr>
      <vt:lpstr>Comic Sans MS</vt:lpstr>
      <vt:lpstr>Constantia</vt:lpstr>
      <vt:lpstr>Maiandra GD</vt:lpstr>
      <vt:lpstr>Wingdings</vt:lpstr>
      <vt:lpstr>Wingdings 2</vt:lpstr>
      <vt:lpstr>Office 主题​​</vt:lpstr>
      <vt:lpstr>龙腾四海</vt:lpstr>
      <vt:lpstr>流畅</vt:lpstr>
      <vt:lpstr>剪辑</vt:lpstr>
      <vt:lpstr>编译原理</vt:lpstr>
      <vt:lpstr>5.3、LR分析法</vt:lpstr>
      <vt:lpstr>LR分析器模型</vt:lpstr>
      <vt:lpstr>从文法制造出自动机的第一种方法</vt:lpstr>
      <vt:lpstr>一个simple但重要的例子</vt:lpstr>
      <vt:lpstr>一个simple但重要的例子</vt:lpstr>
      <vt:lpstr>制造分析表</vt:lpstr>
      <vt:lpstr>用分析表再做一遍分析</vt:lpstr>
      <vt:lpstr>用分析表再做一遍分析</vt:lpstr>
      <vt:lpstr>从文法构造出DFA的第二种方法</vt:lpstr>
      <vt:lpstr>小结一下关键点</vt:lpstr>
      <vt:lpstr>项目的含义</vt:lpstr>
      <vt:lpstr>活前缀</vt:lpstr>
      <vt:lpstr>识别活前缀的DFA</vt:lpstr>
      <vt:lpstr>总结一下</vt:lpstr>
      <vt:lpstr>作业</vt:lpstr>
      <vt:lpstr>构造分析表的三种方法</vt:lpstr>
      <vt:lpstr>构造DFA的方法二</vt:lpstr>
      <vt:lpstr>1、构造文法的所有项目</vt:lpstr>
      <vt:lpstr>PowerPoint 演示文稿</vt:lpstr>
      <vt:lpstr>NFA构造片段</vt:lpstr>
      <vt:lpstr>NFA构造片段</vt:lpstr>
      <vt:lpstr>3、构造DFA（NFA确定化）</vt:lpstr>
      <vt:lpstr>PowerPoint 演示文稿</vt:lpstr>
      <vt:lpstr>PowerPoint 演示文稿</vt:lpstr>
      <vt:lpstr>再看：构造识别活前缀DFA的三种方法</vt:lpstr>
      <vt:lpstr>例</vt:lpstr>
      <vt:lpstr>例（续1）</vt:lpstr>
      <vt:lpstr>例（续2）：图5.8</vt:lpstr>
      <vt:lpstr>例：构造文法的LR分析表</vt:lpstr>
      <vt:lpstr>表5.4  LR(0)分析表</vt:lpstr>
      <vt:lpstr>总结一下</vt:lpstr>
      <vt:lpstr>PowerPoint 演示文稿</vt:lpstr>
      <vt:lpstr>综合复习：构造DFA的方法一</vt:lpstr>
      <vt:lpstr>直接构造项目集</vt:lpstr>
      <vt:lpstr>GO函数</vt:lpstr>
      <vt:lpstr>PowerPoint 演示文稿</vt:lpstr>
      <vt:lpstr>PowerPoint 演示文稿</vt:lpstr>
      <vt:lpstr>作业</vt:lpstr>
      <vt:lpstr>End of this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1225</cp:revision>
  <dcterms:created xsi:type="dcterms:W3CDTF">2016-08-02T12:41:14Z</dcterms:created>
  <dcterms:modified xsi:type="dcterms:W3CDTF">2023-03-11T13:28:05Z</dcterms:modified>
</cp:coreProperties>
</file>