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  <p:sldMasterId id="2147483720" r:id="rId2"/>
  </p:sldMasterIdLst>
  <p:notesMasterIdLst>
    <p:notesMasterId r:id="rId71"/>
  </p:notesMasterIdLst>
  <p:sldIdLst>
    <p:sldId id="405" r:id="rId3"/>
    <p:sldId id="616" r:id="rId4"/>
    <p:sldId id="711" r:id="rId5"/>
    <p:sldId id="618" r:id="rId6"/>
    <p:sldId id="631" r:id="rId7"/>
    <p:sldId id="719" r:id="rId8"/>
    <p:sldId id="724" r:id="rId9"/>
    <p:sldId id="725" r:id="rId10"/>
    <p:sldId id="738" r:id="rId11"/>
    <p:sldId id="721" r:id="rId12"/>
    <p:sldId id="544" r:id="rId13"/>
    <p:sldId id="585" r:id="rId14"/>
    <p:sldId id="597" r:id="rId15"/>
    <p:sldId id="598" r:id="rId16"/>
    <p:sldId id="599" r:id="rId17"/>
    <p:sldId id="600" r:id="rId18"/>
    <p:sldId id="726" r:id="rId19"/>
    <p:sldId id="635" r:id="rId20"/>
    <p:sldId id="637" r:id="rId21"/>
    <p:sldId id="684" r:id="rId22"/>
    <p:sldId id="698" r:id="rId23"/>
    <p:sldId id="674" r:id="rId24"/>
    <p:sldId id="675" r:id="rId25"/>
    <p:sldId id="737" r:id="rId26"/>
    <p:sldId id="729" r:id="rId27"/>
    <p:sldId id="730" r:id="rId28"/>
    <p:sldId id="681" r:id="rId29"/>
    <p:sldId id="713" r:id="rId30"/>
    <p:sldId id="603" r:id="rId31"/>
    <p:sldId id="605" r:id="rId32"/>
    <p:sldId id="707" r:id="rId33"/>
    <p:sldId id="727" r:id="rId34"/>
    <p:sldId id="643" r:id="rId35"/>
    <p:sldId id="731" r:id="rId36"/>
    <p:sldId id="732" r:id="rId37"/>
    <p:sldId id="679" r:id="rId38"/>
    <p:sldId id="572" r:id="rId39"/>
    <p:sldId id="573" r:id="rId40"/>
    <p:sldId id="574" r:id="rId41"/>
    <p:sldId id="708" r:id="rId42"/>
    <p:sldId id="700" r:id="rId43"/>
    <p:sldId id="704" r:id="rId44"/>
    <p:sldId id="701" r:id="rId45"/>
    <p:sldId id="702" r:id="rId46"/>
    <p:sldId id="610" r:id="rId47"/>
    <p:sldId id="611" r:id="rId48"/>
    <p:sldId id="612" r:id="rId49"/>
    <p:sldId id="715" r:id="rId50"/>
    <p:sldId id="728" r:id="rId51"/>
    <p:sldId id="697" r:id="rId52"/>
    <p:sldId id="733" r:id="rId53"/>
    <p:sldId id="578" r:id="rId54"/>
    <p:sldId id="645" r:id="rId55"/>
    <p:sldId id="646" r:id="rId56"/>
    <p:sldId id="651" r:id="rId57"/>
    <p:sldId id="614" r:id="rId58"/>
    <p:sldId id="650" r:id="rId59"/>
    <p:sldId id="649" r:id="rId60"/>
    <p:sldId id="648" r:id="rId61"/>
    <p:sldId id="652" r:id="rId62"/>
    <p:sldId id="734" r:id="rId63"/>
    <p:sldId id="582" r:id="rId64"/>
    <p:sldId id="581" r:id="rId65"/>
    <p:sldId id="626" r:id="rId66"/>
    <p:sldId id="695" r:id="rId67"/>
    <p:sldId id="736" r:id="rId68"/>
    <p:sldId id="735" r:id="rId69"/>
    <p:sldId id="390" r:id="rId7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1E1CE3"/>
    <a:srgbClr val="990000"/>
    <a:srgbClr val="009644"/>
    <a:srgbClr val="33CCCC"/>
    <a:srgbClr val="08120B"/>
    <a:srgbClr val="993366"/>
    <a:srgbClr val="00CCFF"/>
    <a:srgbClr val="CC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21" autoAdjust="0"/>
    <p:restoredTop sz="94660"/>
  </p:normalViewPr>
  <p:slideViewPr>
    <p:cSldViewPr>
      <p:cViewPr varScale="1">
        <p:scale>
          <a:sx n="64" d="100"/>
          <a:sy n="64" d="100"/>
        </p:scale>
        <p:origin x="10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E52D2D4-50D1-4757-8352-3B88D651D267}" type="datetimeFigureOut">
              <a:rPr lang="zh-CN" altLang="en-US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D6C8DB-8926-4F63-BE7D-AB3A84CCF9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E92E8-7AE7-4C3A-B3F1-1956BD753CDD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47708-D92D-48A6-80BA-949D37945D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06479-63B3-4AA1-979F-605D877DE012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923C-9686-4037-AE81-1A6350753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1D41-19E6-434E-82B6-F757AD796333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780E0-2DD7-40D6-8F48-83890B393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E92E8-7AE7-4C3A-B3F1-1956BD753CDD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47708-D92D-48A6-80BA-949D37945D7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9680F-9938-44A0-A981-89972F2B7D03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64F5BA-2636-474F-B531-90017FC70F72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2F7B6-6A5C-46FA-A132-26F207E0286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B7AB33-7B2F-4809-BA93-64C407FBA824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22798-FC56-4CFF-9C1B-234A77CDF99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260B0A-0F58-46A7-8C1D-074F14B7B2A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B0274-49C9-4AFA-ACCF-8E9412EEACD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33D7C6-BDB9-481E-AD67-BDD1F4D07D9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1F824A-7199-421C-80FD-B6870BFD9CB8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CAA606-3609-4E3B-B03C-C2CD67E39BB1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9B27B-3FD1-4288-9C68-85165C6F021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F10437-1E21-4578-A7B3-BE17E4E09C95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B442EE-02DE-4302-9B66-A9F70BE7F3B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0000FF"/>
                </a:solidFill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9680F-9938-44A0-A981-89972F2B7D03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DE3B-26A9-4898-97DE-031EF2A922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FD9FB2-308B-4860-97CB-88CB5883594F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3FEA41-E98B-4B81-A0F5-12711364EA0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006479-63B3-4AA1-979F-605D877DE012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F923C-9686-4037-AE81-1A635075338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D0C595-3CCD-4872-85FF-0A35E0EA646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B6406-D3A5-468E-BE02-3CC3405BDB7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4F5BA-2636-474F-B531-90017FC70F72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2F7B6-6A5C-46FA-A132-26F207E028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7AB33-7B2F-4809-BA93-64C407FBA824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22798-FC56-4CFF-9C1B-234A77CDF9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260B0A-0F58-46A7-8C1D-074F14B7B2A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B0274-49C9-4AFA-ACCF-8E9412EEA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D7C6-BDB9-481E-AD67-BDD1F4D07D99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F824A-7199-421C-80FD-B6870BFD9C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AA606-3609-4E3B-B03C-C2CD67E39BB1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9B27B-3FD1-4288-9C68-85165C6F02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10437-1E21-4578-A7B3-BE17E4E09C95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442EE-02DE-4302-9B66-A9F70BE7F3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D9FB2-308B-4860-97CB-88CB5883594F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FEA41-E98B-4B81-A0F5-12711364EA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9D0C595-3CCD-4872-85FF-0A35E0EA646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4FB6406-D3A5-468E-BE02-3CC3405BDB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D0C595-3CCD-4872-85FF-0A35E0EA6466}" type="datetime1">
              <a:rPr lang="zh-CN" altLang="en-US" smtClean="0"/>
              <a:pPr>
                <a:defRPr/>
              </a:pPr>
              <a:t>2023/3/5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4FB6406-D3A5-468E-BE02-3CC3405BDB7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>
          <a:xfrm>
            <a:off x="1319666" y="1379558"/>
            <a:ext cx="6858000" cy="103049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编译原理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2655" y="2945203"/>
            <a:ext cx="7270955" cy="1589344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1800"/>
              </a:spcBef>
              <a:spcAft>
                <a:spcPts val="1800"/>
              </a:spcAft>
              <a:defRPr/>
            </a:pPr>
            <a:r>
              <a:rPr lang="zh-CN" altLang="en-US" sz="36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第五章语法分析</a:t>
            </a:r>
            <a:endParaRPr lang="en-US" altLang="zh-CN" sz="3600" b="1" dirty="0">
              <a:solidFill>
                <a:srgbClr val="1E1CE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fontAlgn="auto" hangingPunct="1">
              <a:spcBef>
                <a:spcPts val="1800"/>
              </a:spcBef>
              <a:spcAft>
                <a:spcPts val="1800"/>
              </a:spcAft>
              <a:defRPr/>
            </a:pPr>
            <a:r>
              <a:rPr lang="zh-CN" altLang="en-US" sz="3300" b="1" dirty="0">
                <a:solidFill>
                  <a:srgbClr val="1E1CE3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自下而上分析法之第三部分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47544" y="4862288"/>
            <a:ext cx="20109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srgbClr val="1E1CE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徐德智</a:t>
            </a:r>
            <a:endParaRPr lang="en-US" altLang="zh-CN" sz="2000" b="1" dirty="0">
              <a:solidFill>
                <a:srgbClr val="1E1CE3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中南大学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2023</a:t>
            </a:r>
            <a:r>
              <a:rPr lang="zh-CN" altLang="en-US" sz="20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rPr>
              <a:t>年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149" name="图片 7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517" y="2569028"/>
            <a:ext cx="8234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3019425" y="6348413"/>
            <a:ext cx="31051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 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 2023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47395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77240" y="1463040"/>
            <a:ext cx="1584960" cy="22579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tIns="0"/>
          <a:lstStyle/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1)E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+T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(2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)E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*F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(4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)T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F</a:t>
            </a:r>
            <a:endParaRPr lang="en-US" altLang="zh-CN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(5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宋体" pitchFamily="2" charset="-122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E)</a:t>
            </a:r>
          </a:p>
          <a:p>
            <a:pPr marL="228600" indent="-228600" defTabSz="914400" eaLnBrk="0" hangingPunct="0">
              <a:spcAft>
                <a:spcPts val="10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(6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)F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4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95562"/>
              </p:ext>
            </p:extLst>
          </p:nvPr>
        </p:nvGraphicFramePr>
        <p:xfrm>
          <a:off x="3352799" y="1563244"/>
          <a:ext cx="4998720" cy="2016000"/>
        </p:xfrm>
        <a:graphic>
          <a:graphicData uri="http://schemas.openxmlformats.org/drawingml/2006/table">
            <a:tbl>
              <a:tblPr/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follow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{+}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{+,)}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{+,*}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{*,+,)}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F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{+,*}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dirty="0">
                          <a:latin typeface="楷体" pitchFamily="49" charset="-122"/>
                          <a:ea typeface="楷体" pitchFamily="49" charset="-122"/>
                        </a:rPr>
                        <a:t>{*,+,)}</a:t>
                      </a:r>
                      <a:endParaRPr lang="zh-CN" altLang="en-US" sz="2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5445809" y="4004216"/>
            <a:ext cx="2920951" cy="2335624"/>
            <a:chOff x="5445809" y="4065176"/>
            <a:chExt cx="2920951" cy="2335624"/>
          </a:xfrm>
        </p:grpSpPr>
        <p:sp>
          <p:nvSpPr>
            <p:cNvPr id="7" name="内容占位符 2"/>
            <p:cNvSpPr txBox="1">
              <a:spLocks/>
            </p:cNvSpPr>
            <p:nvPr/>
          </p:nvSpPr>
          <p:spPr bwMode="auto">
            <a:xfrm>
              <a:off x="5445809" y="4065176"/>
              <a:ext cx="1595071" cy="233562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tIns="36000"/>
            <a:lstStyle/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(1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)Z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(2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)Z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XYZ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(3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)Y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(4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)Y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ε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(5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)X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4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(6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)X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endPara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 bwMode="auto">
            <a:xfrm>
              <a:off x="7538085" y="4584065"/>
              <a:ext cx="828675" cy="9480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Pct val="60000"/>
                <a:tabLst/>
                <a:defRPr/>
              </a:pPr>
              <a:r>
                <a:rPr kumimoji="0" lang="en-US" altLang="zh-CN" sz="5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?</a:t>
              </a:r>
              <a:endPara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</p:grp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132889" y="4278536"/>
            <a:ext cx="3301951" cy="1786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Follow(E)={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Follow(T)={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Follow(F)={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+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en-US" altLang="zh-CN" sz="28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</a:pPr>
            <a:endParaRPr lang="zh-CN" altLang="en-US" sz="28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5BCA3-E288-4A2E-AA89-979061215B15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8639" y="297917"/>
            <a:ext cx="80501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例</a:t>
            </a:r>
            <a:r>
              <a:rPr kumimoji="1" lang="en-US" altLang="zh-CN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-SLR(1)</a:t>
            </a:r>
            <a:r>
              <a:rPr kumimoji="1" lang="zh-CN" altLang="en-US" sz="3600" dirty="0">
                <a:solidFill>
                  <a:srgbClr val="1E1CE3"/>
                </a:solidFill>
                <a:latin typeface="华文新魏" pitchFamily="2" charset="-122"/>
                <a:ea typeface="华文新魏" pitchFamily="2" charset="-122"/>
              </a:rPr>
              <a:t>分析表的构造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855406" y="1457628"/>
            <a:ext cx="3908323" cy="43858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800"/>
              </a:spcAft>
              <a:buSzPct val="50000"/>
              <a:buFont typeface="Wingdings" pitchFamily="2" charset="2"/>
              <a:buChar char="n"/>
            </a:pPr>
            <a:r>
              <a:rPr kumimoji="1"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例如</a:t>
            </a:r>
            <a:r>
              <a:rPr kumimoji="1"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文法（</a:t>
            </a:r>
            <a:r>
              <a:rPr kumimoji="1" lang="en-US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5.8</a:t>
            </a:r>
            <a:r>
              <a:rPr kumimoji="1" lang="zh-CN" altLang="en-US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kumimoji="1" lang="en-US" altLang="zh-CN" sz="2800" baseline="-25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lvl="2" algn="just">
              <a:spcBef>
                <a:spcPts val="600"/>
              </a:spcBef>
              <a:buSzPct val="50000"/>
            </a:pP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(0)S</a:t>
            </a:r>
            <a:r>
              <a:rPr kumimoji="1" lang="en-US" altLang="zh-CN" sz="2800" dirty="0">
                <a:solidFill>
                  <a:srgbClr val="1E1CE3"/>
                </a:solidFill>
                <a:latin typeface="+mn-lt"/>
                <a:ea typeface="楷体" pitchFamily="49" charset="-122"/>
              </a:rPr>
              <a:t>’</a:t>
            </a:r>
            <a:r>
              <a:rPr kumimoji="1" lang="en-US" altLang="zh-CN" sz="2800" dirty="0">
                <a:solidFill>
                  <a:srgbClr val="1E1CE3"/>
                </a:solidFill>
                <a:latin typeface="宋体" pitchFamily="2" charset="-122"/>
              </a:rPr>
              <a:t>→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</a:t>
            </a:r>
          </a:p>
          <a:p>
            <a:pPr lvl="2" algn="just">
              <a:spcBef>
                <a:spcPts val="600"/>
              </a:spcBef>
              <a:buSzPct val="50000"/>
            </a:pP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(1)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kumimoji="1" lang="en-US" altLang="zh-CN" sz="2800" dirty="0">
                <a:solidFill>
                  <a:srgbClr val="1E1CE3"/>
                </a:solidFill>
                <a:latin typeface="宋体" pitchFamily="2" charset="-122"/>
              </a:rPr>
              <a:t>→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E+T</a:t>
            </a:r>
          </a:p>
          <a:p>
            <a:pPr lvl="2" algn="just">
              <a:spcBef>
                <a:spcPts val="600"/>
              </a:spcBef>
              <a:buSzPct val="50000"/>
            </a:pP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(2)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kumimoji="1" lang="en-US" altLang="zh-CN" sz="2800" dirty="0">
                <a:solidFill>
                  <a:srgbClr val="1E1CE3"/>
                </a:solidFill>
                <a:latin typeface="宋体" pitchFamily="2" charset="-122"/>
              </a:rPr>
              <a:t>→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</a:t>
            </a:r>
          </a:p>
          <a:p>
            <a:pPr lvl="2" algn="just">
              <a:spcBef>
                <a:spcPts val="600"/>
              </a:spcBef>
              <a:buSzPct val="50000"/>
            </a:pP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(3)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kumimoji="1" lang="en-US" altLang="zh-CN" sz="2800" dirty="0">
                <a:solidFill>
                  <a:srgbClr val="1E1CE3"/>
                </a:solidFill>
                <a:latin typeface="宋体" pitchFamily="2" charset="-122"/>
              </a:rPr>
              <a:t>→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T*F</a:t>
            </a:r>
          </a:p>
          <a:p>
            <a:pPr lvl="2" algn="just">
              <a:spcBef>
                <a:spcPts val="600"/>
              </a:spcBef>
              <a:buSzPct val="50000"/>
            </a:pP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(4)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kumimoji="1" lang="en-US" altLang="zh-CN" sz="2800" dirty="0">
                <a:solidFill>
                  <a:srgbClr val="1E1CE3"/>
                </a:solidFill>
                <a:latin typeface="宋体" pitchFamily="2" charset="-122"/>
              </a:rPr>
              <a:t>→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</a:t>
            </a:r>
          </a:p>
          <a:p>
            <a:pPr lvl="2" algn="just">
              <a:spcBef>
                <a:spcPts val="600"/>
              </a:spcBef>
              <a:buSzPct val="50000"/>
            </a:pP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(5)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800" dirty="0">
                <a:solidFill>
                  <a:srgbClr val="1E1CE3"/>
                </a:solidFill>
                <a:latin typeface="宋体" pitchFamily="2" charset="-122"/>
              </a:rPr>
              <a:t>→</a:t>
            </a: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(E)</a:t>
            </a:r>
          </a:p>
          <a:p>
            <a:pPr lvl="2" algn="just">
              <a:spcBef>
                <a:spcPts val="600"/>
              </a:spcBef>
              <a:buSzPct val="50000"/>
            </a:pPr>
            <a:r>
              <a:rPr kumimoji="1" lang="en-US" altLang="zh-CN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(6)</a:t>
            </a:r>
            <a:r>
              <a:rPr kumimoji="1" lang="en-US" altLang="zh-CN" sz="28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kumimoji="1" lang="en-US" altLang="zh-CN" sz="2800" dirty="0" err="1">
                <a:solidFill>
                  <a:srgbClr val="1E1CE3"/>
                </a:solidFill>
                <a:latin typeface="宋体" pitchFamily="2" charset="-122"/>
              </a:rPr>
              <a:t>→</a:t>
            </a:r>
            <a:r>
              <a:rPr kumimoji="1" lang="en-US" altLang="zh-CN" sz="28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kumimoji="1" lang="en-US" altLang="zh-CN" sz="28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42444" y="1234735"/>
            <a:ext cx="1353142" cy="1332966"/>
            <a:chOff x="30163" y="2300288"/>
            <a:chExt cx="1353142" cy="1332966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矩形 8"/>
            <p:cNvSpPr/>
            <p:nvPr/>
          </p:nvSpPr>
          <p:spPr>
            <a:xfrm>
              <a:off x="55950" y="3255882"/>
              <a:ext cx="1327355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111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72179" y="2841239"/>
            <a:ext cx="5048861" cy="862081"/>
            <a:chOff x="3272179" y="2841239"/>
            <a:chExt cx="5048861" cy="862081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 bwMode="auto">
            <a:xfrm>
              <a:off x="5125769" y="3166016"/>
              <a:ext cx="3195271" cy="5373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36000"/>
            <a:lstStyle/>
            <a:p>
              <a:pPr marL="228600" indent="-228600" defTabSz="914400" eaLnBrk="0" hangingPunct="0">
                <a:spcBef>
                  <a:spcPts val="600"/>
                </a:spcBef>
                <a:spcAft>
                  <a:spcPts val="600"/>
                </a:spcAft>
              </a:pPr>
              <a:r>
                <a:rPr kumimoji="1" lang="en-US" altLang="zh-CN" sz="3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sz="3200" dirty="0">
                  <a:solidFill>
                    <a:srgbClr val="C00000"/>
                  </a:solidFill>
                  <a:ea typeface="楷体" pitchFamily="49" charset="-122"/>
                </a:rPr>
                <a:t>’</a:t>
              </a:r>
              <a:r>
                <a:rPr kumimoji="1" lang="en-US" altLang="zh-CN" sz="3200" dirty="0">
                  <a:solidFill>
                    <a:srgbClr val="C00000"/>
                  </a:solidFill>
                  <a:latin typeface="宋体" pitchFamily="2" charset="-122"/>
                </a:rPr>
                <a:t>→</a:t>
              </a:r>
              <a:r>
                <a:rPr kumimoji="1" lang="en-US" altLang="zh-CN" sz="32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#</a:t>
              </a:r>
              <a:r>
                <a:rPr kumimoji="1" lang="en-US" altLang="zh-CN" sz="3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32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#</a:t>
              </a:r>
              <a:r>
                <a:rPr kumimoji="1" lang="en-US" altLang="zh-CN" sz="3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kumimoji="1" lang="zh-CN" altLang="en-US" sz="3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或 </a:t>
              </a:r>
              <a:r>
                <a:rPr kumimoji="1" lang="en-US" altLang="zh-CN" sz="32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$</a:t>
              </a:r>
              <a:r>
                <a:rPr kumimoji="1" lang="en-US" altLang="zh-CN" sz="3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32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$</a:t>
              </a:r>
              <a:endParaRPr lang="zh-CN" altLang="en-US" sz="32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 rot="1440000">
              <a:off x="3272179" y="2841239"/>
              <a:ext cx="1902715" cy="16209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2"/>
          <p:cNvGraphicFramePr>
            <a:graphicFrameLocks noGrp="1"/>
          </p:cNvGraphicFramePr>
          <p:nvPr/>
        </p:nvGraphicFramePr>
        <p:xfrm>
          <a:off x="537582" y="2687120"/>
          <a:ext cx="8001000" cy="155448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9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93194"/>
            <a:ext cx="6362085" cy="649748"/>
          </a:xfrm>
        </p:spPr>
        <p:txBody>
          <a:bodyPr/>
          <a:lstStyle/>
          <a:p>
            <a:r>
              <a:rPr kumimoji="1" lang="zh-CN" altLang="en-US" sz="3600" dirty="0">
                <a:latin typeface="Times New Roman" pitchFamily="18" charset="0"/>
              </a:rPr>
              <a:t>状态描述序列如下：</a:t>
            </a:r>
            <a:endParaRPr lang="zh-CN" altLang="en-US" sz="3600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589970" y="921105"/>
          <a:ext cx="7896224" cy="1636325"/>
        </p:xfrm>
        <a:graphic>
          <a:graphicData uri="http://schemas.openxmlformats.org/drawingml/2006/table">
            <a:tbl>
              <a:tblPr/>
              <a:tblGrid>
                <a:gridCol w="134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9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状态</a:t>
                      </a:r>
                      <a:endParaRPr kumimoji="0" lang="zh-CN" alt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1E1CE3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项目集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后继符号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后继状态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858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楷体_GB2312"/>
                        </a:rPr>
                        <a:t>→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T·</a:t>
                      </a:r>
                    </a:p>
                    <a:p>
                      <a:pPr marL="7858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T</a:t>
                      </a: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楷体_GB2312"/>
                        </a:rPr>
                        <a:t>→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T·*F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#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*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7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9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E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楷体_GB2312"/>
                        </a:rPr>
                        <a:t>→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E+T·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T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楷体_GB2312"/>
                        </a:rPr>
                        <a:t>→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T·*F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#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*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1E1CE3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1E1CE3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29654" y="6356350"/>
            <a:ext cx="442912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453975" y="4406543"/>
            <a:ext cx="7004101" cy="2079524"/>
            <a:chOff x="453975" y="4406543"/>
            <a:chExt cx="7004101" cy="2079524"/>
          </a:xfrm>
        </p:grpSpPr>
        <p:sp>
          <p:nvSpPr>
            <p:cNvPr id="6" name="矩形 5"/>
            <p:cNvSpPr/>
            <p:nvPr/>
          </p:nvSpPr>
          <p:spPr>
            <a:xfrm>
              <a:off x="453975" y="4406543"/>
              <a:ext cx="1046213" cy="20795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914400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S</a:t>
              </a:r>
              <a:r>
                <a:rPr lang="en-US" altLang="zh-CN" sz="2000" dirty="0">
                  <a:solidFill>
                    <a:srgbClr val="1E1CE3"/>
                  </a:solidFill>
                  <a:ea typeface="楷体" pitchFamily="49" charset="-122"/>
                  <a:cs typeface="楷体_GB2312"/>
                </a:rPr>
                <a:t>’</a:t>
              </a:r>
              <a:r>
                <a:rPr lang="en-US" altLang="zh-CN" sz="20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  <a:cs typeface="楷体_GB2312"/>
                </a:rPr>
                <a:t>→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E</a:t>
              </a:r>
            </a:p>
            <a:p>
              <a:pPr lvl="0" defTabSz="914400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E</a:t>
              </a:r>
              <a:r>
                <a:rPr lang="en-US" altLang="zh-CN" sz="20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  <a:cs typeface="楷体_GB2312"/>
                </a:rPr>
                <a:t>→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E+T</a:t>
              </a:r>
            </a:p>
            <a:p>
              <a:pPr lvl="0" defTabSz="914400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E</a:t>
              </a:r>
              <a:r>
                <a:rPr lang="en-US" altLang="zh-CN" sz="20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  <a:cs typeface="楷体_GB2312"/>
                </a:rPr>
                <a:t>→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T</a:t>
              </a:r>
            </a:p>
            <a:p>
              <a:pPr lvl="0" defTabSz="914400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T</a:t>
              </a:r>
              <a:r>
                <a:rPr lang="zh-CN" altLang="en-US" sz="20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  <a:cs typeface="楷体_GB2312"/>
                </a:rPr>
                <a:t>→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T</a:t>
              </a:r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*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F</a:t>
              </a:r>
            </a:p>
            <a:p>
              <a:pPr lvl="0" defTabSz="914400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T</a:t>
              </a:r>
              <a:r>
                <a:rPr lang="zh-CN" altLang="en-US" sz="20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  <a:cs typeface="楷体_GB2312"/>
                </a:rPr>
                <a:t>→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F</a:t>
              </a:r>
            </a:p>
            <a:p>
              <a:pPr lvl="0" defTabSz="914400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F</a:t>
              </a:r>
              <a:r>
                <a:rPr lang="en-US" altLang="zh-CN" sz="20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  <a:cs typeface="楷体_GB2312"/>
                </a:rPr>
                <a:t>→</a:t>
              </a:r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(E)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endParaRPr>
            </a:p>
            <a:p>
              <a:pPr lvl="0" defTabSz="914400"/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F</a:t>
              </a:r>
              <a:r>
                <a:rPr lang="en-US" altLang="zh-CN" sz="2000" dirty="0">
                  <a:solidFill>
                    <a:srgbClr val="1E1CE3"/>
                  </a:solidFill>
                  <a:latin typeface="宋体" pitchFamily="2" charset="-122"/>
                  <a:ea typeface="宋体" pitchFamily="2" charset="-122"/>
                  <a:cs typeface="楷体_GB2312"/>
                </a:rPr>
                <a:t>→</a:t>
              </a:r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ｉ</a:t>
              </a:r>
              <a:endParaRPr lang="zh-CN" altLang="en-US" sz="2000" dirty="0">
                <a:solidFill>
                  <a:srgbClr val="1E1CE3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700208" y="4429125"/>
              <a:ext cx="5757868" cy="17716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85738" indent="-185738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9644"/>
                </a:buClr>
                <a:buSzPct val="65000"/>
                <a:buFont typeface="Wingdings" pitchFamily="2" charset="2"/>
                <a:buChar char="l"/>
              </a:pPr>
              <a:r>
                <a:rPr kumimoji="1" lang="zh-CN" altLang="en-US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对于状态</a:t>
              </a:r>
              <a:r>
                <a:rPr kumimoji="1"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zh-CN" altLang="en-US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endParaRPr kumimoji="1"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42913" lvl="2" indent="-185738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9644"/>
                </a:buClr>
                <a:buSzPct val="65000"/>
                <a:buFont typeface="Wingdings" pitchFamily="2" charset="2"/>
                <a:buChar char="Ø"/>
              </a:pPr>
              <a:r>
                <a:rPr kumimoji="1"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计算</a:t>
              </a:r>
              <a:r>
                <a:rPr kumimoji="1"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FOLLOW(E)={#,+,)}</a:t>
              </a:r>
              <a:r>
                <a:rPr kumimoji="1"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kumimoji="1"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FOLLOW(E)∩{*}=</a:t>
              </a:r>
              <a:r>
                <a:rPr kumimoji="1"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</a:t>
              </a:r>
            </a:p>
            <a:p>
              <a:pPr marL="185738" lvl="1" indent="-185738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9644"/>
                </a:buClr>
                <a:buSzPct val="65000"/>
                <a:buFont typeface="Wingdings" pitchFamily="2" charset="2"/>
                <a:buChar char="l"/>
              </a:pPr>
              <a:r>
                <a:rPr kumimoji="1" lang="zh-CN" altLang="en-US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对于状态</a:t>
              </a:r>
              <a:r>
                <a:rPr kumimoji="1" lang="en-US" altLang="zh-CN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9</a:t>
              </a:r>
              <a:r>
                <a:rPr kumimoji="1" lang="zh-CN" altLang="en-US" sz="22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endParaRPr kumimoji="1" lang="en-US" altLang="zh-CN" sz="22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442913" lvl="2" indent="-185738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9644"/>
                </a:buClr>
                <a:buSzPct val="65000"/>
                <a:buFont typeface="Wingdings" pitchFamily="2" charset="2"/>
                <a:buChar char="Ø"/>
              </a:pPr>
              <a:r>
                <a:rPr kumimoji="1"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计算</a:t>
              </a:r>
              <a:r>
                <a:rPr kumimoji="1"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FOLLOW(E)={#,+,)}</a:t>
              </a:r>
              <a:r>
                <a:rPr kumimoji="1"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；</a:t>
              </a:r>
              <a:r>
                <a:rPr kumimoji="1"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FOLLOW(E)∩{*}=</a:t>
              </a:r>
              <a:r>
                <a:rPr kumimoji="1"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</a:t>
              </a:r>
              <a:endPara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535782" y="2687120"/>
            <a:ext cx="8002800" cy="155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Group 2"/>
          <p:cNvGraphicFramePr>
            <a:graphicFrameLocks noGrp="1"/>
          </p:cNvGraphicFramePr>
          <p:nvPr/>
        </p:nvGraphicFramePr>
        <p:xfrm>
          <a:off x="537582" y="2687120"/>
          <a:ext cx="8001000" cy="155448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GOTO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9</a:t>
                      </a: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r</a:t>
                      </a:r>
                      <a:r>
                        <a:rPr kumimoji="0" lang="en-US" altLang="zh-CN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楷体_GB231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楷体_GB231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7602325" y="4449431"/>
            <a:ext cx="1327355" cy="1551315"/>
            <a:chOff x="7602325" y="4449431"/>
            <a:chExt cx="1327355" cy="1551315"/>
          </a:xfrm>
        </p:grpSpPr>
        <p:sp>
          <p:nvSpPr>
            <p:cNvPr id="10" name="矩形 9"/>
            <p:cNvSpPr/>
            <p:nvPr/>
          </p:nvSpPr>
          <p:spPr>
            <a:xfrm>
              <a:off x="7843837" y="5586409"/>
              <a:ext cx="828675" cy="41433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图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5.5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7602325" y="4449431"/>
              <a:ext cx="1327355" cy="1047212"/>
              <a:chOff x="-144073" y="2300289"/>
              <a:chExt cx="1327355" cy="1047212"/>
            </a:xfrm>
          </p:grpSpPr>
          <p:pic>
            <p:nvPicPr>
              <p:cNvPr id="18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63" y="2300289"/>
                <a:ext cx="914400" cy="7015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9" name="矩形 18"/>
              <p:cNvSpPr/>
              <p:nvPr/>
            </p:nvSpPr>
            <p:spPr>
              <a:xfrm>
                <a:off x="-144073" y="2970129"/>
                <a:ext cx="1327355" cy="37737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第</a:t>
                </a:r>
                <a:r>
                  <a:rPr lang="en-US" altLang="zh-CN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101</a:t>
                </a:r>
                <a:r>
                  <a:rPr lang="zh-CN" altLang="en-US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页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4913"/>
            <a:ext cx="7886700" cy="858991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032387"/>
            <a:ext cx="2952751" cy="4667373"/>
          </a:xfrm>
        </p:spPr>
        <p:txBody>
          <a:bodyPr/>
          <a:lstStyle/>
          <a:p>
            <a:r>
              <a:rPr lang="zh-CN" altLang="en-US" dirty="0"/>
              <a:t>文法：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S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err="1"/>
              <a:t>xAy|xBz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A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err="1"/>
              <a:t>aA|a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 err="1"/>
              <a:t>B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 err="1"/>
              <a:t>bB|a</a:t>
            </a:r>
            <a:endParaRPr lang="en-US" altLang="zh-CN" dirty="0"/>
          </a:p>
          <a:p>
            <a:r>
              <a:rPr lang="zh-CN" altLang="en-US" dirty="0"/>
              <a:t>解：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、拓广文法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、构造</a:t>
            </a:r>
            <a:r>
              <a:rPr lang="en-US" altLang="zh-CN" dirty="0"/>
              <a:t>DFA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61884" y="1666568"/>
            <a:ext cx="4849332" cy="4542497"/>
            <a:chOff x="1061884" y="1666568"/>
            <a:chExt cx="4849332" cy="4542497"/>
          </a:xfrm>
        </p:grpSpPr>
        <p:sp>
          <p:nvSpPr>
            <p:cNvPr id="6" name="矩形 5"/>
            <p:cNvSpPr/>
            <p:nvPr/>
          </p:nvSpPr>
          <p:spPr>
            <a:xfrm>
              <a:off x="4006216" y="3362626"/>
              <a:ext cx="1905000" cy="28464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Aft>
                  <a:spcPts val="200"/>
                </a:spcAft>
              </a:pPr>
              <a:r>
                <a:rPr lang="zh-CN" altLang="en-US" sz="24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 ① </a:t>
              </a:r>
              <a:r>
                <a:rPr lang="en-US" altLang="zh-CN" sz="24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’→</a:t>
              </a:r>
              <a:r>
                <a:rPr lang="en-US" altLang="zh-CN" sz="24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pPr>
                <a:spcAft>
                  <a:spcPts val="200"/>
                </a:spcAft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② 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 dirty="0" err="1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xAy</a:t>
              </a:r>
              <a:endPara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200"/>
                </a:spcAft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③ 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 dirty="0" err="1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xBz</a:t>
              </a:r>
              <a:endPara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200"/>
                </a:spcAft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④ 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 err="1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aA</a:t>
              </a:r>
              <a:endPara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200"/>
                </a:spcAft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⑤ 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en-US" altLang="zh-CN" sz="2400" dirty="0" err="1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200"/>
                </a:spcAft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⑥ 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bB</a:t>
              </a:r>
              <a:endPara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spcAft>
                  <a:spcPts val="200"/>
                </a:spcAft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 ⑦ 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en-US" altLang="zh-CN" sz="2400" dirty="0" err="1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61884" y="1666568"/>
              <a:ext cx="1814051" cy="14453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>
              <a:stCxn id="7" idx="2"/>
              <a:endCxn id="6" idx="1"/>
            </p:cNvCxnSpPr>
            <p:nvPr/>
          </p:nvCxnSpPr>
          <p:spPr>
            <a:xfrm>
              <a:off x="1968910" y="3111910"/>
              <a:ext cx="2037306" cy="1673936"/>
            </a:xfrm>
            <a:prstGeom prst="straightConnector1">
              <a:avLst/>
            </a:prstGeom>
            <a:ln w="19050">
              <a:solidFill>
                <a:srgbClr val="1E1CE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下箭头 15"/>
          <p:cNvSpPr/>
          <p:nvPr/>
        </p:nvSpPr>
        <p:spPr>
          <a:xfrm>
            <a:off x="2743200" y="5135880"/>
            <a:ext cx="274320" cy="762000"/>
          </a:xfrm>
          <a:prstGeom prst="downArrow">
            <a:avLst/>
          </a:prstGeom>
          <a:solidFill>
            <a:srgbClr val="1E1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142"/>
            <a:ext cx="7886700" cy="578772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例题</a:t>
            </a:r>
            <a:r>
              <a:rPr lang="zh-CN" altLang="en-US" sz="3200" dirty="0"/>
              <a:t>（续</a:t>
            </a:r>
            <a:r>
              <a:rPr lang="en-US" altLang="zh-CN" sz="3200" dirty="0"/>
              <a:t>1</a:t>
            </a:r>
            <a:r>
              <a:rPr lang="zh-CN" altLang="en-US" sz="3200" dirty="0"/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539304" y="6489082"/>
            <a:ext cx="418485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28877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9482" y="4345706"/>
            <a:ext cx="830330" cy="197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" name="组合 18"/>
          <p:cNvGrpSpPr/>
          <p:nvPr/>
        </p:nvGrpSpPr>
        <p:grpSpPr>
          <a:xfrm>
            <a:off x="457207" y="1044667"/>
            <a:ext cx="8177981" cy="5263397"/>
            <a:chOff x="737419" y="631723"/>
            <a:chExt cx="8177981" cy="5263397"/>
          </a:xfrm>
        </p:grpSpPr>
        <p:sp>
          <p:nvSpPr>
            <p:cNvPr id="21" name="矩形 20"/>
            <p:cNvSpPr/>
            <p:nvPr/>
          </p:nvSpPr>
          <p:spPr>
            <a:xfrm>
              <a:off x="737419" y="1165123"/>
              <a:ext cx="1696065" cy="9438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·S</a:t>
              </a: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xAy</a:t>
              </a:r>
              <a:endParaRPr lang="en-US" altLang="zh-CN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xBz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01500" y="1166101"/>
              <a:ext cx="1375226" cy="4375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S·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034115" y="742335"/>
              <a:ext cx="1696065" cy="4375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xA·y</a:t>
              </a:r>
              <a:endParaRPr lang="en-US" altLang="zh-CN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034115" y="1553497"/>
              <a:ext cx="1696065" cy="43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xB·z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161816" y="742336"/>
              <a:ext cx="1696065" cy="43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xAy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161816" y="1538749"/>
              <a:ext cx="1696065" cy="43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xBz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901499" y="1820443"/>
              <a:ext cx="1696065" cy="1867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x·Ay</a:t>
              </a:r>
              <a:endParaRPr lang="en-US" altLang="zh-CN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x·Bz</a:t>
              </a:r>
              <a:endParaRPr lang="en-US" altLang="zh-CN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aA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bB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034115" y="2445283"/>
              <a:ext cx="1696065" cy="15018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a·A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FF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a·</a:t>
              </a:r>
            </a:p>
            <a:p>
              <a:pPr marL="360000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FF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a·</a:t>
              </a: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034115" y="4822723"/>
              <a:ext cx="1696065" cy="10141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b·B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bB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161816" y="3207283"/>
              <a:ext cx="1696065" cy="11970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a·</a:t>
              </a: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a·A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·a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7161816" y="4716042"/>
              <a:ext cx="1696065" cy="43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bB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161816" y="5455920"/>
              <a:ext cx="1696065" cy="43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a·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161816" y="2449102"/>
              <a:ext cx="1696065" cy="439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60000"/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000" dirty="0">
                  <a:solidFill>
                    <a:srgbClr val="08120B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0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aA</a:t>
              </a:r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0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V="1">
              <a:off x="2439350" y="1384869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2439350" y="1961131"/>
              <a:ext cx="457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4592953" y="3226051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4602478" y="1897313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6726553" y="978151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6726553" y="1768726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flipV="1">
              <a:off x="6731315" y="2668844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6731315" y="3583244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flipV="1">
              <a:off x="6726553" y="4954843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6726553" y="5688268"/>
              <a:ext cx="44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7443788" y="2890838"/>
              <a:ext cx="0" cy="31616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任意多边形 48"/>
            <p:cNvSpPr/>
            <p:nvPr/>
          </p:nvSpPr>
          <p:spPr>
            <a:xfrm>
              <a:off x="8267700" y="3042444"/>
              <a:ext cx="228600" cy="162719"/>
            </a:xfrm>
            <a:custGeom>
              <a:avLst/>
              <a:gdLst>
                <a:gd name="connsiteX0" fmla="*/ 228600 w 228600"/>
                <a:gd name="connsiteY0" fmla="*/ 157956 h 162719"/>
                <a:gd name="connsiteX1" fmla="*/ 104775 w 228600"/>
                <a:gd name="connsiteY1" fmla="*/ 794 h 162719"/>
                <a:gd name="connsiteX2" fmla="*/ 0 w 228600"/>
                <a:gd name="connsiteY2" fmla="*/ 162719 h 16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162719">
                  <a:moveTo>
                    <a:pt x="228600" y="157956"/>
                  </a:moveTo>
                  <a:cubicBezTo>
                    <a:pt x="185737" y="78978"/>
                    <a:pt x="142875" y="0"/>
                    <a:pt x="104775" y="794"/>
                  </a:cubicBezTo>
                  <a:cubicBezTo>
                    <a:pt x="66675" y="1588"/>
                    <a:pt x="33337" y="82153"/>
                    <a:pt x="0" y="162719"/>
                  </a:cubicBezTo>
                </a:path>
              </a:pathLst>
            </a:custGeom>
            <a:ln w="12700">
              <a:solidFill>
                <a:srgbClr val="08120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737419" y="145468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0: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520499" y="16528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x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7092499" y="549328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12: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092499" y="47465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11: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107739" y="36340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10: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7168699" y="24910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9: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168699" y="7841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7: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168699" y="15766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8: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035099" y="514276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6: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035099" y="30244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5: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035099" y="159184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4: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035099" y="7841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3: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901499" y="25367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2: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916739" y="11956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1: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518845" y="1064154"/>
              <a:ext cx="319856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654099" y="15766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684579" y="29177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722549" y="4359808"/>
              <a:ext cx="416059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079994" y="43655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802939" y="6317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y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802939" y="145468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z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8418379" y="285676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818179" y="235384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7412539" y="287200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87699" y="323776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808653" y="4625554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802939" y="537136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20499" y="1088923"/>
              <a:ext cx="497021" cy="3588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0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3738563" y="3681413"/>
              <a:ext cx="0" cy="1557337"/>
            </a:xfrm>
            <a:prstGeom prst="line">
              <a:avLst/>
            </a:prstGeom>
            <a:ln w="12700">
              <a:solidFill>
                <a:srgbClr val="08120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743325" y="5233989"/>
              <a:ext cx="1288800" cy="0"/>
            </a:xfrm>
            <a:prstGeom prst="straightConnector1">
              <a:avLst/>
            </a:prstGeom>
            <a:ln w="12700">
              <a:solidFill>
                <a:srgbClr val="08120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肘形连接符 79"/>
            <p:cNvCxnSpPr/>
            <p:nvPr/>
          </p:nvCxnSpPr>
          <p:spPr>
            <a:xfrm rot="5400000" flipH="1" flipV="1">
              <a:off x="4497095" y="1140857"/>
              <a:ext cx="630000" cy="720000"/>
            </a:xfrm>
            <a:prstGeom prst="bentConnector3">
              <a:avLst>
                <a:gd name="adj1" fmla="val 69167"/>
              </a:avLst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弧形 80"/>
          <p:cNvSpPr/>
          <p:nvPr/>
        </p:nvSpPr>
        <p:spPr>
          <a:xfrm>
            <a:off x="5357807" y="4914901"/>
            <a:ext cx="500063" cy="647701"/>
          </a:xfrm>
          <a:prstGeom prst="arc">
            <a:avLst>
              <a:gd name="adj1" fmla="val 10966018"/>
              <a:gd name="adj2" fmla="val 21415203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58653"/>
            <a:ext cx="7886700" cy="1325563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例题</a:t>
            </a:r>
            <a:r>
              <a:rPr lang="zh-CN" altLang="en-US" sz="3600" dirty="0"/>
              <a:t>（续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36065"/>
            <a:ext cx="7886700" cy="3858895"/>
          </a:xfrm>
        </p:spPr>
        <p:txBody>
          <a:bodyPr/>
          <a:lstStyle/>
          <a:p>
            <a:pPr indent="-42863">
              <a:buNone/>
            </a:pPr>
            <a:r>
              <a:rPr lang="en-US" altLang="zh-CN" dirty="0"/>
              <a:t>3</a:t>
            </a:r>
            <a:r>
              <a:rPr lang="zh-CN" altLang="en-US" dirty="0"/>
              <a:t>、求有关集合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FOLLOW(S</a:t>
            </a:r>
            <a:r>
              <a:rPr lang="en-US" altLang="zh-CN" dirty="0">
                <a:latin typeface="Comic Sans MS" pitchFamily="66" charset="0"/>
              </a:rPr>
              <a:t>’</a:t>
            </a:r>
            <a:r>
              <a:rPr lang="en-US" altLang="zh-CN" dirty="0"/>
              <a:t>)={#}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FOLLOW(S)={#}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FOLLOW(A)={y}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FOLLOW(B)={z}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 altLang="zh-CN" dirty="0"/>
          </a:p>
          <a:p>
            <a:pPr indent="-42863">
              <a:buNone/>
            </a:pPr>
            <a:r>
              <a:rPr lang="en-US" altLang="zh-CN" dirty="0"/>
              <a:t>4</a:t>
            </a:r>
            <a:r>
              <a:rPr lang="zh-CN" altLang="en-US" dirty="0"/>
              <a:t>、构造</a:t>
            </a:r>
            <a:r>
              <a:rPr lang="en-US" altLang="zh-CN" dirty="0"/>
              <a:t>SLR(1)</a:t>
            </a:r>
            <a:r>
              <a:rPr lang="zh-CN" altLang="en-US" dirty="0"/>
              <a:t>分析表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4632960" y="4953000"/>
            <a:ext cx="274320" cy="762000"/>
          </a:xfrm>
          <a:prstGeom prst="downArrow">
            <a:avLst/>
          </a:prstGeom>
          <a:solidFill>
            <a:srgbClr val="1E1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22520" y="1625266"/>
            <a:ext cx="1905000" cy="29558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4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rPr>
              <a:t>① </a:t>
            </a:r>
            <a:r>
              <a:rPr lang="en-US" altLang="zh-CN" sz="24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solidFill>
                  <a:srgbClr val="08120B"/>
                </a:solidFill>
                <a:latin typeface="Comic Sans MS" pitchFamily="66" charset="0"/>
                <a:ea typeface="楷体" pitchFamily="49" charset="-122"/>
              </a:rPr>
              <a:t>’→</a:t>
            </a:r>
            <a:r>
              <a:rPr lang="en-US" altLang="zh-CN" sz="24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pPr>
              <a:spcAft>
                <a:spcPts val="40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②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 err="1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xAy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40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③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 err="1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xBz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400"/>
              </a:spcAft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④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aA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⑤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 dirty="0" err="1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⑥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 err="1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bB</a:t>
            </a:r>
            <a:endParaRPr lang="en-US" altLang="zh-CN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Aft>
                <a:spcPts val="4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  ⑦ 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en-US" altLang="zh-CN" sz="2400" dirty="0" err="1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</a:t>
            </a: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7985" y="118548"/>
            <a:ext cx="5506679" cy="799998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例题</a:t>
            </a:r>
            <a:r>
              <a:rPr lang="zh-CN" altLang="en-US" sz="3600" dirty="0"/>
              <a:t>（续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-</a:t>
            </a:r>
            <a:r>
              <a:rPr lang="zh-CN" altLang="en-US" sz="3600" dirty="0"/>
              <a:t>分析表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679170" y="6356350"/>
            <a:ext cx="2057400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72770" y="1022236"/>
          <a:ext cx="6691340" cy="5569200"/>
        </p:xfrm>
        <a:graphic>
          <a:graphicData uri="http://schemas.openxmlformats.org/drawingml/2006/table">
            <a:tbl>
              <a:tblPr/>
              <a:tblGrid>
                <a:gridCol w="669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91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15094">
                <a:tc rowSpan="2"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09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200" kern="1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12</a:t>
                      </a:r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262603" y="1028700"/>
            <a:ext cx="688779" cy="737053"/>
            <a:chOff x="1091061" y="765694"/>
            <a:chExt cx="666173" cy="737053"/>
          </a:xfrm>
        </p:grpSpPr>
        <p:sp>
          <p:nvSpPr>
            <p:cNvPr id="8" name="矩形 7"/>
            <p:cNvSpPr/>
            <p:nvPr/>
          </p:nvSpPr>
          <p:spPr>
            <a:xfrm>
              <a:off x="1482544" y="982589"/>
              <a:ext cx="274690" cy="3225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91061" y="1030221"/>
              <a:ext cx="256219" cy="25344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97896" y="811142"/>
              <a:ext cx="270480" cy="2772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104357" y="765694"/>
              <a:ext cx="639057" cy="731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268054" y="1200152"/>
              <a:ext cx="304090" cy="302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2150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243013"/>
            <a:ext cx="8128815" cy="21859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下列文法</a:t>
            </a:r>
            <a:r>
              <a:rPr lang="zh-CN" altLang="en-US"/>
              <a:t>是否为</a:t>
            </a:r>
            <a:r>
              <a:rPr lang="en-US" altLang="zh-CN"/>
              <a:t>LR(0)</a:t>
            </a:r>
            <a:r>
              <a:rPr lang="zh-CN" altLang="en-US"/>
              <a:t>文法？若不是，是否</a:t>
            </a:r>
            <a:r>
              <a:rPr lang="en-US" altLang="zh-CN"/>
              <a:t>SLR</a:t>
            </a:r>
            <a:r>
              <a:rPr lang="en-US" altLang="zh-CN" dirty="0"/>
              <a:t>(1)</a:t>
            </a:r>
            <a:r>
              <a:rPr lang="zh-CN" altLang="en-US"/>
              <a:t>文法？若是，则构造其分析表，并对输入串</a:t>
            </a:r>
            <a:r>
              <a:rPr lang="en-US" altLang="zh-CN"/>
              <a:t>ab</a:t>
            </a:r>
            <a:r>
              <a:rPr lang="zh-CN" altLang="en-US"/>
              <a:t>给出分析过程。</a:t>
            </a:r>
            <a:endParaRPr lang="en-US" altLang="zh-CN" dirty="0"/>
          </a:p>
          <a:p>
            <a:pPr marL="2603500">
              <a:lnSpc>
                <a:spcPct val="11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>
                <a:sym typeface="Symbol" pitchFamily="18" charset="2"/>
              </a:rPr>
              <a:t></a:t>
            </a:r>
            <a:r>
              <a:rPr lang="en-US" altLang="zh-CN" dirty="0" err="1">
                <a:sym typeface="Symbol" pitchFamily="18" charset="2"/>
              </a:rPr>
              <a:t>aAd|aAb</a:t>
            </a:r>
            <a:r>
              <a:rPr lang="en-US" altLang="zh-CN" err="1">
                <a:sym typeface="Symbol" pitchFamily="18" charset="2"/>
              </a:rPr>
              <a:t>|</a:t>
            </a:r>
            <a:r>
              <a:rPr lang="en-US" altLang="zh-CN">
                <a:sym typeface="Symbol" pitchFamily="18" charset="2"/>
              </a:rPr>
              <a:t>ε</a:t>
            </a:r>
            <a:endParaRPr lang="en-US" altLang="zh-CN" dirty="0">
              <a:sym typeface="Symbol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r>
              <a:rPr lang="en-US" altLang="zh-CN" dirty="0"/>
              <a:t>LR(1)</a:t>
            </a:r>
            <a:r>
              <a:rPr lang="zh-CN" altLang="en-US" dirty="0"/>
              <a:t>分析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3253"/>
            <a:ext cx="7886700" cy="696759"/>
          </a:xfrm>
        </p:spPr>
        <p:txBody>
          <a:bodyPr/>
          <a:lstStyle/>
          <a:p>
            <a:r>
              <a:rPr lang="en-US" altLang="zh-CN" sz="3600" dirty="0"/>
              <a:t>SLR</a:t>
            </a:r>
            <a:r>
              <a:rPr lang="zh-CN" altLang="en-US" sz="3600" dirty="0"/>
              <a:t>不能解决的问题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52" y="4999704"/>
            <a:ext cx="8325095" cy="162232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FOLLOW(R)={$</a:t>
            </a:r>
            <a:r>
              <a:rPr lang="zh-CN" altLang="en-US" dirty="0"/>
              <a:t>，</a:t>
            </a:r>
            <a:r>
              <a:rPr lang="en-US" altLang="zh-CN" dirty="0"/>
              <a:t>=}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随符</a:t>
            </a:r>
            <a:r>
              <a:rPr lang="en-US" altLang="zh-CN" dirty="0"/>
              <a:t>=</a:t>
            </a:r>
            <a:r>
              <a:rPr lang="zh-CN" altLang="en-US" dirty="0"/>
              <a:t>的来源是</a:t>
            </a:r>
            <a:r>
              <a:rPr lang="zh-CN" altLang="en-US" u="sng" dirty="0"/>
              <a:t>扫遍整个产生式</a:t>
            </a:r>
            <a:r>
              <a:rPr lang="zh-CN" altLang="en-US" dirty="0"/>
              <a:t>，但未必可以在句柄</a:t>
            </a:r>
            <a:r>
              <a:rPr lang="en-US" altLang="zh-CN" dirty="0"/>
              <a:t>R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/>
              <a:t>L</a:t>
            </a:r>
            <a:r>
              <a:rPr lang="zh-CN" altLang="en-US" dirty="0"/>
              <a:t>后面出现，规范推导中不产生这样的</a:t>
            </a:r>
            <a:r>
              <a:rPr lang="zh-CN" altLang="en-US" u="sng" dirty="0"/>
              <a:t>句柄句型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C7FF389-B31B-4774-85B0-84D4E2DBFFAA}"/>
              </a:ext>
            </a:extLst>
          </p:cNvPr>
          <p:cNvGrpSpPr/>
          <p:nvPr/>
        </p:nvGrpSpPr>
        <p:grpSpPr>
          <a:xfrm>
            <a:off x="265673" y="656394"/>
            <a:ext cx="8427477" cy="4166105"/>
            <a:chOff x="265673" y="656394"/>
            <a:chExt cx="8427477" cy="4166105"/>
          </a:xfrm>
        </p:grpSpPr>
        <p:grpSp>
          <p:nvGrpSpPr>
            <p:cNvPr id="51" name="组合 50"/>
            <p:cNvGrpSpPr/>
            <p:nvPr/>
          </p:nvGrpSpPr>
          <p:grpSpPr>
            <a:xfrm>
              <a:off x="291783" y="656394"/>
              <a:ext cx="8195652" cy="4166105"/>
              <a:chOff x="283634" y="676272"/>
              <a:chExt cx="8195652" cy="4166105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83634" y="676272"/>
                <a:ext cx="8195652" cy="4166105"/>
                <a:chOff x="386870" y="2347752"/>
                <a:chExt cx="8195652" cy="4166105"/>
              </a:xfrm>
            </p:grpSpPr>
            <p:grpSp>
              <p:nvGrpSpPr>
                <p:cNvPr id="7" name="组合 5"/>
                <p:cNvGrpSpPr/>
                <p:nvPr/>
              </p:nvGrpSpPr>
              <p:grpSpPr>
                <a:xfrm>
                  <a:off x="1666792" y="2347752"/>
                  <a:ext cx="6915730" cy="4166105"/>
                  <a:chOff x="1253847" y="415718"/>
                  <a:chExt cx="6915730" cy="4166105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2073104" y="855405"/>
                    <a:ext cx="1738800" cy="152399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’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L=R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*R 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0" name="矩形 9"/>
                  <p:cNvSpPr/>
                  <p:nvPr/>
                </p:nvSpPr>
                <p:spPr>
                  <a:xfrm>
                    <a:off x="2073104" y="2746139"/>
                    <a:ext cx="1738800" cy="36282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’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 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1" name="矩形 10"/>
                  <p:cNvSpPr/>
                  <p:nvPr/>
                </p:nvSpPr>
                <p:spPr>
                  <a:xfrm>
                    <a:off x="2073104" y="3306087"/>
                    <a:ext cx="1738800" cy="610593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rPr>
                      <a:t>=R</a:t>
                    </a:r>
                  </a:p>
                  <a:p>
                    <a:pPr algn="just"/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dirty="0">
                        <a:solidFill>
                          <a:srgbClr val="FF0000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 </a:t>
                    </a:r>
                    <a:endParaRPr lang="zh-CN" altLang="en-US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1785507" y="75019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0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3" name="矩形 12"/>
                  <p:cNvSpPr/>
                  <p:nvPr/>
                </p:nvSpPr>
                <p:spPr>
                  <a:xfrm>
                    <a:off x="1800747" y="2687149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1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4" name="矩形 13"/>
                  <p:cNvSpPr/>
                  <p:nvPr/>
                </p:nvSpPr>
                <p:spPr>
                  <a:xfrm>
                    <a:off x="1785507" y="353911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2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16" name="直接箭头连接符 15"/>
                  <p:cNvCxnSpPr>
                    <a:stCxn id="9" idx="2"/>
                    <a:endCxn id="10" idx="0"/>
                  </p:cNvCxnSpPr>
                  <p:nvPr/>
                </p:nvCxnSpPr>
                <p:spPr>
                  <a:xfrm>
                    <a:off x="2942504" y="2379396"/>
                    <a:ext cx="0" cy="3667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矩形 16"/>
                  <p:cNvSpPr/>
                  <p:nvPr/>
                </p:nvSpPr>
                <p:spPr>
                  <a:xfrm>
                    <a:off x="1742133" y="2271126"/>
                    <a:ext cx="337374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3071075" y="2339578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19" name="直接箭头连接符 18"/>
                  <p:cNvCxnSpPr/>
                  <p:nvPr/>
                </p:nvCxnSpPr>
                <p:spPr>
                  <a:xfrm flipV="1">
                    <a:off x="3814517" y="3614820"/>
                    <a:ext cx="43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矩形 19"/>
                  <p:cNvSpPr/>
                  <p:nvPr/>
                </p:nvSpPr>
                <p:spPr>
                  <a:xfrm>
                    <a:off x="2073104" y="4193939"/>
                    <a:ext cx="1738800" cy="36282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 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4252424" y="855405"/>
                    <a:ext cx="1736896" cy="101911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*R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4252424" y="2109024"/>
                    <a:ext cx="1738800" cy="396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4252424" y="3004245"/>
                    <a:ext cx="1738800" cy="1019115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L=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*R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  <a:p>
                    <a:pPr algn="just">
                      <a:lnSpc>
                        <a:spcPct val="90000"/>
                      </a:lnSpc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en-US" altLang="zh-CN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6430777" y="947819"/>
                    <a:ext cx="1738800" cy="36282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*R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6430777" y="3873899"/>
                    <a:ext cx="1738800" cy="36282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L=R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 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6430777" y="1664099"/>
                    <a:ext cx="1738800" cy="36282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en-US" altLang="zh-CN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sym typeface="Symbol" pitchFamily="18" charset="2"/>
                      </a:rPr>
                      <a:t>·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cxnSp>
                <p:nvCxnSpPr>
                  <p:cNvPr id="27" name="直接箭头连接符 26"/>
                  <p:cNvCxnSpPr/>
                  <p:nvPr/>
                </p:nvCxnSpPr>
                <p:spPr>
                  <a:xfrm flipV="1">
                    <a:off x="3812832" y="1407478"/>
                    <a:ext cx="43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箭头连接符 27"/>
                  <p:cNvCxnSpPr/>
                  <p:nvPr/>
                </p:nvCxnSpPr>
                <p:spPr>
                  <a:xfrm flipV="1">
                    <a:off x="3814211" y="2262883"/>
                    <a:ext cx="43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箭头连接符 28"/>
                  <p:cNvCxnSpPr/>
                  <p:nvPr/>
                </p:nvCxnSpPr>
                <p:spPr>
                  <a:xfrm flipH="1">
                    <a:off x="5080384" y="1873045"/>
                    <a:ext cx="0" cy="235974"/>
                  </a:xfrm>
                  <a:prstGeom prst="straightConnector1">
                    <a:avLst/>
                  </a:prstGeom>
                  <a:ln w="12700">
                    <a:solidFill>
                      <a:srgbClr val="08120B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箭头连接符 29"/>
                  <p:cNvCxnSpPr/>
                  <p:nvPr/>
                </p:nvCxnSpPr>
                <p:spPr>
                  <a:xfrm flipV="1">
                    <a:off x="5993837" y="1770780"/>
                    <a:ext cx="43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箭头连接符 30"/>
                  <p:cNvCxnSpPr/>
                  <p:nvPr/>
                </p:nvCxnSpPr>
                <p:spPr>
                  <a:xfrm flipV="1">
                    <a:off x="5996690" y="1237380"/>
                    <a:ext cx="43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箭头连接符 31"/>
                  <p:cNvCxnSpPr/>
                  <p:nvPr/>
                </p:nvCxnSpPr>
                <p:spPr>
                  <a:xfrm flipV="1">
                    <a:off x="5993837" y="3950100"/>
                    <a:ext cx="432000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矩形 34"/>
                  <p:cNvSpPr/>
                  <p:nvPr/>
                </p:nvSpPr>
                <p:spPr>
                  <a:xfrm>
                    <a:off x="3980067" y="75019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4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6" name="矩形 35"/>
                  <p:cNvSpPr/>
                  <p:nvPr/>
                </p:nvSpPr>
                <p:spPr>
                  <a:xfrm>
                    <a:off x="3995307" y="224371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5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4010547" y="294475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6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6433707" y="59779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7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6433707" y="193891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8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6340303" y="3517975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9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3781947" y="4163954"/>
                    <a:ext cx="47686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rPr>
                      <a:t>3</a:t>
                    </a:r>
                    <a:endParaRPr lang="zh-CN" altLang="en-US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1253847" y="2972776"/>
                    <a:ext cx="337374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endParaRPr lang="zh-CN" altLang="en-US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3859887" y="1067776"/>
                    <a:ext cx="337374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4" name="矩形 43"/>
                  <p:cNvSpPr/>
                  <p:nvPr/>
                </p:nvSpPr>
                <p:spPr>
                  <a:xfrm>
                    <a:off x="3798926" y="1890736"/>
                    <a:ext cx="422553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5" name="矩形 44"/>
                  <p:cNvSpPr/>
                  <p:nvPr/>
                </p:nvSpPr>
                <p:spPr>
                  <a:xfrm>
                    <a:off x="5755369" y="415718"/>
                    <a:ext cx="337374" cy="34030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6" name="矩形 45"/>
                  <p:cNvSpPr/>
                  <p:nvPr/>
                </p:nvSpPr>
                <p:spPr>
                  <a:xfrm>
                    <a:off x="6065177" y="883392"/>
                    <a:ext cx="337374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7" name="矩形 46"/>
                  <p:cNvSpPr/>
                  <p:nvPr/>
                </p:nvSpPr>
                <p:spPr>
                  <a:xfrm>
                    <a:off x="6084927" y="1677376"/>
                    <a:ext cx="337374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  <p:sp>
                <p:nvSpPr>
                  <p:cNvPr id="48" name="矩形 47"/>
                  <p:cNvSpPr/>
                  <p:nvPr/>
                </p:nvSpPr>
                <p:spPr>
                  <a:xfrm>
                    <a:off x="6084927" y="3582376"/>
                    <a:ext cx="337374" cy="4178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endParaRPr lang="zh-CN" altLang="en-US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8" name="矩形 7"/>
                <p:cNvSpPr/>
                <p:nvPr/>
              </p:nvSpPr>
              <p:spPr>
                <a:xfrm>
                  <a:off x="386870" y="2802186"/>
                  <a:ext cx="1161708" cy="1666575"/>
                </a:xfrm>
                <a:prstGeom prst="rect">
                  <a:avLst/>
                </a:prstGeom>
                <a:solidFill>
                  <a:srgbClr val="00B0F0">
                    <a:alpha val="2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0:S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S$</a:t>
                  </a:r>
                </a:p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1:S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L=R</a:t>
                  </a:r>
                </a:p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2:S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R</a:t>
                  </a:r>
                </a:p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3:L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*R</a:t>
                  </a:r>
                </a:p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4:L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id</a:t>
                  </a:r>
                </a:p>
                <a:p>
                  <a:pPr algn="just"/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5:R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endParaRPr lang="zh-CN" altLang="en-US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sp>
            <p:nvSpPr>
              <p:cNvPr id="49" name="矩形 48"/>
              <p:cNvSpPr/>
              <p:nvPr/>
            </p:nvSpPr>
            <p:spPr>
              <a:xfrm>
                <a:off x="4143047" y="3542554"/>
                <a:ext cx="422553" cy="417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968939" y="2023478"/>
                <a:ext cx="422553" cy="417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265673" y="3776571"/>
              <a:ext cx="1080000" cy="943901"/>
              <a:chOff x="-127775" y="2300288"/>
              <a:chExt cx="1678554" cy="1332966"/>
            </a:xfrm>
          </p:grpSpPr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164" y="2300288"/>
                <a:ext cx="1268412" cy="973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5" name="矩形 54"/>
              <p:cNvSpPr/>
              <p:nvPr/>
            </p:nvSpPr>
            <p:spPr>
              <a:xfrm>
                <a:off x="-127775" y="3255883"/>
                <a:ext cx="1678554" cy="3773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第</a:t>
                </a:r>
                <a:r>
                  <a:rPr lang="en-US" altLang="zh-CN" sz="2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113</a:t>
                </a:r>
                <a:r>
                  <a:rPr lang="zh-CN" altLang="en-US" sz="2000" dirty="0">
                    <a:solidFill>
                      <a:srgbClr val="CC0099"/>
                    </a:solidFill>
                    <a:latin typeface="楷体" pitchFamily="49" charset="-122"/>
                    <a:ea typeface="楷体" pitchFamily="49" charset="-122"/>
                  </a:rPr>
                  <a:t>页</a:t>
                </a: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B711B72-77EB-479C-AE7E-18FBBF72F14B}"/>
                </a:ext>
              </a:extLst>
            </p:cNvPr>
            <p:cNvGrpSpPr/>
            <p:nvPr/>
          </p:nvGrpSpPr>
          <p:grpSpPr>
            <a:xfrm>
              <a:off x="1836115" y="933452"/>
              <a:ext cx="6857035" cy="3705223"/>
              <a:chOff x="1836115" y="933452"/>
              <a:chExt cx="6857035" cy="3705223"/>
            </a:xfrm>
          </p:grpSpPr>
          <p:sp>
            <p:nvSpPr>
              <p:cNvPr id="52" name="弧形 51"/>
              <p:cNvSpPr/>
              <p:nvPr/>
            </p:nvSpPr>
            <p:spPr>
              <a:xfrm>
                <a:off x="6139373" y="933452"/>
                <a:ext cx="327600" cy="328613"/>
              </a:xfrm>
              <a:prstGeom prst="arc">
                <a:avLst>
                  <a:gd name="adj1" fmla="val 10571140"/>
                  <a:gd name="adj2" fmla="val 5406591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任意多边形 55"/>
              <p:cNvSpPr/>
              <p:nvPr/>
            </p:nvSpPr>
            <p:spPr>
              <a:xfrm>
                <a:off x="2084832" y="2025030"/>
                <a:ext cx="292608" cy="1836018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1836115" y="1931293"/>
                <a:ext cx="548640" cy="2707382"/>
              </a:xfrm>
              <a:custGeom>
                <a:avLst/>
                <a:gdLst>
                  <a:gd name="connsiteX0" fmla="*/ 541325 w 548640"/>
                  <a:gd name="connsiteY0" fmla="*/ 0 h 1997050"/>
                  <a:gd name="connsiteX1" fmla="*/ 0 w 548640"/>
                  <a:gd name="connsiteY1" fmla="*/ 0 h 1997050"/>
                  <a:gd name="connsiteX2" fmla="*/ 0 w 548640"/>
                  <a:gd name="connsiteY2" fmla="*/ 1997050 h 1997050"/>
                  <a:gd name="connsiteX3" fmla="*/ 548640 w 548640"/>
                  <a:gd name="connsiteY3" fmla="*/ 1997050 h 199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8640" h="1997050">
                    <a:moveTo>
                      <a:pt x="541325" y="0"/>
                    </a:moveTo>
                    <a:lnTo>
                      <a:pt x="0" y="0"/>
                    </a:lnTo>
                    <a:lnTo>
                      <a:pt x="0" y="1997050"/>
                    </a:lnTo>
                    <a:lnTo>
                      <a:pt x="548640" y="199705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64B638EF-7391-4D97-9C45-02549AB2AF63}"/>
                  </a:ext>
                </a:extLst>
              </p:cNvPr>
              <p:cNvSpPr/>
              <p:nvPr/>
            </p:nvSpPr>
            <p:spPr>
              <a:xfrm>
                <a:off x="6299200" y="2266950"/>
                <a:ext cx="1143000" cy="1182757"/>
              </a:xfrm>
              <a:custGeom>
                <a:avLst/>
                <a:gdLst>
                  <a:gd name="connsiteX0" fmla="*/ 0 w 1143000"/>
                  <a:gd name="connsiteY0" fmla="*/ 1371600 h 1371600"/>
                  <a:gd name="connsiteX1" fmla="*/ 1143000 w 1143000"/>
                  <a:gd name="connsiteY1" fmla="*/ 1371600 h 1371600"/>
                  <a:gd name="connsiteX2" fmla="*/ 1143000 w 1143000"/>
                  <a:gd name="connsiteY2" fmla="*/ 0 h 137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0" h="1371600">
                    <a:moveTo>
                      <a:pt x="0" y="1371600"/>
                    </a:moveTo>
                    <a:lnTo>
                      <a:pt x="1143000" y="1371600"/>
                    </a:lnTo>
                    <a:lnTo>
                      <a:pt x="114300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CDCD69E-2ACF-4773-A4C1-843B20239224}"/>
                  </a:ext>
                </a:extLst>
              </p:cNvPr>
              <p:cNvSpPr/>
              <p:nvPr/>
            </p:nvSpPr>
            <p:spPr>
              <a:xfrm>
                <a:off x="7075657" y="3032547"/>
                <a:ext cx="337374" cy="417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2270799D-47A2-43B3-AFC5-C0341C6BE382}"/>
                  </a:ext>
                </a:extLst>
              </p:cNvPr>
              <p:cNvCxnSpPr>
                <a:cxnSpLocks/>
                <a:stCxn id="23" idx="0"/>
                <a:endCxn id="22" idx="2"/>
              </p:cNvCxnSpPr>
              <p:nvPr/>
            </p:nvCxnSpPr>
            <p:spPr>
              <a:xfrm flipV="1">
                <a:off x="5439682" y="2745700"/>
                <a:ext cx="0" cy="4992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0F66197-37A4-46E4-BA26-59B88AC5AED3}"/>
                  </a:ext>
                </a:extLst>
              </p:cNvPr>
              <p:cNvSpPr/>
              <p:nvPr/>
            </p:nvSpPr>
            <p:spPr>
              <a:xfrm>
                <a:off x="5390093" y="2775122"/>
                <a:ext cx="422553" cy="417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62" name="任意多边形: 形状 61">
                <a:extLst>
                  <a:ext uri="{FF2B5EF4-FFF2-40B4-BE49-F238E27FC236}">
                    <a16:creationId xmlns:a16="http://schemas.microsoft.com/office/drawing/2014/main" id="{8928DFAD-116B-4992-B5EB-B43019F2AB00}"/>
                  </a:ext>
                </a:extLst>
              </p:cNvPr>
              <p:cNvSpPr/>
              <p:nvPr/>
            </p:nvSpPr>
            <p:spPr>
              <a:xfrm>
                <a:off x="6299200" y="1746250"/>
                <a:ext cx="2393950" cy="1974850"/>
              </a:xfrm>
              <a:custGeom>
                <a:avLst/>
                <a:gdLst>
                  <a:gd name="connsiteX0" fmla="*/ 0 w 2393950"/>
                  <a:gd name="connsiteY0" fmla="*/ 1974850 h 1974850"/>
                  <a:gd name="connsiteX1" fmla="*/ 2393950 w 2393950"/>
                  <a:gd name="connsiteY1" fmla="*/ 1974850 h 1974850"/>
                  <a:gd name="connsiteX2" fmla="*/ 2393950 w 2393950"/>
                  <a:gd name="connsiteY2" fmla="*/ 0 h 1974850"/>
                  <a:gd name="connsiteX3" fmla="*/ 0 w 2393950"/>
                  <a:gd name="connsiteY3" fmla="*/ 0 h 197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3950" h="1974850">
                    <a:moveTo>
                      <a:pt x="0" y="1974850"/>
                    </a:moveTo>
                    <a:lnTo>
                      <a:pt x="2393950" y="1974850"/>
                    </a:lnTo>
                    <a:lnTo>
                      <a:pt x="239395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E3B31EF-21D5-4454-9E2C-711E99166E7F}"/>
                  </a:ext>
                </a:extLst>
              </p:cNvPr>
              <p:cNvSpPr/>
              <p:nvPr/>
            </p:nvSpPr>
            <p:spPr>
              <a:xfrm>
                <a:off x="8346663" y="3361921"/>
                <a:ext cx="337374" cy="417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34840" y="320881"/>
            <a:ext cx="3888780" cy="623999"/>
          </a:xfrm>
        </p:spPr>
        <p:txBody>
          <a:bodyPr/>
          <a:lstStyle/>
          <a:p>
            <a:r>
              <a:rPr lang="zh-CN" altLang="en-US" sz="3600" dirty="0"/>
              <a:t>有什么不对劲吗？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785044" y="3930963"/>
          <a:ext cx="6001753" cy="2534627"/>
        </p:xfrm>
        <a:graphic>
          <a:graphicData uri="http://schemas.openxmlformats.org/drawingml/2006/table">
            <a:tbl>
              <a:tblPr/>
              <a:tblGrid>
                <a:gridCol w="20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053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5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accept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0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1790699" y="3905249"/>
            <a:ext cx="2047875" cy="757238"/>
            <a:chOff x="1595438" y="3028949"/>
            <a:chExt cx="2047875" cy="757238"/>
          </a:xfrm>
        </p:grpSpPr>
        <p:sp>
          <p:nvSpPr>
            <p:cNvPr id="34" name="矩形 33"/>
            <p:cNvSpPr/>
            <p:nvPr/>
          </p:nvSpPr>
          <p:spPr>
            <a:xfrm>
              <a:off x="1628776" y="3214684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2333635" y="3424237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019426" y="3214684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号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2333635" y="3028949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595438" y="3062288"/>
              <a:ext cx="2047875" cy="704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2941320" y="1036320"/>
            <a:ext cx="1356360" cy="487680"/>
          </a:xfrm>
          <a:prstGeom prst="rect">
            <a:avLst/>
          </a:prstGeom>
          <a:solidFill>
            <a:srgbClr val="00CCFF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分析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rPr>
              <a:t>xyx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763129" y="589444"/>
            <a:ext cx="5820542" cy="3152833"/>
            <a:chOff x="763129" y="589444"/>
            <a:chExt cx="5820542" cy="3152833"/>
          </a:xfrm>
        </p:grpSpPr>
        <p:grpSp>
          <p:nvGrpSpPr>
            <p:cNvPr id="8" name="组合 7"/>
            <p:cNvGrpSpPr/>
            <p:nvPr/>
          </p:nvGrpSpPr>
          <p:grpSpPr>
            <a:xfrm>
              <a:off x="763129" y="589444"/>
              <a:ext cx="5820542" cy="3152833"/>
              <a:chOff x="854786" y="1061884"/>
              <a:chExt cx="5820542" cy="3152833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1150375" y="1061884"/>
                <a:ext cx="1260000" cy="1106129"/>
              </a:xfrm>
              <a:prstGeom prst="rect">
                <a:avLst/>
              </a:prstGeom>
              <a:solidFill>
                <a:srgbClr val="00CCFF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0:S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S$</a:t>
                </a:r>
              </a:p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1:S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2:S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endParaRPr lang="zh-CN" altLang="en-US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155284" y="2438458"/>
                <a:ext cx="1260000" cy="875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S$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5136714" y="2438458"/>
                <a:ext cx="12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79865" y="3790393"/>
                <a:ext cx="12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·$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150311" y="3790393"/>
                <a:ext cx="12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2417960" y="2632416"/>
                <a:ext cx="7275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403922" y="2632416"/>
                <a:ext cx="7275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>
                <a:off x="3756446" y="3313454"/>
                <a:ext cx="0" cy="4769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1746453" y="3313454"/>
                <a:ext cx="0" cy="4769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>
                <a:off x="2419236" y="3115033"/>
                <a:ext cx="724014" cy="6759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864311" y="239083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854786" y="370528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578811" y="2247958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579061" y="223843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744298" y="203957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279273" y="271159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546861" y="3376605"/>
                <a:ext cx="324931" cy="31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79036" y="376243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744298" y="3238551"/>
                <a:ext cx="339213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1735080" y="3311685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40482" y="2428626"/>
                <a:ext cx="1260000" cy="875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100" dirty="0" err="1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538612" y="3273054"/>
                <a:ext cx="291893" cy="300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</p:grpSp>
        <p:sp>
          <p:nvSpPr>
            <p:cNvPr id="40" name="弧形 39"/>
            <p:cNvSpPr/>
            <p:nvPr/>
          </p:nvSpPr>
          <p:spPr>
            <a:xfrm>
              <a:off x="4159600" y="2663955"/>
              <a:ext cx="360000" cy="360000"/>
            </a:xfrm>
            <a:prstGeom prst="arc">
              <a:avLst>
                <a:gd name="adj1" fmla="val 15591564"/>
                <a:gd name="adj2" fmla="val 10935319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160" y="291385"/>
            <a:ext cx="7886700" cy="741004"/>
          </a:xfrm>
        </p:spPr>
        <p:txBody>
          <a:bodyPr/>
          <a:lstStyle/>
          <a:p>
            <a:r>
              <a:rPr lang="zh-CN" altLang="en-US" sz="3600" dirty="0"/>
              <a:t>问题的原因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207" y="1592826"/>
            <a:ext cx="8391832" cy="4731621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号的来源：</a:t>
            </a:r>
            <a:r>
              <a:rPr lang="en-US" altLang="zh-CN" dirty="0"/>
              <a:t>S</a:t>
            </a:r>
            <a:r>
              <a:rPr lang="en-US" altLang="zh-CN" dirty="0">
                <a:latin typeface="+mn-lt"/>
              </a:rPr>
              <a:t>’</a:t>
            </a:r>
            <a:r>
              <a:rPr lang="en-US" altLang="zh-CN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lang="en-US" altLang="zh-CN" dirty="0"/>
              <a:t>S</a:t>
            </a:r>
            <a:r>
              <a:rPr lang="en-US" altLang="zh-CN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lang="en-US" altLang="zh-CN" dirty="0"/>
              <a:t>L=R</a:t>
            </a:r>
            <a:r>
              <a:rPr lang="en-US" altLang="zh-CN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lang="en-US" altLang="zh-CN" dirty="0"/>
              <a:t>*R=R</a:t>
            </a:r>
          </a:p>
          <a:p>
            <a:r>
              <a:rPr lang="en-US" altLang="zh-CN"/>
              <a:t>R</a:t>
            </a:r>
            <a:r>
              <a:rPr lang="zh-CN" altLang="en-US" sz="28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L</a:t>
            </a:r>
            <a:r>
              <a:rPr lang="zh-CN" altLang="en-US" dirty="0"/>
              <a:t>的来源是：</a:t>
            </a:r>
            <a:r>
              <a:rPr lang="en-US" altLang="zh-CN" dirty="0"/>
              <a:t>S</a:t>
            </a:r>
            <a:r>
              <a:rPr lang="en-US" altLang="zh-CN" dirty="0">
                <a:latin typeface="+mn-lt"/>
              </a:rPr>
              <a:t>’</a:t>
            </a:r>
            <a:r>
              <a:rPr lang="en-US" altLang="zh-CN" dirty="0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lang="en-US" altLang="zh-CN" dirty="0"/>
              <a:t>S</a:t>
            </a:r>
            <a:r>
              <a:rPr lang="en-US" altLang="zh-CN" dirty="0">
                <a:solidFill>
                  <a:srgbClr val="1E1CE3"/>
                </a:solidFill>
                <a:sym typeface="Symbol" pitchFamily="18" charset="2"/>
              </a:rPr>
              <a:t>R</a:t>
            </a:r>
            <a:r>
              <a:rPr lang="en-US" altLang="zh-CN">
                <a:solidFill>
                  <a:srgbClr val="1E1CE3"/>
                </a:solidFill>
                <a:sym typeface="Symbol" pitchFamily="18" charset="2"/>
              </a:rPr>
              <a:t></a:t>
            </a:r>
            <a:r>
              <a:rPr lang="en-US" altLang="zh-CN"/>
              <a:t>R</a:t>
            </a:r>
            <a:r>
              <a:rPr lang="zh-CN" altLang="en-US" sz="28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L</a:t>
            </a:r>
            <a:endParaRPr lang="en-US" altLang="zh-CN" dirty="0"/>
          </a:p>
          <a:p>
            <a:pPr lvl="1"/>
            <a:r>
              <a:rPr lang="zh-CN" altLang="en-US" dirty="0"/>
              <a:t>也就是说，规范推导</a:t>
            </a:r>
            <a:r>
              <a:rPr lang="zh-CN" altLang="en-US"/>
              <a:t>得出</a:t>
            </a:r>
            <a:r>
              <a:rPr lang="en-US" altLang="zh-CN"/>
              <a:t>R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L</a:t>
            </a:r>
            <a:r>
              <a:rPr lang="zh-CN" altLang="en-US" dirty="0"/>
              <a:t>时，</a:t>
            </a:r>
            <a:r>
              <a:rPr lang="en-US" altLang="zh-CN" dirty="0"/>
              <a:t>R</a:t>
            </a:r>
            <a:r>
              <a:rPr lang="zh-CN" altLang="en-US" dirty="0"/>
              <a:t>后面只会有</a:t>
            </a:r>
            <a:r>
              <a:rPr lang="en-US" altLang="zh-CN" dirty="0"/>
              <a:t>$</a:t>
            </a:r>
            <a:r>
              <a:rPr lang="zh-CN" altLang="en-US" dirty="0"/>
              <a:t>，不可能有</a:t>
            </a:r>
            <a:r>
              <a:rPr lang="en-US" altLang="zh-CN" dirty="0"/>
              <a:t>=</a:t>
            </a:r>
            <a:r>
              <a:rPr lang="zh-CN" altLang="en-US" dirty="0"/>
              <a:t>号；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/>
              <a:t>号之所以出现在随符中，是因为</a:t>
            </a:r>
            <a:r>
              <a:rPr lang="en-US" altLang="zh-CN" dirty="0">
                <a:solidFill>
                  <a:srgbClr val="FF0000"/>
                </a:solidFill>
              </a:rPr>
              <a:t>FOLLOW</a:t>
            </a:r>
            <a:r>
              <a:rPr lang="zh-CN" altLang="en-US" dirty="0">
                <a:solidFill>
                  <a:srgbClr val="FF0000"/>
                </a:solidFill>
              </a:rPr>
              <a:t>集的计算方法是</a:t>
            </a:r>
            <a:r>
              <a:rPr lang="zh-CN" altLang="en-US" u="sng" dirty="0">
                <a:solidFill>
                  <a:srgbClr val="FF0000"/>
                </a:solidFill>
              </a:rPr>
              <a:t>覆盖整个文法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FF0000"/>
                </a:solidFill>
              </a:rPr>
              <a:t>不管是否遵循规范推导的路径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即，</a:t>
            </a:r>
            <a:r>
              <a:rPr lang="en-US" altLang="zh-CN" dirty="0"/>
              <a:t>=</a:t>
            </a:r>
            <a:r>
              <a:rPr lang="zh-CN" altLang="en-US" dirty="0"/>
              <a:t>号是整个文法产生式决定的，而具体</a:t>
            </a:r>
            <a:r>
              <a:rPr lang="zh-CN" altLang="en-US"/>
              <a:t>到</a:t>
            </a:r>
            <a:r>
              <a:rPr lang="en-US" altLang="zh-CN"/>
              <a:t>R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/>
              <a:t>L</a:t>
            </a:r>
            <a:r>
              <a:rPr lang="zh-CN" altLang="en-US" dirty="0"/>
              <a:t>这个产生式，在规范推导时，它的后面是</a:t>
            </a:r>
            <a:r>
              <a:rPr lang="zh-CN" altLang="en-US" dirty="0">
                <a:solidFill>
                  <a:srgbClr val="FF0000"/>
                </a:solidFill>
              </a:rPr>
              <a:t>不可能跟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号</a:t>
            </a:r>
            <a:r>
              <a:rPr lang="zh-CN" altLang="en-US" dirty="0"/>
              <a:t>的，而只能跟</a:t>
            </a:r>
            <a:r>
              <a:rPr lang="en-US" altLang="zh-CN" dirty="0"/>
              <a:t>$</a:t>
            </a:r>
            <a:r>
              <a:rPr lang="zh-CN" altLang="en-US" dirty="0"/>
              <a:t>，因此，是可以归约的；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后面有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zh-CN" altLang="en-US" dirty="0">
                <a:solidFill>
                  <a:srgbClr val="FF0000"/>
                </a:solidFill>
              </a:rPr>
              <a:t>号时，前面（堆栈里）也一定有*号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61239" y="353962"/>
            <a:ext cx="1740310" cy="2271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>
                <a:solidFill>
                  <a:srgbClr val="002060"/>
                </a:solidFill>
                <a:latin typeface="Arial" panose="020B0604020202020204" pitchFamily="34" charset="0"/>
                <a:ea typeface="楷体" pitchFamily="49" charset="-122"/>
                <a:cs typeface="Arial" panose="020B0604020202020204" pitchFamily="34" charset="0"/>
              </a:rPr>
              <a:t>’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$</a:t>
            </a:r>
          </a:p>
          <a:p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=R</a:t>
            </a:r>
          </a:p>
          <a:p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R</a:t>
            </a:r>
            <a:endParaRPr lang="en-US" altLang="zh-CN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R</a:t>
            </a:r>
          </a:p>
          <a:p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id</a:t>
            </a:r>
            <a:endParaRPr lang="en-US" altLang="zh-CN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L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99535" y="4912132"/>
            <a:ext cx="7468843" cy="373625"/>
            <a:chOff x="1199535" y="4940709"/>
            <a:chExt cx="7468843" cy="373625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6220378" y="4940709"/>
              <a:ext cx="24480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199535" y="5314334"/>
              <a:ext cx="649912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179871" y="566738"/>
            <a:ext cx="5884606" cy="5618550"/>
            <a:chOff x="1179871" y="566738"/>
            <a:chExt cx="5884606" cy="561855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179871" y="6185288"/>
              <a:ext cx="5884606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任意多边形 19"/>
            <p:cNvSpPr/>
            <p:nvPr/>
          </p:nvSpPr>
          <p:spPr>
            <a:xfrm>
              <a:off x="6697736" y="566738"/>
              <a:ext cx="269801" cy="361950"/>
            </a:xfrm>
            <a:custGeom>
              <a:avLst/>
              <a:gdLst>
                <a:gd name="connsiteX0" fmla="*/ 409575 w 414338"/>
                <a:gd name="connsiteY0" fmla="*/ 0 h 361950"/>
                <a:gd name="connsiteX1" fmla="*/ 0 w 414338"/>
                <a:gd name="connsiteY1" fmla="*/ 0 h 361950"/>
                <a:gd name="connsiteX2" fmla="*/ 0 w 414338"/>
                <a:gd name="connsiteY2" fmla="*/ 361950 h 361950"/>
                <a:gd name="connsiteX3" fmla="*/ 414338 w 414338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338" h="361950">
                  <a:moveTo>
                    <a:pt x="4095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414338" y="361950"/>
                  </a:lnTo>
                </a:path>
              </a:pathLst>
            </a:cu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696075" y="985838"/>
              <a:ext cx="266700" cy="685800"/>
            </a:xfrm>
            <a:custGeom>
              <a:avLst/>
              <a:gdLst>
                <a:gd name="connsiteX0" fmla="*/ 409575 w 409575"/>
                <a:gd name="connsiteY0" fmla="*/ 0 h 685800"/>
                <a:gd name="connsiteX1" fmla="*/ 0 w 409575"/>
                <a:gd name="connsiteY1" fmla="*/ 0 h 685800"/>
                <a:gd name="connsiteX2" fmla="*/ 0 w 409575"/>
                <a:gd name="connsiteY2" fmla="*/ 685800 h 685800"/>
                <a:gd name="connsiteX3" fmla="*/ 404813 w 409575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" h="685800">
                  <a:moveTo>
                    <a:pt x="409575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04813" y="685800"/>
                  </a:lnTo>
                </a:path>
              </a:pathLst>
            </a:custGeom>
            <a:ln w="19050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743200" y="567731"/>
            <a:ext cx="4881717" cy="2603171"/>
            <a:chOff x="2743200" y="567731"/>
            <a:chExt cx="4881717" cy="2603171"/>
          </a:xfrm>
        </p:grpSpPr>
        <p:cxnSp>
          <p:nvCxnSpPr>
            <p:cNvPr id="10" name="直接连接符 9"/>
            <p:cNvCxnSpPr/>
            <p:nvPr/>
          </p:nvCxnSpPr>
          <p:spPr>
            <a:xfrm flipV="1">
              <a:off x="2743200" y="3170902"/>
              <a:ext cx="4881717" cy="0"/>
            </a:xfrm>
            <a:prstGeom prst="line">
              <a:avLst/>
            </a:prstGeom>
            <a:ln w="254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6696074" y="567731"/>
              <a:ext cx="270483" cy="713381"/>
            </a:xfrm>
            <a:custGeom>
              <a:avLst/>
              <a:gdLst>
                <a:gd name="connsiteX0" fmla="*/ 409575 w 414338"/>
                <a:gd name="connsiteY0" fmla="*/ 0 h 361950"/>
                <a:gd name="connsiteX1" fmla="*/ 0 w 414338"/>
                <a:gd name="connsiteY1" fmla="*/ 0 h 361950"/>
                <a:gd name="connsiteX2" fmla="*/ 0 w 414338"/>
                <a:gd name="connsiteY2" fmla="*/ 361950 h 361950"/>
                <a:gd name="connsiteX3" fmla="*/ 414338 w 414338"/>
                <a:gd name="connsiteY3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338" h="361950">
                  <a:moveTo>
                    <a:pt x="409575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414338" y="361950"/>
                  </a:lnTo>
                </a:path>
              </a:pathLst>
            </a:custGeom>
            <a:ln w="1905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6694421" y="1333756"/>
              <a:ext cx="267374" cy="1066544"/>
            </a:xfrm>
            <a:custGeom>
              <a:avLst/>
              <a:gdLst>
                <a:gd name="connsiteX0" fmla="*/ 409575 w 409575"/>
                <a:gd name="connsiteY0" fmla="*/ 0 h 685800"/>
                <a:gd name="connsiteX1" fmla="*/ 0 w 409575"/>
                <a:gd name="connsiteY1" fmla="*/ 0 h 685800"/>
                <a:gd name="connsiteX2" fmla="*/ 0 w 409575"/>
                <a:gd name="connsiteY2" fmla="*/ 685800 h 685800"/>
                <a:gd name="connsiteX3" fmla="*/ 404813 w 409575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" h="685800">
                  <a:moveTo>
                    <a:pt x="409575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04813" y="685800"/>
                  </a:lnTo>
                </a:path>
              </a:pathLst>
            </a:custGeom>
            <a:ln w="1905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3264" y="0"/>
            <a:ext cx="3362632" cy="785249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zh-CN" altLang="en-US" sz="3200" dirty="0"/>
              <a:t>：分析表升级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42430" y="6439250"/>
            <a:ext cx="477965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007334" y="959463"/>
          <a:ext cx="4554887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$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r>
                        <a:rPr lang="en-US" altLang="zh-CN" sz="2400" baseline="-25000" dirty="0"/>
                        <a:t>3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r>
                        <a:rPr lang="en-US" altLang="zh-CN" sz="2400" baseline="-25000" dirty="0"/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r>
                        <a:rPr lang="en-US" altLang="zh-CN" sz="2400" baseline="-25000" dirty="0"/>
                        <a:t>6</a:t>
                      </a:r>
                      <a:r>
                        <a:rPr lang="en-US" altLang="zh-CN" sz="2400" dirty="0"/>
                        <a:t>/r</a:t>
                      </a:r>
                      <a:r>
                        <a:rPr lang="en-US" altLang="zh-CN" sz="2400" baseline="-25000" dirty="0"/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r>
                        <a:rPr lang="en-US" altLang="zh-CN" sz="2400" baseline="-25000" dirty="0"/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r>
                        <a:rPr lang="en-US" altLang="zh-CN" sz="2400" baseline="-25000" dirty="0"/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415845" y="3383995"/>
            <a:ext cx="2123761" cy="495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Follow(R)={=,$}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007333" y="2866921"/>
          <a:ext cx="4602821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1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3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$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r>
                        <a:rPr lang="en-US" altLang="zh-CN" sz="2400" baseline="-25000" dirty="0"/>
                        <a:t>3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r>
                        <a:rPr lang="en-US" altLang="zh-CN" sz="2400" baseline="-25000" dirty="0"/>
                        <a:t>6</a:t>
                      </a:r>
                      <a:r>
                        <a:rPr lang="en-US" altLang="zh-CN" sz="2400" dirty="0"/>
                        <a:t>/r</a:t>
                      </a:r>
                      <a:r>
                        <a:rPr lang="en-US" altLang="zh-CN" sz="2400" baseline="-25000" dirty="0"/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r>
                        <a:rPr lang="en-US" altLang="zh-CN" sz="2400" baseline="-25000" dirty="0"/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007333" y="4862837"/>
          <a:ext cx="4615117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7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0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=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$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</a:t>
                      </a:r>
                      <a:r>
                        <a:rPr lang="en-US" altLang="zh-CN" sz="2400" baseline="-25000" dirty="0"/>
                        <a:t>3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</a:t>
                      </a:r>
                      <a:r>
                        <a:rPr lang="en-US" altLang="zh-CN" sz="2400" baseline="-25000" dirty="0"/>
                        <a:t>6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n-lt"/>
                          <a:ea typeface="+mn-ea"/>
                        </a:rPr>
                        <a:t>r</a:t>
                      </a:r>
                      <a:r>
                        <a:rPr lang="en-US" altLang="zh-CN" sz="2400" baseline="-25000" dirty="0">
                          <a:latin typeface="+mn-lt"/>
                          <a:ea typeface="+mn-ea"/>
                        </a:rPr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453148" y="1406013"/>
            <a:ext cx="1012723" cy="614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LR(0)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10813" y="5454225"/>
            <a:ext cx="1607574" cy="49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000" dirty="0">
                <a:solidFill>
                  <a:srgbClr val="1E1CE3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L·</a:t>
            </a:r>
            <a:r>
              <a:rPr lang="zh-CN" altLang="en-US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$</a:t>
            </a:r>
            <a:endParaRPr lang="zh-CN" altLang="en-US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87561" y="2723535"/>
            <a:ext cx="801329" cy="614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SLR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1470" y="4807974"/>
            <a:ext cx="884904" cy="614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LR(1)</a:t>
            </a:r>
            <a:endParaRPr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5639" y="2084437"/>
            <a:ext cx="1607574" cy="806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L·=R</a:t>
            </a:r>
          </a:p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</a:t>
            </a:r>
            <a:r>
              <a:rPr lang="zh-CN" altLang="en-US" sz="2400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L·</a:t>
            </a:r>
            <a:endParaRPr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5806" y="2816944"/>
            <a:ext cx="447367" cy="501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baseline="-25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2</a:t>
            </a:r>
            <a:endParaRPr lang="zh-CN" altLang="en-US" sz="2400" baseline="-25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5639" y="304796"/>
            <a:ext cx="1161708" cy="1666575"/>
          </a:xfrm>
          <a:prstGeom prst="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0:S</a:t>
            </a:r>
            <a:r>
              <a:rPr lang="en-US" altLang="zh-CN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lang="zh-CN" altLang="en-US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S$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1:S</a:t>
            </a:r>
            <a:r>
              <a:rPr lang="zh-CN" altLang="en-US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L=R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2:S</a:t>
            </a:r>
            <a:r>
              <a:rPr lang="zh-CN" altLang="en-US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R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3:L</a:t>
            </a:r>
            <a:r>
              <a:rPr lang="zh-CN" altLang="en-US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*R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4:L</a:t>
            </a:r>
            <a:r>
              <a:rPr lang="zh-CN" altLang="en-US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id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5:R</a:t>
            </a:r>
            <a:r>
              <a:rPr lang="zh-CN" altLang="en-US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L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53620"/>
            <a:ext cx="7886700" cy="623014"/>
          </a:xfrm>
        </p:spPr>
        <p:txBody>
          <a:bodyPr/>
          <a:lstStyle/>
          <a:p>
            <a:r>
              <a:rPr lang="en-US" altLang="zh-CN" sz="3600" dirty="0"/>
              <a:t>LR(1)</a:t>
            </a:r>
            <a:r>
              <a:rPr lang="zh-CN" altLang="en-US" sz="3600" dirty="0"/>
              <a:t>项目的构造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658" y="1474839"/>
            <a:ext cx="7831395" cy="4744472"/>
          </a:xfrm>
        </p:spPr>
        <p:txBody>
          <a:bodyPr/>
          <a:lstStyle/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en-US" altLang="zh-CN" sz="2400" dirty="0"/>
              <a:t>LR(1)</a:t>
            </a:r>
            <a:r>
              <a:rPr lang="zh-CN" altLang="en-US" sz="2400" dirty="0"/>
              <a:t>和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项目构造上，</a:t>
            </a:r>
            <a:r>
              <a:rPr lang="zh-CN" altLang="en-US" sz="2400" u="sng" dirty="0"/>
              <a:t>仅闭包的计算不一样</a:t>
            </a:r>
            <a:r>
              <a:rPr lang="zh-CN" altLang="en-US" sz="2400" dirty="0"/>
              <a:t>，其它相同；</a:t>
            </a:r>
            <a:endParaRPr lang="en-US" altLang="zh-CN" sz="2400" dirty="0"/>
          </a:p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对项目</a:t>
            </a:r>
            <a:r>
              <a:rPr lang="en-US" altLang="zh-CN" sz="2400" dirty="0"/>
              <a:t>[A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 err="1"/>
              <a:t>α·Bβ</a:t>
            </a:r>
            <a:r>
              <a:rPr lang="zh-CN" altLang="en-US" sz="2400" dirty="0"/>
              <a:t>，</a:t>
            </a:r>
            <a:r>
              <a:rPr lang="en-US" altLang="zh-CN" sz="2400" dirty="0"/>
              <a:t>a]</a:t>
            </a:r>
          </a:p>
          <a:p>
            <a:pPr lvl="1">
              <a:lnSpc>
                <a:spcPct val="110000"/>
              </a:lnSpc>
              <a:buSzPct val="50000"/>
            </a:pPr>
            <a:r>
              <a:rPr lang="zh-CN" altLang="en-US" dirty="0"/>
              <a:t>添加</a:t>
            </a:r>
            <a:r>
              <a:rPr lang="en-US" altLang="zh-CN" dirty="0"/>
              <a:t>[B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/>
              <a:t>·γ</a:t>
            </a:r>
            <a:r>
              <a:rPr lang="zh-CN" altLang="en-US" dirty="0"/>
              <a:t>，</a:t>
            </a:r>
            <a:r>
              <a:rPr lang="en-US" altLang="zh-CN" dirty="0"/>
              <a:t>b]</a:t>
            </a:r>
          </a:p>
          <a:p>
            <a:pPr lvl="1">
              <a:lnSpc>
                <a:spcPct val="110000"/>
              </a:lnSpc>
              <a:buSzPct val="50000"/>
            </a:pPr>
            <a:r>
              <a:rPr lang="zh-CN" altLang="en-US" dirty="0"/>
              <a:t>其中</a:t>
            </a:r>
            <a:r>
              <a:rPr lang="en-US" altLang="zh-CN" dirty="0"/>
              <a:t>b</a:t>
            </a:r>
            <a:r>
              <a:rPr lang="zh-CN" altLang="en-US" dirty="0"/>
              <a:t>∈</a:t>
            </a:r>
            <a:r>
              <a:rPr lang="en-US" altLang="zh-CN" dirty="0"/>
              <a:t>FIRST(</a:t>
            </a:r>
            <a:r>
              <a:rPr lang="en-US" altLang="zh-CN" dirty="0" err="1"/>
              <a:t>βa</a:t>
            </a:r>
            <a:r>
              <a:rPr lang="en-US" altLang="zh-CN" dirty="0"/>
              <a:t>)</a:t>
            </a:r>
          </a:p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注意：求产生式左部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C0099"/>
                </a:solidFill>
              </a:rPr>
              <a:t>前看符号</a:t>
            </a:r>
            <a:r>
              <a:rPr lang="zh-CN" altLang="en-US" sz="2400" dirty="0">
                <a:solidFill>
                  <a:srgbClr val="1E1CE3"/>
                </a:solidFill>
              </a:rPr>
              <a:t>（也叫</a:t>
            </a:r>
            <a:r>
              <a:rPr lang="zh-CN" altLang="en-US" sz="2400" dirty="0">
                <a:solidFill>
                  <a:srgbClr val="CC0099"/>
                </a:solidFill>
              </a:rPr>
              <a:t>搜索符</a:t>
            </a:r>
            <a:r>
              <a:rPr lang="zh-CN" altLang="en-US" sz="2400" dirty="0">
                <a:solidFill>
                  <a:srgbClr val="1E1CE3"/>
                </a:solidFill>
              </a:rPr>
              <a:t>）</a:t>
            </a:r>
            <a:r>
              <a:rPr lang="zh-CN" altLang="en-US" sz="2400" dirty="0"/>
              <a:t>时，</a:t>
            </a:r>
            <a:r>
              <a:rPr lang="zh-CN" altLang="en-US" sz="2400" u="sng" dirty="0">
                <a:solidFill>
                  <a:srgbClr val="FF0000"/>
                </a:solidFill>
              </a:rPr>
              <a:t>一定是在右部</a:t>
            </a:r>
            <a:r>
              <a:rPr lang="en-US" altLang="zh-CN" sz="2400" u="sng" dirty="0">
                <a:solidFill>
                  <a:srgbClr val="FF0000"/>
                </a:solidFill>
              </a:rPr>
              <a:t>B</a:t>
            </a:r>
            <a:r>
              <a:rPr lang="zh-CN" altLang="en-US" sz="2400" u="sng" dirty="0">
                <a:solidFill>
                  <a:srgbClr val="FF0000"/>
                </a:solidFill>
              </a:rPr>
              <a:t>的后面去寻找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显然：</a:t>
            </a:r>
            <a:endParaRPr lang="en-US" altLang="zh-CN" sz="2400" dirty="0"/>
          </a:p>
          <a:p>
            <a:pPr marL="542925" indent="0">
              <a:lnSpc>
                <a:spcPct val="110000"/>
              </a:lnSpc>
              <a:buSzPct val="50000"/>
              <a:buNone/>
              <a:tabLst>
                <a:tab pos="442913" algn="l"/>
              </a:tabLst>
            </a:pPr>
            <a:r>
              <a:rPr lang="en-US" altLang="zh-CN" sz="2400" u="sng" dirty="0">
                <a:solidFill>
                  <a:srgbClr val="C00000"/>
                </a:solidFill>
              </a:rPr>
              <a:t>FIRST(</a:t>
            </a:r>
            <a:r>
              <a:rPr lang="el-GR" altLang="zh-CN" sz="2400" u="sng" dirty="0">
                <a:solidFill>
                  <a:srgbClr val="C00000"/>
                </a:solidFill>
              </a:rPr>
              <a:t>β</a:t>
            </a:r>
            <a:r>
              <a:rPr lang="en-US" altLang="zh-CN" sz="2400" u="sng" dirty="0">
                <a:solidFill>
                  <a:srgbClr val="C00000"/>
                </a:solidFill>
              </a:rPr>
              <a:t>a)</a:t>
            </a:r>
            <a:r>
              <a:rPr lang="zh-CN" altLang="en-US" sz="2400" u="sng" dirty="0">
                <a:solidFill>
                  <a:srgbClr val="C00000"/>
                </a:solidFill>
              </a:rPr>
              <a:t>是</a:t>
            </a:r>
            <a:r>
              <a:rPr lang="en-US" altLang="zh-CN" sz="2400" u="sng" dirty="0">
                <a:solidFill>
                  <a:srgbClr val="C00000"/>
                </a:solidFill>
              </a:rPr>
              <a:t>FOLLOW(B)</a:t>
            </a:r>
            <a:r>
              <a:rPr lang="zh-CN" altLang="en-US" sz="2400" u="sng" dirty="0">
                <a:solidFill>
                  <a:srgbClr val="C00000"/>
                </a:solidFill>
              </a:rPr>
              <a:t>的子集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857364" y="6356350"/>
            <a:ext cx="657985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115616" y="2148840"/>
            <a:ext cx="7205424" cy="2057400"/>
            <a:chOff x="1115616" y="2148840"/>
            <a:chExt cx="7205424" cy="2057400"/>
          </a:xfrm>
        </p:grpSpPr>
        <p:sp>
          <p:nvSpPr>
            <p:cNvPr id="17" name="椭圆 16"/>
            <p:cNvSpPr/>
            <p:nvPr/>
          </p:nvSpPr>
          <p:spPr>
            <a:xfrm>
              <a:off x="1115616" y="2148840"/>
              <a:ext cx="3669744" cy="20574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294120" y="2804160"/>
              <a:ext cx="2026920" cy="1021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与</a:t>
              </a:r>
              <a:r>
                <a:rPr lang="en-US" altLang="zh-CN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FOLLOW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集合的关键区别！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 flipV="1">
              <a:off x="4800600" y="3048000"/>
              <a:ext cx="1447800" cy="24384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4100513" y="1942149"/>
            <a:ext cx="4287202" cy="1243964"/>
            <a:chOff x="4100513" y="1942149"/>
            <a:chExt cx="4287202" cy="1243964"/>
          </a:xfrm>
        </p:grpSpPr>
        <p:sp>
          <p:nvSpPr>
            <p:cNvPr id="11" name="任意多边形 10"/>
            <p:cNvSpPr/>
            <p:nvPr/>
          </p:nvSpPr>
          <p:spPr>
            <a:xfrm>
              <a:off x="4100513" y="2400300"/>
              <a:ext cx="2185987" cy="785813"/>
            </a:xfrm>
            <a:custGeom>
              <a:avLst/>
              <a:gdLst>
                <a:gd name="connsiteX0" fmla="*/ 314325 w 2185987"/>
                <a:gd name="connsiteY0" fmla="*/ 257175 h 785813"/>
                <a:gd name="connsiteX1" fmla="*/ 2185987 w 2185987"/>
                <a:gd name="connsiteY1" fmla="*/ 0 h 785813"/>
                <a:gd name="connsiteX2" fmla="*/ 0 w 2185987"/>
                <a:gd name="connsiteY2" fmla="*/ 785813 h 78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85987" h="785813">
                  <a:moveTo>
                    <a:pt x="314325" y="257175"/>
                  </a:moveTo>
                  <a:lnTo>
                    <a:pt x="2185987" y="0"/>
                  </a:lnTo>
                  <a:lnTo>
                    <a:pt x="0" y="785813"/>
                  </a:lnTo>
                </a:path>
              </a:pathLst>
            </a:cu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360795" y="1942149"/>
              <a:ext cx="2026920" cy="8724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项目来自</a:t>
              </a:r>
              <a:r>
                <a:rPr lang="en-US" altLang="zh-CN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项目，此为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路径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86188" y="3371850"/>
            <a:ext cx="5061287" cy="2667440"/>
            <a:chOff x="3786188" y="3371850"/>
            <a:chExt cx="5061287" cy="2667440"/>
          </a:xfrm>
        </p:grpSpPr>
        <p:sp>
          <p:nvSpPr>
            <p:cNvPr id="14" name="矩形 13"/>
            <p:cNvSpPr/>
            <p:nvPr/>
          </p:nvSpPr>
          <p:spPr>
            <a:xfrm>
              <a:off x="5832140" y="4734145"/>
              <a:ext cx="3015335" cy="13051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FOLLOW(B)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是从文法求得；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在文法基础上考虑了具体</a:t>
              </a:r>
              <a:r>
                <a:rPr lang="zh-CN" altLang="en-US" sz="2000" u="sng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推导路径</a:t>
              </a:r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而求得。</a:t>
              </a: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3786188" y="3371850"/>
              <a:ext cx="2057400" cy="1985963"/>
            </a:xfrm>
            <a:custGeom>
              <a:avLst/>
              <a:gdLst>
                <a:gd name="connsiteX0" fmla="*/ 0 w 2057400"/>
                <a:gd name="connsiteY0" fmla="*/ 0 h 1985963"/>
                <a:gd name="connsiteX1" fmla="*/ 0 w 2057400"/>
                <a:gd name="connsiteY1" fmla="*/ 185738 h 1985963"/>
                <a:gd name="connsiteX2" fmla="*/ 1771650 w 2057400"/>
                <a:gd name="connsiteY2" fmla="*/ 185738 h 1985963"/>
                <a:gd name="connsiteX3" fmla="*/ 1771650 w 2057400"/>
                <a:gd name="connsiteY3" fmla="*/ 1985963 h 1985963"/>
                <a:gd name="connsiteX4" fmla="*/ 2057400 w 2057400"/>
                <a:gd name="connsiteY4" fmla="*/ 1985963 h 198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7400" h="1985963">
                  <a:moveTo>
                    <a:pt x="0" y="0"/>
                  </a:moveTo>
                  <a:lnTo>
                    <a:pt x="0" y="185738"/>
                  </a:lnTo>
                  <a:lnTo>
                    <a:pt x="1771650" y="185738"/>
                  </a:lnTo>
                  <a:lnTo>
                    <a:pt x="1771650" y="1985963"/>
                  </a:lnTo>
                  <a:lnTo>
                    <a:pt x="2057400" y="1985963"/>
                  </a:lnTo>
                </a:path>
              </a:pathLst>
            </a:custGeom>
            <a:ln w="19050">
              <a:solidFill>
                <a:srgbClr val="00964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149"/>
            <a:ext cx="7886700" cy="696759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例</a:t>
            </a:r>
            <a:r>
              <a:rPr lang="zh-CN" altLang="en-US" sz="3200" dirty="0"/>
              <a:t>：简单的</a:t>
            </a:r>
            <a:r>
              <a:rPr lang="en-US" altLang="zh-CN" sz="3200" dirty="0"/>
              <a:t>LR(1)</a:t>
            </a:r>
            <a:r>
              <a:rPr lang="zh-CN" altLang="en-US" sz="3200" dirty="0"/>
              <a:t>项目集</a:t>
            </a:r>
            <a:r>
              <a:rPr lang="en-US" altLang="zh-CN" sz="3200" dirty="0"/>
              <a:t>【</a:t>
            </a:r>
            <a:r>
              <a:rPr lang="zh-CN" altLang="en-US" sz="3200" dirty="0"/>
              <a:t>只列出三个</a:t>
            </a:r>
            <a:r>
              <a:rPr lang="en-US" altLang="zh-CN" sz="3200" dirty="0"/>
              <a:t>】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2020501" y="1307683"/>
            <a:ext cx="5132438" cy="4724398"/>
            <a:chOff x="2020501" y="1307683"/>
            <a:chExt cx="5132438" cy="4724398"/>
          </a:xfrm>
        </p:grpSpPr>
        <p:grpSp>
          <p:nvGrpSpPr>
            <p:cNvPr id="6" name="组合 5"/>
            <p:cNvGrpSpPr/>
            <p:nvPr/>
          </p:nvGrpSpPr>
          <p:grpSpPr>
            <a:xfrm>
              <a:off x="2020501" y="1307683"/>
              <a:ext cx="5132438" cy="4724398"/>
              <a:chOff x="929149" y="938983"/>
              <a:chExt cx="5132438" cy="4724398"/>
            </a:xfrm>
          </p:grpSpPr>
          <p:grpSp>
            <p:nvGrpSpPr>
              <p:cNvPr id="7" name="组合 12"/>
              <p:cNvGrpSpPr/>
              <p:nvPr/>
            </p:nvGrpSpPr>
            <p:grpSpPr>
              <a:xfrm>
                <a:off x="929149" y="938983"/>
                <a:ext cx="4100052" cy="4724398"/>
                <a:chOff x="929149" y="938983"/>
                <a:chExt cx="4100052" cy="4724398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929149" y="1091382"/>
                  <a:ext cx="1283109" cy="2168012"/>
                </a:xfrm>
                <a:prstGeom prst="rect">
                  <a:avLst/>
                </a:prstGeom>
                <a:solidFill>
                  <a:srgbClr val="00B0F0">
                    <a:alpha val="23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S$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L=R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R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*R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id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R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984091" y="948815"/>
                  <a:ext cx="2045110" cy="216801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   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$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L=R 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$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R   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$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*R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=,$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id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=,$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R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   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$</a:t>
                  </a:r>
                  <a:endParaRPr lang="zh-CN" altLang="en-US" sz="2200" dirty="0">
                    <a:solidFill>
                      <a:schemeClr val="accent4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2984091" y="3849328"/>
                  <a:ext cx="2044800" cy="50144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’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en-US" altLang="zh-CN" sz="24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  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$</a:t>
                  </a:r>
                  <a:endParaRPr lang="zh-CN" altLang="en-US" sz="2200" dirty="0">
                    <a:solidFill>
                      <a:schemeClr val="accent4">
                        <a:lumMod val="75000"/>
                      </a:schemeClr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2984091" y="4881716"/>
                  <a:ext cx="2044800" cy="78166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S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=R 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$</a:t>
                  </a:r>
                </a:p>
                <a:p>
                  <a:pPr algn="just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R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Comic Sans MS" pitchFamily="66" charset="0"/>
                      <a:ea typeface="楷体" pitchFamily="49" charset="-122"/>
                    </a:rPr>
                    <a:t>→</a:t>
                  </a:r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L</a:t>
                  </a:r>
                  <a:r>
                    <a:rPr lang="en-US" altLang="zh-CN" sz="2200" dirty="0">
                      <a:solidFill>
                        <a:srgbClr val="FF0000"/>
                      </a:solidFill>
                      <a:latin typeface="楷体" pitchFamily="49" charset="-122"/>
                      <a:ea typeface="楷体" pitchFamily="49" charset="-122"/>
                      <a:sym typeface="Symbol" pitchFamily="18" charset="2"/>
                    </a:rPr>
                    <a:t>·     </a:t>
                  </a:r>
                  <a:r>
                    <a:rPr lang="en-US" altLang="zh-CN" sz="2200" dirty="0">
                      <a:solidFill>
                        <a:schemeClr val="accent4">
                          <a:lumMod val="75000"/>
                        </a:schemeClr>
                      </a:solidFill>
                      <a:latin typeface="楷体" pitchFamily="49" charset="-122"/>
                      <a:ea typeface="楷体" pitchFamily="49" charset="-122"/>
                    </a:rPr>
                    <a:t>$</a:t>
                  </a:r>
                  <a:endParaRPr lang="zh-CN" altLang="en-US" sz="22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2620294" y="938983"/>
                  <a:ext cx="476863" cy="4178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sz="22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0</a:t>
                  </a:r>
                  <a:endParaRPr lang="zh-CN" altLang="en-US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2706019" y="3790338"/>
                  <a:ext cx="476863" cy="4178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sz="22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1</a:t>
                  </a:r>
                  <a:endParaRPr lang="zh-CN" altLang="en-US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2706019" y="4901383"/>
                  <a:ext cx="476863" cy="4178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altLang="zh-CN" sz="2200" dirty="0">
                      <a:solidFill>
                        <a:srgbClr val="1E1CE3"/>
                      </a:solidFill>
                      <a:latin typeface="楷体" pitchFamily="49" charset="-122"/>
                      <a:ea typeface="楷体" pitchFamily="49" charset="-122"/>
                    </a:rPr>
                    <a:t>2</a:t>
                  </a:r>
                  <a:endParaRPr lang="zh-CN" altLang="en-US" sz="22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9" name="直接箭头连接符 8"/>
              <p:cNvCxnSpPr>
                <a:stCxn id="16" idx="2"/>
                <a:endCxn id="17" idx="0"/>
              </p:cNvCxnSpPr>
              <p:nvPr/>
            </p:nvCxnSpPr>
            <p:spPr>
              <a:xfrm flipH="1">
                <a:off x="4006491" y="3116827"/>
                <a:ext cx="155" cy="7325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362954" y="3365400"/>
                <a:ext cx="337374" cy="417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sz="22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982062" y="3244647"/>
                <a:ext cx="476863" cy="4178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sz="22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5029200" y="2566219"/>
                <a:ext cx="958645" cy="60468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5034116" y="1474839"/>
                <a:ext cx="1027471" cy="66859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5034116" y="5220929"/>
                <a:ext cx="89473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任意多边形 21"/>
            <p:cNvSpPr/>
            <p:nvPr/>
          </p:nvSpPr>
          <p:spPr>
            <a:xfrm>
              <a:off x="3770757" y="2558426"/>
              <a:ext cx="292608" cy="3161109"/>
            </a:xfrm>
            <a:custGeom>
              <a:avLst/>
              <a:gdLst>
                <a:gd name="connsiteX0" fmla="*/ 292608 w 292608"/>
                <a:gd name="connsiteY0" fmla="*/ 0 h 2011680"/>
                <a:gd name="connsiteX1" fmla="*/ 0 w 292608"/>
                <a:gd name="connsiteY1" fmla="*/ 0 h 2011680"/>
                <a:gd name="connsiteX2" fmla="*/ 0 w 292608"/>
                <a:gd name="connsiteY2" fmla="*/ 2011680 h 2011680"/>
                <a:gd name="connsiteX3" fmla="*/ 292608 w 292608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608" h="2011680">
                  <a:moveTo>
                    <a:pt x="292608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292608" y="2011680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614988" y="2414589"/>
            <a:ext cx="1728787" cy="1843086"/>
            <a:chOff x="5614988" y="2414589"/>
            <a:chExt cx="1728787" cy="1843086"/>
          </a:xfrm>
        </p:grpSpPr>
        <p:sp>
          <p:nvSpPr>
            <p:cNvPr id="24" name="矩形 23"/>
            <p:cNvSpPr/>
            <p:nvPr/>
          </p:nvSpPr>
          <p:spPr>
            <a:xfrm>
              <a:off x="5614988" y="2414589"/>
              <a:ext cx="271462" cy="685800"/>
            </a:xfrm>
            <a:prstGeom prst="rect">
              <a:avLst/>
            </a:prstGeom>
            <a:noFill/>
            <a:ln>
              <a:solidFill>
                <a:srgbClr val="CC00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819775" y="2809875"/>
              <a:ext cx="1524000" cy="1447800"/>
            </a:xfrm>
            <a:custGeom>
              <a:avLst/>
              <a:gdLst>
                <a:gd name="connsiteX0" fmla="*/ 0 w 1524000"/>
                <a:gd name="connsiteY0" fmla="*/ 590550 h 1447800"/>
                <a:gd name="connsiteX1" fmla="*/ 1524000 w 1524000"/>
                <a:gd name="connsiteY1" fmla="*/ 1447800 h 1447800"/>
                <a:gd name="connsiteX2" fmla="*/ 1524000 w 1524000"/>
                <a:gd name="connsiteY2" fmla="*/ 0 h 1447800"/>
                <a:gd name="connsiteX3" fmla="*/ 76200 w 1524000"/>
                <a:gd name="connsiteY3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0" h="1447800">
                  <a:moveTo>
                    <a:pt x="0" y="590550"/>
                  </a:moveTo>
                  <a:lnTo>
                    <a:pt x="1524000" y="1447800"/>
                  </a:lnTo>
                  <a:lnTo>
                    <a:pt x="1524000" y="0"/>
                  </a:lnTo>
                  <a:lnTo>
                    <a:pt x="76200" y="0"/>
                  </a:lnTo>
                </a:path>
              </a:pathLst>
            </a:custGeom>
            <a:ln>
              <a:solidFill>
                <a:srgbClr val="CC0099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任意多边形 24"/>
          <p:cNvSpPr/>
          <p:nvPr/>
        </p:nvSpPr>
        <p:spPr>
          <a:xfrm>
            <a:off x="5853113" y="2257424"/>
            <a:ext cx="604837" cy="981075"/>
          </a:xfrm>
          <a:custGeom>
            <a:avLst/>
            <a:gdLst>
              <a:gd name="connsiteX0" fmla="*/ 0 w 604837"/>
              <a:gd name="connsiteY0" fmla="*/ 0 h 1357312"/>
              <a:gd name="connsiteX1" fmla="*/ 604837 w 604837"/>
              <a:gd name="connsiteY1" fmla="*/ 0 h 1357312"/>
              <a:gd name="connsiteX2" fmla="*/ 604837 w 604837"/>
              <a:gd name="connsiteY2" fmla="*/ 1357312 h 1357312"/>
              <a:gd name="connsiteX3" fmla="*/ 23812 w 604837"/>
              <a:gd name="connsiteY3" fmla="*/ 1357312 h 135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" h="1357312">
                <a:moveTo>
                  <a:pt x="0" y="0"/>
                </a:moveTo>
                <a:lnTo>
                  <a:pt x="604837" y="0"/>
                </a:lnTo>
                <a:lnTo>
                  <a:pt x="604837" y="1357312"/>
                </a:lnTo>
                <a:lnTo>
                  <a:pt x="23812" y="1357312"/>
                </a:lnTo>
              </a:path>
            </a:pathLst>
          </a:custGeom>
          <a:ln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903100" y="3295650"/>
            <a:ext cx="604837" cy="2543175"/>
          </a:xfrm>
          <a:custGeom>
            <a:avLst/>
            <a:gdLst>
              <a:gd name="connsiteX0" fmla="*/ 0 w 604837"/>
              <a:gd name="connsiteY0" fmla="*/ 0 h 1357312"/>
              <a:gd name="connsiteX1" fmla="*/ 604837 w 604837"/>
              <a:gd name="connsiteY1" fmla="*/ 0 h 1357312"/>
              <a:gd name="connsiteX2" fmla="*/ 604837 w 604837"/>
              <a:gd name="connsiteY2" fmla="*/ 1357312 h 1357312"/>
              <a:gd name="connsiteX3" fmla="*/ 23812 w 604837"/>
              <a:gd name="connsiteY3" fmla="*/ 1357312 h 135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837" h="1357312">
                <a:moveTo>
                  <a:pt x="0" y="0"/>
                </a:moveTo>
                <a:lnTo>
                  <a:pt x="604837" y="0"/>
                </a:lnTo>
                <a:lnTo>
                  <a:pt x="604837" y="1357312"/>
                </a:lnTo>
                <a:lnTo>
                  <a:pt x="23812" y="1357312"/>
                </a:lnTo>
              </a:path>
            </a:pathLst>
          </a:custGeom>
          <a:ln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50814" y="6415342"/>
            <a:ext cx="49222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115" name="内容占位符 2"/>
          <p:cNvSpPr>
            <a:spLocks noGrp="1"/>
          </p:cNvSpPr>
          <p:nvPr>
            <p:ph idx="1"/>
          </p:nvPr>
        </p:nvSpPr>
        <p:spPr>
          <a:xfrm>
            <a:off x="7211959" y="2622025"/>
            <a:ext cx="1755059" cy="3734517"/>
          </a:xfrm>
        </p:spPr>
        <p:txBody>
          <a:bodyPr/>
          <a:lstStyle/>
          <a:p>
            <a:r>
              <a:rPr lang="en-US" altLang="zh-CN" sz="2000" dirty="0"/>
              <a:t>LR(1)</a:t>
            </a:r>
            <a:r>
              <a:rPr lang="zh-CN" altLang="en-US" sz="2000" dirty="0"/>
              <a:t>项目和项目集数量增加；</a:t>
            </a:r>
            <a:endParaRPr lang="en-US" altLang="zh-CN" sz="2000" dirty="0"/>
          </a:p>
          <a:p>
            <a:r>
              <a:rPr lang="zh-CN" altLang="en-US" sz="2000" dirty="0"/>
              <a:t>显然，</a:t>
            </a:r>
            <a:r>
              <a:rPr lang="en-US" altLang="zh-CN" sz="2000" dirty="0"/>
              <a:t>LR(1)</a:t>
            </a:r>
            <a:r>
              <a:rPr lang="zh-CN" altLang="en-US" sz="2000" dirty="0"/>
              <a:t>分析表将增大；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搜索符对非归约项目是无用的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Why</a:t>
            </a:r>
            <a:r>
              <a:rPr lang="zh-CN" altLang="en-US" sz="2000" dirty="0"/>
              <a:t>？</a:t>
            </a:r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7079225" y="217642"/>
            <a:ext cx="1651820" cy="2142100"/>
          </a:xfrm>
        </p:spPr>
        <p:txBody>
          <a:bodyPr/>
          <a:lstStyle/>
          <a:p>
            <a:r>
              <a:rPr lang="en-US" altLang="zh-CN" sz="2400" dirty="0">
                <a:solidFill>
                  <a:srgbClr val="C00000"/>
                </a:solidFill>
              </a:rPr>
              <a:t>LR(0)</a:t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400" dirty="0">
                <a:solidFill>
                  <a:srgbClr val="C00000"/>
                </a:solidFill>
              </a:rPr>
              <a:t>LR(1)</a:t>
            </a:r>
            <a:br>
              <a:rPr lang="en-US" altLang="zh-CN" sz="2800" dirty="0">
                <a:solidFill>
                  <a:srgbClr val="C00000"/>
                </a:solidFill>
              </a:rPr>
            </a:br>
            <a:r>
              <a:rPr lang="zh-CN" altLang="en-US" sz="2800" dirty="0">
                <a:solidFill>
                  <a:srgbClr val="C00000"/>
                </a:solidFill>
              </a:rPr>
              <a:t>项目</a:t>
            </a:r>
            <a:br>
              <a:rPr lang="en-US" altLang="zh-CN" sz="2800" dirty="0">
                <a:solidFill>
                  <a:srgbClr val="C00000"/>
                </a:solidFill>
              </a:rPr>
            </a:br>
            <a:r>
              <a:rPr lang="zh-CN" altLang="en-US" sz="2800" dirty="0">
                <a:solidFill>
                  <a:srgbClr val="C00000"/>
                </a:solidFill>
              </a:rPr>
              <a:t>集族</a:t>
            </a:r>
            <a:br>
              <a:rPr lang="en-US" altLang="zh-CN" sz="2800" dirty="0">
                <a:solidFill>
                  <a:srgbClr val="C00000"/>
                </a:solidFill>
              </a:rPr>
            </a:br>
            <a:r>
              <a:rPr lang="zh-CN" altLang="en-US" sz="2800" dirty="0">
                <a:solidFill>
                  <a:srgbClr val="C00000"/>
                </a:solidFill>
              </a:rPr>
              <a:t>对比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6199A0-469C-44E7-A3A7-14D8BB752735}"/>
              </a:ext>
            </a:extLst>
          </p:cNvPr>
          <p:cNvGrpSpPr/>
          <p:nvPr/>
        </p:nvGrpSpPr>
        <p:grpSpPr>
          <a:xfrm>
            <a:off x="469369" y="3296610"/>
            <a:ext cx="6568994" cy="3355281"/>
            <a:chOff x="469369" y="3296610"/>
            <a:chExt cx="6568994" cy="3355281"/>
          </a:xfrm>
        </p:grpSpPr>
        <p:sp>
          <p:nvSpPr>
            <p:cNvPr id="51" name="矩形 50"/>
            <p:cNvSpPr/>
            <p:nvPr/>
          </p:nvSpPr>
          <p:spPr>
            <a:xfrm>
              <a:off x="1203257" y="3441387"/>
              <a:ext cx="1557613" cy="12889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  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L=R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  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*R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=,$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=,$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  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203257" y="5040476"/>
              <a:ext cx="1557613" cy="3068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$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203257" y="5514052"/>
              <a:ext cx="1557613" cy="5164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=R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  <a:endParaRPr lang="zh-CN" altLang="en-US" sz="15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945629" y="3352404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959281" y="4990585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45629" y="5711135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58" name="直接箭头连接符 57"/>
            <p:cNvCxnSpPr>
              <a:stCxn id="51" idx="2"/>
              <a:endCxn id="52" idx="0"/>
            </p:cNvCxnSpPr>
            <p:nvPr/>
          </p:nvCxnSpPr>
          <p:spPr>
            <a:xfrm>
              <a:off x="1982064" y="4730303"/>
              <a:ext cx="0" cy="31017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858937" y="4626360"/>
              <a:ext cx="302219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097237" y="4696627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 flipV="1">
              <a:off x="2763211" y="5775163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1203257" y="6264953"/>
              <a:ext cx="1557613" cy="3068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$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155487" y="3441387"/>
              <a:ext cx="1555907" cy="8619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=,$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=,$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*R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=,$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=,$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3155487" y="4501636"/>
              <a:ext cx="1557613" cy="334917"/>
            </a:xfrm>
            <a:prstGeom prst="rect">
              <a:avLst/>
            </a:prstGeom>
            <a:solidFill>
              <a:srgbClr val="33CCCC">
                <a:alpha val="5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=,$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3155487" y="5258769"/>
              <a:ext cx="1557613" cy="8619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L=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 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*R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  <a:p>
              <a:pPr algn="just">
                <a:lnSpc>
                  <a:spcPct val="90000"/>
                </a:lnSpc>
              </a:pP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5106851" y="3610043"/>
              <a:ext cx="1557613" cy="3068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*R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=,$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106850" y="5994279"/>
              <a:ext cx="1557613" cy="3068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L=R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 </a:t>
              </a:r>
              <a:r>
                <a: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$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106850" y="5568935"/>
              <a:ext cx="1557613" cy="306856"/>
            </a:xfrm>
            <a:prstGeom prst="rect">
              <a:avLst/>
            </a:prstGeom>
            <a:solidFill>
              <a:srgbClr val="33CCCC">
                <a:alpha val="5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  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$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106850" y="4125340"/>
              <a:ext cx="1557613" cy="306856"/>
            </a:xfrm>
            <a:prstGeom prst="rect">
              <a:avLst/>
            </a:prstGeom>
            <a:solidFill>
              <a:srgbClr val="CC9900">
                <a:alpha val="5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 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=,$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5106850" y="5117811"/>
              <a:ext cx="1557613" cy="306856"/>
            </a:xfrm>
            <a:prstGeom prst="rect">
              <a:avLst/>
            </a:prstGeom>
            <a:solidFill>
              <a:srgbClr val="CC9900">
                <a:alpha val="5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r>
                <a:rPr lang="zh-CN" altLang="en-US" sz="15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r>
                <a:rPr lang="en-US" altLang="zh-CN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     </a:t>
              </a:r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$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V="1">
              <a:off x="2761702" y="3908303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 flipV="1">
              <a:off x="2762937" y="4631762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H="1">
              <a:off x="3897172" y="4302056"/>
              <a:ext cx="0" cy="199575"/>
            </a:xfrm>
            <a:prstGeom prst="straightConnector1">
              <a:avLst/>
            </a:prstGeom>
            <a:ln w="12700">
              <a:solidFill>
                <a:srgbClr val="08120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4715441" y="4215566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 flipV="1">
              <a:off x="4717995" y="3854939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 flipV="1">
              <a:off x="4718855" y="5336929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4715434" y="5710717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 flipV="1">
              <a:off x="4715441" y="6058726"/>
              <a:ext cx="386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2911510" y="3352404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925162" y="4615550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b="1" dirty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endParaRPr lang="zh-CN" altLang="en-US" sz="15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938814" y="5208455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109476" y="3338513"/>
              <a:ext cx="246206" cy="2812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7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109475" y="4357765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b="1" dirty="0">
                  <a:solidFill>
                    <a:schemeClr val="accent2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endParaRPr lang="zh-CN" altLang="en-US" sz="1500" b="1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596328" y="5055447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>
                  <a:solidFill>
                    <a:schemeClr val="accent2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rPr>
                <a:t>10</a:t>
              </a:r>
              <a:endParaRPr lang="zh-CN" altLang="en-US" sz="1500" b="1" dirty="0">
                <a:solidFill>
                  <a:schemeClr val="accent2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617779" y="5503651"/>
              <a:ext cx="384491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>
                  <a:solidFill>
                    <a:srgbClr val="0070C0"/>
                  </a:solidFill>
                  <a:latin typeface="楷体" pitchFamily="49" charset="-122"/>
                  <a:ea typeface="楷体" pitchFamily="49" charset="-122"/>
                </a:rPr>
                <a:t>11</a:t>
              </a:r>
              <a:endParaRPr lang="zh-CN" altLang="en-US" sz="15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611190" y="5930252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9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734035" y="6239594"/>
              <a:ext cx="427173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endParaRPr lang="zh-CN" altLang="en-US" sz="15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469369" y="5232154"/>
              <a:ext cx="302219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1500" dirty="0">
                <a:solidFill>
                  <a:schemeClr val="accent4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803853" y="3621000"/>
              <a:ext cx="302219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749245" y="4317018"/>
              <a:ext cx="378522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4846092" y="3338990"/>
              <a:ext cx="176213" cy="1921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4783387" y="3775943"/>
              <a:ext cx="302219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4797039" y="4136569"/>
              <a:ext cx="302219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812689" y="6342291"/>
              <a:ext cx="1849329" cy="309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其他省略部分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4756083" y="5051705"/>
              <a:ext cx="302219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715126" y="5399714"/>
              <a:ext cx="419478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797039" y="5747724"/>
              <a:ext cx="302219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R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52900" y="4205159"/>
              <a:ext cx="378522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768609" y="5489109"/>
              <a:ext cx="378522" cy="3534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=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903732" y="4344360"/>
              <a:ext cx="292608" cy="1319787"/>
            </a:xfrm>
            <a:custGeom>
              <a:avLst/>
              <a:gdLst>
                <a:gd name="connsiteX0" fmla="*/ 292608 w 292608"/>
                <a:gd name="connsiteY0" fmla="*/ 0 h 2011680"/>
                <a:gd name="connsiteX1" fmla="*/ 0 w 292608"/>
                <a:gd name="connsiteY1" fmla="*/ 0 h 2011680"/>
                <a:gd name="connsiteX2" fmla="*/ 0 w 292608"/>
                <a:gd name="connsiteY2" fmla="*/ 2011680 h 2011680"/>
                <a:gd name="connsiteX3" fmla="*/ 292608 w 292608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608" h="2011680">
                  <a:moveTo>
                    <a:pt x="292608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292608" y="2011680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任意多边形 117"/>
            <p:cNvSpPr/>
            <p:nvPr/>
          </p:nvSpPr>
          <p:spPr>
            <a:xfrm>
              <a:off x="726604" y="4160730"/>
              <a:ext cx="469736" cy="2264597"/>
            </a:xfrm>
            <a:custGeom>
              <a:avLst/>
              <a:gdLst>
                <a:gd name="connsiteX0" fmla="*/ 292608 w 292608"/>
                <a:gd name="connsiteY0" fmla="*/ 0 h 2011680"/>
                <a:gd name="connsiteX1" fmla="*/ 0 w 292608"/>
                <a:gd name="connsiteY1" fmla="*/ 0 h 2011680"/>
                <a:gd name="connsiteX2" fmla="*/ 0 w 292608"/>
                <a:gd name="connsiteY2" fmla="*/ 2011680 h 2011680"/>
                <a:gd name="connsiteX3" fmla="*/ 292608 w 292608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608" h="2011680">
                  <a:moveTo>
                    <a:pt x="292608" y="0"/>
                  </a:moveTo>
                  <a:lnTo>
                    <a:pt x="0" y="0"/>
                  </a:lnTo>
                  <a:lnTo>
                    <a:pt x="0" y="2011680"/>
                  </a:lnTo>
                  <a:lnTo>
                    <a:pt x="292608" y="2011680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任意多边形 119"/>
            <p:cNvSpPr/>
            <p:nvPr/>
          </p:nvSpPr>
          <p:spPr>
            <a:xfrm>
              <a:off x="3657600" y="6124575"/>
              <a:ext cx="214313" cy="395288"/>
            </a:xfrm>
            <a:custGeom>
              <a:avLst/>
              <a:gdLst>
                <a:gd name="connsiteX0" fmla="*/ 0 w 214313"/>
                <a:gd name="connsiteY0" fmla="*/ 0 h 395288"/>
                <a:gd name="connsiteX1" fmla="*/ 0 w 214313"/>
                <a:gd name="connsiteY1" fmla="*/ 395288 h 395288"/>
                <a:gd name="connsiteX2" fmla="*/ 214313 w 214313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395288">
                  <a:moveTo>
                    <a:pt x="0" y="0"/>
                  </a:moveTo>
                  <a:lnTo>
                    <a:pt x="0" y="395288"/>
                  </a:lnTo>
                  <a:lnTo>
                    <a:pt x="214313" y="395288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弧形 122"/>
            <p:cNvSpPr/>
            <p:nvPr/>
          </p:nvSpPr>
          <p:spPr>
            <a:xfrm>
              <a:off x="4569375" y="3296610"/>
              <a:ext cx="288000" cy="288000"/>
            </a:xfrm>
            <a:prstGeom prst="arc">
              <a:avLst>
                <a:gd name="adj1" fmla="val 10760024"/>
                <a:gd name="adj2" fmla="val 531979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10D72AA-5395-46AD-B24C-2EDE3EA4B188}"/>
              </a:ext>
            </a:extLst>
          </p:cNvPr>
          <p:cNvGrpSpPr/>
          <p:nvPr/>
        </p:nvGrpSpPr>
        <p:grpSpPr>
          <a:xfrm>
            <a:off x="367470" y="82203"/>
            <a:ext cx="6634800" cy="3176110"/>
            <a:chOff x="367470" y="82203"/>
            <a:chExt cx="6634800" cy="3176110"/>
          </a:xfrm>
        </p:grpSpPr>
        <p:cxnSp>
          <p:nvCxnSpPr>
            <p:cNvPr id="114" name="直接连接符 113"/>
            <p:cNvCxnSpPr/>
            <p:nvPr/>
          </p:nvCxnSpPr>
          <p:spPr>
            <a:xfrm>
              <a:off x="367470" y="3258313"/>
              <a:ext cx="6634800" cy="0"/>
            </a:xfrm>
            <a:prstGeom prst="line">
              <a:avLst/>
            </a:prstGeom>
            <a:ln w="28575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C968507-4317-4F27-B827-F7008C44E5AA}"/>
                </a:ext>
              </a:extLst>
            </p:cNvPr>
            <p:cNvGrpSpPr/>
            <p:nvPr/>
          </p:nvGrpSpPr>
          <p:grpSpPr>
            <a:xfrm>
              <a:off x="501451" y="82203"/>
              <a:ext cx="6116201" cy="3106671"/>
              <a:chOff x="501451" y="82203"/>
              <a:chExt cx="6116201" cy="3106671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384903" y="235288"/>
                <a:ext cx="1213710" cy="12069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L=R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*R 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384903" y="1732713"/>
                <a:ext cx="1213200" cy="2873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 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384903" y="2176181"/>
                <a:ext cx="1213200" cy="4835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=R</a:t>
                </a:r>
              </a:p>
              <a:p>
                <a:pPr algn="just"/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r>
                  <a:rPr lang="zh-CN" altLang="en-US" sz="15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 </a:t>
                </a:r>
                <a:endParaRPr lang="zh-CN" altLang="en-US" sz="15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6861" y="151963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40535" y="1685994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126861" y="2360734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5" name="直接箭头连接符 14"/>
              <p:cNvCxnSpPr>
                <a:stCxn id="8" idx="2"/>
                <a:endCxn id="9" idx="0"/>
              </p:cNvCxnSpPr>
              <p:nvPr/>
            </p:nvCxnSpPr>
            <p:spPr>
              <a:xfrm flipH="1">
                <a:off x="2991503" y="1442260"/>
                <a:ext cx="255" cy="29045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矩形 15"/>
              <p:cNvSpPr/>
              <p:nvPr/>
            </p:nvSpPr>
            <p:spPr>
              <a:xfrm>
                <a:off x="2030078" y="1344925"/>
                <a:ext cx="302703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154155" y="1410725"/>
                <a:ext cx="333163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 flipV="1">
                <a:off x="3595451" y="2420692"/>
                <a:ext cx="4032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2384903" y="2879343"/>
                <a:ext cx="1213200" cy="2873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 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01055" y="235288"/>
                <a:ext cx="1213200" cy="807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*R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001055" y="1228130"/>
                <a:ext cx="1213200" cy="3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 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001055" y="1937128"/>
                <a:ext cx="1213200" cy="807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L=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*R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endParaRPr lang="en-US" altLang="zh-CN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601592" y="441842"/>
                <a:ext cx="1001311" cy="2873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*R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616341" y="2625878"/>
                <a:ext cx="1001311" cy="2873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L=R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 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616341" y="823365"/>
                <a:ext cx="1001311" cy="2873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en-US" altLang="zh-CN" sz="15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V="1">
                <a:off x="3597114" y="672519"/>
                <a:ext cx="4032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>
                <a:cxnSpLocks/>
              </p:cNvCxnSpPr>
              <p:nvPr/>
            </p:nvCxnSpPr>
            <p:spPr>
              <a:xfrm>
                <a:off x="3594100" y="1349375"/>
                <a:ext cx="401380" cy="60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>
                <a:off x="4743928" y="1041239"/>
                <a:ext cx="0" cy="186887"/>
              </a:xfrm>
              <a:prstGeom prst="straightConnector1">
                <a:avLst/>
              </a:prstGeom>
              <a:ln w="12700">
                <a:solidFill>
                  <a:srgbClr val="08120B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5214779" y="960247"/>
                <a:ext cx="399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5217338" y="590198"/>
                <a:ext cx="3876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V="1">
                <a:off x="5214779" y="2686227"/>
                <a:ext cx="3996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/>
              <p:cNvSpPr/>
              <p:nvPr/>
            </p:nvSpPr>
            <p:spPr>
              <a:xfrm>
                <a:off x="3756688" y="151963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770362" y="1334802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784035" y="1890013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618969" y="164629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7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618969" y="1041013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8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35162" y="2857930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9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93676" y="2855596"/>
                <a:ext cx="427857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endParaRPr lang="zh-CN" altLang="en-US" sz="15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649839" y="1912205"/>
                <a:ext cx="302703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zh-CN" altLang="en-US" sz="1500" dirty="0">
                  <a:solidFill>
                    <a:schemeClr val="accent4">
                      <a:lumMod val="75000"/>
                    </a:schemeClr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648858" y="403482"/>
                <a:ext cx="302703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94162" y="1055250"/>
                <a:ext cx="379128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75446" y="98630"/>
                <a:ext cx="155517" cy="1954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254886" y="304221"/>
                <a:ext cx="302703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06033" y="919619"/>
                <a:ext cx="244437" cy="2647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306033" y="2394997"/>
                <a:ext cx="302703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01451" y="246967"/>
                <a:ext cx="939549" cy="1368000"/>
              </a:xfrm>
              <a:prstGeom prst="rect">
                <a:avLst/>
              </a:prstGeom>
              <a:solidFill>
                <a:srgbClr val="00B0F0">
                  <a:alpha val="2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S$</a:t>
                </a:r>
              </a:p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L=R</a:t>
                </a:r>
              </a:p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</a:p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*R</a:t>
                </a:r>
              </a:p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</a:p>
              <a:p>
                <a:pPr algn="just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R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L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4392539" y="965701"/>
                <a:ext cx="379128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id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3611805" y="2157106"/>
                <a:ext cx="379128" cy="33094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5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=</a:t>
                </a:r>
                <a:endParaRPr lang="zh-CN" altLang="en-US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107" name="任意多边形 106"/>
              <p:cNvSpPr/>
              <p:nvPr/>
            </p:nvSpPr>
            <p:spPr>
              <a:xfrm>
                <a:off x="2084832" y="1001085"/>
                <a:ext cx="292608" cy="1319787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>
                <a:off x="1907704" y="836506"/>
                <a:ext cx="469736" cy="2185396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弧形 121"/>
              <p:cNvSpPr/>
              <p:nvPr/>
            </p:nvSpPr>
            <p:spPr>
              <a:xfrm>
                <a:off x="5071858" y="82203"/>
                <a:ext cx="288000" cy="288000"/>
              </a:xfrm>
              <a:prstGeom prst="arc">
                <a:avLst>
                  <a:gd name="adj1" fmla="val 10760024"/>
                  <a:gd name="adj2" fmla="val 5319790"/>
                </a:avLst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0044C2E-B34C-40FD-9225-0FB57CF457A7}"/>
                </a:ext>
              </a:extLst>
            </p:cNvPr>
            <p:cNvSpPr/>
            <p:nvPr/>
          </p:nvSpPr>
          <p:spPr>
            <a:xfrm>
              <a:off x="5207000" y="1111250"/>
              <a:ext cx="895350" cy="1003300"/>
            </a:xfrm>
            <a:custGeom>
              <a:avLst/>
              <a:gdLst>
                <a:gd name="connsiteX0" fmla="*/ 0 w 895350"/>
                <a:gd name="connsiteY0" fmla="*/ 1003300 h 1003300"/>
                <a:gd name="connsiteX1" fmla="*/ 895350 w 895350"/>
                <a:gd name="connsiteY1" fmla="*/ 1003300 h 1003300"/>
                <a:gd name="connsiteX2" fmla="*/ 895350 w 895350"/>
                <a:gd name="connsiteY2" fmla="*/ 0 h 100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003300">
                  <a:moveTo>
                    <a:pt x="0" y="1003300"/>
                  </a:moveTo>
                  <a:lnTo>
                    <a:pt x="895350" y="1003300"/>
                  </a:lnTo>
                  <a:lnTo>
                    <a:pt x="89535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398AF4D9-2827-4031-86A9-1CD91373BA60}"/>
                </a:ext>
              </a:extLst>
            </p:cNvPr>
            <p:cNvCxnSpPr>
              <a:cxnSpLocks/>
              <a:stCxn id="22" idx="0"/>
              <a:endCxn id="21" idx="2"/>
            </p:cNvCxnSpPr>
            <p:nvPr/>
          </p:nvCxnSpPr>
          <p:spPr>
            <a:xfrm flipV="1">
              <a:off x="4607655" y="1541754"/>
              <a:ext cx="0" cy="3953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5FECBE7-6CA0-4D55-8BC5-16AB0CD06B6B}"/>
                </a:ext>
              </a:extLst>
            </p:cNvPr>
            <p:cNvSpPr/>
            <p:nvPr/>
          </p:nvSpPr>
          <p:spPr>
            <a:xfrm>
              <a:off x="4582103" y="1561693"/>
              <a:ext cx="379128" cy="330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id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D27AD1A-64DE-4CEF-9DA8-94ABACE51D5D}"/>
                </a:ext>
              </a:extLst>
            </p:cNvPr>
            <p:cNvSpPr/>
            <p:nvPr/>
          </p:nvSpPr>
          <p:spPr>
            <a:xfrm>
              <a:off x="5832897" y="1821698"/>
              <a:ext cx="244437" cy="264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L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FA3A2DF-4087-4D9D-89F4-0BD9CAA0471E}"/>
                </a:ext>
              </a:extLst>
            </p:cNvPr>
            <p:cNvSpPr/>
            <p:nvPr/>
          </p:nvSpPr>
          <p:spPr>
            <a:xfrm>
              <a:off x="5207000" y="774700"/>
              <a:ext cx="1504950" cy="1568450"/>
            </a:xfrm>
            <a:custGeom>
              <a:avLst/>
              <a:gdLst>
                <a:gd name="connsiteX0" fmla="*/ 0 w 1504950"/>
                <a:gd name="connsiteY0" fmla="*/ 1568450 h 1568450"/>
                <a:gd name="connsiteX1" fmla="*/ 1504950 w 1504950"/>
                <a:gd name="connsiteY1" fmla="*/ 1568450 h 1568450"/>
                <a:gd name="connsiteX2" fmla="*/ 1504950 w 1504950"/>
                <a:gd name="connsiteY2" fmla="*/ 0 h 1568450"/>
                <a:gd name="connsiteX3" fmla="*/ 6350 w 1504950"/>
                <a:gd name="connsiteY3" fmla="*/ 0 h 156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4950" h="1568450">
                  <a:moveTo>
                    <a:pt x="0" y="1568450"/>
                  </a:moveTo>
                  <a:lnTo>
                    <a:pt x="1504950" y="1568450"/>
                  </a:lnTo>
                  <a:lnTo>
                    <a:pt x="1504950" y="0"/>
                  </a:lnTo>
                  <a:lnTo>
                    <a:pt x="635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FC8BDB9-1F3C-4BDA-9F39-CAE4A926C39D}"/>
                </a:ext>
              </a:extLst>
            </p:cNvPr>
            <p:cNvSpPr/>
            <p:nvPr/>
          </p:nvSpPr>
          <p:spPr>
            <a:xfrm>
              <a:off x="6398991" y="2037902"/>
              <a:ext cx="302703" cy="3309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zh-CN" sz="15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endParaRPr lang="zh-CN" altLang="en-US" sz="15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054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4409"/>
            <a:ext cx="4812030" cy="785249"/>
          </a:xfrm>
        </p:spPr>
        <p:txBody>
          <a:bodyPr/>
          <a:lstStyle/>
          <a:p>
            <a:r>
              <a:rPr lang="en-US" altLang="zh-CN" sz="3200" dirty="0">
                <a:solidFill>
                  <a:srgbClr val="002060"/>
                </a:solidFill>
              </a:rPr>
              <a:t>LR(1)</a:t>
            </a:r>
            <a:r>
              <a:rPr lang="zh-CN" altLang="en-US" sz="3200" dirty="0">
                <a:solidFill>
                  <a:srgbClr val="002060"/>
                </a:solidFill>
              </a:rPr>
              <a:t>项目前看符号的求法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888" y="914402"/>
            <a:ext cx="7556705" cy="1445341"/>
          </a:xfrm>
        </p:spPr>
        <p:txBody>
          <a:bodyPr/>
          <a:lstStyle/>
          <a:p>
            <a:r>
              <a:rPr lang="zh-CN" altLang="en-US" sz="2400" dirty="0"/>
              <a:t>观察下面的</a:t>
            </a:r>
            <a:r>
              <a:rPr lang="en-US" altLang="zh-CN" sz="2400" dirty="0"/>
              <a:t>LR(1)</a:t>
            </a:r>
            <a:r>
              <a:rPr lang="zh-CN" altLang="en-US" sz="2400" dirty="0"/>
              <a:t>分析表；</a:t>
            </a:r>
            <a:endParaRPr lang="en-US" altLang="zh-CN" sz="2400" dirty="0"/>
          </a:p>
          <a:p>
            <a:r>
              <a:rPr lang="zh-CN" altLang="en-US" sz="2400" dirty="0"/>
              <a:t>相同的项目，只是</a:t>
            </a:r>
            <a:r>
              <a:rPr lang="en-US" altLang="zh-CN" sz="2400" dirty="0"/>
              <a:t>FIRST</a:t>
            </a:r>
            <a:r>
              <a:rPr lang="zh-CN" altLang="en-US" sz="2400" dirty="0"/>
              <a:t>符号有区别；</a:t>
            </a:r>
            <a:endParaRPr lang="en-US" altLang="zh-CN" sz="2400" dirty="0"/>
          </a:p>
          <a:p>
            <a:pPr lvl="1">
              <a:buSzPct val="60000"/>
              <a:buFont typeface="Wingdings" pitchFamily="2" charset="2"/>
              <a:buChar char="Ø"/>
            </a:pPr>
            <a:r>
              <a:rPr lang="zh-CN" altLang="en-US" sz="2200" dirty="0"/>
              <a:t>同心项（简称“心”）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80310" y="6459586"/>
            <a:ext cx="49222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998435" y="3562226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id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13551" y="5022309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40362" y="446385"/>
            <a:ext cx="3038168" cy="113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对项目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[A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α·Bβ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[B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·γ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βa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组合 79"/>
          <p:cNvGrpSpPr/>
          <p:nvPr/>
        </p:nvGrpSpPr>
        <p:grpSpPr>
          <a:xfrm>
            <a:off x="283635" y="2124063"/>
            <a:ext cx="8613044" cy="4262971"/>
            <a:chOff x="283635" y="2124063"/>
            <a:chExt cx="8613044" cy="4262971"/>
          </a:xfrm>
        </p:grpSpPr>
        <p:grpSp>
          <p:nvGrpSpPr>
            <p:cNvPr id="6" name="组合 76"/>
            <p:cNvGrpSpPr/>
            <p:nvPr/>
          </p:nvGrpSpPr>
          <p:grpSpPr>
            <a:xfrm>
              <a:off x="283635" y="2124063"/>
              <a:ext cx="8613044" cy="4262971"/>
              <a:chOff x="283635" y="2124063"/>
              <a:chExt cx="8613044" cy="4262971"/>
            </a:xfrm>
          </p:grpSpPr>
          <p:grpSp>
            <p:nvGrpSpPr>
              <p:cNvPr id="13" name="组合 61"/>
              <p:cNvGrpSpPr/>
              <p:nvPr/>
            </p:nvGrpSpPr>
            <p:grpSpPr>
              <a:xfrm>
                <a:off x="283635" y="2124063"/>
                <a:ext cx="8613044" cy="4262971"/>
                <a:chOff x="283635" y="2124063"/>
                <a:chExt cx="8613044" cy="4262971"/>
              </a:xfrm>
            </p:grpSpPr>
            <p:grpSp>
              <p:nvGrpSpPr>
                <p:cNvPr id="35" name="组合 57"/>
                <p:cNvGrpSpPr/>
                <p:nvPr/>
              </p:nvGrpSpPr>
              <p:grpSpPr>
                <a:xfrm>
                  <a:off x="283635" y="2124063"/>
                  <a:ext cx="8613044" cy="4262971"/>
                  <a:chOff x="386871" y="2271543"/>
                  <a:chExt cx="8613044" cy="4262971"/>
                </a:xfrm>
              </p:grpSpPr>
              <p:grpSp>
                <p:nvGrpSpPr>
                  <p:cNvPr id="36" name="组合 5"/>
                  <p:cNvGrpSpPr/>
                  <p:nvPr/>
                </p:nvGrpSpPr>
                <p:grpSpPr>
                  <a:xfrm>
                    <a:off x="1709656" y="2271543"/>
                    <a:ext cx="7290259" cy="4262971"/>
                    <a:chOff x="1296711" y="339509"/>
                    <a:chExt cx="7290259" cy="4262971"/>
                  </a:xfrm>
                </p:grpSpPr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2073104" y="855405"/>
                      <a:ext cx="1738800" cy="152399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2073104" y="27461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2073104" y="3306087"/>
                      <a:ext cx="1738800" cy="610593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178550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800747" y="2687149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1785507" y="35391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4" name="直接箭头连接符 13"/>
                    <p:cNvCxnSpPr>
                      <a:stCxn id="7" idx="2"/>
                      <a:endCxn id="8" idx="0"/>
                    </p:cNvCxnSpPr>
                    <p:nvPr/>
                  </p:nvCxnSpPr>
                  <p:spPr>
                    <a:xfrm>
                      <a:off x="2942504" y="2379396"/>
                      <a:ext cx="0" cy="3667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791071" y="225649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3071075" y="2339578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 flipV="1">
                      <a:off x="3814517" y="36148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2073104" y="41939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4252424" y="855405"/>
                      <a:ext cx="1736896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4252424" y="2109024"/>
                      <a:ext cx="1738800" cy="396000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=,$</a:t>
                      </a:r>
                    </a:p>
                  </p:txBody>
                </p:sp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4252424" y="3004245"/>
                      <a:ext cx="1738800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430777" y="94781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6430777" y="387389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6430777" y="3370979"/>
                      <a:ext cx="1738800" cy="362821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6430777" y="166409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6430777" y="283757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 flipV="1">
                      <a:off x="3812832" y="1407478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 flipV="1">
                      <a:off x="3814211" y="2262883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箭头连接符 28"/>
                    <p:cNvCxnSpPr/>
                    <p:nvPr/>
                  </p:nvCxnSpPr>
                  <p:spPr>
                    <a:xfrm flipH="1">
                      <a:off x="5080384" y="1873045"/>
                      <a:ext cx="0" cy="235974"/>
                    </a:xfrm>
                    <a:prstGeom prst="straightConnector1">
                      <a:avLst/>
                    </a:prstGeom>
                    <a:ln w="12700">
                      <a:solidFill>
                        <a:srgbClr val="08120B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 flipV="1">
                      <a:off x="5993837" y="17707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 flipV="1">
                      <a:off x="5996690" y="12373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/>
                    <p:cNvCxnSpPr/>
                    <p:nvPr/>
                  </p:nvCxnSpPr>
                  <p:spPr>
                    <a:xfrm flipV="1">
                      <a:off x="5997649" y="309666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箭头连接符 32"/>
                    <p:cNvCxnSpPr/>
                    <p:nvPr/>
                  </p:nvCxnSpPr>
                  <p:spPr>
                    <a:xfrm flipV="1">
                      <a:off x="5993829" y="35386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箭头连接符 33"/>
                    <p:cNvCxnSpPr/>
                    <p:nvPr/>
                  </p:nvCxnSpPr>
                  <p:spPr>
                    <a:xfrm flipV="1">
                      <a:off x="5993837" y="395010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398006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3995307" y="22437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4010547" y="29447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6433707" y="5977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6433707" y="19389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8110107" y="276187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8110108" y="3295274"/>
                      <a:ext cx="429216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4" name="矩形 43"/>
                    <p:cNvSpPr/>
                    <p:nvPr/>
                  </p:nvSpPr>
                  <p:spPr>
                    <a:xfrm>
                      <a:off x="8110107" y="3798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3781947" y="41639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1296711" y="2972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3859887" y="1067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3798926" y="1890736"/>
                      <a:ext cx="42255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9" name="矩形 48"/>
                    <p:cNvSpPr/>
                    <p:nvPr/>
                  </p:nvSpPr>
                  <p:spPr>
                    <a:xfrm>
                      <a:off x="5917287" y="339509"/>
                      <a:ext cx="337374" cy="34030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6069687" y="11439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6084927" y="1677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4938224" y="4285379"/>
                      <a:ext cx="2407456" cy="317101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其他省略部分</a:t>
                      </a:r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6039207" y="275941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993486" y="3170896"/>
                      <a:ext cx="46827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6084927" y="3582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sp>
                <p:nvSpPr>
                  <p:cNvPr id="57" name="矩形 56"/>
                  <p:cNvSpPr/>
                  <p:nvPr/>
                </p:nvSpPr>
                <p:spPr>
                  <a:xfrm>
                    <a:off x="386871" y="2802186"/>
                    <a:ext cx="1014224" cy="1843552"/>
                  </a:xfrm>
                  <a:prstGeom prst="rect">
                    <a:avLst/>
                  </a:prstGeom>
                  <a:solidFill>
                    <a:srgbClr val="00B0F0">
                      <a:alpha val="23000"/>
                    </a:srgbClr>
                  </a:solidFill>
                  <a:ln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’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S$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L=R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61" name="弧形 60"/>
                <p:cNvSpPr/>
                <p:nvPr/>
              </p:nvSpPr>
              <p:spPr>
                <a:xfrm>
                  <a:off x="6153149" y="2424099"/>
                  <a:ext cx="400050" cy="399600"/>
                </a:xfrm>
                <a:prstGeom prst="arc">
                  <a:avLst>
                    <a:gd name="adj1" fmla="val 10581354"/>
                    <a:gd name="adj2" fmla="val 6289576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任意多边形 71"/>
              <p:cNvSpPr/>
              <p:nvPr/>
            </p:nvSpPr>
            <p:spPr>
              <a:xfrm>
                <a:off x="2123727" y="3372810"/>
                <a:ext cx="258473" cy="1928398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912468" y="3160605"/>
                <a:ext cx="469736" cy="3004699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任意多边形 78"/>
            <p:cNvSpPr/>
            <p:nvPr/>
          </p:nvSpPr>
          <p:spPr>
            <a:xfrm>
              <a:off x="5086351" y="5810250"/>
              <a:ext cx="205730" cy="427062"/>
            </a:xfrm>
            <a:custGeom>
              <a:avLst/>
              <a:gdLst>
                <a:gd name="connsiteX0" fmla="*/ 0 w 214313"/>
                <a:gd name="connsiteY0" fmla="*/ 0 h 395288"/>
                <a:gd name="connsiteX1" fmla="*/ 0 w 214313"/>
                <a:gd name="connsiteY1" fmla="*/ 395288 h 395288"/>
                <a:gd name="connsiteX2" fmla="*/ 214313 w 214313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395288">
                  <a:moveTo>
                    <a:pt x="0" y="0"/>
                  </a:moveTo>
                  <a:lnTo>
                    <a:pt x="0" y="395288"/>
                  </a:lnTo>
                  <a:lnTo>
                    <a:pt x="214313" y="395288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任意多边形 77"/>
          <p:cNvSpPr/>
          <p:nvPr/>
        </p:nvSpPr>
        <p:spPr>
          <a:xfrm>
            <a:off x="3871913" y="2447925"/>
            <a:ext cx="1971675" cy="1062038"/>
          </a:xfrm>
          <a:custGeom>
            <a:avLst/>
            <a:gdLst>
              <a:gd name="connsiteX0" fmla="*/ 0 w 1971675"/>
              <a:gd name="connsiteY0" fmla="*/ 1085850 h 1085850"/>
              <a:gd name="connsiteX1" fmla="*/ 314325 w 1971675"/>
              <a:gd name="connsiteY1" fmla="*/ 1085850 h 1085850"/>
              <a:gd name="connsiteX2" fmla="*/ 314325 w 1971675"/>
              <a:gd name="connsiteY2" fmla="*/ 0 h 1085850"/>
              <a:gd name="connsiteX3" fmla="*/ 1971675 w 1971675"/>
              <a:gd name="connsiteY3" fmla="*/ 0 h 1085850"/>
              <a:gd name="connsiteX4" fmla="*/ 1971675 w 1971675"/>
              <a:gd name="connsiteY4" fmla="*/ 276225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675" h="1085850">
                <a:moveTo>
                  <a:pt x="0" y="1085850"/>
                </a:moveTo>
                <a:lnTo>
                  <a:pt x="314325" y="1085850"/>
                </a:lnTo>
                <a:lnTo>
                  <a:pt x="314325" y="0"/>
                </a:lnTo>
                <a:lnTo>
                  <a:pt x="1971675" y="0"/>
                </a:lnTo>
                <a:lnTo>
                  <a:pt x="1971675" y="276225"/>
                </a:lnTo>
              </a:path>
            </a:pathLst>
          </a:custGeom>
          <a:ln>
            <a:solidFill>
              <a:srgbClr val="CC009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3214688" y="3105150"/>
            <a:ext cx="323850" cy="361950"/>
          </a:xfrm>
          <a:custGeom>
            <a:avLst/>
            <a:gdLst>
              <a:gd name="connsiteX0" fmla="*/ 0 w 323850"/>
              <a:gd name="connsiteY0" fmla="*/ 0 h 361950"/>
              <a:gd name="connsiteX1" fmla="*/ 0 w 323850"/>
              <a:gd name="connsiteY1" fmla="*/ 119063 h 361950"/>
              <a:gd name="connsiteX2" fmla="*/ 323850 w 323850"/>
              <a:gd name="connsiteY2" fmla="*/ 119063 h 361950"/>
              <a:gd name="connsiteX3" fmla="*/ 323850 w 32385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361950">
                <a:moveTo>
                  <a:pt x="0" y="0"/>
                </a:moveTo>
                <a:lnTo>
                  <a:pt x="0" y="119063"/>
                </a:lnTo>
                <a:lnTo>
                  <a:pt x="323850" y="119063"/>
                </a:lnTo>
                <a:lnTo>
                  <a:pt x="323850" y="361950"/>
                </a:lnTo>
              </a:path>
            </a:pathLst>
          </a:custGeom>
          <a:ln w="6350">
            <a:solidFill>
              <a:srgbClr val="1E1CE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3876675" y="3552825"/>
            <a:ext cx="204788" cy="481013"/>
          </a:xfrm>
          <a:custGeom>
            <a:avLst/>
            <a:gdLst>
              <a:gd name="connsiteX0" fmla="*/ 0 w 204788"/>
              <a:gd name="connsiteY0" fmla="*/ 481013 h 481013"/>
              <a:gd name="connsiteX1" fmla="*/ 204788 w 204788"/>
              <a:gd name="connsiteY1" fmla="*/ 481013 h 481013"/>
              <a:gd name="connsiteX2" fmla="*/ 204788 w 204788"/>
              <a:gd name="connsiteY2" fmla="*/ 0 h 481013"/>
              <a:gd name="connsiteX3" fmla="*/ 4763 w 204788"/>
              <a:gd name="connsiteY3" fmla="*/ 0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8" h="481013">
                <a:moveTo>
                  <a:pt x="0" y="481013"/>
                </a:moveTo>
                <a:lnTo>
                  <a:pt x="204788" y="481013"/>
                </a:lnTo>
                <a:lnTo>
                  <a:pt x="204788" y="0"/>
                </a:lnTo>
                <a:lnTo>
                  <a:pt x="4763" y="0"/>
                </a:lnTo>
              </a:path>
            </a:pathLst>
          </a:custGeom>
          <a:ln w="6350">
            <a:solidFill>
              <a:srgbClr val="1E1CE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2614613" y="3286125"/>
            <a:ext cx="762000" cy="676275"/>
          </a:xfrm>
          <a:custGeom>
            <a:avLst/>
            <a:gdLst>
              <a:gd name="connsiteX0" fmla="*/ 566737 w 762000"/>
              <a:gd name="connsiteY0" fmla="*/ 0 h 676275"/>
              <a:gd name="connsiteX1" fmla="*/ 762000 w 762000"/>
              <a:gd name="connsiteY1" fmla="*/ 0 h 676275"/>
              <a:gd name="connsiteX2" fmla="*/ 762000 w 762000"/>
              <a:gd name="connsiteY2" fmla="*/ 604838 h 676275"/>
              <a:gd name="connsiteX3" fmla="*/ 314325 w 762000"/>
              <a:gd name="connsiteY3" fmla="*/ 604838 h 676275"/>
              <a:gd name="connsiteX4" fmla="*/ 0 w 762000"/>
              <a:gd name="connsiteY4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76275">
                <a:moveTo>
                  <a:pt x="566737" y="0"/>
                </a:moveTo>
                <a:lnTo>
                  <a:pt x="762000" y="0"/>
                </a:lnTo>
                <a:lnTo>
                  <a:pt x="762000" y="604838"/>
                </a:lnTo>
                <a:lnTo>
                  <a:pt x="314325" y="604838"/>
                </a:lnTo>
                <a:lnTo>
                  <a:pt x="0" y="676275"/>
                </a:lnTo>
              </a:path>
            </a:pathLst>
          </a:custGeom>
          <a:ln w="6350">
            <a:solidFill>
              <a:srgbClr val="1E1CE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6057900" y="3033713"/>
            <a:ext cx="1985963" cy="509587"/>
          </a:xfrm>
          <a:custGeom>
            <a:avLst/>
            <a:gdLst>
              <a:gd name="connsiteX0" fmla="*/ 0 w 1985963"/>
              <a:gd name="connsiteY0" fmla="*/ 0 h 509587"/>
              <a:gd name="connsiteX1" fmla="*/ 128588 w 1985963"/>
              <a:gd name="connsiteY1" fmla="*/ 0 h 509587"/>
              <a:gd name="connsiteX2" fmla="*/ 128588 w 1985963"/>
              <a:gd name="connsiteY2" fmla="*/ 228600 h 509587"/>
              <a:gd name="connsiteX3" fmla="*/ 1985963 w 1985963"/>
              <a:gd name="connsiteY3" fmla="*/ 228600 h 509587"/>
              <a:gd name="connsiteX4" fmla="*/ 1985963 w 1985963"/>
              <a:gd name="connsiteY4" fmla="*/ 509587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963" h="509587">
                <a:moveTo>
                  <a:pt x="0" y="0"/>
                </a:moveTo>
                <a:lnTo>
                  <a:pt x="128588" y="0"/>
                </a:lnTo>
                <a:lnTo>
                  <a:pt x="128588" y="228600"/>
                </a:lnTo>
                <a:lnTo>
                  <a:pt x="1985963" y="228600"/>
                </a:lnTo>
                <a:lnTo>
                  <a:pt x="1985963" y="509587"/>
                </a:lnTo>
              </a:path>
            </a:pathLst>
          </a:cu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797025" y="2843935"/>
            <a:ext cx="495055" cy="135015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8" grpId="0" animBg="1"/>
      <p:bldP spid="80" grpId="0" animBg="1"/>
      <p:bldP spid="81" grpId="0" animBg="1"/>
      <p:bldP spid="86" grpId="0" animBg="1"/>
      <p:bldP spid="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4409"/>
            <a:ext cx="4812030" cy="785249"/>
          </a:xfrm>
        </p:spPr>
        <p:txBody>
          <a:bodyPr/>
          <a:lstStyle/>
          <a:p>
            <a:r>
              <a:rPr lang="en-US" altLang="zh-CN" sz="3200" dirty="0">
                <a:solidFill>
                  <a:srgbClr val="002060"/>
                </a:solidFill>
              </a:rPr>
              <a:t>LR(1)</a:t>
            </a:r>
            <a:r>
              <a:rPr lang="zh-CN" altLang="en-US" sz="3200" dirty="0">
                <a:solidFill>
                  <a:srgbClr val="002060"/>
                </a:solidFill>
              </a:rPr>
              <a:t>项目前看符号的求法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888" y="914402"/>
            <a:ext cx="7556705" cy="1445341"/>
          </a:xfrm>
        </p:spPr>
        <p:txBody>
          <a:bodyPr/>
          <a:lstStyle/>
          <a:p>
            <a:r>
              <a:rPr lang="zh-CN" altLang="en-US" sz="2400" dirty="0"/>
              <a:t>观察下面的</a:t>
            </a:r>
            <a:r>
              <a:rPr lang="en-US" altLang="zh-CN" sz="2400" dirty="0"/>
              <a:t>LR(1)</a:t>
            </a:r>
            <a:r>
              <a:rPr lang="zh-CN" altLang="en-US" sz="2400" dirty="0"/>
              <a:t>分析表；</a:t>
            </a:r>
            <a:endParaRPr lang="en-US" altLang="zh-CN" sz="2400" dirty="0"/>
          </a:p>
          <a:p>
            <a:r>
              <a:rPr lang="zh-CN" altLang="en-US" sz="2400" dirty="0"/>
              <a:t>相同的项目，只是</a:t>
            </a:r>
            <a:r>
              <a:rPr lang="en-US" altLang="zh-CN" sz="2400" dirty="0"/>
              <a:t>FIRST</a:t>
            </a:r>
            <a:r>
              <a:rPr lang="zh-CN" altLang="en-US" sz="2400" dirty="0"/>
              <a:t>符号有区别；</a:t>
            </a:r>
            <a:endParaRPr lang="en-US" altLang="zh-CN" sz="2400" dirty="0"/>
          </a:p>
          <a:p>
            <a:pPr lvl="1">
              <a:buSzPct val="60000"/>
              <a:buFont typeface="Wingdings" pitchFamily="2" charset="2"/>
              <a:buChar char="Ø"/>
            </a:pPr>
            <a:r>
              <a:rPr lang="zh-CN" altLang="en-US" sz="2200" dirty="0"/>
              <a:t>同心项（简称“心”）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80310" y="6459586"/>
            <a:ext cx="49222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998435" y="3562226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id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13551" y="5022309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40362" y="446385"/>
            <a:ext cx="3038168" cy="113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对项目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[A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α·Bβ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[B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·γ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βa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组合 79"/>
          <p:cNvGrpSpPr/>
          <p:nvPr/>
        </p:nvGrpSpPr>
        <p:grpSpPr>
          <a:xfrm>
            <a:off x="283635" y="2124063"/>
            <a:ext cx="8613044" cy="4262971"/>
            <a:chOff x="283635" y="2124063"/>
            <a:chExt cx="8613044" cy="4262971"/>
          </a:xfrm>
        </p:grpSpPr>
        <p:grpSp>
          <p:nvGrpSpPr>
            <p:cNvPr id="6" name="组合 76"/>
            <p:cNvGrpSpPr/>
            <p:nvPr/>
          </p:nvGrpSpPr>
          <p:grpSpPr>
            <a:xfrm>
              <a:off x="283635" y="2124063"/>
              <a:ext cx="8613044" cy="4262971"/>
              <a:chOff x="283635" y="2124063"/>
              <a:chExt cx="8613044" cy="4262971"/>
            </a:xfrm>
          </p:grpSpPr>
          <p:grpSp>
            <p:nvGrpSpPr>
              <p:cNvPr id="13" name="组合 61"/>
              <p:cNvGrpSpPr/>
              <p:nvPr/>
            </p:nvGrpSpPr>
            <p:grpSpPr>
              <a:xfrm>
                <a:off x="283635" y="2124063"/>
                <a:ext cx="8613044" cy="4262971"/>
                <a:chOff x="283635" y="2124063"/>
                <a:chExt cx="8613044" cy="4262971"/>
              </a:xfrm>
            </p:grpSpPr>
            <p:grpSp>
              <p:nvGrpSpPr>
                <p:cNvPr id="35" name="组合 57"/>
                <p:cNvGrpSpPr/>
                <p:nvPr/>
              </p:nvGrpSpPr>
              <p:grpSpPr>
                <a:xfrm>
                  <a:off x="283635" y="2124063"/>
                  <a:ext cx="8613044" cy="4262971"/>
                  <a:chOff x="386871" y="2271543"/>
                  <a:chExt cx="8613044" cy="4262971"/>
                </a:xfrm>
              </p:grpSpPr>
              <p:grpSp>
                <p:nvGrpSpPr>
                  <p:cNvPr id="36" name="组合 5"/>
                  <p:cNvGrpSpPr/>
                  <p:nvPr/>
                </p:nvGrpSpPr>
                <p:grpSpPr>
                  <a:xfrm>
                    <a:off x="1709656" y="2271543"/>
                    <a:ext cx="7290259" cy="4262971"/>
                    <a:chOff x="1296711" y="339509"/>
                    <a:chExt cx="7290259" cy="4262971"/>
                  </a:xfrm>
                </p:grpSpPr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2073104" y="855405"/>
                      <a:ext cx="1738800" cy="152399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2073104" y="27461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2073104" y="3306087"/>
                      <a:ext cx="1738800" cy="610593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178550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800747" y="2687149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1785507" y="35391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4" name="直接箭头连接符 13"/>
                    <p:cNvCxnSpPr>
                      <a:stCxn id="7" idx="2"/>
                      <a:endCxn id="8" idx="0"/>
                    </p:cNvCxnSpPr>
                    <p:nvPr/>
                  </p:nvCxnSpPr>
                  <p:spPr>
                    <a:xfrm>
                      <a:off x="2942504" y="2379396"/>
                      <a:ext cx="0" cy="3667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791071" y="225649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3071075" y="2339578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 flipV="1">
                      <a:off x="3814517" y="36148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2073104" y="41939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4252424" y="855405"/>
                      <a:ext cx="1736896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4252424" y="2109024"/>
                      <a:ext cx="1738800" cy="396000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=,$</a:t>
                      </a:r>
                    </a:p>
                  </p:txBody>
                </p:sp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4252424" y="3004245"/>
                      <a:ext cx="1738800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430777" y="94781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6430777" y="387389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6430777" y="3370979"/>
                      <a:ext cx="1738800" cy="362821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6430777" y="166409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6430777" y="283757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 flipV="1">
                      <a:off x="3812832" y="1407478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 flipV="1">
                      <a:off x="3814211" y="2262883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箭头连接符 28"/>
                    <p:cNvCxnSpPr/>
                    <p:nvPr/>
                  </p:nvCxnSpPr>
                  <p:spPr>
                    <a:xfrm flipH="1">
                      <a:off x="5080384" y="1873045"/>
                      <a:ext cx="0" cy="235974"/>
                    </a:xfrm>
                    <a:prstGeom prst="straightConnector1">
                      <a:avLst/>
                    </a:prstGeom>
                    <a:ln w="12700">
                      <a:solidFill>
                        <a:srgbClr val="08120B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 flipV="1">
                      <a:off x="5993837" y="17707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 flipV="1">
                      <a:off x="5996690" y="12373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/>
                    <p:cNvCxnSpPr/>
                    <p:nvPr/>
                  </p:nvCxnSpPr>
                  <p:spPr>
                    <a:xfrm flipV="1">
                      <a:off x="5997649" y="309666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箭头连接符 32"/>
                    <p:cNvCxnSpPr/>
                    <p:nvPr/>
                  </p:nvCxnSpPr>
                  <p:spPr>
                    <a:xfrm flipV="1">
                      <a:off x="5993829" y="35386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箭头连接符 33"/>
                    <p:cNvCxnSpPr/>
                    <p:nvPr/>
                  </p:nvCxnSpPr>
                  <p:spPr>
                    <a:xfrm flipV="1">
                      <a:off x="5993837" y="395010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398006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3995307" y="22437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4010547" y="29447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6433707" y="5977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6433707" y="19389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8110107" y="276187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8110108" y="3295274"/>
                      <a:ext cx="429216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4" name="矩形 43"/>
                    <p:cNvSpPr/>
                    <p:nvPr/>
                  </p:nvSpPr>
                  <p:spPr>
                    <a:xfrm>
                      <a:off x="8110107" y="3798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3781947" y="41639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1296711" y="2972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3859887" y="1067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3798926" y="1890736"/>
                      <a:ext cx="42255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9" name="矩形 48"/>
                    <p:cNvSpPr/>
                    <p:nvPr/>
                  </p:nvSpPr>
                  <p:spPr>
                    <a:xfrm>
                      <a:off x="5917287" y="339509"/>
                      <a:ext cx="337374" cy="34030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6069687" y="11439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6084927" y="1677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4938224" y="4285379"/>
                      <a:ext cx="2407456" cy="317101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其他省略部分</a:t>
                      </a:r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6039207" y="275941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993486" y="3170896"/>
                      <a:ext cx="46827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6084927" y="3582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sp>
                <p:nvSpPr>
                  <p:cNvPr id="57" name="矩形 56"/>
                  <p:cNvSpPr/>
                  <p:nvPr/>
                </p:nvSpPr>
                <p:spPr>
                  <a:xfrm>
                    <a:off x="386871" y="2802186"/>
                    <a:ext cx="1014224" cy="1843552"/>
                  </a:xfrm>
                  <a:prstGeom prst="rect">
                    <a:avLst/>
                  </a:prstGeom>
                  <a:solidFill>
                    <a:srgbClr val="00B0F0">
                      <a:alpha val="23000"/>
                    </a:srgbClr>
                  </a:solidFill>
                  <a:ln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’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S$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L=R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61" name="弧形 60"/>
                <p:cNvSpPr/>
                <p:nvPr/>
              </p:nvSpPr>
              <p:spPr>
                <a:xfrm>
                  <a:off x="6153149" y="2424099"/>
                  <a:ext cx="400050" cy="399600"/>
                </a:xfrm>
                <a:prstGeom prst="arc">
                  <a:avLst>
                    <a:gd name="adj1" fmla="val 10581354"/>
                    <a:gd name="adj2" fmla="val 6289576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任意多边形 71"/>
              <p:cNvSpPr/>
              <p:nvPr/>
            </p:nvSpPr>
            <p:spPr>
              <a:xfrm>
                <a:off x="2123727" y="3372810"/>
                <a:ext cx="258473" cy="1928398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912468" y="3160605"/>
                <a:ext cx="469736" cy="3004699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任意多边形 78"/>
            <p:cNvSpPr/>
            <p:nvPr/>
          </p:nvSpPr>
          <p:spPr>
            <a:xfrm>
              <a:off x="5086351" y="5810250"/>
              <a:ext cx="205730" cy="427062"/>
            </a:xfrm>
            <a:custGeom>
              <a:avLst/>
              <a:gdLst>
                <a:gd name="connsiteX0" fmla="*/ 0 w 214313"/>
                <a:gd name="connsiteY0" fmla="*/ 0 h 395288"/>
                <a:gd name="connsiteX1" fmla="*/ 0 w 214313"/>
                <a:gd name="connsiteY1" fmla="*/ 395288 h 395288"/>
                <a:gd name="connsiteX2" fmla="*/ 214313 w 214313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395288">
                  <a:moveTo>
                    <a:pt x="0" y="0"/>
                  </a:moveTo>
                  <a:lnTo>
                    <a:pt x="0" y="395288"/>
                  </a:lnTo>
                  <a:lnTo>
                    <a:pt x="214313" y="395288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任意多边形 83"/>
          <p:cNvSpPr/>
          <p:nvPr/>
        </p:nvSpPr>
        <p:spPr>
          <a:xfrm>
            <a:off x="3867150" y="3035300"/>
            <a:ext cx="171450" cy="2235200"/>
          </a:xfrm>
          <a:custGeom>
            <a:avLst/>
            <a:gdLst>
              <a:gd name="connsiteX0" fmla="*/ 6350 w 171450"/>
              <a:gd name="connsiteY0" fmla="*/ 0 h 2235200"/>
              <a:gd name="connsiteX1" fmla="*/ 171450 w 171450"/>
              <a:gd name="connsiteY1" fmla="*/ 0 h 2235200"/>
              <a:gd name="connsiteX2" fmla="*/ 171450 w 171450"/>
              <a:gd name="connsiteY2" fmla="*/ 2235200 h 2235200"/>
              <a:gd name="connsiteX3" fmla="*/ 0 w 171450"/>
              <a:gd name="connsiteY3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2235200">
                <a:moveTo>
                  <a:pt x="6350" y="0"/>
                </a:moveTo>
                <a:lnTo>
                  <a:pt x="171450" y="0"/>
                </a:lnTo>
                <a:lnTo>
                  <a:pt x="171450" y="2235200"/>
                </a:lnTo>
                <a:lnTo>
                  <a:pt x="0" y="2235200"/>
                </a:lnTo>
              </a:path>
            </a:pathLst>
          </a:custGeom>
          <a:ln>
            <a:solidFill>
              <a:srgbClr val="CC009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>
            <a:off x="4083050" y="4514850"/>
            <a:ext cx="2057400" cy="755650"/>
          </a:xfrm>
          <a:custGeom>
            <a:avLst/>
            <a:gdLst>
              <a:gd name="connsiteX0" fmla="*/ 0 w 2057400"/>
              <a:gd name="connsiteY0" fmla="*/ 755650 h 755650"/>
              <a:gd name="connsiteX1" fmla="*/ 133350 w 2057400"/>
              <a:gd name="connsiteY1" fmla="*/ 755650 h 755650"/>
              <a:gd name="connsiteX2" fmla="*/ 133350 w 2057400"/>
              <a:gd name="connsiteY2" fmla="*/ 0 h 755650"/>
              <a:gd name="connsiteX3" fmla="*/ 1758950 w 2057400"/>
              <a:gd name="connsiteY3" fmla="*/ 0 h 755650"/>
              <a:gd name="connsiteX4" fmla="*/ 2057400 w 2057400"/>
              <a:gd name="connsiteY4" fmla="*/ 0 h 755650"/>
              <a:gd name="connsiteX5" fmla="*/ 2057400 w 2057400"/>
              <a:gd name="connsiteY5" fmla="*/ 400050 h 755650"/>
              <a:gd name="connsiteX6" fmla="*/ 1860550 w 2057400"/>
              <a:gd name="connsiteY6" fmla="*/ 40005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7400" h="755650">
                <a:moveTo>
                  <a:pt x="0" y="755650"/>
                </a:moveTo>
                <a:lnTo>
                  <a:pt x="133350" y="755650"/>
                </a:lnTo>
                <a:lnTo>
                  <a:pt x="133350" y="0"/>
                </a:lnTo>
                <a:lnTo>
                  <a:pt x="1758950" y="0"/>
                </a:lnTo>
                <a:lnTo>
                  <a:pt x="2057400" y="0"/>
                </a:lnTo>
                <a:lnTo>
                  <a:pt x="2057400" y="400050"/>
                </a:lnTo>
                <a:lnTo>
                  <a:pt x="1860550" y="400050"/>
                </a:lnTo>
              </a:path>
            </a:pathLst>
          </a:custGeom>
          <a:ln>
            <a:solidFill>
              <a:srgbClr val="CC009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4797025" y="4959170"/>
            <a:ext cx="630070" cy="135015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 88"/>
          <p:cNvSpPr/>
          <p:nvPr/>
        </p:nvSpPr>
        <p:spPr>
          <a:xfrm>
            <a:off x="5962650" y="4387850"/>
            <a:ext cx="2146300" cy="800100"/>
          </a:xfrm>
          <a:custGeom>
            <a:avLst/>
            <a:gdLst>
              <a:gd name="connsiteX0" fmla="*/ 0 w 2146300"/>
              <a:gd name="connsiteY0" fmla="*/ 800100 h 800100"/>
              <a:gd name="connsiteX1" fmla="*/ 292100 w 2146300"/>
              <a:gd name="connsiteY1" fmla="*/ 800100 h 800100"/>
              <a:gd name="connsiteX2" fmla="*/ 292100 w 2146300"/>
              <a:gd name="connsiteY2" fmla="*/ 0 h 800100"/>
              <a:gd name="connsiteX3" fmla="*/ 2146300 w 2146300"/>
              <a:gd name="connsiteY3" fmla="*/ 0 h 800100"/>
              <a:gd name="connsiteX4" fmla="*/ 2146300 w 2146300"/>
              <a:gd name="connsiteY4" fmla="*/ 1905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6300" h="800100">
                <a:moveTo>
                  <a:pt x="0" y="800100"/>
                </a:moveTo>
                <a:lnTo>
                  <a:pt x="292100" y="800100"/>
                </a:lnTo>
                <a:lnTo>
                  <a:pt x="292100" y="0"/>
                </a:lnTo>
                <a:lnTo>
                  <a:pt x="2146300" y="0"/>
                </a:lnTo>
                <a:lnTo>
                  <a:pt x="2146300" y="190500"/>
                </a:lnTo>
              </a:path>
            </a:pathLst>
          </a:cu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165119" y="4173794"/>
            <a:ext cx="7034981" cy="2271250"/>
            <a:chOff x="1165119" y="4173794"/>
            <a:chExt cx="7034981" cy="2271250"/>
          </a:xfrm>
        </p:grpSpPr>
        <p:sp>
          <p:nvSpPr>
            <p:cNvPr id="9" name="矩形 8"/>
            <p:cNvSpPr/>
            <p:nvPr/>
          </p:nvSpPr>
          <p:spPr>
            <a:xfrm>
              <a:off x="1165119" y="5132438"/>
              <a:ext cx="7034981" cy="131260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“更细致”是指：</a:t>
              </a:r>
              <a:endParaRPr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>
                <a:lnSpc>
                  <a:spcPct val="110000"/>
                </a:lnSpc>
                <a:spcAft>
                  <a:spcPts val="600"/>
                </a:spcAft>
              </a:pP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把从开始符号推导的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路线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考虑进来了，后跟符号只有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符合这样推导出来的句型</a:t>
              </a:r>
              <a:r>
                <a:rPr lang="zh-CN" altLang="en-US" sz="24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时才有效。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2330245" y="4173794"/>
              <a:ext cx="353961" cy="973393"/>
            </a:xfrm>
            <a:prstGeom prst="straightConnector1">
              <a:avLst/>
            </a:prstGeom>
            <a:ln w="127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3401"/>
            <a:ext cx="7886700" cy="1325563"/>
          </a:xfrm>
        </p:spPr>
        <p:txBody>
          <a:bodyPr/>
          <a:lstStyle/>
          <a:p>
            <a:r>
              <a:rPr lang="en-US" altLang="zh-CN" sz="3600" dirty="0"/>
              <a:t>LR(0)</a:t>
            </a:r>
            <a:r>
              <a:rPr lang="zh-CN" altLang="en-US" sz="3600" dirty="0"/>
              <a:t> 与</a:t>
            </a:r>
            <a:r>
              <a:rPr lang="en-US" altLang="zh-CN" sz="3600" dirty="0"/>
              <a:t>SLR</a:t>
            </a:r>
            <a:r>
              <a:rPr lang="zh-CN" altLang="en-US" sz="3600" dirty="0"/>
              <a:t>与</a:t>
            </a:r>
            <a:r>
              <a:rPr lang="en-US" altLang="zh-CN" sz="3600" dirty="0"/>
              <a:t>LR(1)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383" y="1637086"/>
            <a:ext cx="8121937" cy="3156150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600" dirty="0"/>
              <a:t>LR(0)</a:t>
            </a:r>
            <a:r>
              <a:rPr lang="zh-CN" altLang="en-US" sz="2600" dirty="0"/>
              <a:t>对“未来”</a:t>
            </a:r>
            <a:r>
              <a:rPr lang="zh-CN" altLang="en-US" sz="2600" dirty="0">
                <a:solidFill>
                  <a:srgbClr val="FF0000"/>
                </a:solidFill>
              </a:rPr>
              <a:t>没有</a:t>
            </a:r>
            <a:r>
              <a:rPr lang="zh-CN" altLang="en-US" sz="2600" dirty="0"/>
              <a:t>任何“展望”；</a:t>
            </a:r>
            <a:endParaRPr lang="en-US" altLang="zh-CN" sz="2600" dirty="0"/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600" dirty="0"/>
              <a:t>SLR</a:t>
            </a:r>
            <a:r>
              <a:rPr lang="zh-CN" altLang="en-US" sz="2600" dirty="0"/>
              <a:t>作</a:t>
            </a:r>
            <a:r>
              <a:rPr lang="zh-CN" altLang="en-US" sz="2600" dirty="0">
                <a:solidFill>
                  <a:srgbClr val="FF0000"/>
                </a:solidFill>
              </a:rPr>
              <a:t>眼前展望</a:t>
            </a:r>
            <a:r>
              <a:rPr lang="zh-CN" altLang="en-US" sz="2600" dirty="0"/>
              <a:t>，构造</a:t>
            </a:r>
            <a:r>
              <a:rPr lang="en-US" altLang="zh-CN" sz="2600" dirty="0"/>
              <a:t>SLR</a:t>
            </a:r>
            <a:r>
              <a:rPr lang="zh-CN" altLang="en-US" sz="2600" dirty="0"/>
              <a:t>分析表时考虑了</a:t>
            </a:r>
            <a:r>
              <a:rPr lang="en-US" altLang="zh-CN" sz="2600" dirty="0"/>
              <a:t>FOLLOW</a:t>
            </a:r>
            <a:r>
              <a:rPr lang="zh-CN" altLang="en-US" sz="2600" dirty="0"/>
              <a:t>集，解决了构造</a:t>
            </a:r>
            <a:r>
              <a:rPr lang="en-US" altLang="zh-CN" sz="2600" dirty="0"/>
              <a:t>LR(0)</a:t>
            </a:r>
            <a:r>
              <a:rPr lang="zh-CN" altLang="en-US" sz="2600" dirty="0"/>
              <a:t>分析表时遇到的冲突；</a:t>
            </a:r>
            <a:endParaRPr lang="en-US" altLang="zh-CN" sz="2600" dirty="0"/>
          </a:p>
          <a:p>
            <a:pPr>
              <a:lnSpc>
                <a:spcPct val="120000"/>
              </a:lnSpc>
              <a:spcAft>
                <a:spcPts val="1800"/>
              </a:spcAft>
            </a:pPr>
            <a:r>
              <a:rPr lang="en-US" altLang="zh-CN" sz="2600" dirty="0"/>
              <a:t>LR(1)</a:t>
            </a:r>
            <a:r>
              <a:rPr lang="zh-CN" altLang="en-US" sz="2600" dirty="0"/>
              <a:t>做了</a:t>
            </a:r>
            <a:r>
              <a:rPr lang="zh-CN" altLang="en-US" sz="2600" u="sng" dirty="0">
                <a:solidFill>
                  <a:srgbClr val="FF0000"/>
                </a:solidFill>
              </a:rPr>
              <a:t>更细致</a:t>
            </a:r>
            <a:r>
              <a:rPr lang="zh-CN" altLang="en-US" sz="2600" dirty="0"/>
              <a:t>的展望，考虑了对</a:t>
            </a:r>
            <a:r>
              <a:rPr lang="zh-CN" altLang="en-US" sz="2600" dirty="0">
                <a:solidFill>
                  <a:srgbClr val="FF0000"/>
                </a:solidFill>
              </a:rPr>
              <a:t>规范句型</a:t>
            </a:r>
            <a:r>
              <a:rPr lang="zh-CN" altLang="en-US" sz="2600" dirty="0"/>
              <a:t>有针对性的</a:t>
            </a:r>
            <a:r>
              <a:rPr lang="en-US" altLang="zh-CN" sz="2600" dirty="0"/>
              <a:t>FIRST</a:t>
            </a:r>
            <a:r>
              <a:rPr lang="zh-CN" altLang="en-US" sz="2600" dirty="0"/>
              <a:t>集合，解决了构造</a:t>
            </a:r>
            <a:r>
              <a:rPr lang="en-US" altLang="zh-CN" sz="2600" dirty="0"/>
              <a:t>SLR</a:t>
            </a:r>
            <a:r>
              <a:rPr lang="zh-CN" altLang="en-US" sz="2600" dirty="0"/>
              <a:t>中遇到的冲突。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474145"/>
            <a:ext cx="78867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1E1CE3"/>
                </a:solidFill>
              </a:rPr>
              <a:t>构造</a:t>
            </a:r>
            <a:r>
              <a:rPr lang="en-US" altLang="zh-CN" dirty="0">
                <a:solidFill>
                  <a:srgbClr val="1E1CE3"/>
                </a:solidFill>
              </a:rPr>
              <a:t>DFA</a:t>
            </a:r>
            <a:r>
              <a:rPr lang="zh-CN" altLang="en-US" dirty="0">
                <a:solidFill>
                  <a:srgbClr val="1E1CE3"/>
                </a:solidFill>
              </a:rPr>
              <a:t>的案例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19400" y="304800"/>
            <a:ext cx="1676400" cy="24468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0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en-US" altLang="zh-CN" sz="2000" dirty="0"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aAd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bAc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aec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bed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7088" y="331834"/>
            <a:ext cx="1732938" cy="3237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文法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kumimoji="1" lang="en-US" altLang="zh-CN" sz="2400" dirty="0">
                <a:solidFill>
                  <a:srgbClr val="1E1CE3"/>
                </a:solidFill>
                <a:latin typeface="+mn-lt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(0)S</a:t>
            </a:r>
            <a:r>
              <a:rPr kumimoji="1" lang="en-US" altLang="zh-CN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(1)S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aAd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(2)S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bAc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(3)S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aec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(4)S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(5)A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en-US" altLang="zh-CN" sz="2000" dirty="0"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05400" y="1446213"/>
            <a:ext cx="1676400" cy="158504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Ad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ec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19400" y="3198813"/>
            <a:ext cx="1676400" cy="158504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Ac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ed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239000" y="304800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4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aA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239000" y="1447800"/>
            <a:ext cx="1676400" cy="119006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ae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  <a:endParaRPr kumimoji="1"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endParaRPr kumimoji="1"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105400" y="3276600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6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bA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05400" y="4329113"/>
            <a:ext cx="1676400" cy="119006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be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endParaRPr kumimoji="1"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endParaRPr kumimoji="1"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239000" y="294481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8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aAd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39000" y="405606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9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aec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39000" y="523081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10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bAc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05400" y="580866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11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bed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81000" y="5257800"/>
            <a:ext cx="3048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查看</a:t>
            </a:r>
            <a:r>
              <a:rPr kumimoji="1"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zh-CN" altLang="en-US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中的冲突，体会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LR(1)</a:t>
            </a:r>
            <a:r>
              <a:rPr kumimoji="1" lang="zh-CN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如何解决</a:t>
            </a:r>
            <a:endParaRPr kumimoji="1"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2739"/>
              </p:ext>
            </p:extLst>
          </p:nvPr>
        </p:nvGraphicFramePr>
        <p:xfrm>
          <a:off x="2618248" y="3061803"/>
          <a:ext cx="6001753" cy="2534627"/>
        </p:xfrm>
        <a:graphic>
          <a:graphicData uri="http://schemas.openxmlformats.org/drawingml/2006/table">
            <a:tbl>
              <a:tblPr/>
              <a:tblGrid>
                <a:gridCol w="204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8053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accept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8685" y="154715"/>
            <a:ext cx="3286555" cy="637765"/>
          </a:xfrm>
        </p:spPr>
        <p:txBody>
          <a:bodyPr/>
          <a:lstStyle/>
          <a:p>
            <a:r>
              <a:rPr lang="en-US" altLang="zh-CN" sz="3200" dirty="0" err="1"/>
              <a:t>xyx</a:t>
            </a:r>
            <a:r>
              <a:rPr lang="zh-CN" altLang="en-US" sz="3200" dirty="0"/>
              <a:t>分析过程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3660" y="176000"/>
            <a:ext cx="1618420" cy="825908"/>
          </a:xfrm>
        </p:spPr>
        <p:txBody>
          <a:bodyPr/>
          <a:lstStyle/>
          <a:p>
            <a:pPr>
              <a:spcBef>
                <a:spcPts val="0"/>
              </a:spcBef>
              <a:buSzPct val="50000"/>
              <a:buFont typeface="Wingdings" pitchFamily="2" charset="2"/>
              <a:buChar char="ü"/>
            </a:pPr>
            <a:r>
              <a:rPr lang="zh-CN" altLang="en-US" sz="2200" dirty="0">
                <a:solidFill>
                  <a:srgbClr val="CC0099"/>
                </a:solidFill>
              </a:rPr>
              <a:t>报错延误</a:t>
            </a:r>
            <a:endParaRPr lang="en-US" altLang="zh-CN" sz="2200" dirty="0">
              <a:solidFill>
                <a:srgbClr val="CC0099"/>
              </a:solidFill>
            </a:endParaRPr>
          </a:p>
          <a:p>
            <a:pPr>
              <a:spcBef>
                <a:spcPts val="0"/>
              </a:spcBef>
              <a:buSzPct val="50000"/>
              <a:buFont typeface="Wingdings" pitchFamily="2" charset="2"/>
              <a:buChar char="ü"/>
            </a:pPr>
            <a:r>
              <a:rPr lang="zh-CN" altLang="en-US" sz="2200" dirty="0">
                <a:solidFill>
                  <a:srgbClr val="CC0099"/>
                </a:solidFill>
              </a:rPr>
              <a:t>定位错误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3967932" y="1645260"/>
            <a:ext cx="7308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919941" y="2067587"/>
            <a:ext cx="0" cy="478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5710210" y="2068046"/>
            <a:ext cx="0" cy="478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958502" y="1507301"/>
            <a:ext cx="73080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54"/>
          <p:cNvSpPr/>
          <p:nvPr/>
        </p:nvSpPr>
        <p:spPr>
          <a:xfrm>
            <a:off x="3967163" y="799152"/>
            <a:ext cx="3318539" cy="396901"/>
          </a:xfrm>
          <a:custGeom>
            <a:avLst/>
            <a:gdLst>
              <a:gd name="connsiteX0" fmla="*/ 3524864 w 3524864"/>
              <a:gd name="connsiteY0" fmla="*/ 604684 h 604684"/>
              <a:gd name="connsiteX1" fmla="*/ 1740309 w 3524864"/>
              <a:gd name="connsiteY1" fmla="*/ 0 h 604684"/>
              <a:gd name="connsiteX2" fmla="*/ 0 w 3524864"/>
              <a:gd name="connsiteY2" fmla="*/ 604684 h 60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864" h="604684">
                <a:moveTo>
                  <a:pt x="3524864" y="604684"/>
                </a:moveTo>
                <a:cubicBezTo>
                  <a:pt x="2926325" y="302342"/>
                  <a:pt x="2327786" y="0"/>
                  <a:pt x="1740309" y="0"/>
                </a:cubicBezTo>
                <a:cubicBezTo>
                  <a:pt x="1152832" y="0"/>
                  <a:pt x="576416" y="302342"/>
                  <a:pt x="0" y="604684"/>
                </a:cubicBezTo>
              </a:path>
            </a:pathLst>
          </a:custGeom>
          <a:ln w="28575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/>
          <p:cNvCxnSpPr/>
          <p:nvPr/>
        </p:nvCxnSpPr>
        <p:spPr>
          <a:xfrm>
            <a:off x="2977023" y="2073885"/>
            <a:ext cx="0" cy="4788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4664866" y="4703279"/>
            <a:ext cx="19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4665857" y="5444629"/>
            <a:ext cx="198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175228" y="6356350"/>
            <a:ext cx="49222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2501770" y="5689437"/>
            <a:ext cx="4188541" cy="94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仔细观察后发现：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685800" lvl="1" indent="-228600" defTabSz="914400" eaLnBrk="0" hangingPunct="0">
              <a:spcBef>
                <a:spcPts val="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后跟着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时，才归约</a:t>
            </a:r>
            <a:r>
              <a:rPr lang="zh-CN" altLang="en-US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620402" y="3028949"/>
            <a:ext cx="2047875" cy="757238"/>
            <a:chOff x="1595438" y="3028949"/>
            <a:chExt cx="2047875" cy="757238"/>
          </a:xfrm>
        </p:grpSpPr>
        <p:sp>
          <p:nvSpPr>
            <p:cNvPr id="43" name="矩形 42"/>
            <p:cNvSpPr/>
            <p:nvPr/>
          </p:nvSpPr>
          <p:spPr>
            <a:xfrm>
              <a:off x="1628776" y="3214684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3635" y="3424237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019426" y="3214684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号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2333635" y="3028949"/>
              <a:ext cx="500062" cy="3619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595438" y="3062288"/>
              <a:ext cx="2047875" cy="7048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902915" y="792480"/>
            <a:ext cx="7324209" cy="2180926"/>
            <a:chOff x="902915" y="792480"/>
            <a:chExt cx="7324209" cy="2180926"/>
          </a:xfrm>
        </p:grpSpPr>
        <p:grpSp>
          <p:nvGrpSpPr>
            <p:cNvPr id="18" name="组合 17"/>
            <p:cNvGrpSpPr/>
            <p:nvPr/>
          </p:nvGrpSpPr>
          <p:grpSpPr>
            <a:xfrm>
              <a:off x="902915" y="792480"/>
              <a:ext cx="7324209" cy="2180926"/>
              <a:chOff x="-648881" y="2033791"/>
              <a:chExt cx="7324209" cy="2180926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648881" y="2433448"/>
                <a:ext cx="1260000" cy="1106129"/>
              </a:xfrm>
              <a:prstGeom prst="rect">
                <a:avLst/>
              </a:prstGeom>
              <a:solidFill>
                <a:srgbClr val="00CCFF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0:S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S$</a:t>
                </a:r>
              </a:p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1:S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2:S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endParaRPr lang="zh-CN" altLang="en-US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55284" y="2438458"/>
                <a:ext cx="1260000" cy="875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S$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36714" y="2438458"/>
                <a:ext cx="12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 err="1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endParaRPr lang="en-US" altLang="zh-CN" sz="21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179865" y="3790393"/>
                <a:ext cx="12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·$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150311" y="3790393"/>
                <a:ext cx="12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endParaRPr lang="en-US" altLang="zh-CN" sz="21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2417960" y="2632416"/>
                <a:ext cx="7275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4403922" y="2632416"/>
                <a:ext cx="72758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>
                <a:off x="3756446" y="3313454"/>
                <a:ext cx="0" cy="4769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1746453" y="3313454"/>
                <a:ext cx="0" cy="47693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>
                <a:off x="2419236" y="3115033"/>
                <a:ext cx="724014" cy="6759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864311" y="239083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854786" y="370528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578811" y="2247958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579061" y="223843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824329" y="2033791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279273" y="271159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546861" y="3376605"/>
                <a:ext cx="324931" cy="313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379036" y="3762433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701431" y="3238551"/>
                <a:ext cx="339213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35080" y="3311685"/>
                <a:ext cx="396055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140482" y="2428626"/>
                <a:ext cx="1260000" cy="8750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r>
                  <a:rPr lang="en-US" altLang="zh-CN" sz="2100" dirty="0" err="1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xS</a:t>
                </a:r>
                <a:endParaRPr lang="en-US" altLang="zh-CN" sz="21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zh-CN" altLang="en-US" sz="21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1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  <a:sym typeface="Symbol" pitchFamily="18" charset="2"/>
                  </a:rPr>
                  <a:t>·</a:t>
                </a:r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572977" y="2848026"/>
                <a:ext cx="339213" cy="4522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1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</a:p>
            </p:txBody>
          </p:sp>
        </p:grpSp>
        <p:sp>
          <p:nvSpPr>
            <p:cNvPr id="47" name="弧形 46"/>
            <p:cNvSpPr/>
            <p:nvPr/>
          </p:nvSpPr>
          <p:spPr>
            <a:xfrm>
              <a:off x="5811785" y="1638301"/>
              <a:ext cx="346127" cy="385922"/>
            </a:xfrm>
            <a:prstGeom prst="arc">
              <a:avLst>
                <a:gd name="adj1" fmla="val 15591564"/>
                <a:gd name="adj2" fmla="val 5939182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12B559-86D4-42BE-BB15-B416E5325FF7}"/>
              </a:ext>
            </a:extLst>
          </p:cNvPr>
          <p:cNvGrpSpPr/>
          <p:nvPr/>
        </p:nvGrpSpPr>
        <p:grpSpPr>
          <a:xfrm>
            <a:off x="484369" y="2888940"/>
            <a:ext cx="1657361" cy="3465385"/>
            <a:chOff x="484369" y="2888940"/>
            <a:chExt cx="1657361" cy="346538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64994CF-752E-4177-B4A9-E08A72FDBE18}"/>
                </a:ext>
              </a:extLst>
            </p:cNvPr>
            <p:cNvSpPr/>
            <p:nvPr/>
          </p:nvSpPr>
          <p:spPr>
            <a:xfrm>
              <a:off x="778973" y="2888940"/>
              <a:ext cx="1187935" cy="1178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400">
                  <a:solidFill>
                    <a:srgbClr val="1E1CE3"/>
                  </a:solidFill>
                  <a:latin typeface="Arial" panose="020B0604020202020204" pitchFamily="34" charset="0"/>
                  <a:ea typeface="楷体" pitchFamily="49" charset="-122"/>
                  <a:cs typeface="Arial" panose="020B0604020202020204" pitchFamily="34" charset="0"/>
                </a:rPr>
                <a:t>’</a:t>
              </a:r>
              <a:r>
                <a:rPr lang="zh-CN" altLang="en-US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S$</a:t>
              </a:r>
            </a:p>
            <a:p>
              <a:pPr marL="179388"/>
              <a:r>
                <a:rPr lang="zh-CN" altLang="en-US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</a:t>
              </a:r>
              <a:r>
                <a:rPr lang="en-US" altLang="zh-CN" sz="240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$</a:t>
              </a:r>
            </a:p>
            <a:p>
              <a:pPr marL="179388"/>
              <a:r>
                <a:rPr lang="zh-CN" altLang="en-US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x</a:t>
              </a:r>
              <a:r>
                <a:rPr lang="en-US" altLang="zh-CN" sz="240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y</a:t>
              </a:r>
              <a:r>
                <a:rPr lang="en-US" altLang="zh-CN" sz="240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$</a:t>
              </a:r>
              <a:endPara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D861EDB-A0C6-4BFF-AD66-A6FF8B8FF6A4}"/>
                </a:ext>
              </a:extLst>
            </p:cNvPr>
            <p:cNvGrpSpPr/>
            <p:nvPr/>
          </p:nvGrpSpPr>
          <p:grpSpPr>
            <a:xfrm>
              <a:off x="484369" y="4459416"/>
              <a:ext cx="1657361" cy="1894909"/>
              <a:chOff x="349354" y="4373438"/>
              <a:chExt cx="1657361" cy="1894909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89466AC-2F72-4C3C-A613-56973D100843}"/>
                  </a:ext>
                </a:extLst>
              </p:cNvPr>
              <p:cNvSpPr/>
              <p:nvPr/>
            </p:nvSpPr>
            <p:spPr>
              <a:xfrm>
                <a:off x="1151620" y="4373438"/>
                <a:ext cx="458117" cy="4066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4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r>
                  <a:rPr lang="en-US" altLang="zh-CN" sz="2400">
                    <a:solidFill>
                      <a:srgbClr val="1E1CE3"/>
                    </a:solidFill>
                    <a:latin typeface="Arial" panose="020B0604020202020204" pitchFamily="34" charset="0"/>
                    <a:ea typeface="楷体" pitchFamily="49" charset="-122"/>
                    <a:cs typeface="Arial" panose="020B0604020202020204" pitchFamily="34" charset="0"/>
                  </a:rPr>
                  <a:t>’</a:t>
                </a:r>
                <a:endPara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FB12FED-B45A-4BD8-AF51-80117CE28C4B}"/>
                  </a:ext>
                </a:extLst>
              </p:cNvPr>
              <p:cNvSpPr/>
              <p:nvPr/>
            </p:nvSpPr>
            <p:spPr>
              <a:xfrm>
                <a:off x="656565" y="4819225"/>
                <a:ext cx="458117" cy="4066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A69E546-2B02-4E83-8EC0-9205FED3B85E}"/>
                  </a:ext>
                </a:extLst>
              </p:cNvPr>
              <p:cNvSpPr/>
              <p:nvPr/>
            </p:nvSpPr>
            <p:spPr>
              <a:xfrm>
                <a:off x="1548598" y="4819225"/>
                <a:ext cx="458117" cy="4066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$</a:t>
                </a:r>
                <a:endPara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048CDDA8-D613-4117-9199-B8FFE4400EB7}"/>
                  </a:ext>
                </a:extLst>
              </p:cNvPr>
              <p:cNvSpPr/>
              <p:nvPr/>
            </p:nvSpPr>
            <p:spPr>
              <a:xfrm>
                <a:off x="990946" y="5372232"/>
                <a:ext cx="458117" cy="4066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rgbClr val="990000"/>
                    </a:solidFill>
                    <a:latin typeface="楷体" pitchFamily="49" charset="-122"/>
                    <a:ea typeface="楷体" pitchFamily="49" charset="-122"/>
                  </a:rPr>
                  <a:t>S</a:t>
                </a:r>
                <a:endParaRPr lang="en-US" altLang="zh-CN" sz="2400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7323B3ED-6393-46DC-ADB7-F5BB83A27990}"/>
                  </a:ext>
                </a:extLst>
              </p:cNvPr>
              <p:cNvSpPr/>
              <p:nvPr/>
            </p:nvSpPr>
            <p:spPr>
              <a:xfrm>
                <a:off x="349354" y="5340482"/>
                <a:ext cx="458117" cy="4066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rgbClr val="1E1CE3"/>
                    </a:solidFill>
                    <a:latin typeface="楷体" pitchFamily="49" charset="-122"/>
                    <a:ea typeface="楷体" pitchFamily="49" charset="-122"/>
                  </a:rPr>
                  <a:t>x</a:t>
                </a:r>
                <a:endParaRPr lang="en-US" altLang="zh-CN" sz="24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302B74-ED8F-4CE3-976F-BE8C88A83AC2}"/>
                  </a:ext>
                </a:extLst>
              </p:cNvPr>
              <p:cNvSpPr/>
              <p:nvPr/>
            </p:nvSpPr>
            <p:spPr>
              <a:xfrm>
                <a:off x="984596" y="5861739"/>
                <a:ext cx="458117" cy="4066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solidFill>
                      <a:srgbClr val="990000"/>
                    </a:solidFill>
                    <a:latin typeface="楷体" pitchFamily="49" charset="-122"/>
                    <a:ea typeface="楷体" pitchFamily="49" charset="-122"/>
                  </a:rPr>
                  <a:t>y</a:t>
                </a:r>
                <a:endParaRPr lang="en-US" altLang="zh-CN" sz="2400" dirty="0">
                  <a:solidFill>
                    <a:srgbClr val="990000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B7DC9E1-F2E5-4450-A949-111264F677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96" y="4703279"/>
                <a:ext cx="288000" cy="216000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28B8E78B-D9F2-474B-940F-D7A51479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2600" y="4703279"/>
                <a:ext cx="288000" cy="216000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EA14DFD1-9074-41CA-8238-8EA5520F3E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" y="5175158"/>
                <a:ext cx="220346" cy="273142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680265E5-4743-4387-A7E1-A91FEC3E8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221" y="5175158"/>
                <a:ext cx="219600" cy="273600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667E9ED1-FA2C-4444-AC20-390810F1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0004" y="5750568"/>
                <a:ext cx="0" cy="250746"/>
              </a:xfrm>
              <a:prstGeom prst="line">
                <a:avLst/>
              </a:prstGeom>
              <a:ln w="12700">
                <a:solidFill>
                  <a:srgbClr val="1E1C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5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8710"/>
            <a:ext cx="7886700" cy="781670"/>
          </a:xfrm>
        </p:spPr>
        <p:txBody>
          <a:bodyPr/>
          <a:lstStyle/>
          <a:p>
            <a:r>
              <a:rPr lang="en-US" altLang="zh-CN" sz="3600" dirty="0"/>
              <a:t>LR(1)</a:t>
            </a:r>
            <a:r>
              <a:rPr lang="zh-CN" altLang="en-US" sz="3600" dirty="0"/>
              <a:t>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445" y="1342104"/>
            <a:ext cx="8185355" cy="440976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在</a:t>
            </a:r>
            <a:r>
              <a:rPr lang="zh-CN" altLang="en-US" u="sng" dirty="0"/>
              <a:t>每个项目中增加向前搜索符</a:t>
            </a:r>
            <a:r>
              <a:rPr lang="zh-CN" altLang="en-US" dirty="0"/>
              <a:t>；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项目集</a:t>
            </a:r>
            <a:r>
              <a:rPr lang="en-US" altLang="zh-CN" dirty="0"/>
              <a:t>[</a:t>
            </a:r>
            <a:r>
              <a:rPr lang="en-US" altLang="zh-CN" dirty="0" err="1"/>
              <a:t>A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→α</a:t>
            </a:r>
            <a:r>
              <a:rPr lang="en-US" altLang="zh-CN" dirty="0" err="1"/>
              <a:t>•Bβ</a:t>
            </a:r>
            <a:r>
              <a:rPr lang="zh-CN" altLang="en-US" dirty="0"/>
              <a:t>，</a:t>
            </a:r>
            <a:r>
              <a:rPr lang="en-US" altLang="zh-CN" dirty="0"/>
              <a:t>a]</a:t>
            </a:r>
            <a:r>
              <a:rPr lang="zh-CN" altLang="en-US" dirty="0"/>
              <a:t>属于</a:t>
            </a:r>
            <a:r>
              <a:rPr lang="en-US" altLang="zh-CN" dirty="0"/>
              <a:t>I</a:t>
            </a:r>
            <a:r>
              <a:rPr lang="zh-CN" altLang="en-US" dirty="0"/>
              <a:t>时，则</a:t>
            </a:r>
            <a:r>
              <a:rPr lang="en-US" altLang="zh-CN" dirty="0"/>
              <a:t>[B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/>
              <a:t>•γ]</a:t>
            </a:r>
            <a:r>
              <a:rPr lang="zh-CN" altLang="en-US" dirty="0"/>
              <a:t>也属于</a:t>
            </a:r>
            <a:r>
              <a:rPr lang="en-US" altLang="zh-CN" dirty="0"/>
              <a:t>I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把</a:t>
            </a:r>
            <a:r>
              <a:rPr lang="en-US" altLang="zh-CN" dirty="0">
                <a:solidFill>
                  <a:srgbClr val="FF0000"/>
                </a:solidFill>
              </a:rPr>
              <a:t>FIRST(β)</a:t>
            </a:r>
            <a:r>
              <a:rPr lang="zh-CN" altLang="en-US" dirty="0"/>
              <a:t>作为用产生式</a:t>
            </a:r>
            <a:r>
              <a:rPr lang="en-US" altLang="zh-CN" dirty="0" err="1"/>
              <a:t>B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→γ</a:t>
            </a:r>
            <a:r>
              <a:rPr lang="zh-CN" altLang="en-US" dirty="0"/>
              <a:t>归约时查看的符号集合（</a:t>
            </a:r>
            <a:r>
              <a:rPr lang="zh-CN" altLang="en-US" dirty="0">
                <a:solidFill>
                  <a:srgbClr val="FF0000"/>
                </a:solidFill>
              </a:rPr>
              <a:t>代替</a:t>
            </a:r>
            <a:r>
              <a:rPr lang="en-US" altLang="zh-CN" dirty="0">
                <a:solidFill>
                  <a:srgbClr val="FF0000"/>
                </a:solidFill>
              </a:rPr>
              <a:t>SLR(1)</a:t>
            </a:r>
            <a:r>
              <a:rPr lang="zh-CN" altLang="en-US" dirty="0">
                <a:solidFill>
                  <a:srgbClr val="FF0000"/>
                </a:solidFill>
              </a:rPr>
              <a:t>分析中的</a:t>
            </a:r>
            <a:r>
              <a:rPr lang="en-US" altLang="zh-CN" dirty="0">
                <a:solidFill>
                  <a:srgbClr val="FF0000"/>
                </a:solidFill>
              </a:rPr>
              <a:t>FOLLOW</a:t>
            </a:r>
            <a:r>
              <a:rPr lang="zh-CN" altLang="en-US" dirty="0">
                <a:solidFill>
                  <a:srgbClr val="FF0000"/>
                </a:solidFill>
              </a:rPr>
              <a:t>集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称为</a:t>
            </a:r>
            <a:r>
              <a:rPr lang="zh-CN" altLang="en-US" u="sng" dirty="0"/>
              <a:t>向前搜索符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lnSpc>
                <a:spcPct val="120000"/>
              </a:lnSpc>
              <a:spcAft>
                <a:spcPts val="1200"/>
              </a:spcAft>
            </a:pPr>
            <a:r>
              <a:rPr lang="zh-CN" altLang="en-US" dirty="0"/>
              <a:t>并把此搜索符号的集合也放在相应项目的后面，构成</a:t>
            </a:r>
            <a:r>
              <a:rPr lang="en-US" altLang="zh-CN" dirty="0"/>
              <a:t>LR(1)</a:t>
            </a:r>
            <a:r>
              <a:rPr lang="zh-CN" altLang="en-US" dirty="0"/>
              <a:t>项目</a:t>
            </a:r>
            <a:r>
              <a:rPr lang="en-US" altLang="zh-CN" dirty="0"/>
              <a:t>[B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dirty="0"/>
              <a:t>•</a:t>
            </a:r>
            <a:r>
              <a:rPr lang="en-US" altLang="zh-CN" dirty="0" err="1">
                <a:latin typeface="宋体" pitchFamily="2" charset="-122"/>
                <a:ea typeface="宋体" pitchFamily="2" charset="-122"/>
              </a:rPr>
              <a:t>γ</a:t>
            </a:r>
            <a:r>
              <a:rPr lang="en-US" altLang="zh-CN" dirty="0" err="1"/>
              <a:t>,b</a:t>
            </a:r>
            <a:r>
              <a:rPr lang="en-US" altLang="zh-CN" dirty="0"/>
              <a:t>]</a:t>
            </a:r>
            <a:r>
              <a:rPr lang="zh-CN" altLang="en-US" dirty="0"/>
              <a:t>，其中，</a:t>
            </a:r>
            <a:r>
              <a:rPr lang="en-US" altLang="zh-CN" dirty="0"/>
              <a:t>b</a:t>
            </a:r>
            <a:r>
              <a:rPr lang="zh-CN" altLang="en-US" dirty="0"/>
              <a:t>∈</a:t>
            </a:r>
            <a:r>
              <a:rPr lang="en-US" altLang="zh-CN" dirty="0"/>
              <a:t>FIRST(β)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这种处理方法即为</a:t>
            </a:r>
            <a:r>
              <a:rPr lang="en-US" altLang="zh-CN" u="sng" dirty="0"/>
              <a:t>LR(1)</a:t>
            </a:r>
            <a:r>
              <a:rPr lang="zh-CN" altLang="en-US" u="sng" dirty="0"/>
              <a:t>方法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912042" y="2592125"/>
            <a:ext cx="4746928" cy="3386258"/>
            <a:chOff x="3912042" y="2592125"/>
            <a:chExt cx="4746928" cy="3386258"/>
          </a:xfrm>
        </p:grpSpPr>
        <p:sp>
          <p:nvSpPr>
            <p:cNvPr id="5" name="矩形 4"/>
            <p:cNvSpPr/>
            <p:nvPr/>
          </p:nvSpPr>
          <p:spPr>
            <a:xfrm>
              <a:off x="5686473" y="5438323"/>
              <a:ext cx="2790310" cy="540060"/>
            </a:xfrm>
            <a:prstGeom prst="rect">
              <a:avLst/>
            </a:prstGeom>
            <a:noFill/>
            <a:ln>
              <a:solidFill>
                <a:srgbClr val="0096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如果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β</a:t>
              </a:r>
              <a:r>
                <a:rPr lang="zh-CN" altLang="en-US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为空，则</a:t>
              </a:r>
              <a:r>
                <a:rPr lang="en-US" altLang="zh-CN" sz="24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b=a</a:t>
              </a:r>
              <a:endParaRPr lang="zh-CN" altLang="en-US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3912042" y="4731026"/>
              <a:ext cx="4071068" cy="842838"/>
            </a:xfrm>
            <a:custGeom>
              <a:avLst/>
              <a:gdLst>
                <a:gd name="connsiteX0" fmla="*/ 0 w 4071068"/>
                <a:gd name="connsiteY0" fmla="*/ 0 h 842838"/>
                <a:gd name="connsiteX1" fmla="*/ 0 w 4071068"/>
                <a:gd name="connsiteY1" fmla="*/ 238539 h 842838"/>
                <a:gd name="connsiteX2" fmla="*/ 4071068 w 4071068"/>
                <a:gd name="connsiteY2" fmla="*/ 238539 h 842838"/>
                <a:gd name="connsiteX3" fmla="*/ 4071068 w 4071068"/>
                <a:gd name="connsiteY3" fmla="*/ 842838 h 842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068" h="842838">
                  <a:moveTo>
                    <a:pt x="0" y="0"/>
                  </a:moveTo>
                  <a:lnTo>
                    <a:pt x="0" y="238539"/>
                  </a:lnTo>
                  <a:lnTo>
                    <a:pt x="4071068" y="238539"/>
                  </a:lnTo>
                  <a:lnTo>
                    <a:pt x="4071068" y="842838"/>
                  </a:lnTo>
                </a:path>
              </a:pathLst>
            </a:custGeom>
            <a:ln w="12700">
              <a:solidFill>
                <a:srgbClr val="00964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4071068" y="2592125"/>
              <a:ext cx="4587902" cy="2965837"/>
            </a:xfrm>
            <a:custGeom>
              <a:avLst/>
              <a:gdLst>
                <a:gd name="connsiteX0" fmla="*/ 4222142 w 4587902"/>
                <a:gd name="connsiteY0" fmla="*/ 2965837 h 2965837"/>
                <a:gd name="connsiteX1" fmla="*/ 4222142 w 4587902"/>
                <a:gd name="connsiteY1" fmla="*/ 1948070 h 2965837"/>
                <a:gd name="connsiteX2" fmla="*/ 4587902 w 4587902"/>
                <a:gd name="connsiteY2" fmla="*/ 1948070 h 2965837"/>
                <a:gd name="connsiteX3" fmla="*/ 4587902 w 4587902"/>
                <a:gd name="connsiteY3" fmla="*/ 262393 h 2965837"/>
                <a:gd name="connsiteX4" fmla="*/ 0 w 4587902"/>
                <a:gd name="connsiteY4" fmla="*/ 262393 h 2965837"/>
                <a:gd name="connsiteX5" fmla="*/ 0 w 4587902"/>
                <a:gd name="connsiteY5" fmla="*/ 0 h 296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7902" h="2965837">
                  <a:moveTo>
                    <a:pt x="4222142" y="2965837"/>
                  </a:moveTo>
                  <a:lnTo>
                    <a:pt x="4222142" y="1948070"/>
                  </a:lnTo>
                  <a:lnTo>
                    <a:pt x="4587902" y="1948070"/>
                  </a:lnTo>
                  <a:lnTo>
                    <a:pt x="4587902" y="262393"/>
                  </a:lnTo>
                  <a:lnTo>
                    <a:pt x="0" y="26239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9644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819400" y="304800"/>
            <a:ext cx="1676400" cy="244682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0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en-US" altLang="zh-CN" sz="2000" dirty="0"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#</a:t>
            </a: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aAd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bAc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aec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200"/>
              </a:spcBef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bed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7088" y="331834"/>
            <a:ext cx="1777183" cy="32372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文法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kumimoji="1" lang="en-US" altLang="zh-CN" sz="2400" dirty="0">
                <a:solidFill>
                  <a:srgbClr val="1E1CE3"/>
                </a:solidFill>
                <a:latin typeface="+mn-lt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(0)S</a:t>
            </a:r>
            <a:r>
              <a:rPr kumimoji="1" lang="en-US" altLang="zh-CN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(1)S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aAd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(2)S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bAc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(3)S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aec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(4)S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(5)A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1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en-US" altLang="zh-CN" sz="2000" dirty="0"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楷体_GB231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105400" y="1446213"/>
            <a:ext cx="1676400" cy="158504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2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srgbClr val="CC0099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Ad</a:t>
            </a:r>
            <a:r>
              <a:rPr kumimoji="1"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ec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CC0099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  <a:r>
              <a:rPr kumimoji="1"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  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819400" y="3198813"/>
            <a:ext cx="1676400" cy="158504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srgbClr val="CC0099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kumimoji="1"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Ac</a:t>
            </a:r>
            <a:r>
              <a:rPr kumimoji="1"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ed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CC0099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e,  </a:t>
            </a:r>
            <a:r>
              <a:rPr kumimoji="1" lang="zh-CN" altLang="en-US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 </a:t>
            </a:r>
            <a:r>
              <a: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239000" y="304800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4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aA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239000" y="1447800"/>
            <a:ext cx="1676400" cy="119006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ae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  <a:r>
              <a:rPr kumimoji="1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  <a:endParaRPr kumimoji="1"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，  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d</a:t>
            </a:r>
            <a:endParaRPr kumimoji="1"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105400" y="3276600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6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bA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c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05400" y="4329113"/>
            <a:ext cx="1676400" cy="119006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be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r>
              <a:rPr kumimoji="1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，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#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e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，  </a:t>
            </a:r>
            <a:r>
              <a:rPr kumimoji="1"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c</a:t>
            </a:r>
            <a:endParaRPr kumimoji="1" lang="en-US" altLang="zh-CN" sz="20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7239000" y="294481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8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aAd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楷体_GB231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7239000" y="405606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9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aec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楷体_GB231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239000" y="523081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10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 err="1">
                <a:latin typeface="楷体" pitchFamily="49" charset="-122"/>
                <a:ea typeface="楷体" pitchFamily="49" charset="-122"/>
                <a:sym typeface="Symbol" pitchFamily="18" charset="2"/>
              </a:rPr>
              <a:t>bAc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楷体_GB231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05400" y="5808663"/>
            <a:ext cx="1676400" cy="79508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000" baseline="-25000" dirty="0">
                <a:latin typeface="楷体" pitchFamily="49" charset="-122"/>
                <a:ea typeface="楷体" pitchFamily="49" charset="-122"/>
              </a:rPr>
              <a:t>11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</a:rPr>
              <a:t>:</a:t>
            </a:r>
          </a:p>
          <a:p>
            <a:pPr eaLnBrk="0" hangingPunct="0">
              <a:spcBef>
                <a:spcPts val="0"/>
              </a:spcBef>
              <a:spcAft>
                <a:spcPts val="200"/>
              </a:spcAft>
            </a:pP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S</a:t>
            </a:r>
            <a:r>
              <a:rPr kumimoji="1" lang="zh-CN" altLang="en-US" sz="2400" dirty="0">
                <a:solidFill>
                  <a:prstClr val="black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bed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•</a:t>
            </a:r>
            <a:r>
              <a:rPr kumimoji="1" lang="zh-CN" altLang="en-US" sz="2000" dirty="0">
                <a:latin typeface="楷体" pitchFamily="49" charset="-122"/>
                <a:ea typeface="楷体" pitchFamily="49" charset="-122"/>
                <a:cs typeface="楷体_GB2312"/>
              </a:rPr>
              <a:t>，</a:t>
            </a:r>
            <a:r>
              <a:rPr kumimoji="1" lang="en-US" altLang="zh-CN" sz="2000" dirty="0">
                <a:latin typeface="楷体" pitchFamily="49" charset="-122"/>
                <a:ea typeface="楷体" pitchFamily="49" charset="-122"/>
                <a:cs typeface="楷体_GB2312"/>
              </a:rPr>
              <a:t>#</a:t>
            </a:r>
            <a:endParaRPr kumimoji="1" lang="en-US" altLang="zh-CN" sz="2000" dirty="0"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81000" y="5257800"/>
            <a:ext cx="3048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查看</a:t>
            </a:r>
            <a:r>
              <a:rPr kumimoji="1"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kumimoji="1" lang="zh-CN" altLang="en-US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中的冲突，体会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LR(1)</a:t>
            </a:r>
            <a:r>
              <a:rPr kumimoji="1" lang="zh-CN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cs typeface="楷体_GB2312"/>
              </a:rPr>
              <a:t>如何解决</a:t>
            </a:r>
            <a:endParaRPr kumimoji="1" lang="zh-CN" altLang="en-US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467099" y="4786314"/>
            <a:ext cx="1638000" cy="500063"/>
            <a:chOff x="3467099" y="4776788"/>
            <a:chExt cx="1638000" cy="500063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3471863" y="4776788"/>
              <a:ext cx="0" cy="500063"/>
            </a:xfrm>
            <a:prstGeom prst="straightConnector1">
              <a:avLst/>
            </a:prstGeom>
            <a:ln w="19050">
              <a:solidFill>
                <a:srgbClr val="CC009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3467099" y="5272090"/>
              <a:ext cx="1638000" cy="0"/>
            </a:xfrm>
            <a:prstGeom prst="straightConnector1">
              <a:avLst/>
            </a:prstGeom>
            <a:ln w="1905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任意多边形 25"/>
          <p:cNvSpPr/>
          <p:nvPr/>
        </p:nvSpPr>
        <p:spPr>
          <a:xfrm>
            <a:off x="6557349" y="2498619"/>
            <a:ext cx="1917291" cy="454741"/>
          </a:xfrm>
          <a:custGeom>
            <a:avLst/>
            <a:gdLst>
              <a:gd name="connsiteX0" fmla="*/ 0 w 1179871"/>
              <a:gd name="connsiteY0" fmla="*/ 339213 h 366251"/>
              <a:gd name="connsiteX1" fmla="*/ 516194 w 1179871"/>
              <a:gd name="connsiteY1" fmla="*/ 309716 h 366251"/>
              <a:gd name="connsiteX2" fmla="*/ 1179871 w 1179871"/>
              <a:gd name="connsiteY2" fmla="*/ 0 h 36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9871" h="366251">
                <a:moveTo>
                  <a:pt x="0" y="339213"/>
                </a:moveTo>
                <a:cubicBezTo>
                  <a:pt x="159774" y="352732"/>
                  <a:pt x="319549" y="366251"/>
                  <a:pt x="516194" y="309716"/>
                </a:cubicBezTo>
                <a:cubicBezTo>
                  <a:pt x="712839" y="253181"/>
                  <a:pt x="946355" y="126590"/>
                  <a:pt x="1179871" y="0"/>
                </a:cubicBezTo>
              </a:path>
            </a:pathLst>
          </a:custGeom>
          <a:ln w="1905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3790950" y="3514725"/>
            <a:ext cx="776288" cy="1100138"/>
          </a:xfrm>
          <a:custGeom>
            <a:avLst/>
            <a:gdLst>
              <a:gd name="connsiteX0" fmla="*/ 0 w 776288"/>
              <a:gd name="connsiteY0" fmla="*/ 204788 h 1100138"/>
              <a:gd name="connsiteX1" fmla="*/ 0 w 776288"/>
              <a:gd name="connsiteY1" fmla="*/ 0 h 1100138"/>
              <a:gd name="connsiteX2" fmla="*/ 776288 w 776288"/>
              <a:gd name="connsiteY2" fmla="*/ 0 h 1100138"/>
              <a:gd name="connsiteX3" fmla="*/ 776288 w 776288"/>
              <a:gd name="connsiteY3" fmla="*/ 1100138 h 1100138"/>
              <a:gd name="connsiteX4" fmla="*/ 485775 w 776288"/>
              <a:gd name="connsiteY4" fmla="*/ 1100138 h 110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6288" h="1100138">
                <a:moveTo>
                  <a:pt x="0" y="204788"/>
                </a:moveTo>
                <a:lnTo>
                  <a:pt x="0" y="0"/>
                </a:lnTo>
                <a:lnTo>
                  <a:pt x="776288" y="0"/>
                </a:lnTo>
                <a:lnTo>
                  <a:pt x="776288" y="1100138"/>
                </a:lnTo>
                <a:lnTo>
                  <a:pt x="485775" y="1100138"/>
                </a:lnTo>
              </a:path>
            </a:pathLst>
          </a:custGeom>
          <a:ln w="1905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081713" y="1747838"/>
            <a:ext cx="809625" cy="1100137"/>
          </a:xfrm>
          <a:custGeom>
            <a:avLst/>
            <a:gdLst>
              <a:gd name="connsiteX0" fmla="*/ 0 w 809625"/>
              <a:gd name="connsiteY0" fmla="*/ 157162 h 1100137"/>
              <a:gd name="connsiteX1" fmla="*/ 0 w 809625"/>
              <a:gd name="connsiteY1" fmla="*/ 0 h 1100137"/>
              <a:gd name="connsiteX2" fmla="*/ 809625 w 809625"/>
              <a:gd name="connsiteY2" fmla="*/ 0 h 1100137"/>
              <a:gd name="connsiteX3" fmla="*/ 809625 w 809625"/>
              <a:gd name="connsiteY3" fmla="*/ 1100137 h 1100137"/>
              <a:gd name="connsiteX4" fmla="*/ 485775 w 809625"/>
              <a:gd name="connsiteY4" fmla="*/ 1100137 h 11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625" h="1100137">
                <a:moveTo>
                  <a:pt x="0" y="157162"/>
                </a:moveTo>
                <a:lnTo>
                  <a:pt x="0" y="0"/>
                </a:lnTo>
                <a:lnTo>
                  <a:pt x="809625" y="0"/>
                </a:lnTo>
                <a:lnTo>
                  <a:pt x="809625" y="1100137"/>
                </a:lnTo>
                <a:lnTo>
                  <a:pt x="485775" y="1100137"/>
                </a:lnTo>
              </a:path>
            </a:pathLst>
          </a:custGeom>
          <a:ln w="1905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26" grpId="0" animBg="1"/>
      <p:bldP spid="24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0822"/>
            <a:ext cx="7886700" cy="635000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04" y="1139825"/>
            <a:ext cx="8501064" cy="3432175"/>
          </a:xfrm>
        </p:spPr>
        <p:txBody>
          <a:bodyPr/>
          <a:lstStyle/>
          <a:p>
            <a:r>
              <a:rPr lang="zh-CN" altLang="en-US" sz="2400" dirty="0"/>
              <a:t>设文法</a:t>
            </a:r>
            <a:r>
              <a:rPr lang="en-US" altLang="zh-CN" sz="2400" dirty="0"/>
              <a:t>G</a:t>
            </a:r>
            <a:r>
              <a:rPr lang="zh-CN" altLang="en-US" sz="2400" dirty="0"/>
              <a:t>为：</a:t>
            </a:r>
            <a:endParaRPr lang="en-US" altLang="zh-CN" sz="2400" dirty="0"/>
          </a:p>
          <a:p>
            <a:pPr marL="1698625">
              <a:spcAft>
                <a:spcPts val="0"/>
              </a:spcAft>
              <a:buNone/>
            </a:pPr>
            <a:r>
              <a:rPr lang="en-US" altLang="zh-CN" sz="2400" dirty="0">
                <a:sym typeface="Symbol" pitchFamily="18" charset="2"/>
              </a:rPr>
              <a:t>S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>
                <a:sym typeface="Symbol" pitchFamily="18" charset="2"/>
              </a:rPr>
              <a:t>A</a:t>
            </a:r>
          </a:p>
          <a:p>
            <a:pPr marL="1698625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ym typeface="Symbol" pitchFamily="18" charset="2"/>
              </a:rPr>
              <a:t>A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 err="1">
                <a:sym typeface="Symbol" pitchFamily="18" charset="2"/>
              </a:rPr>
              <a:t>BA|ε</a:t>
            </a:r>
            <a:endParaRPr lang="en-US" altLang="zh-CN" sz="2400" dirty="0">
              <a:sym typeface="Symbol" pitchFamily="18" charset="2"/>
            </a:endParaRPr>
          </a:p>
          <a:p>
            <a:pPr marL="1698625">
              <a:spcBef>
                <a:spcPts val="0"/>
              </a:spcBef>
              <a:buNone/>
            </a:pPr>
            <a:r>
              <a:rPr lang="en-US" altLang="zh-CN" sz="2400" dirty="0">
                <a:sym typeface="Symbol" pitchFamily="18" charset="2"/>
              </a:rPr>
              <a:t>B</a:t>
            </a:r>
            <a:r>
              <a:rPr lang="zh-CN" altLang="en-US" sz="2400" dirty="0">
                <a:sym typeface="Symbol" pitchFamily="18" charset="2"/>
              </a:rPr>
              <a:t></a:t>
            </a:r>
            <a:r>
              <a:rPr lang="en-US" altLang="zh-CN" sz="2400" dirty="0" err="1">
                <a:sym typeface="Symbol" pitchFamily="18" charset="2"/>
              </a:rPr>
              <a:t>aB|b</a:t>
            </a:r>
            <a:endParaRPr lang="en-US" altLang="zh-CN" sz="2400" dirty="0">
              <a:sym typeface="Symbol" pitchFamily="18" charset="2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>
                <a:sym typeface="Symbol" pitchFamily="18" charset="2"/>
              </a:rPr>
              <a:t>该文法为</a:t>
            </a:r>
            <a:r>
              <a:rPr lang="en-US" altLang="zh-CN" sz="2400" dirty="0">
                <a:sym typeface="Symbol" pitchFamily="18" charset="2"/>
              </a:rPr>
              <a:t>SLR(1)</a:t>
            </a:r>
            <a:r>
              <a:rPr lang="zh-CN" altLang="en-US" sz="2400" dirty="0">
                <a:sym typeface="Symbol" pitchFamily="18" charset="2"/>
              </a:rPr>
              <a:t>文法吗？若是，则构造其</a:t>
            </a:r>
            <a:r>
              <a:rPr lang="en-US" altLang="zh-CN" sz="2400" dirty="0">
                <a:sym typeface="Symbol" pitchFamily="18" charset="2"/>
              </a:rPr>
              <a:t>SLR(1)</a:t>
            </a:r>
            <a:r>
              <a:rPr lang="zh-CN" altLang="en-US" sz="2400" dirty="0">
                <a:sym typeface="Symbol" pitchFamily="18" charset="2"/>
              </a:rPr>
              <a:t>分析表；若不是，则构造其</a:t>
            </a:r>
            <a:r>
              <a:rPr lang="en-US" altLang="zh-CN" sz="2400" dirty="0">
                <a:sym typeface="Symbol" pitchFamily="18" charset="2"/>
              </a:rPr>
              <a:t>LR(1)</a:t>
            </a:r>
            <a:r>
              <a:rPr lang="zh-CN" altLang="en-US" sz="2400" dirty="0">
                <a:sym typeface="Symbol" pitchFamily="18" charset="2"/>
              </a:rPr>
              <a:t>分析表；</a:t>
            </a:r>
            <a:endParaRPr lang="en-US" altLang="zh-CN" sz="2400" dirty="0">
              <a:sym typeface="Symbol" pitchFamily="18" charset="2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sz="2400" dirty="0">
                <a:sym typeface="Symbol" pitchFamily="18" charset="2"/>
              </a:rPr>
              <a:t>输入串</a:t>
            </a:r>
            <a:r>
              <a:rPr lang="en-US" altLang="zh-CN" sz="2400" dirty="0" err="1">
                <a:sym typeface="Symbol" pitchFamily="18" charset="2"/>
              </a:rPr>
              <a:t>abab</a:t>
            </a:r>
            <a:r>
              <a:rPr lang="zh-CN" altLang="en-US" sz="2400" dirty="0">
                <a:sym typeface="Symbol" pitchFamily="18" charset="2"/>
              </a:rPr>
              <a:t>，构造其分析过程。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153" y="2300748"/>
            <a:ext cx="7886700" cy="2182762"/>
          </a:xfrm>
        </p:spPr>
        <p:txBody>
          <a:bodyPr/>
          <a:lstStyle/>
          <a:p>
            <a:pPr>
              <a:spcAft>
                <a:spcPts val="4200"/>
              </a:spcAft>
            </a:pPr>
            <a:r>
              <a:rPr lang="en-US" altLang="zh-CN" sz="4000" dirty="0"/>
              <a:t>LALR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5400" dirty="0">
                <a:solidFill>
                  <a:srgbClr val="C00000"/>
                </a:solidFill>
              </a:rPr>
              <a:t>L</a:t>
            </a:r>
            <a:r>
              <a:rPr lang="en-US" altLang="zh-CN" sz="4000" dirty="0"/>
              <a:t>ook</a:t>
            </a:r>
            <a:r>
              <a:rPr lang="en-US" altLang="zh-CN" dirty="0"/>
              <a:t> </a:t>
            </a:r>
            <a:r>
              <a:rPr lang="en-US" altLang="zh-CN" sz="5400" dirty="0">
                <a:solidFill>
                  <a:srgbClr val="C00000"/>
                </a:solidFill>
              </a:rPr>
              <a:t>A</a:t>
            </a:r>
            <a:r>
              <a:rPr lang="en-US" altLang="zh-CN" sz="4000" dirty="0"/>
              <a:t>head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4409"/>
            <a:ext cx="4812030" cy="785249"/>
          </a:xfrm>
        </p:spPr>
        <p:txBody>
          <a:bodyPr/>
          <a:lstStyle/>
          <a:p>
            <a:r>
              <a:rPr lang="en-US" altLang="zh-CN" sz="3200" dirty="0">
                <a:solidFill>
                  <a:srgbClr val="002060"/>
                </a:solidFill>
              </a:rPr>
              <a:t>LR(1)</a:t>
            </a:r>
            <a:r>
              <a:rPr lang="zh-CN" altLang="en-US" sz="3200" dirty="0">
                <a:solidFill>
                  <a:srgbClr val="002060"/>
                </a:solidFill>
              </a:rPr>
              <a:t>项目前看符号的求法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888" y="914402"/>
            <a:ext cx="7556705" cy="1445341"/>
          </a:xfrm>
        </p:spPr>
        <p:txBody>
          <a:bodyPr/>
          <a:lstStyle/>
          <a:p>
            <a:r>
              <a:rPr lang="zh-CN" altLang="en-US" sz="2400" dirty="0"/>
              <a:t>观察下面的</a:t>
            </a:r>
            <a:r>
              <a:rPr lang="en-US" altLang="zh-CN" sz="2400" dirty="0"/>
              <a:t>LR(1)</a:t>
            </a:r>
            <a:r>
              <a:rPr lang="zh-CN" altLang="en-US" sz="2400" dirty="0"/>
              <a:t>分析表；</a:t>
            </a:r>
            <a:endParaRPr lang="en-US" altLang="zh-CN" sz="2400" dirty="0"/>
          </a:p>
          <a:p>
            <a:r>
              <a:rPr lang="zh-CN" altLang="en-US" sz="2400" dirty="0"/>
              <a:t>相同的项目，只是</a:t>
            </a:r>
            <a:r>
              <a:rPr lang="en-US" altLang="zh-CN" sz="2400" dirty="0"/>
              <a:t>FIRST</a:t>
            </a:r>
            <a:r>
              <a:rPr lang="zh-CN" altLang="en-US" sz="2400" dirty="0"/>
              <a:t>符号有区别；</a:t>
            </a:r>
            <a:endParaRPr lang="en-US" altLang="zh-CN" sz="2400" dirty="0"/>
          </a:p>
          <a:p>
            <a:pPr lvl="1">
              <a:buSzPct val="60000"/>
              <a:buFont typeface="Wingdings" pitchFamily="2" charset="2"/>
              <a:buChar char="Ø"/>
            </a:pPr>
            <a:r>
              <a:rPr lang="zh-CN" altLang="en-US" sz="2200" dirty="0"/>
              <a:t>同心项（简称“心”）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80310" y="6459586"/>
            <a:ext cx="49222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998435" y="3562226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id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13551" y="5022309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40362" y="446385"/>
            <a:ext cx="3038168" cy="113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对项目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[A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α·Bβ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[B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·γ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βa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组合 79"/>
          <p:cNvGrpSpPr/>
          <p:nvPr/>
        </p:nvGrpSpPr>
        <p:grpSpPr>
          <a:xfrm>
            <a:off x="283635" y="2124063"/>
            <a:ext cx="8613044" cy="4262971"/>
            <a:chOff x="283635" y="2124063"/>
            <a:chExt cx="8613044" cy="4262971"/>
          </a:xfrm>
        </p:grpSpPr>
        <p:grpSp>
          <p:nvGrpSpPr>
            <p:cNvPr id="6" name="组合 76"/>
            <p:cNvGrpSpPr/>
            <p:nvPr/>
          </p:nvGrpSpPr>
          <p:grpSpPr>
            <a:xfrm>
              <a:off x="283635" y="2124063"/>
              <a:ext cx="8613044" cy="4262971"/>
              <a:chOff x="283635" y="2124063"/>
              <a:chExt cx="8613044" cy="4262971"/>
            </a:xfrm>
          </p:grpSpPr>
          <p:grpSp>
            <p:nvGrpSpPr>
              <p:cNvPr id="13" name="组合 61"/>
              <p:cNvGrpSpPr/>
              <p:nvPr/>
            </p:nvGrpSpPr>
            <p:grpSpPr>
              <a:xfrm>
                <a:off x="283635" y="2124063"/>
                <a:ext cx="8613044" cy="4262971"/>
                <a:chOff x="283635" y="2124063"/>
                <a:chExt cx="8613044" cy="4262971"/>
              </a:xfrm>
            </p:grpSpPr>
            <p:grpSp>
              <p:nvGrpSpPr>
                <p:cNvPr id="35" name="组合 57"/>
                <p:cNvGrpSpPr/>
                <p:nvPr/>
              </p:nvGrpSpPr>
              <p:grpSpPr>
                <a:xfrm>
                  <a:off x="283635" y="2124063"/>
                  <a:ext cx="8613044" cy="4262971"/>
                  <a:chOff x="386871" y="2271543"/>
                  <a:chExt cx="8613044" cy="4262971"/>
                </a:xfrm>
              </p:grpSpPr>
              <p:grpSp>
                <p:nvGrpSpPr>
                  <p:cNvPr id="36" name="组合 5"/>
                  <p:cNvGrpSpPr/>
                  <p:nvPr/>
                </p:nvGrpSpPr>
                <p:grpSpPr>
                  <a:xfrm>
                    <a:off x="1709656" y="2271543"/>
                    <a:ext cx="7290259" cy="4262971"/>
                    <a:chOff x="1296711" y="339509"/>
                    <a:chExt cx="7290259" cy="4262971"/>
                  </a:xfrm>
                </p:grpSpPr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2073104" y="855405"/>
                      <a:ext cx="1738800" cy="152399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2073104" y="27461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2073104" y="3306087"/>
                      <a:ext cx="1738800" cy="610593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178550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800747" y="2687149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1785507" y="35391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4" name="直接箭头连接符 13"/>
                    <p:cNvCxnSpPr>
                      <a:stCxn id="7" idx="2"/>
                      <a:endCxn id="8" idx="0"/>
                    </p:cNvCxnSpPr>
                    <p:nvPr/>
                  </p:nvCxnSpPr>
                  <p:spPr>
                    <a:xfrm>
                      <a:off x="2942504" y="2379396"/>
                      <a:ext cx="0" cy="3667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791071" y="225649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3071075" y="2339578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 flipV="1">
                      <a:off x="3814517" y="36148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2073104" y="41939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4252424" y="855405"/>
                      <a:ext cx="1736896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4252424" y="2109024"/>
                      <a:ext cx="1738800" cy="396000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=,$</a:t>
                      </a:r>
                    </a:p>
                  </p:txBody>
                </p:sp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4252424" y="3004245"/>
                      <a:ext cx="1738800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430777" y="94781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6430777" y="387389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6430777" y="3370979"/>
                      <a:ext cx="1738800" cy="362821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6430777" y="166409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6430777" y="283757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 flipV="1">
                      <a:off x="3812832" y="1407478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 flipV="1">
                      <a:off x="3814211" y="2262883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箭头连接符 28"/>
                    <p:cNvCxnSpPr/>
                    <p:nvPr/>
                  </p:nvCxnSpPr>
                  <p:spPr>
                    <a:xfrm flipH="1">
                      <a:off x="5080384" y="1873045"/>
                      <a:ext cx="0" cy="235974"/>
                    </a:xfrm>
                    <a:prstGeom prst="straightConnector1">
                      <a:avLst/>
                    </a:prstGeom>
                    <a:ln w="12700">
                      <a:solidFill>
                        <a:srgbClr val="08120B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 flipV="1">
                      <a:off x="5993837" y="17707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 flipV="1">
                      <a:off x="5996690" y="12373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/>
                    <p:cNvCxnSpPr/>
                    <p:nvPr/>
                  </p:nvCxnSpPr>
                  <p:spPr>
                    <a:xfrm flipV="1">
                      <a:off x="5997649" y="309666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箭头连接符 32"/>
                    <p:cNvCxnSpPr/>
                    <p:nvPr/>
                  </p:nvCxnSpPr>
                  <p:spPr>
                    <a:xfrm flipV="1">
                      <a:off x="5993829" y="35386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箭头连接符 33"/>
                    <p:cNvCxnSpPr/>
                    <p:nvPr/>
                  </p:nvCxnSpPr>
                  <p:spPr>
                    <a:xfrm flipV="1">
                      <a:off x="5993837" y="395010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398006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3995307" y="22437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4010547" y="29447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6433707" y="5977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6433707" y="19389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8110107" y="276187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8110108" y="3295274"/>
                      <a:ext cx="429216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4" name="矩形 43"/>
                    <p:cNvSpPr/>
                    <p:nvPr/>
                  </p:nvSpPr>
                  <p:spPr>
                    <a:xfrm>
                      <a:off x="8110107" y="3798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3781947" y="41639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1296711" y="2972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3859887" y="1067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3798926" y="1890736"/>
                      <a:ext cx="42255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9" name="矩形 48"/>
                    <p:cNvSpPr/>
                    <p:nvPr/>
                  </p:nvSpPr>
                  <p:spPr>
                    <a:xfrm>
                      <a:off x="5917287" y="339509"/>
                      <a:ext cx="337374" cy="34030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6069687" y="11439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6084927" y="1677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4938224" y="4285379"/>
                      <a:ext cx="2407456" cy="317101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其他省略部分</a:t>
                      </a:r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6039207" y="275941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993486" y="3170896"/>
                      <a:ext cx="46827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6084927" y="3582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sp>
                <p:nvSpPr>
                  <p:cNvPr id="57" name="矩形 56"/>
                  <p:cNvSpPr/>
                  <p:nvPr/>
                </p:nvSpPr>
                <p:spPr>
                  <a:xfrm>
                    <a:off x="386871" y="2802186"/>
                    <a:ext cx="1014224" cy="1843552"/>
                  </a:xfrm>
                  <a:prstGeom prst="rect">
                    <a:avLst/>
                  </a:prstGeom>
                  <a:solidFill>
                    <a:srgbClr val="00B0F0">
                      <a:alpha val="23000"/>
                    </a:srgbClr>
                  </a:solidFill>
                  <a:ln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’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S$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L=R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61" name="弧形 60"/>
                <p:cNvSpPr/>
                <p:nvPr/>
              </p:nvSpPr>
              <p:spPr>
                <a:xfrm>
                  <a:off x="6153149" y="2424099"/>
                  <a:ext cx="400050" cy="399600"/>
                </a:xfrm>
                <a:prstGeom prst="arc">
                  <a:avLst>
                    <a:gd name="adj1" fmla="val 10581354"/>
                    <a:gd name="adj2" fmla="val 6289576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任意多边形 71"/>
              <p:cNvSpPr/>
              <p:nvPr/>
            </p:nvSpPr>
            <p:spPr>
              <a:xfrm>
                <a:off x="2123727" y="3372810"/>
                <a:ext cx="258473" cy="1928398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912468" y="3160605"/>
                <a:ext cx="469736" cy="3004699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任意多边形 78"/>
            <p:cNvSpPr/>
            <p:nvPr/>
          </p:nvSpPr>
          <p:spPr>
            <a:xfrm>
              <a:off x="5086351" y="5810250"/>
              <a:ext cx="205730" cy="427062"/>
            </a:xfrm>
            <a:custGeom>
              <a:avLst/>
              <a:gdLst>
                <a:gd name="connsiteX0" fmla="*/ 0 w 214313"/>
                <a:gd name="connsiteY0" fmla="*/ 0 h 395288"/>
                <a:gd name="connsiteX1" fmla="*/ 0 w 214313"/>
                <a:gd name="connsiteY1" fmla="*/ 395288 h 395288"/>
                <a:gd name="connsiteX2" fmla="*/ 214313 w 214313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395288">
                  <a:moveTo>
                    <a:pt x="0" y="0"/>
                  </a:moveTo>
                  <a:lnTo>
                    <a:pt x="0" y="395288"/>
                  </a:lnTo>
                  <a:lnTo>
                    <a:pt x="214313" y="395288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任意多边形 77"/>
          <p:cNvSpPr/>
          <p:nvPr/>
        </p:nvSpPr>
        <p:spPr>
          <a:xfrm>
            <a:off x="3871913" y="2447925"/>
            <a:ext cx="1971675" cy="1062038"/>
          </a:xfrm>
          <a:custGeom>
            <a:avLst/>
            <a:gdLst>
              <a:gd name="connsiteX0" fmla="*/ 0 w 1971675"/>
              <a:gd name="connsiteY0" fmla="*/ 1085850 h 1085850"/>
              <a:gd name="connsiteX1" fmla="*/ 314325 w 1971675"/>
              <a:gd name="connsiteY1" fmla="*/ 1085850 h 1085850"/>
              <a:gd name="connsiteX2" fmla="*/ 314325 w 1971675"/>
              <a:gd name="connsiteY2" fmla="*/ 0 h 1085850"/>
              <a:gd name="connsiteX3" fmla="*/ 1971675 w 1971675"/>
              <a:gd name="connsiteY3" fmla="*/ 0 h 1085850"/>
              <a:gd name="connsiteX4" fmla="*/ 1971675 w 1971675"/>
              <a:gd name="connsiteY4" fmla="*/ 276225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675" h="1085850">
                <a:moveTo>
                  <a:pt x="0" y="1085850"/>
                </a:moveTo>
                <a:lnTo>
                  <a:pt x="314325" y="1085850"/>
                </a:lnTo>
                <a:lnTo>
                  <a:pt x="314325" y="0"/>
                </a:lnTo>
                <a:lnTo>
                  <a:pt x="1971675" y="0"/>
                </a:lnTo>
                <a:lnTo>
                  <a:pt x="1971675" y="276225"/>
                </a:lnTo>
              </a:path>
            </a:pathLst>
          </a:custGeom>
          <a:ln>
            <a:solidFill>
              <a:srgbClr val="CC009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3214688" y="3105150"/>
            <a:ext cx="323850" cy="361950"/>
          </a:xfrm>
          <a:custGeom>
            <a:avLst/>
            <a:gdLst>
              <a:gd name="connsiteX0" fmla="*/ 0 w 323850"/>
              <a:gd name="connsiteY0" fmla="*/ 0 h 361950"/>
              <a:gd name="connsiteX1" fmla="*/ 0 w 323850"/>
              <a:gd name="connsiteY1" fmla="*/ 119063 h 361950"/>
              <a:gd name="connsiteX2" fmla="*/ 323850 w 323850"/>
              <a:gd name="connsiteY2" fmla="*/ 119063 h 361950"/>
              <a:gd name="connsiteX3" fmla="*/ 323850 w 323850"/>
              <a:gd name="connsiteY3" fmla="*/ 36195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361950">
                <a:moveTo>
                  <a:pt x="0" y="0"/>
                </a:moveTo>
                <a:lnTo>
                  <a:pt x="0" y="119063"/>
                </a:lnTo>
                <a:lnTo>
                  <a:pt x="323850" y="119063"/>
                </a:lnTo>
                <a:lnTo>
                  <a:pt x="323850" y="361950"/>
                </a:lnTo>
              </a:path>
            </a:pathLst>
          </a:custGeom>
          <a:ln w="6350">
            <a:solidFill>
              <a:srgbClr val="00964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3876675" y="3552825"/>
            <a:ext cx="204788" cy="481013"/>
          </a:xfrm>
          <a:custGeom>
            <a:avLst/>
            <a:gdLst>
              <a:gd name="connsiteX0" fmla="*/ 0 w 204788"/>
              <a:gd name="connsiteY0" fmla="*/ 481013 h 481013"/>
              <a:gd name="connsiteX1" fmla="*/ 204788 w 204788"/>
              <a:gd name="connsiteY1" fmla="*/ 481013 h 481013"/>
              <a:gd name="connsiteX2" fmla="*/ 204788 w 204788"/>
              <a:gd name="connsiteY2" fmla="*/ 0 h 481013"/>
              <a:gd name="connsiteX3" fmla="*/ 4763 w 204788"/>
              <a:gd name="connsiteY3" fmla="*/ 0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788" h="481013">
                <a:moveTo>
                  <a:pt x="0" y="481013"/>
                </a:moveTo>
                <a:lnTo>
                  <a:pt x="204788" y="481013"/>
                </a:lnTo>
                <a:lnTo>
                  <a:pt x="204788" y="0"/>
                </a:lnTo>
                <a:lnTo>
                  <a:pt x="4763" y="0"/>
                </a:lnTo>
              </a:path>
            </a:pathLst>
          </a:custGeom>
          <a:ln w="6350">
            <a:solidFill>
              <a:srgbClr val="1E1CE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>
          <a:xfrm>
            <a:off x="2614613" y="3286125"/>
            <a:ext cx="762000" cy="676275"/>
          </a:xfrm>
          <a:custGeom>
            <a:avLst/>
            <a:gdLst>
              <a:gd name="connsiteX0" fmla="*/ 566737 w 762000"/>
              <a:gd name="connsiteY0" fmla="*/ 0 h 676275"/>
              <a:gd name="connsiteX1" fmla="*/ 762000 w 762000"/>
              <a:gd name="connsiteY1" fmla="*/ 0 h 676275"/>
              <a:gd name="connsiteX2" fmla="*/ 762000 w 762000"/>
              <a:gd name="connsiteY2" fmla="*/ 604838 h 676275"/>
              <a:gd name="connsiteX3" fmla="*/ 314325 w 762000"/>
              <a:gd name="connsiteY3" fmla="*/ 604838 h 676275"/>
              <a:gd name="connsiteX4" fmla="*/ 0 w 762000"/>
              <a:gd name="connsiteY4" fmla="*/ 676275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" h="676275">
                <a:moveTo>
                  <a:pt x="566737" y="0"/>
                </a:moveTo>
                <a:lnTo>
                  <a:pt x="762000" y="0"/>
                </a:lnTo>
                <a:lnTo>
                  <a:pt x="762000" y="604838"/>
                </a:lnTo>
                <a:lnTo>
                  <a:pt x="314325" y="604838"/>
                </a:lnTo>
                <a:lnTo>
                  <a:pt x="0" y="676275"/>
                </a:lnTo>
              </a:path>
            </a:pathLst>
          </a:custGeom>
          <a:ln w="6350">
            <a:solidFill>
              <a:srgbClr val="1E1CE3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>
          <a:xfrm>
            <a:off x="6057900" y="3033713"/>
            <a:ext cx="1985963" cy="509587"/>
          </a:xfrm>
          <a:custGeom>
            <a:avLst/>
            <a:gdLst>
              <a:gd name="connsiteX0" fmla="*/ 0 w 1985963"/>
              <a:gd name="connsiteY0" fmla="*/ 0 h 509587"/>
              <a:gd name="connsiteX1" fmla="*/ 128588 w 1985963"/>
              <a:gd name="connsiteY1" fmla="*/ 0 h 509587"/>
              <a:gd name="connsiteX2" fmla="*/ 128588 w 1985963"/>
              <a:gd name="connsiteY2" fmla="*/ 228600 h 509587"/>
              <a:gd name="connsiteX3" fmla="*/ 1985963 w 1985963"/>
              <a:gd name="connsiteY3" fmla="*/ 228600 h 509587"/>
              <a:gd name="connsiteX4" fmla="*/ 1985963 w 1985963"/>
              <a:gd name="connsiteY4" fmla="*/ 509587 h 50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5963" h="509587">
                <a:moveTo>
                  <a:pt x="0" y="0"/>
                </a:moveTo>
                <a:lnTo>
                  <a:pt x="128588" y="0"/>
                </a:lnTo>
                <a:lnTo>
                  <a:pt x="128588" y="228600"/>
                </a:lnTo>
                <a:lnTo>
                  <a:pt x="1985963" y="228600"/>
                </a:lnTo>
                <a:lnTo>
                  <a:pt x="1985963" y="509587"/>
                </a:lnTo>
              </a:path>
            </a:pathLst>
          </a:cu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4797025" y="2843935"/>
            <a:ext cx="495055" cy="135015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78" grpId="0" animBg="1"/>
      <p:bldP spid="80" grpId="0" animBg="1"/>
      <p:bldP spid="81" grpId="0" animBg="1"/>
      <p:bldP spid="86" grpId="0" animBg="1"/>
      <p:bldP spid="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4409"/>
            <a:ext cx="4812030" cy="785249"/>
          </a:xfrm>
        </p:spPr>
        <p:txBody>
          <a:bodyPr/>
          <a:lstStyle/>
          <a:p>
            <a:r>
              <a:rPr lang="en-US" altLang="zh-CN" sz="3200" dirty="0">
                <a:solidFill>
                  <a:srgbClr val="002060"/>
                </a:solidFill>
              </a:rPr>
              <a:t>LR(1)</a:t>
            </a:r>
            <a:r>
              <a:rPr lang="zh-CN" altLang="en-US" sz="3200" dirty="0">
                <a:solidFill>
                  <a:srgbClr val="002060"/>
                </a:solidFill>
              </a:rPr>
              <a:t>项目前看符号的求法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1888" y="914402"/>
            <a:ext cx="7556705" cy="1445341"/>
          </a:xfrm>
        </p:spPr>
        <p:txBody>
          <a:bodyPr/>
          <a:lstStyle/>
          <a:p>
            <a:r>
              <a:rPr lang="zh-CN" altLang="en-US" sz="2400" dirty="0"/>
              <a:t>观察下面的</a:t>
            </a:r>
            <a:r>
              <a:rPr lang="en-US" altLang="zh-CN" sz="2400" dirty="0"/>
              <a:t>LR(1)</a:t>
            </a:r>
            <a:r>
              <a:rPr lang="zh-CN" altLang="en-US" sz="2400" dirty="0"/>
              <a:t>分析表；</a:t>
            </a:r>
            <a:endParaRPr lang="en-US" altLang="zh-CN" sz="2400" dirty="0"/>
          </a:p>
          <a:p>
            <a:r>
              <a:rPr lang="zh-CN" altLang="en-US" sz="2400" dirty="0"/>
              <a:t>相同的项目，只是</a:t>
            </a:r>
            <a:r>
              <a:rPr lang="en-US" altLang="zh-CN" sz="2400" dirty="0"/>
              <a:t>FIRST</a:t>
            </a:r>
            <a:r>
              <a:rPr lang="zh-CN" altLang="en-US" sz="2400" dirty="0"/>
              <a:t>符号有区别；</a:t>
            </a:r>
            <a:endParaRPr lang="en-US" altLang="zh-CN" sz="2400" dirty="0"/>
          </a:p>
          <a:p>
            <a:pPr lvl="1">
              <a:buSzPct val="60000"/>
              <a:buFont typeface="Wingdings" pitchFamily="2" charset="2"/>
              <a:buChar char="Ø"/>
            </a:pPr>
            <a:r>
              <a:rPr lang="zh-CN" altLang="en-US" sz="2200" dirty="0"/>
              <a:t>同心项（简称“心”）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80310" y="6459586"/>
            <a:ext cx="49222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998435" y="3562226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id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113551" y="5022309"/>
            <a:ext cx="422553" cy="4178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endParaRPr lang="zh-CN" altLang="en-US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840362" y="446385"/>
            <a:ext cx="3038168" cy="113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对项目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[A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α·Bβ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a]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添加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[B</a:t>
            </a:r>
            <a:r>
              <a:rPr lang="zh-CN" altLang="en-US" sz="2000" dirty="0">
                <a:solidFill>
                  <a:srgbClr val="C0000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·γ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b]</a:t>
            </a:r>
          </a:p>
          <a:p>
            <a:pPr marL="365125" lvl="1" indent="-182563">
              <a:lnSpc>
                <a:spcPct val="110000"/>
              </a:lnSpc>
              <a:buSzPct val="50000"/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∈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FIRST(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βa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5" name="组合 79"/>
          <p:cNvGrpSpPr/>
          <p:nvPr/>
        </p:nvGrpSpPr>
        <p:grpSpPr>
          <a:xfrm>
            <a:off x="283635" y="2124063"/>
            <a:ext cx="8613044" cy="4262971"/>
            <a:chOff x="283635" y="2124063"/>
            <a:chExt cx="8613044" cy="4262971"/>
          </a:xfrm>
        </p:grpSpPr>
        <p:grpSp>
          <p:nvGrpSpPr>
            <p:cNvPr id="6" name="组合 76"/>
            <p:cNvGrpSpPr/>
            <p:nvPr/>
          </p:nvGrpSpPr>
          <p:grpSpPr>
            <a:xfrm>
              <a:off x="283635" y="2124063"/>
              <a:ext cx="8613044" cy="4262971"/>
              <a:chOff x="283635" y="2124063"/>
              <a:chExt cx="8613044" cy="4262971"/>
            </a:xfrm>
          </p:grpSpPr>
          <p:grpSp>
            <p:nvGrpSpPr>
              <p:cNvPr id="13" name="组合 61"/>
              <p:cNvGrpSpPr/>
              <p:nvPr/>
            </p:nvGrpSpPr>
            <p:grpSpPr>
              <a:xfrm>
                <a:off x="283635" y="2124063"/>
                <a:ext cx="8613044" cy="4262971"/>
                <a:chOff x="283635" y="2124063"/>
                <a:chExt cx="8613044" cy="4262971"/>
              </a:xfrm>
            </p:grpSpPr>
            <p:grpSp>
              <p:nvGrpSpPr>
                <p:cNvPr id="35" name="组合 57"/>
                <p:cNvGrpSpPr/>
                <p:nvPr/>
              </p:nvGrpSpPr>
              <p:grpSpPr>
                <a:xfrm>
                  <a:off x="283635" y="2124063"/>
                  <a:ext cx="8613044" cy="4262971"/>
                  <a:chOff x="386871" y="2271543"/>
                  <a:chExt cx="8613044" cy="4262971"/>
                </a:xfrm>
              </p:grpSpPr>
              <p:grpSp>
                <p:nvGrpSpPr>
                  <p:cNvPr id="36" name="组合 5"/>
                  <p:cNvGrpSpPr/>
                  <p:nvPr/>
                </p:nvGrpSpPr>
                <p:grpSpPr>
                  <a:xfrm>
                    <a:off x="1709656" y="2271543"/>
                    <a:ext cx="7290259" cy="4262971"/>
                    <a:chOff x="1296711" y="339509"/>
                    <a:chExt cx="7290259" cy="4262971"/>
                  </a:xfrm>
                </p:grpSpPr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2073104" y="855405"/>
                      <a:ext cx="1738800" cy="152399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8" name="矩形 7"/>
                    <p:cNvSpPr/>
                    <p:nvPr/>
                  </p:nvSpPr>
                  <p:spPr>
                    <a:xfrm>
                      <a:off x="2073104" y="27461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’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9" name="矩形 8"/>
                    <p:cNvSpPr/>
                    <p:nvPr/>
                  </p:nvSpPr>
                  <p:spPr>
                    <a:xfrm>
                      <a:off x="2073104" y="3306087"/>
                      <a:ext cx="1738800" cy="610593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=R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0" name="矩形 9"/>
                    <p:cNvSpPr/>
                    <p:nvPr/>
                  </p:nvSpPr>
                  <p:spPr>
                    <a:xfrm>
                      <a:off x="178550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1" name="矩形 10"/>
                    <p:cNvSpPr/>
                    <p:nvPr/>
                  </p:nvSpPr>
                  <p:spPr>
                    <a:xfrm>
                      <a:off x="1800747" y="2687149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2" name="矩形 11"/>
                    <p:cNvSpPr/>
                    <p:nvPr/>
                  </p:nvSpPr>
                  <p:spPr>
                    <a:xfrm>
                      <a:off x="1785507" y="35391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4" name="直接箭头连接符 13"/>
                    <p:cNvCxnSpPr>
                      <a:stCxn id="7" idx="2"/>
                      <a:endCxn id="8" idx="0"/>
                    </p:cNvCxnSpPr>
                    <p:nvPr/>
                  </p:nvCxnSpPr>
                  <p:spPr>
                    <a:xfrm>
                      <a:off x="2942504" y="2379396"/>
                      <a:ext cx="0" cy="3667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1791071" y="225649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6" name="矩形 15"/>
                    <p:cNvSpPr/>
                    <p:nvPr/>
                  </p:nvSpPr>
                  <p:spPr>
                    <a:xfrm>
                      <a:off x="3071075" y="2339578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17" name="直接箭头连接符 16"/>
                    <p:cNvCxnSpPr/>
                    <p:nvPr/>
                  </p:nvCxnSpPr>
                  <p:spPr>
                    <a:xfrm flipV="1">
                      <a:off x="3814517" y="36148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矩形 17"/>
                    <p:cNvSpPr/>
                    <p:nvPr/>
                  </p:nvSpPr>
                  <p:spPr>
                    <a:xfrm>
                      <a:off x="2073104" y="419393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19" name="矩形 18"/>
                    <p:cNvSpPr/>
                    <p:nvPr/>
                  </p:nvSpPr>
                  <p:spPr>
                    <a:xfrm>
                      <a:off x="4252424" y="855405"/>
                      <a:ext cx="1736896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=,$</a:t>
                      </a:r>
                    </a:p>
                  </p:txBody>
                </p:sp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4252424" y="2109024"/>
                      <a:ext cx="1738800" cy="396000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=,$</a:t>
                      </a:r>
                    </a:p>
                  </p:txBody>
                </p:sp>
                <p:sp>
                  <p:nvSpPr>
                    <p:cNvPr id="21" name="矩形 20"/>
                    <p:cNvSpPr/>
                    <p:nvPr/>
                  </p:nvSpPr>
                  <p:spPr>
                    <a:xfrm>
                      <a:off x="4252424" y="3004245"/>
                      <a:ext cx="1738800" cy="1019115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 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*R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  <a:p>
                      <a:pPr algn="just">
                        <a:lnSpc>
                          <a:spcPct val="90000"/>
                        </a:lnSpc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</a:p>
                  </p:txBody>
                </p:sp>
                <p:sp>
                  <p:nvSpPr>
                    <p:cNvPr id="22" name="矩形 21"/>
                    <p:cNvSpPr/>
                    <p:nvPr/>
                  </p:nvSpPr>
                  <p:spPr>
                    <a:xfrm>
                      <a:off x="6430777" y="94781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3" name="矩形 22"/>
                    <p:cNvSpPr/>
                    <p:nvPr/>
                  </p:nvSpPr>
                  <p:spPr>
                    <a:xfrm>
                      <a:off x="6430777" y="3873899"/>
                      <a:ext cx="1738800" cy="362821"/>
                    </a:xfrm>
                    <a:prstGeom prst="rect">
                      <a:avLst/>
                    </a:prstGeom>
                    <a:noFill/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L=R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4" name="矩形 23"/>
                    <p:cNvSpPr/>
                    <p:nvPr/>
                  </p:nvSpPr>
                  <p:spPr>
                    <a:xfrm>
                      <a:off x="6430777" y="3370979"/>
                      <a:ext cx="1738800" cy="362821"/>
                    </a:xfrm>
                    <a:prstGeom prst="rect">
                      <a:avLst/>
                    </a:prstGeom>
                    <a:solidFill>
                      <a:srgbClr val="00CCFF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5" name="矩形 24"/>
                    <p:cNvSpPr/>
                    <p:nvPr/>
                  </p:nvSpPr>
                  <p:spPr>
                    <a:xfrm>
                      <a:off x="6430777" y="166409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=,$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26" name="矩形 25"/>
                    <p:cNvSpPr/>
                    <p:nvPr/>
                  </p:nvSpPr>
                  <p:spPr>
                    <a:xfrm>
                      <a:off x="6430777" y="2837579"/>
                      <a:ext cx="1738800" cy="362821"/>
                    </a:xfrm>
                    <a:prstGeom prst="rect">
                      <a:avLst/>
                    </a:prstGeom>
                    <a:solidFill>
                      <a:srgbClr val="CC9900">
                        <a:alpha val="59000"/>
                      </a:srgbClr>
                    </a:solidFill>
                    <a:ln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Comic Sans MS" pitchFamily="66" charset="0"/>
                          <a:ea typeface="楷体" pitchFamily="49" charset="-122"/>
                        </a:rPr>
                        <a:t>→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·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sym typeface="Symbol" pitchFamily="18" charset="2"/>
                        </a:rPr>
                        <a:t>$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cxnSp>
                  <p:nvCxnSpPr>
                    <p:cNvPr id="27" name="直接箭头连接符 26"/>
                    <p:cNvCxnSpPr/>
                    <p:nvPr/>
                  </p:nvCxnSpPr>
                  <p:spPr>
                    <a:xfrm flipV="1">
                      <a:off x="3812832" y="1407478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直接箭头连接符 27"/>
                    <p:cNvCxnSpPr/>
                    <p:nvPr/>
                  </p:nvCxnSpPr>
                  <p:spPr>
                    <a:xfrm flipV="1">
                      <a:off x="3814211" y="2262883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直接箭头连接符 28"/>
                    <p:cNvCxnSpPr/>
                    <p:nvPr/>
                  </p:nvCxnSpPr>
                  <p:spPr>
                    <a:xfrm flipH="1">
                      <a:off x="5080384" y="1873045"/>
                      <a:ext cx="0" cy="235974"/>
                    </a:xfrm>
                    <a:prstGeom prst="straightConnector1">
                      <a:avLst/>
                    </a:prstGeom>
                    <a:ln w="12700">
                      <a:solidFill>
                        <a:srgbClr val="08120B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直接箭头连接符 29"/>
                    <p:cNvCxnSpPr/>
                    <p:nvPr/>
                  </p:nvCxnSpPr>
                  <p:spPr>
                    <a:xfrm flipV="1">
                      <a:off x="5993837" y="17707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直接箭头连接符 30"/>
                    <p:cNvCxnSpPr/>
                    <p:nvPr/>
                  </p:nvCxnSpPr>
                  <p:spPr>
                    <a:xfrm flipV="1">
                      <a:off x="5996690" y="123738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直接箭头连接符 31"/>
                    <p:cNvCxnSpPr/>
                    <p:nvPr/>
                  </p:nvCxnSpPr>
                  <p:spPr>
                    <a:xfrm flipV="1">
                      <a:off x="5997649" y="309666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直接箭头连接符 32"/>
                    <p:cNvCxnSpPr/>
                    <p:nvPr/>
                  </p:nvCxnSpPr>
                  <p:spPr>
                    <a:xfrm flipV="1">
                      <a:off x="5993829" y="353862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接箭头连接符 33"/>
                    <p:cNvCxnSpPr/>
                    <p:nvPr/>
                  </p:nvCxnSpPr>
                  <p:spPr>
                    <a:xfrm flipV="1">
                      <a:off x="5993837" y="3950100"/>
                      <a:ext cx="432000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矩形 36"/>
                    <p:cNvSpPr/>
                    <p:nvPr/>
                  </p:nvSpPr>
                  <p:spPr>
                    <a:xfrm>
                      <a:off x="3980067" y="750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3995307" y="22437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4010547" y="29447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6433707" y="5977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6433707" y="193891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8085474" y="2759416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楷体" pitchFamily="49" charset="-122"/>
                          <a:ea typeface="楷体" pitchFamily="49" charset="-122"/>
                        </a:rPr>
                        <a:t>10</a:t>
                      </a:r>
                      <a:endParaRPr lang="zh-CN" altLang="en-US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3" name="矩形 42"/>
                    <p:cNvSpPr/>
                    <p:nvPr/>
                  </p:nvSpPr>
                  <p:spPr>
                    <a:xfrm>
                      <a:off x="8120188" y="3287769"/>
                      <a:ext cx="429216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70C0"/>
                          </a:solidFill>
                          <a:latin typeface="楷体" pitchFamily="49" charset="-122"/>
                          <a:ea typeface="楷体" pitchFamily="49" charset="-122"/>
                        </a:rPr>
                        <a:t>11</a:t>
                      </a:r>
                      <a:endParaRPr lang="zh-CN" altLang="en-US" b="1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4" name="矩形 43"/>
                    <p:cNvSpPr/>
                    <p:nvPr/>
                  </p:nvSpPr>
                  <p:spPr>
                    <a:xfrm>
                      <a:off x="8110107" y="379819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5" name="矩形 44"/>
                    <p:cNvSpPr/>
                    <p:nvPr/>
                  </p:nvSpPr>
                  <p:spPr>
                    <a:xfrm>
                      <a:off x="3781947" y="4163954"/>
                      <a:ext cx="47686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dirty="0">
                        <a:solidFill>
                          <a:srgbClr val="1E1CE3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6" name="矩形 45"/>
                    <p:cNvSpPr/>
                    <p:nvPr/>
                  </p:nvSpPr>
                  <p:spPr>
                    <a:xfrm>
                      <a:off x="1296711" y="2972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3859887" y="10677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3798926" y="1890736"/>
                      <a:ext cx="42255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49" name="矩形 48"/>
                    <p:cNvSpPr/>
                    <p:nvPr/>
                  </p:nvSpPr>
                  <p:spPr>
                    <a:xfrm>
                      <a:off x="5917287" y="339509"/>
                      <a:ext cx="337374" cy="34030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0" name="矩形 49"/>
                    <p:cNvSpPr/>
                    <p:nvPr/>
                  </p:nvSpPr>
                  <p:spPr>
                    <a:xfrm>
                      <a:off x="6069687" y="11439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6084927" y="1677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4938224" y="4285379"/>
                      <a:ext cx="2407456" cy="317101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zh-CN" altLang="en-US" sz="2400" dirty="0">
                          <a:solidFill>
                            <a:srgbClr val="1E1CE3"/>
                          </a:solidFill>
                          <a:latin typeface="楷体" pitchFamily="49" charset="-122"/>
                          <a:ea typeface="楷体" pitchFamily="49" charset="-122"/>
                        </a:rPr>
                        <a:t>其他省略部分</a:t>
                      </a:r>
                    </a:p>
                  </p:txBody>
                </p:sp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6039207" y="275941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5" name="矩形 54"/>
                    <p:cNvSpPr/>
                    <p:nvPr/>
                  </p:nvSpPr>
                  <p:spPr>
                    <a:xfrm>
                      <a:off x="5993486" y="3170896"/>
                      <a:ext cx="468273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id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  <p:sp>
                  <p:nvSpPr>
                    <p:cNvPr id="56" name="矩形 55"/>
                    <p:cNvSpPr/>
                    <p:nvPr/>
                  </p:nvSpPr>
                  <p:spPr>
                    <a:xfrm>
                      <a:off x="6084927" y="3582376"/>
                      <a:ext cx="337374" cy="417869"/>
                    </a:xfrm>
                    <a:prstGeom prst="rect">
                      <a:avLst/>
                    </a:prstGeom>
                    <a:noFill/>
                    <a:ln>
                      <a:noFill/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p:txBody>
                </p:sp>
              </p:grpSp>
              <p:sp>
                <p:nvSpPr>
                  <p:cNvPr id="57" name="矩形 56"/>
                  <p:cNvSpPr/>
                  <p:nvPr/>
                </p:nvSpPr>
                <p:spPr>
                  <a:xfrm>
                    <a:off x="386871" y="2802186"/>
                    <a:ext cx="1014224" cy="1843552"/>
                  </a:xfrm>
                  <a:prstGeom prst="rect">
                    <a:avLst/>
                  </a:prstGeom>
                  <a:solidFill>
                    <a:srgbClr val="00B0F0">
                      <a:alpha val="23000"/>
                    </a:srgbClr>
                  </a:solidFill>
                  <a:ln>
                    <a:noFill/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’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S$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L=R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S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*R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id</a:t>
                    </a:r>
                  </a:p>
                  <a:p>
                    <a:pPr algn="just"/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R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Comic Sans MS" pitchFamily="66" charset="0"/>
                        <a:ea typeface="楷体" pitchFamily="49" charset="-122"/>
                      </a:rPr>
                      <a:t>→</a:t>
                    </a:r>
                    <a:r>
                      <a:rPr lang="en-US" altLang="zh-CN" sz="2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L</a:t>
                    </a:r>
                    <a:endParaRPr lang="zh-CN" altLang="en-US" sz="20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sp>
              <p:nvSpPr>
                <p:cNvPr id="61" name="弧形 60"/>
                <p:cNvSpPr/>
                <p:nvPr/>
              </p:nvSpPr>
              <p:spPr>
                <a:xfrm>
                  <a:off x="6153149" y="2424099"/>
                  <a:ext cx="400050" cy="399600"/>
                </a:xfrm>
                <a:prstGeom prst="arc">
                  <a:avLst>
                    <a:gd name="adj1" fmla="val 10581354"/>
                    <a:gd name="adj2" fmla="val 6289576"/>
                  </a:avLst>
                </a:prstGeom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任意多边形 71"/>
              <p:cNvSpPr/>
              <p:nvPr/>
            </p:nvSpPr>
            <p:spPr>
              <a:xfrm>
                <a:off x="2123727" y="3372810"/>
                <a:ext cx="258473" cy="1928398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任意多边形 75"/>
              <p:cNvSpPr/>
              <p:nvPr/>
            </p:nvSpPr>
            <p:spPr>
              <a:xfrm>
                <a:off x="1912468" y="3160605"/>
                <a:ext cx="469736" cy="3004699"/>
              </a:xfrm>
              <a:custGeom>
                <a:avLst/>
                <a:gdLst>
                  <a:gd name="connsiteX0" fmla="*/ 292608 w 292608"/>
                  <a:gd name="connsiteY0" fmla="*/ 0 h 2011680"/>
                  <a:gd name="connsiteX1" fmla="*/ 0 w 292608"/>
                  <a:gd name="connsiteY1" fmla="*/ 0 h 2011680"/>
                  <a:gd name="connsiteX2" fmla="*/ 0 w 292608"/>
                  <a:gd name="connsiteY2" fmla="*/ 2011680 h 2011680"/>
                  <a:gd name="connsiteX3" fmla="*/ 292608 w 292608"/>
                  <a:gd name="connsiteY3" fmla="*/ 2011680 h 2011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608" h="2011680">
                    <a:moveTo>
                      <a:pt x="292608" y="0"/>
                    </a:moveTo>
                    <a:lnTo>
                      <a:pt x="0" y="0"/>
                    </a:lnTo>
                    <a:lnTo>
                      <a:pt x="0" y="2011680"/>
                    </a:lnTo>
                    <a:lnTo>
                      <a:pt x="292608" y="2011680"/>
                    </a:lnTo>
                  </a:path>
                </a:pathLst>
              </a:cu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任意多边形 78"/>
            <p:cNvSpPr/>
            <p:nvPr/>
          </p:nvSpPr>
          <p:spPr>
            <a:xfrm>
              <a:off x="5086351" y="5810250"/>
              <a:ext cx="205730" cy="427062"/>
            </a:xfrm>
            <a:custGeom>
              <a:avLst/>
              <a:gdLst>
                <a:gd name="connsiteX0" fmla="*/ 0 w 214313"/>
                <a:gd name="connsiteY0" fmla="*/ 0 h 395288"/>
                <a:gd name="connsiteX1" fmla="*/ 0 w 214313"/>
                <a:gd name="connsiteY1" fmla="*/ 395288 h 395288"/>
                <a:gd name="connsiteX2" fmla="*/ 214313 w 214313"/>
                <a:gd name="connsiteY2" fmla="*/ 395288 h 3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313" h="395288">
                  <a:moveTo>
                    <a:pt x="0" y="0"/>
                  </a:moveTo>
                  <a:lnTo>
                    <a:pt x="0" y="395288"/>
                  </a:lnTo>
                  <a:lnTo>
                    <a:pt x="214313" y="395288"/>
                  </a:ln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任意多边形 83"/>
          <p:cNvSpPr/>
          <p:nvPr/>
        </p:nvSpPr>
        <p:spPr>
          <a:xfrm>
            <a:off x="3867150" y="3035300"/>
            <a:ext cx="171450" cy="2235200"/>
          </a:xfrm>
          <a:custGeom>
            <a:avLst/>
            <a:gdLst>
              <a:gd name="connsiteX0" fmla="*/ 6350 w 171450"/>
              <a:gd name="connsiteY0" fmla="*/ 0 h 2235200"/>
              <a:gd name="connsiteX1" fmla="*/ 171450 w 171450"/>
              <a:gd name="connsiteY1" fmla="*/ 0 h 2235200"/>
              <a:gd name="connsiteX2" fmla="*/ 171450 w 171450"/>
              <a:gd name="connsiteY2" fmla="*/ 2235200 h 2235200"/>
              <a:gd name="connsiteX3" fmla="*/ 0 w 171450"/>
              <a:gd name="connsiteY3" fmla="*/ 223520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" h="2235200">
                <a:moveTo>
                  <a:pt x="6350" y="0"/>
                </a:moveTo>
                <a:lnTo>
                  <a:pt x="171450" y="0"/>
                </a:lnTo>
                <a:lnTo>
                  <a:pt x="171450" y="2235200"/>
                </a:lnTo>
                <a:lnTo>
                  <a:pt x="0" y="2235200"/>
                </a:lnTo>
              </a:path>
            </a:pathLst>
          </a:custGeom>
          <a:ln>
            <a:solidFill>
              <a:srgbClr val="CC009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>
            <a:off x="4083050" y="4514850"/>
            <a:ext cx="2057400" cy="755650"/>
          </a:xfrm>
          <a:custGeom>
            <a:avLst/>
            <a:gdLst>
              <a:gd name="connsiteX0" fmla="*/ 0 w 2057400"/>
              <a:gd name="connsiteY0" fmla="*/ 755650 h 755650"/>
              <a:gd name="connsiteX1" fmla="*/ 133350 w 2057400"/>
              <a:gd name="connsiteY1" fmla="*/ 755650 h 755650"/>
              <a:gd name="connsiteX2" fmla="*/ 133350 w 2057400"/>
              <a:gd name="connsiteY2" fmla="*/ 0 h 755650"/>
              <a:gd name="connsiteX3" fmla="*/ 1758950 w 2057400"/>
              <a:gd name="connsiteY3" fmla="*/ 0 h 755650"/>
              <a:gd name="connsiteX4" fmla="*/ 2057400 w 2057400"/>
              <a:gd name="connsiteY4" fmla="*/ 0 h 755650"/>
              <a:gd name="connsiteX5" fmla="*/ 2057400 w 2057400"/>
              <a:gd name="connsiteY5" fmla="*/ 400050 h 755650"/>
              <a:gd name="connsiteX6" fmla="*/ 1860550 w 2057400"/>
              <a:gd name="connsiteY6" fmla="*/ 40005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7400" h="755650">
                <a:moveTo>
                  <a:pt x="0" y="755650"/>
                </a:moveTo>
                <a:lnTo>
                  <a:pt x="133350" y="755650"/>
                </a:lnTo>
                <a:lnTo>
                  <a:pt x="133350" y="0"/>
                </a:lnTo>
                <a:lnTo>
                  <a:pt x="1758950" y="0"/>
                </a:lnTo>
                <a:lnTo>
                  <a:pt x="2057400" y="0"/>
                </a:lnTo>
                <a:lnTo>
                  <a:pt x="2057400" y="400050"/>
                </a:lnTo>
                <a:lnTo>
                  <a:pt x="1860550" y="400050"/>
                </a:lnTo>
              </a:path>
            </a:pathLst>
          </a:custGeom>
          <a:ln>
            <a:solidFill>
              <a:srgbClr val="CC0099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4797025" y="4959170"/>
            <a:ext cx="630070" cy="135015"/>
          </a:xfrm>
          <a:prstGeom prst="straightConnector1">
            <a:avLst/>
          </a:pr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任意多边形 88"/>
          <p:cNvSpPr/>
          <p:nvPr/>
        </p:nvSpPr>
        <p:spPr>
          <a:xfrm>
            <a:off x="5962650" y="4387850"/>
            <a:ext cx="2146300" cy="800100"/>
          </a:xfrm>
          <a:custGeom>
            <a:avLst/>
            <a:gdLst>
              <a:gd name="connsiteX0" fmla="*/ 0 w 2146300"/>
              <a:gd name="connsiteY0" fmla="*/ 800100 h 800100"/>
              <a:gd name="connsiteX1" fmla="*/ 292100 w 2146300"/>
              <a:gd name="connsiteY1" fmla="*/ 800100 h 800100"/>
              <a:gd name="connsiteX2" fmla="*/ 292100 w 2146300"/>
              <a:gd name="connsiteY2" fmla="*/ 0 h 800100"/>
              <a:gd name="connsiteX3" fmla="*/ 2146300 w 2146300"/>
              <a:gd name="connsiteY3" fmla="*/ 0 h 800100"/>
              <a:gd name="connsiteX4" fmla="*/ 2146300 w 2146300"/>
              <a:gd name="connsiteY4" fmla="*/ 1905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6300" h="800100">
                <a:moveTo>
                  <a:pt x="0" y="800100"/>
                </a:moveTo>
                <a:lnTo>
                  <a:pt x="292100" y="800100"/>
                </a:lnTo>
                <a:lnTo>
                  <a:pt x="292100" y="0"/>
                </a:lnTo>
                <a:lnTo>
                  <a:pt x="2146300" y="0"/>
                </a:lnTo>
                <a:lnTo>
                  <a:pt x="2146300" y="190500"/>
                </a:lnTo>
              </a:path>
            </a:pathLst>
          </a:custGeom>
          <a:ln w="635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88029"/>
            <a:ext cx="7886700" cy="991727"/>
          </a:xfrm>
        </p:spPr>
        <p:txBody>
          <a:bodyPr/>
          <a:lstStyle/>
          <a:p>
            <a:r>
              <a:rPr lang="en-US" altLang="zh-CN" sz="3600" dirty="0"/>
              <a:t>LALR</a:t>
            </a:r>
            <a:r>
              <a:rPr lang="zh-CN" altLang="en-US" sz="3600" dirty="0"/>
              <a:t>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04" y="1943609"/>
            <a:ext cx="7665720" cy="284961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把类似的项目集合并；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对</a:t>
            </a:r>
            <a:r>
              <a:rPr lang="en-US" altLang="zh-CN" dirty="0"/>
              <a:t>LR(1)</a:t>
            </a:r>
            <a:r>
              <a:rPr lang="zh-CN" altLang="en-US" dirty="0"/>
              <a:t>项目集规范族合并同心集，若</a:t>
            </a:r>
            <a:r>
              <a:rPr lang="zh-CN" altLang="en-US" dirty="0">
                <a:solidFill>
                  <a:srgbClr val="FF0000"/>
                </a:solidFill>
              </a:rPr>
              <a:t>合并同心集</a:t>
            </a:r>
            <a:r>
              <a:rPr lang="zh-CN" altLang="en-US" dirty="0"/>
              <a:t>后不产生新冲突，则为</a:t>
            </a:r>
            <a:r>
              <a:rPr lang="en-US" altLang="zh-CN" dirty="0"/>
              <a:t>LALR(1)</a:t>
            </a:r>
            <a:r>
              <a:rPr lang="zh-CN" altLang="zh-CN" dirty="0"/>
              <a:t>项目集。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修改</a:t>
            </a:r>
            <a:r>
              <a:rPr lang="en-US" altLang="zh-CN" dirty="0"/>
              <a:t>ACTION</a:t>
            </a:r>
            <a:r>
              <a:rPr lang="zh-CN" altLang="en-US" dirty="0"/>
              <a:t>表和</a:t>
            </a:r>
            <a:r>
              <a:rPr lang="en-US" altLang="zh-CN" dirty="0"/>
              <a:t>GOTO</a:t>
            </a:r>
            <a:r>
              <a:rPr lang="zh-CN" altLang="en-US" dirty="0"/>
              <a:t>表，以反映合并的效果。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932733"/>
          </a:xfrm>
        </p:spPr>
        <p:txBody>
          <a:bodyPr/>
          <a:lstStyle/>
          <a:p>
            <a:r>
              <a:rPr lang="en-US" altLang="zh-CN" sz="3600" dirty="0"/>
              <a:t>LALR(1)</a:t>
            </a:r>
            <a:r>
              <a:rPr lang="zh-CN" altLang="en-US" sz="3600" dirty="0"/>
              <a:t>分析案例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6537325" cy="3886200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2400"/>
              </a:spcAft>
              <a:buSzPct val="50000"/>
              <a:buFont typeface="Wingdings" pitchFamily="2" charset="2"/>
              <a:buChar char="n"/>
            </a:pPr>
            <a:r>
              <a:rPr lang="zh-CN" altLang="en-US" sz="2800" dirty="0"/>
              <a:t>文法</a:t>
            </a:r>
            <a:r>
              <a:rPr lang="en-US" altLang="zh-CN" sz="2800" dirty="0"/>
              <a:t>G</a:t>
            </a:r>
            <a:r>
              <a:rPr lang="en-US" altLang="zh-CN" sz="2800" dirty="0">
                <a:latin typeface="Comic Sans MS" pitchFamily="66" charset="0"/>
              </a:rPr>
              <a:t>‘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2">
              <a:buSzPct val="50000"/>
              <a:buNone/>
            </a:pPr>
            <a:r>
              <a:rPr lang="en-US" altLang="zh-CN" sz="2800" dirty="0">
                <a:solidFill>
                  <a:srgbClr val="1E1CE3"/>
                </a:solidFill>
              </a:rPr>
              <a:t>(0) </a:t>
            </a:r>
            <a:r>
              <a:rPr lang="en-US" altLang="zh-CN" sz="2800">
                <a:solidFill>
                  <a:srgbClr val="1E1CE3"/>
                </a:solidFill>
              </a:rPr>
              <a:t>S</a:t>
            </a:r>
            <a:r>
              <a:rPr lang="en-US" altLang="zh-CN" sz="2800">
                <a:solidFill>
                  <a:srgbClr val="1E1CE3"/>
                </a:solidFill>
                <a:latin typeface="Comic Sans MS" pitchFamily="66" charset="0"/>
              </a:rPr>
              <a:t>’</a:t>
            </a:r>
            <a:r>
              <a:rPr lang="zh-CN" altLang="en-US" sz="28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</a:rPr>
              <a:t>S</a:t>
            </a:r>
            <a:endParaRPr lang="en-US" altLang="zh-CN" sz="2800" dirty="0">
              <a:solidFill>
                <a:srgbClr val="1E1CE3"/>
              </a:solidFill>
            </a:endParaRPr>
          </a:p>
          <a:p>
            <a:pPr lvl="2">
              <a:buSzPct val="50000"/>
              <a:buNone/>
            </a:pPr>
            <a:r>
              <a:rPr lang="en-US" altLang="zh-CN" sz="2800" dirty="0">
                <a:solidFill>
                  <a:srgbClr val="1E1CE3"/>
                </a:solidFill>
              </a:rPr>
              <a:t>(1</a:t>
            </a:r>
            <a:r>
              <a:rPr lang="en-US" altLang="zh-CN" sz="2800">
                <a:solidFill>
                  <a:srgbClr val="1E1CE3"/>
                </a:solidFill>
              </a:rPr>
              <a:t>) B</a:t>
            </a:r>
            <a:r>
              <a:rPr lang="zh-CN" altLang="en-US" sz="28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sym typeface="Symbol" pitchFamily="18" charset="2"/>
              </a:rPr>
              <a:t>aB</a:t>
            </a:r>
            <a:endParaRPr lang="en-US" altLang="zh-CN" sz="2800" dirty="0">
              <a:solidFill>
                <a:srgbClr val="1E1CE3"/>
              </a:solidFill>
              <a:sym typeface="Symbol" pitchFamily="18" charset="2"/>
            </a:endParaRPr>
          </a:p>
          <a:p>
            <a:pPr lvl="2">
              <a:buSzPct val="50000"/>
              <a:buNone/>
            </a:pPr>
            <a:r>
              <a:rPr lang="en-US" altLang="zh-CN" sz="2800" dirty="0">
                <a:solidFill>
                  <a:srgbClr val="1E1CE3"/>
                </a:solidFill>
                <a:sym typeface="Symbol" pitchFamily="18" charset="2"/>
              </a:rPr>
              <a:t>(2</a:t>
            </a:r>
            <a:r>
              <a:rPr lang="en-US" altLang="zh-CN" sz="2800">
                <a:solidFill>
                  <a:srgbClr val="1E1CE3"/>
                </a:solidFill>
                <a:sym typeface="Symbol" pitchFamily="18" charset="2"/>
              </a:rPr>
              <a:t>) S</a:t>
            </a:r>
            <a:r>
              <a:rPr lang="zh-CN" altLang="en-US" sz="28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sym typeface="Symbol" pitchFamily="18" charset="2"/>
              </a:rPr>
              <a:t>BB</a:t>
            </a:r>
            <a:endParaRPr lang="en-US" altLang="zh-CN" sz="2800" dirty="0">
              <a:solidFill>
                <a:srgbClr val="1E1CE3"/>
              </a:solidFill>
              <a:sym typeface="Symbol" pitchFamily="18" charset="2"/>
            </a:endParaRPr>
          </a:p>
          <a:p>
            <a:pPr lvl="2">
              <a:buSzPct val="50000"/>
              <a:buNone/>
            </a:pPr>
            <a:r>
              <a:rPr lang="en-US" altLang="zh-CN" sz="2800" dirty="0">
                <a:solidFill>
                  <a:srgbClr val="1E1CE3"/>
                </a:solidFill>
                <a:sym typeface="Symbol" pitchFamily="18" charset="2"/>
              </a:rPr>
              <a:t>(3</a:t>
            </a:r>
            <a:r>
              <a:rPr lang="en-US" altLang="zh-CN" sz="2800">
                <a:solidFill>
                  <a:srgbClr val="1E1CE3"/>
                </a:solidFill>
                <a:sym typeface="Symbol" pitchFamily="18" charset="2"/>
              </a:rPr>
              <a:t>) B</a:t>
            </a:r>
            <a:r>
              <a:rPr lang="zh-CN" altLang="en-US" sz="2800">
                <a:solidFill>
                  <a:srgbClr val="1E1CE3"/>
                </a:solidFill>
                <a:sym typeface="Symbol" pitchFamily="18" charset="2"/>
              </a:rPr>
              <a:t></a:t>
            </a:r>
            <a:r>
              <a:rPr lang="en-US" altLang="zh-CN" sz="2800">
                <a:solidFill>
                  <a:srgbClr val="1E1CE3"/>
                </a:solidFill>
                <a:sym typeface="Symbol" pitchFamily="18" charset="2"/>
              </a:rPr>
              <a:t>b</a:t>
            </a:r>
            <a:endParaRPr lang="en-US" altLang="zh-CN" sz="2800" dirty="0">
              <a:solidFill>
                <a:srgbClr val="1E1CE3"/>
              </a:solidFill>
              <a:sym typeface="Symbol" pitchFamily="18" charset="2"/>
            </a:endParaRPr>
          </a:p>
          <a:p>
            <a:pPr>
              <a:buSzPct val="50000"/>
              <a:buFont typeface="Wingdings" pitchFamily="2" charset="2"/>
              <a:buChar char="n"/>
            </a:pPr>
            <a:endParaRPr lang="en-US" altLang="zh-CN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pic>
        <p:nvPicPr>
          <p:cNvPr id="394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5040" y="2227007"/>
            <a:ext cx="1695960" cy="1261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2079528" y="228600"/>
            <a:ext cx="6781800" cy="6347492"/>
            <a:chOff x="2286000" y="228600"/>
            <a:chExt cx="6781800" cy="6347492"/>
          </a:xfrm>
        </p:grpSpPr>
        <p:sp>
          <p:nvSpPr>
            <p:cNvPr id="195587" name="Text Box 3"/>
            <p:cNvSpPr txBox="1">
              <a:spLocks noChangeArrowheads="1"/>
            </p:cNvSpPr>
            <p:nvPr/>
          </p:nvSpPr>
          <p:spPr bwMode="auto">
            <a:xfrm>
              <a:off x="2819400" y="228600"/>
              <a:ext cx="1524000" cy="204158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ts val="108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ts val="108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S, #</a:t>
              </a:r>
            </a:p>
            <a:p>
              <a:pPr eaLnBrk="0" hangingPunct="0">
                <a:spcBef>
                  <a:spcPts val="108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BB, #</a:t>
              </a:r>
              <a:endParaRPr kumimoji="1" lang="en-US" altLang="zh-CN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ts val="108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aB,a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  <a:endParaRPr kumimoji="1" lang="en-US" altLang="zh-CN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ts val="108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b,a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  <a:endParaRPr kumimoji="1" lang="en-US" altLang="zh-CN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5588" name="Text Box 4"/>
            <p:cNvSpPr txBox="1">
              <a:spLocks noChangeArrowheads="1"/>
            </p:cNvSpPr>
            <p:nvPr/>
          </p:nvSpPr>
          <p:spPr bwMode="auto">
            <a:xfrm>
              <a:off x="4953000" y="228600"/>
              <a:ext cx="1524000" cy="78483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•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, #</a:t>
              </a:r>
            </a:p>
          </p:txBody>
        </p:sp>
        <p:sp>
          <p:nvSpPr>
            <p:cNvPr id="195589" name="Text Box 5"/>
            <p:cNvSpPr txBox="1">
              <a:spLocks noChangeArrowheads="1"/>
            </p:cNvSpPr>
            <p:nvPr/>
          </p:nvSpPr>
          <p:spPr bwMode="auto">
            <a:xfrm>
              <a:off x="4953000" y="1373188"/>
              <a:ext cx="1524000" cy="1615827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 #</a:t>
              </a:r>
              <a:endParaRPr kumimoji="1" lang="en-US" altLang="zh-CN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  <a:endParaRPr kumimoji="1" lang="en-US" altLang="zh-CN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 #</a:t>
              </a:r>
            </a:p>
          </p:txBody>
        </p:sp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7086600" y="838200"/>
              <a:ext cx="1524000" cy="78483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zh-CN" altLang="en-US" dirty="0">
                  <a:solidFill>
                    <a:schemeClr val="accent2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BB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  <a:endParaRPr kumimoji="1" lang="en-US" altLang="zh-CN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5591" name="Text Box 7"/>
            <p:cNvSpPr txBox="1">
              <a:spLocks noChangeArrowheads="1"/>
            </p:cNvSpPr>
            <p:nvPr/>
          </p:nvSpPr>
          <p:spPr bwMode="auto">
            <a:xfrm>
              <a:off x="7086600" y="1992616"/>
              <a:ext cx="1524000" cy="1615827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r>
                <a:rPr lang="en-US" altLang="zh-CN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  <a:endParaRPr kumimoji="1" lang="en-US" altLang="zh-CN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  <a:endParaRPr kumimoji="1" lang="en-US" altLang="zh-CN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 #</a:t>
              </a:r>
            </a:p>
          </p:txBody>
        </p:sp>
        <p:sp>
          <p:nvSpPr>
            <p:cNvPr id="195592" name="Text Box 8"/>
            <p:cNvSpPr txBox="1">
              <a:spLocks noChangeArrowheads="1"/>
            </p:cNvSpPr>
            <p:nvPr/>
          </p:nvSpPr>
          <p:spPr bwMode="auto">
            <a:xfrm>
              <a:off x="7086600" y="3922192"/>
              <a:ext cx="1524000" cy="784830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9</a:t>
              </a:r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kumimoji="1" lang="zh-CN" altLang="en-US" dirty="0">
                  <a:solidFill>
                    <a:srgbClr val="00206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</a:p>
          </p:txBody>
        </p:sp>
        <p:sp>
          <p:nvSpPr>
            <p:cNvPr id="195593" name="Text Box 9"/>
            <p:cNvSpPr txBox="1">
              <a:spLocks noChangeArrowheads="1"/>
            </p:cNvSpPr>
            <p:nvPr/>
          </p:nvSpPr>
          <p:spPr bwMode="auto">
            <a:xfrm>
              <a:off x="2819400" y="2722199"/>
              <a:ext cx="1524000" cy="7848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00B05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a/b</a:t>
              </a:r>
            </a:p>
          </p:txBody>
        </p:sp>
        <p:sp>
          <p:nvSpPr>
            <p:cNvPr id="195594" name="Text Box 10"/>
            <p:cNvSpPr txBox="1">
              <a:spLocks noChangeArrowheads="1"/>
            </p:cNvSpPr>
            <p:nvPr/>
          </p:nvSpPr>
          <p:spPr bwMode="auto">
            <a:xfrm>
              <a:off x="2819400" y="3985437"/>
              <a:ext cx="1524000" cy="1477328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r>
                <a:rPr lang="en-US" altLang="zh-CN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B,a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  <a:endParaRPr kumimoji="1" lang="en-US" altLang="zh-CN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aB,a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  <a:endParaRPr kumimoji="1" lang="en-US" altLang="zh-CN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 a/b</a:t>
              </a:r>
            </a:p>
          </p:txBody>
        </p:sp>
        <p:sp>
          <p:nvSpPr>
            <p:cNvPr id="195595" name="Text Box 11"/>
            <p:cNvSpPr txBox="1">
              <a:spLocks noChangeArrowheads="1"/>
            </p:cNvSpPr>
            <p:nvPr/>
          </p:nvSpPr>
          <p:spPr bwMode="auto">
            <a:xfrm>
              <a:off x="2819400" y="5929761"/>
              <a:ext cx="1524000" cy="646331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00206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lang="en-US" altLang="zh-CN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,a</a:t>
              </a:r>
              <a:r>
                <a:rPr kumimoji="1" lang="en-US" altLang="zh-CN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</a:p>
          </p:txBody>
        </p:sp>
        <p:sp>
          <p:nvSpPr>
            <p:cNvPr id="195596" name="Text Box 12"/>
            <p:cNvSpPr txBox="1">
              <a:spLocks noChangeArrowheads="1"/>
            </p:cNvSpPr>
            <p:nvPr/>
          </p:nvSpPr>
          <p:spPr bwMode="auto">
            <a:xfrm>
              <a:off x="4953000" y="3529776"/>
              <a:ext cx="1524000" cy="7848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7</a:t>
              </a: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dirty="0">
                  <a:solidFill>
                    <a:srgbClr val="00B05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lang="en-US" altLang="zh-CN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</a:p>
          </p:txBody>
        </p:sp>
        <p:sp>
          <p:nvSpPr>
            <p:cNvPr id="195597" name="Line 13"/>
            <p:cNvSpPr>
              <a:spLocks noChangeShapeType="1"/>
            </p:cNvSpPr>
            <p:nvPr/>
          </p:nvSpPr>
          <p:spPr bwMode="auto">
            <a:xfrm>
              <a:off x="4343400" y="609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8" name="Line 14"/>
            <p:cNvSpPr>
              <a:spLocks noChangeShapeType="1"/>
            </p:cNvSpPr>
            <p:nvPr/>
          </p:nvSpPr>
          <p:spPr bwMode="auto">
            <a:xfrm>
              <a:off x="4343400" y="17526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599" name="Line 15"/>
            <p:cNvSpPr>
              <a:spLocks noChangeShapeType="1"/>
            </p:cNvSpPr>
            <p:nvPr/>
          </p:nvSpPr>
          <p:spPr bwMode="auto">
            <a:xfrm>
              <a:off x="3581400" y="2273398"/>
              <a:ext cx="0" cy="450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0" name="Line 16"/>
            <p:cNvSpPr>
              <a:spLocks noChangeShapeType="1"/>
            </p:cNvSpPr>
            <p:nvPr/>
          </p:nvSpPr>
          <p:spPr bwMode="auto">
            <a:xfrm flipV="1">
              <a:off x="3581400" y="3501041"/>
              <a:ext cx="0" cy="47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1" name="Line 17"/>
            <p:cNvSpPr>
              <a:spLocks noChangeShapeType="1"/>
            </p:cNvSpPr>
            <p:nvPr/>
          </p:nvSpPr>
          <p:spPr bwMode="auto">
            <a:xfrm>
              <a:off x="3581400" y="5466877"/>
              <a:ext cx="0" cy="46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2" name="Line 18"/>
            <p:cNvSpPr>
              <a:spLocks noChangeShapeType="1"/>
            </p:cNvSpPr>
            <p:nvPr/>
          </p:nvSpPr>
          <p:spPr bwMode="auto">
            <a:xfrm>
              <a:off x="6477000" y="14478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3" name="Line 19"/>
            <p:cNvSpPr>
              <a:spLocks noChangeShapeType="1"/>
            </p:cNvSpPr>
            <p:nvPr/>
          </p:nvSpPr>
          <p:spPr bwMode="auto">
            <a:xfrm>
              <a:off x="6477000" y="22860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4" name="Line 20"/>
            <p:cNvSpPr>
              <a:spLocks noChangeShapeType="1"/>
            </p:cNvSpPr>
            <p:nvPr/>
          </p:nvSpPr>
          <p:spPr bwMode="auto">
            <a:xfrm>
              <a:off x="5715000" y="2996376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5" name="Line 21"/>
            <p:cNvSpPr>
              <a:spLocks noChangeShapeType="1"/>
            </p:cNvSpPr>
            <p:nvPr/>
          </p:nvSpPr>
          <p:spPr bwMode="auto">
            <a:xfrm>
              <a:off x="7848600" y="3615804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6" name="Line 22"/>
            <p:cNvSpPr>
              <a:spLocks noChangeShapeType="1"/>
            </p:cNvSpPr>
            <p:nvPr/>
          </p:nvSpPr>
          <p:spPr bwMode="auto">
            <a:xfrm flipH="1">
              <a:off x="6172200" y="3224976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07" name="Line 23"/>
            <p:cNvSpPr>
              <a:spLocks noChangeShapeType="1"/>
            </p:cNvSpPr>
            <p:nvPr/>
          </p:nvSpPr>
          <p:spPr bwMode="auto">
            <a:xfrm>
              <a:off x="6172200" y="3224976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0" name="Rectangle 26"/>
            <p:cNvSpPr>
              <a:spLocks noChangeArrowheads="1"/>
            </p:cNvSpPr>
            <p:nvPr/>
          </p:nvSpPr>
          <p:spPr bwMode="auto">
            <a:xfrm>
              <a:off x="4475163" y="30480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195611" name="Rectangle 27"/>
            <p:cNvSpPr>
              <a:spLocks noChangeArrowheads="1"/>
            </p:cNvSpPr>
            <p:nvPr/>
          </p:nvSpPr>
          <p:spPr bwMode="auto">
            <a:xfrm>
              <a:off x="4475163" y="1433258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95612" name="Rectangle 28"/>
            <p:cNvSpPr>
              <a:spLocks noChangeArrowheads="1"/>
            </p:cNvSpPr>
            <p:nvPr/>
          </p:nvSpPr>
          <p:spPr bwMode="auto">
            <a:xfrm>
              <a:off x="3280551" y="2293574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95613" name="Rectangle 29"/>
            <p:cNvSpPr>
              <a:spLocks noChangeArrowheads="1"/>
            </p:cNvSpPr>
            <p:nvPr/>
          </p:nvSpPr>
          <p:spPr bwMode="auto">
            <a:xfrm>
              <a:off x="3281318" y="3547951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95614" name="Line 30"/>
            <p:cNvSpPr>
              <a:spLocks noChangeShapeType="1"/>
            </p:cNvSpPr>
            <p:nvPr/>
          </p:nvSpPr>
          <p:spPr bwMode="auto">
            <a:xfrm flipH="1">
              <a:off x="2590800" y="1676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5" name="Line 31"/>
            <p:cNvSpPr>
              <a:spLocks noChangeShapeType="1"/>
            </p:cNvSpPr>
            <p:nvPr/>
          </p:nvSpPr>
          <p:spPr bwMode="auto">
            <a:xfrm flipH="1">
              <a:off x="2590800" y="16764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2590800" y="4343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17" name="Rectangle 33"/>
            <p:cNvSpPr>
              <a:spLocks noChangeArrowheads="1"/>
            </p:cNvSpPr>
            <p:nvPr/>
          </p:nvSpPr>
          <p:spPr bwMode="auto">
            <a:xfrm>
              <a:off x="3278503" y="5503802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95618" name="Rectangle 34"/>
            <p:cNvSpPr>
              <a:spLocks noChangeArrowheads="1"/>
            </p:cNvSpPr>
            <p:nvPr/>
          </p:nvSpPr>
          <p:spPr bwMode="auto">
            <a:xfrm>
              <a:off x="5380704" y="3102278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95619" name="Rectangle 35"/>
            <p:cNvSpPr>
              <a:spLocks noChangeArrowheads="1"/>
            </p:cNvSpPr>
            <p:nvPr/>
          </p:nvSpPr>
          <p:spPr bwMode="auto">
            <a:xfrm>
              <a:off x="6553200" y="289068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95620" name="Rectangle 36"/>
            <p:cNvSpPr>
              <a:spLocks noChangeArrowheads="1"/>
            </p:cNvSpPr>
            <p:nvPr/>
          </p:nvSpPr>
          <p:spPr bwMode="auto">
            <a:xfrm>
              <a:off x="2286000" y="2863850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195621" name="Rectangle 37"/>
            <p:cNvSpPr>
              <a:spLocks noChangeArrowheads="1"/>
            </p:cNvSpPr>
            <p:nvPr/>
          </p:nvSpPr>
          <p:spPr bwMode="auto">
            <a:xfrm>
              <a:off x="4516535" y="3564068"/>
              <a:ext cx="24650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195622" name="Rectangle 38"/>
            <p:cNvSpPr>
              <a:spLocks noChangeArrowheads="1"/>
            </p:cNvSpPr>
            <p:nvPr/>
          </p:nvSpPr>
          <p:spPr bwMode="auto">
            <a:xfrm>
              <a:off x="6645275" y="1951704"/>
              <a:ext cx="3032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195623" name="Rectangle 39"/>
            <p:cNvSpPr>
              <a:spLocks noChangeArrowheads="1"/>
            </p:cNvSpPr>
            <p:nvPr/>
          </p:nvSpPr>
          <p:spPr bwMode="auto">
            <a:xfrm>
              <a:off x="8778875" y="1600200"/>
              <a:ext cx="288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160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a</a:t>
              </a:r>
            </a:p>
          </p:txBody>
        </p:sp>
        <p:sp>
          <p:nvSpPr>
            <p:cNvPr id="195624" name="Rectangle 40"/>
            <p:cNvSpPr>
              <a:spLocks noChangeArrowheads="1"/>
            </p:cNvSpPr>
            <p:nvPr/>
          </p:nvSpPr>
          <p:spPr bwMode="auto">
            <a:xfrm>
              <a:off x="6621463" y="1128252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  <p:sp>
          <p:nvSpPr>
            <p:cNvPr id="195625" name="Rectangle 41"/>
            <p:cNvSpPr>
              <a:spLocks noChangeArrowheads="1"/>
            </p:cNvSpPr>
            <p:nvPr/>
          </p:nvSpPr>
          <p:spPr bwMode="auto">
            <a:xfrm>
              <a:off x="7819104" y="3584054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accent2"/>
                  </a:solidFill>
                  <a:latin typeface="楷体" pitchFamily="49" charset="-122"/>
                  <a:ea typeface="楷体" pitchFamily="49" charset="-122"/>
                </a:rPr>
                <a:t>B</a:t>
              </a:r>
            </a:p>
          </p:txBody>
        </p:sp>
      </p:grpSp>
      <p:sp>
        <p:nvSpPr>
          <p:cNvPr id="195626" name="Text Box 42"/>
          <p:cNvSpPr txBox="1">
            <a:spLocks noChangeArrowheads="1"/>
          </p:cNvSpPr>
          <p:nvPr/>
        </p:nvSpPr>
        <p:spPr bwMode="auto">
          <a:xfrm>
            <a:off x="4439265" y="5257800"/>
            <a:ext cx="45523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图</a:t>
            </a:r>
            <a:r>
              <a:rPr kumimoji="1"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5.10-LR(1)</a:t>
            </a:r>
            <a:r>
              <a:rPr kumimoji="1" lang="zh-CN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cs typeface="楷体_GB2312"/>
              </a:rPr>
              <a:t>项目集和转换函数</a:t>
            </a:r>
            <a:endParaRPr kumimoji="1" lang="zh-CN" altLang="en-US" sz="2400" dirty="0">
              <a:solidFill>
                <a:srgbClr val="C00000"/>
              </a:solidFill>
              <a:latin typeface="楷体" pitchFamily="49" charset="-122"/>
              <a:ea typeface="楷体" pitchFamily="49" charset="-122"/>
              <a:cs typeface="楷体_GB2312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9B27B-3FD1-4288-9C68-85165C6F0216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  <p:sp>
        <p:nvSpPr>
          <p:cNvPr id="45" name="内容占位符 2"/>
          <p:cNvSpPr txBox="1">
            <a:spLocks/>
          </p:cNvSpPr>
          <p:nvPr/>
        </p:nvSpPr>
        <p:spPr>
          <a:xfrm>
            <a:off x="250723" y="427703"/>
            <a:ext cx="1730477" cy="2376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228600" indent="-228600" defTabSz="914400" eaLnBrk="0" hangingPunct="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kumimoji="1"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文法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G</a:t>
            </a:r>
            <a:r>
              <a:rPr kumimoji="1" lang="en-US" altLang="zh-CN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：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365125" indent="-273050" defTabSz="914400" eaLnBrk="0" hangingPunct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(0) S</a:t>
            </a:r>
            <a:r>
              <a:rPr kumimoji="1" lang="en-US" altLang="zh-CN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</a:rPr>
              <a:t>’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S</a:t>
            </a:r>
          </a:p>
          <a:p>
            <a:pPr marL="365125" indent="-273050" defTabSz="914400" eaLnBrk="0" hangingPunct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(1) B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 err="1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aB</a:t>
            </a:r>
            <a:endParaRPr kumimoji="1"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365125" indent="-273050" defTabSz="914400" eaLnBrk="0" hangingPunct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(2) S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BB</a:t>
            </a:r>
          </a:p>
          <a:p>
            <a:pPr marL="365125" indent="-273050" defTabSz="914400" eaLnBrk="0" hangingPunct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(3) B</a:t>
            </a:r>
            <a:r>
              <a:rPr kumimoji="1" lang="zh-CN" altLang="en-US" sz="2400" dirty="0">
                <a:solidFill>
                  <a:srgbClr val="1E1CE3"/>
                </a:solidFill>
                <a:latin typeface="Comic Sans MS" pitchFamily="66" charset="0"/>
                <a:ea typeface="楷体" pitchFamily="49" charset="-122"/>
                <a:sym typeface="Symbol" pitchFamily="18" charset="2"/>
              </a:rPr>
              <a:t>→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E1CE3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21227" y="4020705"/>
            <a:ext cx="1902542" cy="1332966"/>
            <a:chOff x="-356995" y="2300288"/>
            <a:chExt cx="1902542" cy="1332966"/>
          </a:xfrm>
        </p:grpSpPr>
        <p:pic>
          <p:nvPicPr>
            <p:cNvPr id="48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矩形 48"/>
            <p:cNvSpPr/>
            <p:nvPr/>
          </p:nvSpPr>
          <p:spPr>
            <a:xfrm>
              <a:off x="-356995" y="3255882"/>
              <a:ext cx="1902542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115-119</a:t>
              </a:r>
              <a:r>
                <a: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sp>
        <p:nvSpPr>
          <p:cNvPr id="55" name="弧形 54"/>
          <p:cNvSpPr/>
          <p:nvPr/>
        </p:nvSpPr>
        <p:spPr>
          <a:xfrm>
            <a:off x="3924501" y="3744035"/>
            <a:ext cx="432000" cy="432000"/>
          </a:xfrm>
          <a:prstGeom prst="arc">
            <a:avLst>
              <a:gd name="adj1" fmla="val 10385071"/>
              <a:gd name="adj2" fmla="val 5385243"/>
            </a:avLst>
          </a:prstGeom>
          <a:ln w="952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/>
          <p:nvPr/>
        </p:nvSpPr>
        <p:spPr>
          <a:xfrm>
            <a:off x="8190450" y="1742625"/>
            <a:ext cx="432000" cy="432000"/>
          </a:xfrm>
          <a:prstGeom prst="arc">
            <a:avLst>
              <a:gd name="adj1" fmla="val 10316938"/>
              <a:gd name="adj2" fmla="val 5385243"/>
            </a:avLst>
          </a:prstGeom>
          <a:ln w="952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589936" y="1412875"/>
            <a:ext cx="728042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分析可发现</a:t>
            </a:r>
            <a:r>
              <a:rPr kumimoji="1" lang="en-US" altLang="zh-CN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7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，</a:t>
            </a:r>
            <a:r>
              <a:rPr kumimoji="1" lang="en-US" altLang="zh-CN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和</a:t>
            </a:r>
            <a:r>
              <a:rPr kumimoji="1" lang="en-US" altLang="zh-CN" sz="24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kumimoji="1" lang="en-US" altLang="zh-CN" sz="2400" baseline="-25000" dirty="0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9</a:t>
            </a:r>
            <a:r>
              <a:rPr kumimoji="1" lang="zh-CN" altLang="en-US" sz="2400" dirty="0">
                <a:latin typeface="楷体" pitchFamily="49" charset="-122"/>
                <a:ea typeface="楷体" pitchFamily="49" charset="-122"/>
              </a:rPr>
              <a:t>分别为同心集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49275" y="2058988"/>
            <a:ext cx="7650828" cy="4214604"/>
            <a:chOff x="549275" y="2058988"/>
            <a:chExt cx="7650828" cy="4214604"/>
          </a:xfrm>
        </p:grpSpPr>
        <p:sp>
          <p:nvSpPr>
            <p:cNvPr id="196611" name="Text Box 3"/>
            <p:cNvSpPr txBox="1">
              <a:spLocks noChangeArrowheads="1"/>
            </p:cNvSpPr>
            <p:nvPr/>
          </p:nvSpPr>
          <p:spPr bwMode="auto">
            <a:xfrm>
              <a:off x="625474" y="2058988"/>
              <a:ext cx="1601531" cy="1785600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12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>
                <a:spcBef>
                  <a:spcPts val="12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r>
                <a:rPr lang="en-US" altLang="zh-CN" sz="2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B,a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  <a:endPara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ts val="12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aB,a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  <a:endPara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ts val="12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 a/b</a:t>
              </a:r>
            </a:p>
          </p:txBody>
        </p:sp>
        <p:sp>
          <p:nvSpPr>
            <p:cNvPr id="196612" name="Text Box 4"/>
            <p:cNvSpPr txBox="1">
              <a:spLocks noChangeArrowheads="1"/>
            </p:cNvSpPr>
            <p:nvPr/>
          </p:nvSpPr>
          <p:spPr bwMode="auto">
            <a:xfrm>
              <a:off x="2987675" y="2058988"/>
              <a:ext cx="1524000" cy="1785104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r>
                <a:rPr lang="en-US" altLang="zh-CN" sz="2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  <a:endPara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  <a:endPara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 #</a:t>
              </a:r>
            </a:p>
          </p:txBody>
        </p:sp>
        <p:sp>
          <p:nvSpPr>
            <p:cNvPr id="196613" name="Text Box 5"/>
            <p:cNvSpPr txBox="1">
              <a:spLocks noChangeArrowheads="1"/>
            </p:cNvSpPr>
            <p:nvPr/>
          </p:nvSpPr>
          <p:spPr bwMode="auto">
            <a:xfrm>
              <a:off x="625475" y="4179094"/>
              <a:ext cx="1524000" cy="8617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lang="en-US" altLang="zh-CN" sz="2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,a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</a:p>
          </p:txBody>
        </p:sp>
        <p:sp>
          <p:nvSpPr>
            <p:cNvPr id="196614" name="Text Box 6"/>
            <p:cNvSpPr txBox="1">
              <a:spLocks noChangeArrowheads="1"/>
            </p:cNvSpPr>
            <p:nvPr/>
          </p:nvSpPr>
          <p:spPr bwMode="auto">
            <a:xfrm>
              <a:off x="2987675" y="4179094"/>
              <a:ext cx="1524000" cy="8617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7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</a:p>
          </p:txBody>
        </p:sp>
        <p:sp>
          <p:nvSpPr>
            <p:cNvPr id="196615" name="Text Box 7"/>
            <p:cNvSpPr txBox="1">
              <a:spLocks noChangeArrowheads="1"/>
            </p:cNvSpPr>
            <p:nvPr/>
          </p:nvSpPr>
          <p:spPr bwMode="auto">
            <a:xfrm>
              <a:off x="549275" y="5411818"/>
              <a:ext cx="1589242" cy="86177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ts val="1200"/>
                </a:spcBef>
              </a:pP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8</a:t>
              </a: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>
                <a:spcBef>
                  <a:spcPts val="1200"/>
                </a:spcBef>
              </a:pP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00206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lang="en-US" altLang="zh-CN" sz="2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,a</a:t>
              </a: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</a:t>
              </a:r>
            </a:p>
          </p:txBody>
        </p:sp>
        <p:sp>
          <p:nvSpPr>
            <p:cNvPr id="196616" name="Text Box 8"/>
            <p:cNvSpPr txBox="1">
              <a:spLocks noChangeArrowheads="1"/>
            </p:cNvSpPr>
            <p:nvPr/>
          </p:nvSpPr>
          <p:spPr bwMode="auto">
            <a:xfrm>
              <a:off x="2987675" y="5411818"/>
              <a:ext cx="1524000" cy="86177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9</a:t>
              </a: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kumimoji="1" lang="zh-CN" altLang="en-US" sz="2000" dirty="0">
                  <a:solidFill>
                    <a:srgbClr val="00206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 #</a:t>
              </a:r>
            </a:p>
          </p:txBody>
        </p:sp>
        <p:sp>
          <p:nvSpPr>
            <p:cNvPr id="196617" name="Text Box 9"/>
            <p:cNvSpPr txBox="1">
              <a:spLocks noChangeArrowheads="1"/>
            </p:cNvSpPr>
            <p:nvPr/>
          </p:nvSpPr>
          <p:spPr bwMode="auto">
            <a:xfrm>
              <a:off x="6264274" y="2058988"/>
              <a:ext cx="1906331" cy="1785104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3,6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r>
                <a:rPr lang="en-US" altLang="zh-CN" sz="2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B,a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/b/#</a:t>
              </a:r>
              <a:endPara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aB,a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/b/#</a:t>
              </a:r>
              <a:endParaRPr kumimoji="1"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CC0099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b, a/b/#</a:t>
              </a:r>
            </a:p>
          </p:txBody>
        </p:sp>
        <p:sp>
          <p:nvSpPr>
            <p:cNvPr id="196618" name="Text Box 10"/>
            <p:cNvSpPr txBox="1">
              <a:spLocks noChangeArrowheads="1"/>
            </p:cNvSpPr>
            <p:nvPr/>
          </p:nvSpPr>
          <p:spPr bwMode="auto">
            <a:xfrm>
              <a:off x="6264275" y="4179094"/>
              <a:ext cx="1828800" cy="861774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4,7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kumimoji="1" lang="zh-CN" altLang="en-US" sz="2000" dirty="0">
                  <a:solidFill>
                    <a:srgbClr val="00B05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b</a:t>
              </a:r>
              <a:r>
                <a:rPr lang="en-US" altLang="zh-CN" sz="2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,a</a:t>
              </a:r>
              <a:r>
                <a:rPr kumimoji="1" lang="en-US" altLang="zh-CN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/b/#</a:t>
              </a:r>
            </a:p>
          </p:txBody>
        </p:sp>
        <p:sp>
          <p:nvSpPr>
            <p:cNvPr id="196619" name="Text Box 11"/>
            <p:cNvSpPr txBox="1">
              <a:spLocks noChangeArrowheads="1"/>
            </p:cNvSpPr>
            <p:nvPr/>
          </p:nvSpPr>
          <p:spPr bwMode="auto">
            <a:xfrm>
              <a:off x="6264275" y="5411818"/>
              <a:ext cx="1935828" cy="861774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kumimoji="1" lang="en-US" altLang="zh-CN" sz="2000" baseline="-25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8,9</a:t>
              </a: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:</a:t>
              </a:r>
            </a:p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kumimoji="1" lang="zh-CN" altLang="en-US" sz="2000" dirty="0">
                  <a:solidFill>
                    <a:srgbClr val="002060"/>
                  </a:solidFill>
                  <a:latin typeface="Comic Sans MS" pitchFamily="66" charset="0"/>
                  <a:ea typeface="楷体" pitchFamily="49" charset="-122"/>
                  <a:sym typeface="Symbol" pitchFamily="18" charset="2"/>
                </a:rPr>
                <a:t>→</a:t>
              </a:r>
              <a:r>
                <a:rPr kumimoji="1" lang="en-US" altLang="zh-CN" sz="2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lang="en-US" altLang="zh-CN" sz="20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kumimoji="1" lang="en-US" altLang="zh-CN" sz="2000" dirty="0" err="1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,a</a:t>
              </a:r>
              <a:r>
                <a:rPr kumimoji="1" lang="en-US" altLang="zh-CN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/b/#</a:t>
              </a:r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>
              <a:off x="4740275" y="295372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6621" name="Text Box 13"/>
            <p:cNvSpPr txBox="1">
              <a:spLocks noChangeArrowheads="1"/>
            </p:cNvSpPr>
            <p:nvPr/>
          </p:nvSpPr>
          <p:spPr bwMode="auto">
            <a:xfrm>
              <a:off x="4892675" y="2572720"/>
              <a:ext cx="990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合并为</a:t>
              </a:r>
            </a:p>
          </p:txBody>
        </p:sp>
        <p:sp>
          <p:nvSpPr>
            <p:cNvPr id="196622" name="Line 14"/>
            <p:cNvSpPr>
              <a:spLocks noChangeShapeType="1"/>
            </p:cNvSpPr>
            <p:nvPr/>
          </p:nvSpPr>
          <p:spPr bwMode="auto">
            <a:xfrm>
              <a:off x="4740275" y="4603084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6623" name="Text Box 15"/>
            <p:cNvSpPr txBox="1">
              <a:spLocks noChangeArrowheads="1"/>
            </p:cNvSpPr>
            <p:nvPr/>
          </p:nvSpPr>
          <p:spPr bwMode="auto">
            <a:xfrm>
              <a:off x="4892675" y="4222084"/>
              <a:ext cx="990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合并为</a:t>
              </a:r>
            </a:p>
          </p:txBody>
        </p:sp>
        <p:sp>
          <p:nvSpPr>
            <p:cNvPr id="196624" name="Line 16"/>
            <p:cNvSpPr>
              <a:spLocks noChangeShapeType="1"/>
            </p:cNvSpPr>
            <p:nvPr/>
          </p:nvSpPr>
          <p:spPr bwMode="auto">
            <a:xfrm>
              <a:off x="4740275" y="5844412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6625" name="Text Box 17"/>
            <p:cNvSpPr txBox="1">
              <a:spLocks noChangeArrowheads="1"/>
            </p:cNvSpPr>
            <p:nvPr/>
          </p:nvSpPr>
          <p:spPr bwMode="auto">
            <a:xfrm>
              <a:off x="4892675" y="5463412"/>
              <a:ext cx="9906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合并为</a:t>
              </a:r>
            </a:p>
          </p:txBody>
        </p:sp>
      </p:grpSp>
      <p:sp>
        <p:nvSpPr>
          <p:cNvPr id="196626" name="Rectangle 18"/>
          <p:cNvSpPr>
            <a:spLocks noChangeArrowheads="1"/>
          </p:cNvSpPr>
          <p:nvPr/>
        </p:nvSpPr>
        <p:spPr bwMode="auto">
          <a:xfrm>
            <a:off x="539750" y="476250"/>
            <a:ext cx="75612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SzPct val="50000"/>
              <a:buFont typeface="Wingdings" pitchFamily="2" charset="2"/>
              <a:buChar char="n"/>
            </a:pP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如果两个</a:t>
            </a:r>
            <a:r>
              <a:rPr kumimoji="1"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LR(1)</a:t>
            </a:r>
            <a:r>
              <a:rPr kumimoji="1"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项目集去掉搜索符之后是相同的，则称这两个项目集具有相同的心。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362334" y="6356350"/>
            <a:ext cx="403731" cy="365125"/>
          </a:xfrm>
        </p:spPr>
        <p:txBody>
          <a:bodyPr/>
          <a:lstStyle/>
          <a:p>
            <a:pPr>
              <a:defRPr/>
            </a:pPr>
            <a:fld id="{6E59B27B-3FD1-4288-9C68-85165C6F0216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0438" y="1430591"/>
            <a:ext cx="1828801" cy="711506"/>
          </a:xfrm>
        </p:spPr>
        <p:txBody>
          <a:bodyPr/>
          <a:lstStyle/>
          <a:p>
            <a:r>
              <a:rPr lang="zh-CN" altLang="en-US" sz="3200" dirty="0"/>
              <a:t>冲突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781368" y="3778825"/>
            <a:ext cx="3170904" cy="220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观察一下会发现：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449263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的后面是不会跟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+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号的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200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引入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F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o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llow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集的概念；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lvl="1" indent="-228600" defTabSz="914400" eaLnBrk="0" hangingPunct="0">
              <a:spcBef>
                <a:spcPts val="600"/>
              </a:spcBef>
              <a:spcAft>
                <a:spcPts val="600"/>
              </a:spcAft>
              <a:buSzPct val="50000"/>
              <a:buFont typeface="Wingdings" pitchFamily="2" charset="2"/>
              <a:buChar char="n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这是</a:t>
            </a:r>
            <a:r>
              <a:rPr lang="en-US" altLang="zh-CN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SLR</a:t>
            </a:r>
            <a:r>
              <a: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的核心和关键。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2978537" y="168526"/>
            <a:ext cx="5973723" cy="3202187"/>
            <a:chOff x="692554" y="3044402"/>
            <a:chExt cx="6701605" cy="3592372"/>
          </a:xfrm>
        </p:grpSpPr>
        <p:sp>
          <p:nvSpPr>
            <p:cNvPr id="9" name="矩形 8"/>
            <p:cNvSpPr/>
            <p:nvPr/>
          </p:nvSpPr>
          <p:spPr>
            <a:xfrm>
              <a:off x="5588210" y="3152247"/>
              <a:ext cx="1474836" cy="1460092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:S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:E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+E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:E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:T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n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93052" y="3229911"/>
              <a:ext cx="1543664" cy="1484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E$</a:t>
              </a:r>
            </a:p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T+E</a:t>
              </a:r>
            </a:p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3264304" y="3234902"/>
              <a:ext cx="1543664" cy="452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$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275251" y="3839570"/>
              <a:ext cx="1543664" cy="8750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·+E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7633" y="5191505"/>
              <a:ext cx="1543664" cy="452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n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264304" y="5191504"/>
              <a:ext cx="1543664" cy="1445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E</a:t>
              </a:r>
            </a:p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T+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E</a:t>
              </a:r>
            </a:p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512031" y="5191505"/>
              <a:ext cx="1543664" cy="452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00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+E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2536716" y="3428860"/>
              <a:ext cx="7275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2547222" y="4033528"/>
              <a:ext cx="7275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796699" y="4714566"/>
              <a:ext cx="0" cy="47693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584221" y="4714566"/>
              <a:ext cx="0" cy="47693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702079" y="379194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692554" y="510639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5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692804" y="3044402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712835" y="363954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797829" y="3793481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3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4786520" y="3168843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2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478155" y="4714642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955250" y="582720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4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273639" y="4735842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6998104" y="5182595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rgbClr val="1E1CE3"/>
                  </a:solidFill>
                  <a:latin typeface="楷体" pitchFamily="49" charset="-122"/>
                  <a:ea typeface="楷体" pitchFamily="49" charset="-122"/>
                </a:rPr>
                <a:t>6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572848" y="4712797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4317799" y="4719486"/>
              <a:ext cx="0" cy="47693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4808641" y="5439541"/>
              <a:ext cx="7128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4968971" y="5025602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2562127" y="5395264"/>
              <a:ext cx="705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2732503" y="5001281"/>
              <a:ext cx="396055" cy="4522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n</a:t>
              </a:r>
            </a:p>
          </p:txBody>
        </p:sp>
      </p:grp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14361" y="3541703"/>
          <a:ext cx="4960527" cy="2899056"/>
        </p:xfrm>
        <a:graphic>
          <a:graphicData uri="http://schemas.openxmlformats.org/drawingml/2006/table">
            <a:tbl>
              <a:tblPr/>
              <a:tblGrid>
                <a:gridCol w="79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3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3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8053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29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n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$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T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/r</a:t>
                      </a:r>
                      <a:r>
                        <a:rPr lang="en-US" altLang="zh-CN" sz="2000" baseline="-25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g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0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0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16282" y="6489082"/>
            <a:ext cx="359492" cy="365125"/>
          </a:xfrm>
        </p:spPr>
        <p:txBody>
          <a:bodyPr/>
          <a:lstStyle/>
          <a:p>
            <a:pPr>
              <a:defRPr/>
            </a:pPr>
            <a:fld id="{6E59B27B-3FD1-4288-9C68-85165C6F0216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35487"/>
              </p:ext>
            </p:extLst>
          </p:nvPr>
        </p:nvGraphicFramePr>
        <p:xfrm>
          <a:off x="535368" y="406068"/>
          <a:ext cx="3872928" cy="3456000"/>
        </p:xfrm>
        <a:graphic>
          <a:graphicData uri="http://schemas.openxmlformats.org/drawingml/2006/table">
            <a:tbl>
              <a:tblPr/>
              <a:tblGrid>
                <a:gridCol w="64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r</a:t>
                      </a:r>
                      <a:r>
                        <a:rPr lang="en-US" altLang="zh-CN" sz="18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18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11374" y="373684"/>
            <a:ext cx="747302" cy="640726"/>
            <a:chOff x="1068031" y="795339"/>
            <a:chExt cx="747302" cy="640726"/>
          </a:xfrm>
        </p:grpSpPr>
        <p:sp>
          <p:nvSpPr>
            <p:cNvPr id="7" name="矩形 6"/>
            <p:cNvSpPr/>
            <p:nvPr/>
          </p:nvSpPr>
          <p:spPr>
            <a:xfrm>
              <a:off x="1431875" y="925031"/>
              <a:ext cx="383458" cy="427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68031" y="962977"/>
              <a:ext cx="304091" cy="30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0261" y="795339"/>
              <a:ext cx="292363" cy="3216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099184" y="834388"/>
              <a:ext cx="630000" cy="55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268054" y="1133470"/>
              <a:ext cx="304090" cy="302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728787" y="3788284"/>
          <a:ext cx="3872928" cy="2592000"/>
        </p:xfrm>
        <a:graphic>
          <a:graphicData uri="http://schemas.openxmlformats.org/drawingml/2006/table">
            <a:tbl>
              <a:tblPr/>
              <a:tblGrid>
                <a:gridCol w="645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B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36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47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36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47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36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36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47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89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47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89</a:t>
                      </a:r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18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18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1" name="组合 20"/>
          <p:cNvGrpSpPr/>
          <p:nvPr/>
        </p:nvGrpSpPr>
        <p:grpSpPr>
          <a:xfrm>
            <a:off x="2064774" y="3878826"/>
            <a:ext cx="2654709" cy="1407661"/>
            <a:chOff x="2064774" y="3878826"/>
            <a:chExt cx="2654709" cy="1407661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064774" y="4763267"/>
              <a:ext cx="244823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合并同心集后</a:t>
              </a:r>
            </a:p>
          </p:txBody>
        </p:sp>
        <p:sp>
          <p:nvSpPr>
            <p:cNvPr id="20" name="直角上箭头 19"/>
            <p:cNvSpPr/>
            <p:nvPr/>
          </p:nvSpPr>
          <p:spPr>
            <a:xfrm rot="5400000">
              <a:off x="3561735" y="3502742"/>
              <a:ext cx="781664" cy="1533832"/>
            </a:xfrm>
            <a:prstGeom prst="bentUpArrow">
              <a:avLst>
                <a:gd name="adj1" fmla="val 19118"/>
                <a:gd name="adj2" fmla="val 25000"/>
                <a:gd name="adj3" fmla="val 21078"/>
              </a:avLst>
            </a:prstGeom>
            <a:solidFill>
              <a:srgbClr val="CC00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952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7416" y="842962"/>
            <a:ext cx="1327667" cy="142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2" name="组合 21"/>
          <p:cNvGrpSpPr/>
          <p:nvPr/>
        </p:nvGrpSpPr>
        <p:grpSpPr>
          <a:xfrm>
            <a:off x="4705291" y="3756900"/>
            <a:ext cx="747302" cy="640726"/>
            <a:chOff x="1068031" y="795339"/>
            <a:chExt cx="747302" cy="640726"/>
          </a:xfrm>
        </p:grpSpPr>
        <p:sp>
          <p:nvSpPr>
            <p:cNvPr id="23" name="矩形 22"/>
            <p:cNvSpPr/>
            <p:nvPr/>
          </p:nvSpPr>
          <p:spPr>
            <a:xfrm>
              <a:off x="1431875" y="925031"/>
              <a:ext cx="383458" cy="427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068031" y="962977"/>
              <a:ext cx="304091" cy="30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70261" y="795339"/>
              <a:ext cx="292363" cy="3216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099184" y="834388"/>
              <a:ext cx="630000" cy="55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1268054" y="1133470"/>
              <a:ext cx="304090" cy="3025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任意多边形 27"/>
          <p:cNvSpPr/>
          <p:nvPr/>
        </p:nvSpPr>
        <p:spPr>
          <a:xfrm>
            <a:off x="336430" y="1992702"/>
            <a:ext cx="198408" cy="871268"/>
          </a:xfrm>
          <a:custGeom>
            <a:avLst/>
            <a:gdLst>
              <a:gd name="connsiteX0" fmla="*/ 189781 w 198408"/>
              <a:gd name="connsiteY0" fmla="*/ 0 h 871268"/>
              <a:gd name="connsiteX1" fmla="*/ 0 w 198408"/>
              <a:gd name="connsiteY1" fmla="*/ 0 h 871268"/>
              <a:gd name="connsiteX2" fmla="*/ 0 w 198408"/>
              <a:gd name="connsiteY2" fmla="*/ 871268 h 871268"/>
              <a:gd name="connsiteX3" fmla="*/ 198408 w 198408"/>
              <a:gd name="connsiteY3" fmla="*/ 871268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08" h="871268">
                <a:moveTo>
                  <a:pt x="189781" y="0"/>
                </a:moveTo>
                <a:lnTo>
                  <a:pt x="0" y="0"/>
                </a:lnTo>
                <a:lnTo>
                  <a:pt x="0" y="871268"/>
                </a:lnTo>
                <a:lnTo>
                  <a:pt x="198408" y="871268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 flipH="1">
            <a:off x="4411107" y="2303875"/>
            <a:ext cx="206637" cy="871268"/>
          </a:xfrm>
          <a:custGeom>
            <a:avLst/>
            <a:gdLst>
              <a:gd name="connsiteX0" fmla="*/ 189781 w 198408"/>
              <a:gd name="connsiteY0" fmla="*/ 0 h 871268"/>
              <a:gd name="connsiteX1" fmla="*/ 0 w 198408"/>
              <a:gd name="connsiteY1" fmla="*/ 0 h 871268"/>
              <a:gd name="connsiteX2" fmla="*/ 0 w 198408"/>
              <a:gd name="connsiteY2" fmla="*/ 871268 h 871268"/>
              <a:gd name="connsiteX3" fmla="*/ 198408 w 198408"/>
              <a:gd name="connsiteY3" fmla="*/ 871268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08" h="871268">
                <a:moveTo>
                  <a:pt x="189781" y="0"/>
                </a:moveTo>
                <a:lnTo>
                  <a:pt x="0" y="0"/>
                </a:lnTo>
                <a:lnTo>
                  <a:pt x="0" y="871268"/>
                </a:lnTo>
                <a:lnTo>
                  <a:pt x="198408" y="871268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336430" y="3435751"/>
            <a:ext cx="198408" cy="293287"/>
          </a:xfrm>
          <a:custGeom>
            <a:avLst/>
            <a:gdLst>
              <a:gd name="connsiteX0" fmla="*/ 189781 w 198408"/>
              <a:gd name="connsiteY0" fmla="*/ 0 h 871268"/>
              <a:gd name="connsiteX1" fmla="*/ 0 w 198408"/>
              <a:gd name="connsiteY1" fmla="*/ 0 h 871268"/>
              <a:gd name="connsiteX2" fmla="*/ 0 w 198408"/>
              <a:gd name="connsiteY2" fmla="*/ 871268 h 871268"/>
              <a:gd name="connsiteX3" fmla="*/ 198408 w 198408"/>
              <a:gd name="connsiteY3" fmla="*/ 871268 h 87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08" h="871268">
                <a:moveTo>
                  <a:pt x="189781" y="0"/>
                </a:moveTo>
                <a:lnTo>
                  <a:pt x="0" y="0"/>
                </a:lnTo>
                <a:lnTo>
                  <a:pt x="0" y="871268"/>
                </a:lnTo>
                <a:lnTo>
                  <a:pt x="198408" y="871268"/>
                </a:lnTo>
              </a:path>
            </a:pathLst>
          </a:cu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8145"/>
            <a:ext cx="7886700" cy="947481"/>
          </a:xfrm>
        </p:spPr>
        <p:txBody>
          <a:bodyPr/>
          <a:lstStyle/>
          <a:p>
            <a:r>
              <a:rPr lang="zh-CN" altLang="en-US" sz="3600" b="0" dirty="0"/>
              <a:t>合并同心集的几点说明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224116"/>
            <a:ext cx="7886700" cy="4866968"/>
          </a:xfrm>
        </p:spPr>
        <p:txBody>
          <a:bodyPr/>
          <a:lstStyle/>
          <a:p>
            <a:pPr marL="442913" indent="-442913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500" b="0" dirty="0"/>
              <a:t>同心集合并后“</a:t>
            </a:r>
            <a:r>
              <a:rPr lang="zh-CN" altLang="en-US" sz="2500" b="0" dirty="0">
                <a:solidFill>
                  <a:srgbClr val="FF0000"/>
                </a:solidFill>
              </a:rPr>
              <a:t>心”</a:t>
            </a:r>
            <a:r>
              <a:rPr lang="zh-CN" altLang="en-US" sz="2500" b="0" dirty="0"/>
              <a:t>仍相同，只是</a:t>
            </a:r>
            <a:r>
              <a:rPr lang="zh-CN" altLang="en-US" sz="2500" b="0" u="sng" dirty="0"/>
              <a:t>超前搜索符集合</a:t>
            </a:r>
            <a:r>
              <a:rPr lang="en-US" altLang="zh-CN" sz="2500" b="0" dirty="0"/>
              <a:t>FIRST</a:t>
            </a:r>
            <a:r>
              <a:rPr lang="zh-CN" altLang="en-US" sz="2500" b="0" dirty="0"/>
              <a:t>为各同心集超前搜索符的</a:t>
            </a:r>
            <a:r>
              <a:rPr lang="zh-CN" altLang="en-US" sz="2500" b="0" u="sng" dirty="0"/>
              <a:t>和集</a:t>
            </a:r>
            <a:r>
              <a:rPr lang="zh-CN" altLang="en-US" sz="2500" b="0" dirty="0"/>
              <a:t>；</a:t>
            </a:r>
          </a:p>
          <a:p>
            <a:pPr marL="442913" indent="-442913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500" b="0" dirty="0"/>
              <a:t>合并同心集后</a:t>
            </a:r>
            <a:r>
              <a:rPr lang="zh-CN" altLang="en-US" sz="2500" b="0" u="sng" dirty="0"/>
              <a:t>转换函数自动合并</a:t>
            </a:r>
            <a:r>
              <a:rPr lang="zh-CN" altLang="en-US" sz="2500" b="0" dirty="0"/>
              <a:t>；</a:t>
            </a:r>
          </a:p>
          <a:p>
            <a:pPr marL="442913" indent="-442913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altLang="zh-CN" sz="2500" b="0" dirty="0"/>
              <a:t>LR(1)</a:t>
            </a:r>
            <a:r>
              <a:rPr lang="zh-CN" altLang="zh-CN" sz="2500" b="0" dirty="0"/>
              <a:t>文法合并同心集</a:t>
            </a:r>
            <a:r>
              <a:rPr lang="zh-CN" altLang="zh-CN" sz="2500" b="0" u="sng" dirty="0"/>
              <a:t>只可能出现</a:t>
            </a:r>
            <a:r>
              <a:rPr lang="zh-CN" altLang="zh-CN" sz="2500" b="0" u="sng" dirty="0">
                <a:solidFill>
                  <a:srgbClr val="FF0000"/>
                </a:solidFill>
              </a:rPr>
              <a:t>归约-归约冲突</a:t>
            </a:r>
            <a:r>
              <a:rPr lang="zh-CN" altLang="zh-CN" sz="2500" b="0" dirty="0"/>
              <a:t>，而没有移进-归约冲突</a:t>
            </a:r>
            <a:r>
              <a:rPr lang="zh-CN" altLang="en-US" sz="2500" b="0" dirty="0"/>
              <a:t>；</a:t>
            </a:r>
            <a:endParaRPr lang="zh-CN" altLang="zh-CN" sz="2500" b="0" dirty="0"/>
          </a:p>
          <a:p>
            <a:pPr marL="442913" indent="-442913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zh-CN" sz="2500" b="0" dirty="0"/>
              <a:t>合并同心集后可能会推迟发现错误的时间，但错误出现的位置仍是准确的</a:t>
            </a:r>
            <a:r>
              <a:rPr lang="zh-CN" altLang="en-US" sz="2500" dirty="0"/>
              <a:t>；</a:t>
            </a:r>
            <a:endParaRPr lang="en-US" altLang="zh-CN" sz="2500" b="0" dirty="0"/>
          </a:p>
          <a:p>
            <a:pPr marL="442913" indent="-442913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500" dirty="0"/>
              <a:t>显然，</a:t>
            </a:r>
            <a:r>
              <a:rPr lang="en-US" altLang="zh-CN" sz="2500" u="sng" dirty="0"/>
              <a:t>LALR</a:t>
            </a:r>
            <a:r>
              <a:rPr lang="zh-CN" altLang="en-US" sz="2500" u="sng" dirty="0"/>
              <a:t>项目集数量和</a:t>
            </a:r>
            <a:r>
              <a:rPr lang="en-US" altLang="zh-CN" sz="2500" u="sng" dirty="0"/>
              <a:t>LR(0)</a:t>
            </a:r>
            <a:r>
              <a:rPr lang="zh-CN" altLang="en-US" sz="2500" u="sng" dirty="0"/>
              <a:t>、</a:t>
            </a:r>
            <a:r>
              <a:rPr lang="en-US" altLang="zh-CN" sz="2500" u="sng" dirty="0"/>
              <a:t>SLR</a:t>
            </a:r>
            <a:r>
              <a:rPr lang="zh-CN" altLang="en-US" sz="2500" u="sng" dirty="0"/>
              <a:t>的一样多</a:t>
            </a:r>
            <a:r>
              <a:rPr lang="zh-CN" altLang="en-US" sz="2500" dirty="0"/>
              <a:t>。</a:t>
            </a:r>
            <a:endParaRPr lang="zh-CN" altLang="en-US" sz="25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02" y="103236"/>
            <a:ext cx="7886700" cy="741000"/>
          </a:xfrm>
        </p:spPr>
        <p:txBody>
          <a:bodyPr/>
          <a:lstStyle/>
          <a:p>
            <a:r>
              <a:rPr lang="zh-CN" altLang="en-US" sz="3200" dirty="0"/>
              <a:t>合并</a:t>
            </a:r>
            <a:r>
              <a:rPr lang="en-US" altLang="zh-CN" sz="3200" dirty="0"/>
              <a:t>ACTION</a:t>
            </a:r>
            <a:r>
              <a:rPr lang="zh-CN" altLang="en-US" sz="3200" dirty="0"/>
              <a:t>表的问题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7703" y="899659"/>
            <a:ext cx="8377084" cy="548639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、出错与出错合并：结果仍为出错，无冲突；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、移进与移进合并：结果为移进且转到状态也同心合并；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、出错与移进合并：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</a:rPr>
              <a:t>不会出现此情况</a:t>
            </a:r>
            <a:r>
              <a:rPr lang="zh-CN" altLang="en-US" sz="2200" dirty="0"/>
              <a:t>，因为出错项目与移进项目不同心；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、移进与归约合并：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zh-CN" altLang="en-US" sz="2200" dirty="0">
                <a:solidFill>
                  <a:srgbClr val="C00000"/>
                </a:solidFill>
              </a:rPr>
              <a:t>不会出现此情况；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、归约与出错合并：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0"/>
              </a:spcBef>
              <a:buSzPct val="60000"/>
              <a:buFont typeface="Wingdings" pitchFamily="2" charset="2"/>
              <a:buChar char="Ø"/>
            </a:pPr>
            <a:r>
              <a:rPr lang="zh-CN" altLang="en-US" sz="2200" dirty="0"/>
              <a:t>规定它做</a:t>
            </a:r>
            <a:r>
              <a:rPr lang="zh-CN" altLang="en-US" sz="2200" dirty="0">
                <a:solidFill>
                  <a:srgbClr val="FF0000"/>
                </a:solidFill>
              </a:rPr>
              <a:t>归约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、归约与归约：</a:t>
            </a:r>
            <a:r>
              <a:rPr lang="zh-CN" altLang="en-US" sz="2400" dirty="0">
                <a:solidFill>
                  <a:srgbClr val="FF0000"/>
                </a:solidFill>
              </a:rPr>
              <a:t>可能有冲突</a:t>
            </a:r>
            <a:r>
              <a:rPr lang="zh-CN" altLang="en-US" sz="2400" dirty="0"/>
              <a:t>，如此则不是</a:t>
            </a:r>
            <a:r>
              <a:rPr lang="en-US" altLang="zh-CN" sz="2400" dirty="0"/>
              <a:t>LALR</a:t>
            </a:r>
            <a:r>
              <a:rPr lang="zh-CN" altLang="en-US" sz="2400" dirty="0"/>
              <a:t>文法。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400" dirty="0"/>
              <a:t>注：由此可见，</a:t>
            </a:r>
            <a:r>
              <a:rPr lang="en-US" altLang="zh-CN" sz="2400" dirty="0"/>
              <a:t>LALR</a:t>
            </a:r>
            <a:r>
              <a:rPr lang="zh-CN" altLang="en-US" sz="2400" dirty="0"/>
              <a:t>与</a:t>
            </a:r>
            <a:r>
              <a:rPr lang="en-US" altLang="zh-CN" sz="2400" dirty="0"/>
              <a:t>LR(1)</a:t>
            </a:r>
            <a:r>
              <a:rPr lang="zh-CN" altLang="en-US" sz="2400" dirty="0"/>
              <a:t>相比，放松了报错条件，但因移进能力没有减弱，所以在下一个符号进栈之前总能报错，故它对错误的定向能力没减弱</a:t>
            </a:r>
            <a:r>
              <a:rPr lang="zh-CN" altLang="en-US" dirty="0"/>
              <a:t>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2394"/>
            <a:ext cx="7886700" cy="741003"/>
          </a:xfrm>
        </p:spPr>
        <p:txBody>
          <a:bodyPr/>
          <a:lstStyle/>
          <a:p>
            <a:r>
              <a:rPr lang="zh-CN" altLang="en-US" sz="3200" dirty="0"/>
              <a:t>证明：</a:t>
            </a:r>
            <a:r>
              <a:rPr lang="en-US" altLang="zh-CN" sz="3200" dirty="0"/>
              <a:t>LALR</a:t>
            </a:r>
            <a:r>
              <a:rPr lang="zh-CN" altLang="en-US" sz="3200" dirty="0"/>
              <a:t>中不产生</a:t>
            </a:r>
            <a:r>
              <a:rPr lang="zh-CN" altLang="en-US" sz="3200" dirty="0">
                <a:solidFill>
                  <a:srgbClr val="FF0000"/>
                </a:solidFill>
              </a:rPr>
              <a:t>新的</a:t>
            </a:r>
            <a:r>
              <a:rPr lang="zh-CN" altLang="zh-CN" sz="3200" dirty="0"/>
              <a:t>移进-归约冲突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683" y="1165123"/>
            <a:ext cx="8037871" cy="5132438"/>
          </a:xfrm>
        </p:spPr>
        <p:txBody>
          <a:bodyPr/>
          <a:lstStyle/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反证：</a:t>
            </a:r>
            <a:endParaRPr lang="en-US" altLang="zh-CN" sz="2400" dirty="0"/>
          </a:p>
          <a:p>
            <a:pPr lvl="1" indent="0">
              <a:lnSpc>
                <a:spcPct val="110000"/>
              </a:lnSpc>
              <a:buSzPct val="50000"/>
              <a:buNone/>
            </a:pPr>
            <a:r>
              <a:rPr lang="zh-CN" altLang="en-US" dirty="0"/>
              <a:t>假设</a:t>
            </a:r>
            <a:r>
              <a:rPr lang="en-US" altLang="zh-CN" dirty="0"/>
              <a:t>LALR</a:t>
            </a:r>
            <a:r>
              <a:rPr lang="zh-CN" altLang="en-US" dirty="0"/>
              <a:t>中某项目集中存在移进</a:t>
            </a:r>
            <a:r>
              <a:rPr lang="en-US" altLang="zh-CN" dirty="0"/>
              <a:t>-</a:t>
            </a:r>
            <a:r>
              <a:rPr lang="zh-CN" altLang="en-US" dirty="0"/>
              <a:t>归约冲突：</a:t>
            </a:r>
            <a:endParaRPr lang="en-US" altLang="zh-CN" dirty="0"/>
          </a:p>
          <a:p>
            <a:pPr marL="685800" indent="0">
              <a:lnSpc>
                <a:spcPct val="110000"/>
              </a:lnSpc>
              <a:buSzPct val="50000"/>
              <a:buNone/>
            </a:pPr>
            <a:endParaRPr lang="en-US" altLang="zh-CN" sz="2400" dirty="0"/>
          </a:p>
          <a:p>
            <a:pPr marL="685800" indent="0">
              <a:lnSpc>
                <a:spcPct val="110000"/>
              </a:lnSpc>
              <a:buSzPct val="50000"/>
              <a:buNone/>
            </a:pPr>
            <a:endParaRPr lang="en-US" altLang="zh-CN" sz="2400" dirty="0"/>
          </a:p>
          <a:p>
            <a:pPr lvl="1" indent="0">
              <a:lnSpc>
                <a:spcPct val="110000"/>
              </a:lnSpc>
              <a:buSzPct val="50000"/>
              <a:buNone/>
            </a:pPr>
            <a:r>
              <a:rPr lang="zh-CN" altLang="en-US" dirty="0"/>
              <a:t>则：合并前这两个项目必然是处于同一个项目集中；</a:t>
            </a:r>
            <a:endParaRPr lang="en-US" altLang="zh-CN" dirty="0"/>
          </a:p>
          <a:p>
            <a:pPr lvl="1" indent="0">
              <a:lnSpc>
                <a:spcPct val="110000"/>
              </a:lnSpc>
              <a:spcAft>
                <a:spcPts val="1800"/>
              </a:spcAft>
              <a:buSzPct val="50000"/>
              <a:buNone/>
            </a:pPr>
            <a:r>
              <a:rPr lang="zh-CN" altLang="en-US" dirty="0"/>
              <a:t>否则，它们并</a:t>
            </a:r>
            <a:r>
              <a:rPr lang="zh-CN" altLang="en-US" dirty="0">
                <a:solidFill>
                  <a:srgbClr val="FF0000"/>
                </a:solidFill>
              </a:rPr>
              <a:t>非同心集项目</a:t>
            </a:r>
            <a:r>
              <a:rPr lang="zh-CN" altLang="en-US" dirty="0"/>
              <a:t>，又怎么能够成为同一个</a:t>
            </a:r>
            <a:r>
              <a:rPr lang="en-US" altLang="zh-CN" dirty="0"/>
              <a:t>LALR</a:t>
            </a:r>
            <a:r>
              <a:rPr lang="zh-CN" altLang="en-US" dirty="0"/>
              <a:t>项目集中的项目呢？</a:t>
            </a:r>
            <a:endParaRPr lang="en-US" altLang="zh-CN" dirty="0"/>
          </a:p>
          <a:p>
            <a:pPr indent="0">
              <a:lnSpc>
                <a:spcPct val="110000"/>
              </a:lnSpc>
              <a:buSzPct val="50000"/>
              <a:buNone/>
            </a:pPr>
            <a:r>
              <a:rPr lang="zh-CN" altLang="en-US" sz="2400" dirty="0"/>
              <a:t>但是，</a:t>
            </a:r>
            <a:r>
              <a:rPr lang="en-US" altLang="zh-CN" sz="2400" dirty="0"/>
              <a:t>LR(1)</a:t>
            </a:r>
            <a:r>
              <a:rPr lang="zh-CN" altLang="en-US" sz="2400" dirty="0"/>
              <a:t>项目集中有冲突，又怎么能够发动合并同心项而成为</a:t>
            </a:r>
            <a:r>
              <a:rPr lang="en-US" altLang="zh-CN" sz="2400" dirty="0"/>
              <a:t>LALR</a:t>
            </a:r>
            <a:r>
              <a:rPr lang="zh-CN" altLang="en-US" sz="2400" dirty="0"/>
              <a:t>项目集呢？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54669" y="2261011"/>
            <a:ext cx="2684247" cy="1061884"/>
            <a:chOff x="1091381" y="3510099"/>
            <a:chExt cx="2684247" cy="1061884"/>
          </a:xfrm>
        </p:grpSpPr>
        <p:sp>
          <p:nvSpPr>
            <p:cNvPr id="5" name="矩形 4"/>
            <p:cNvSpPr/>
            <p:nvPr/>
          </p:nvSpPr>
          <p:spPr>
            <a:xfrm>
              <a:off x="1297857" y="3554340"/>
              <a:ext cx="2374532" cy="486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→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α·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73277" y="4026312"/>
              <a:ext cx="2281125" cy="4571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 dirty="0">
                  <a:solidFill>
                    <a:srgbClr val="C00000"/>
                  </a:solidFill>
                  <a:latin typeface="宋体" pitchFamily="2" charset="-122"/>
                  <a:ea typeface="宋体" pitchFamily="2" charset="-122"/>
                </a:rPr>
                <a:t>→</a:t>
              </a:r>
              <a:r>
                <a:rPr lang="en-US" altLang="zh-CN" sz="24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β·aγ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91381" y="3510099"/>
              <a:ext cx="2684247" cy="10618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21223"/>
          </a:xfrm>
        </p:spPr>
        <p:txBody>
          <a:bodyPr/>
          <a:lstStyle/>
          <a:p>
            <a:r>
              <a:rPr lang="zh-CN" altLang="en-US" sz="3200" dirty="0"/>
              <a:t>合并</a:t>
            </a:r>
            <a:r>
              <a:rPr lang="en-US" altLang="zh-CN" sz="3200" dirty="0"/>
              <a:t>LR</a:t>
            </a:r>
            <a:r>
              <a:rPr lang="zh-CN" altLang="en-US" sz="3200" dirty="0"/>
              <a:t>同心集后：归约</a:t>
            </a:r>
            <a:r>
              <a:rPr lang="en-US" altLang="zh-CN" sz="3200" dirty="0"/>
              <a:t>-</a:t>
            </a:r>
            <a:r>
              <a:rPr lang="zh-CN" altLang="en-US" sz="3200" dirty="0"/>
              <a:t>归约冲突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1321" y="4734242"/>
            <a:ext cx="5698407" cy="1253603"/>
          </a:xfrm>
        </p:spPr>
        <p:txBody>
          <a:bodyPr/>
          <a:lstStyle/>
          <a:p>
            <a:pPr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合并同心集后有冲突怎么办？</a:t>
            </a:r>
            <a:endParaRPr lang="en-US" altLang="zh-CN" sz="2400" dirty="0"/>
          </a:p>
          <a:p>
            <a:pPr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不能合并同心集，</a:t>
            </a:r>
            <a:r>
              <a:rPr lang="zh-CN" altLang="en-US" sz="2400" dirty="0">
                <a:solidFill>
                  <a:srgbClr val="FF0000"/>
                </a:solidFill>
              </a:rPr>
              <a:t>不是</a:t>
            </a:r>
            <a:r>
              <a:rPr lang="en-US" altLang="zh-CN" sz="2400" dirty="0">
                <a:solidFill>
                  <a:srgbClr val="FF0000"/>
                </a:solidFill>
              </a:rPr>
              <a:t>LALR</a:t>
            </a:r>
            <a:r>
              <a:rPr lang="zh-CN" altLang="en-US" sz="2400" dirty="0">
                <a:solidFill>
                  <a:srgbClr val="FF0000"/>
                </a:solidFill>
              </a:rPr>
              <a:t>文法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297854" y="1730496"/>
            <a:ext cx="2654709" cy="57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合并前：无冲突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7466" y="1720668"/>
            <a:ext cx="2654709" cy="575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合并后：有冲突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734431" y="2403988"/>
            <a:ext cx="5680160" cy="2026853"/>
            <a:chOff x="1734431" y="2403988"/>
            <a:chExt cx="5680160" cy="2026853"/>
          </a:xfrm>
        </p:grpSpPr>
        <p:sp>
          <p:nvSpPr>
            <p:cNvPr id="5" name="矩形 4"/>
            <p:cNvSpPr/>
            <p:nvPr/>
          </p:nvSpPr>
          <p:spPr>
            <a:xfrm>
              <a:off x="1734431" y="2403988"/>
              <a:ext cx="1642946" cy="85542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</a:p>
            <a:p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506080" y="2978870"/>
              <a:ext cx="1908511" cy="8568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d/e</a:t>
              </a:r>
            </a:p>
            <a:p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d/e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739348" y="3574041"/>
              <a:ext cx="1642946" cy="8568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  <a:p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c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·</a:t>
              </a:r>
              <a:r>
                <a:rPr lang="zh-CN" altLang="en-US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4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d</a:t>
              </a:r>
              <a:endParaRPr lang="zh-CN" altLang="en-US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3" name="肘形连接符 22"/>
            <p:cNvCxnSpPr>
              <a:cxnSpLocks/>
              <a:stCxn id="5" idx="3"/>
            </p:cNvCxnSpPr>
            <p:nvPr/>
          </p:nvCxnSpPr>
          <p:spPr>
            <a:xfrm>
              <a:off x="3377377" y="2831699"/>
              <a:ext cx="2120400" cy="4680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/>
            <p:nvPr/>
          </p:nvCxnSpPr>
          <p:spPr>
            <a:xfrm flipV="1">
              <a:off x="3382294" y="3539617"/>
              <a:ext cx="2118854" cy="4680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4409"/>
            <a:ext cx="7886700" cy="785249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206" y="1017639"/>
            <a:ext cx="8362336" cy="520618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en-US" altLang="zh-CN" dirty="0"/>
              <a:t>G</a:t>
            </a:r>
            <a:r>
              <a:rPr lang="en-US" altLang="zh-CN" dirty="0">
                <a:latin typeface="+mn-lt"/>
              </a:rPr>
              <a:t>’</a:t>
            </a:r>
            <a:r>
              <a:rPr lang="en-US" altLang="zh-CN" dirty="0"/>
              <a:t>[S</a:t>
            </a:r>
            <a:r>
              <a:rPr lang="en-US" altLang="zh-CN" dirty="0">
                <a:latin typeface="+mn-lt"/>
              </a:rPr>
              <a:t>’</a:t>
            </a:r>
            <a:r>
              <a:rPr lang="en-US" altLang="zh-CN" dirty="0"/>
              <a:t>]:</a:t>
            </a:r>
          </a:p>
          <a:p>
            <a:pPr lvl="2">
              <a:lnSpc>
                <a:spcPct val="110000"/>
              </a:lnSpc>
              <a:spcBef>
                <a:spcPts val="1200"/>
              </a:spcBef>
              <a:spcAft>
                <a:spcPts val="300"/>
              </a:spcAft>
              <a:buSzPct val="50000"/>
              <a:buNone/>
            </a:pPr>
            <a:r>
              <a:rPr lang="en-US" altLang="zh-CN" sz="2800" dirty="0"/>
              <a:t>(0) S</a:t>
            </a:r>
            <a:r>
              <a:rPr lang="en-US" altLang="zh-CN" sz="2800" dirty="0">
                <a:latin typeface="+mn-lt"/>
              </a:rPr>
              <a:t>’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/>
              <a:t>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SzPct val="50000"/>
              <a:buNone/>
            </a:pPr>
            <a:r>
              <a:rPr lang="en-US" altLang="zh-CN" sz="2800" dirty="0"/>
              <a:t>(1) S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/>
              <a:t>L=R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SzPct val="50000"/>
              <a:buNone/>
            </a:pPr>
            <a:r>
              <a:rPr lang="en-US" altLang="zh-CN" sz="2800" dirty="0"/>
              <a:t>(2) S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/>
              <a:t>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SzPct val="50000"/>
              <a:buNone/>
            </a:pPr>
            <a:r>
              <a:rPr lang="en-US" altLang="zh-CN" sz="2800" dirty="0"/>
              <a:t>(3) 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/>
              <a:t>*R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SzPct val="50000"/>
              <a:buNone/>
            </a:pPr>
            <a:r>
              <a:rPr lang="en-US" altLang="zh-CN" sz="2800" dirty="0"/>
              <a:t>(4) L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 err="1"/>
              <a:t>i</a:t>
            </a:r>
            <a:endParaRPr lang="en-US" altLang="zh-CN" sz="2800" dirty="0"/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50000"/>
              <a:buNone/>
            </a:pPr>
            <a:r>
              <a:rPr lang="en-US" altLang="zh-CN" sz="2800" dirty="0"/>
              <a:t>(5) R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800" dirty="0"/>
              <a:t>L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dirty="0"/>
              <a:t>判断该文法是否为</a:t>
            </a:r>
            <a:r>
              <a:rPr lang="en-US" altLang="zh-CN" dirty="0"/>
              <a:t>LR(0)</a:t>
            </a:r>
            <a:r>
              <a:rPr lang="zh-CN" altLang="en-US" dirty="0"/>
              <a:t>、</a:t>
            </a:r>
            <a:r>
              <a:rPr lang="en-US" altLang="zh-CN" dirty="0"/>
              <a:t>SLR(1)</a:t>
            </a:r>
            <a:r>
              <a:rPr lang="zh-CN" altLang="en-US" dirty="0"/>
              <a:t>、</a:t>
            </a:r>
            <a:r>
              <a:rPr lang="en-US" altLang="zh-CN" dirty="0"/>
              <a:t>LR(1)</a:t>
            </a:r>
            <a:r>
              <a:rPr lang="zh-CN" altLang="en-US" dirty="0"/>
              <a:t>、</a:t>
            </a:r>
            <a:r>
              <a:rPr lang="en-US" altLang="zh-CN" dirty="0"/>
              <a:t>LALR(1)</a:t>
            </a:r>
            <a:r>
              <a:rPr lang="zh-CN" altLang="en-US" dirty="0"/>
              <a:t>文法？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11612" y="6356350"/>
            <a:ext cx="40373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pic>
        <p:nvPicPr>
          <p:cNvPr id="387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0427" y="1990310"/>
            <a:ext cx="1371599" cy="1229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20304"/>
            <a:ext cx="7886700" cy="678426"/>
          </a:xfrm>
        </p:spPr>
        <p:txBody>
          <a:bodyPr/>
          <a:lstStyle/>
          <a:p>
            <a:r>
              <a:rPr lang="zh-CN" altLang="en-US" sz="3600" dirty="0"/>
              <a:t>判断步骤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951" y="1252473"/>
            <a:ext cx="7911489" cy="5011842"/>
          </a:xfrm>
        </p:spPr>
        <p:txBody>
          <a:bodyPr/>
          <a:lstStyle/>
          <a:p>
            <a:pPr>
              <a:lnSpc>
                <a:spcPct val="110000"/>
              </a:lnSpc>
              <a:buSzPct val="50000"/>
              <a:buNone/>
            </a:pPr>
            <a:r>
              <a:rPr lang="zh-CN" altLang="en-US" sz="2400" dirty="0"/>
              <a:t>构造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项目集规范族</a:t>
            </a:r>
          </a:p>
          <a:p>
            <a:pPr>
              <a:lnSpc>
                <a:spcPct val="110000"/>
              </a:lnSpc>
              <a:buSzPct val="50000"/>
              <a:buNone/>
            </a:pPr>
            <a:r>
              <a:rPr lang="en-US" altLang="zh-CN" sz="2400" dirty="0"/>
              <a:t>if</a:t>
            </a:r>
            <a:r>
              <a:rPr lang="zh-CN" altLang="en-US" sz="2400" dirty="0"/>
              <a:t>所有的项目集都是相容的，则为</a:t>
            </a:r>
            <a:r>
              <a:rPr lang="en-US" altLang="zh-CN" sz="2400" dirty="0">
                <a:solidFill>
                  <a:srgbClr val="FF0000"/>
                </a:solidFill>
              </a:rPr>
              <a:t>LR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）文法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110000"/>
              </a:lnSpc>
              <a:buSzPct val="50000"/>
              <a:buNone/>
            </a:pPr>
            <a:r>
              <a:rPr lang="en-US" altLang="zh-CN" sz="2400" dirty="0"/>
              <a:t>else if</a:t>
            </a:r>
            <a:r>
              <a:rPr lang="zh-CN" altLang="en-US" sz="2400" dirty="0"/>
              <a:t>冲突项目可以通过考察非终结符的</a:t>
            </a:r>
            <a:r>
              <a:rPr lang="zh-CN" altLang="en-US" sz="2400" u="sng" dirty="0"/>
              <a:t>后跟符号集</a:t>
            </a:r>
            <a:r>
              <a:rPr lang="zh-CN" altLang="en-US" sz="2400" dirty="0"/>
              <a:t>来解决，则为</a:t>
            </a:r>
            <a:r>
              <a:rPr lang="en-US" altLang="zh-CN" sz="2400" dirty="0">
                <a:solidFill>
                  <a:srgbClr val="FF0000"/>
                </a:solidFill>
              </a:rPr>
              <a:t>SLR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）文法</a:t>
            </a:r>
            <a:r>
              <a:rPr lang="zh-CN" altLang="en-US" sz="2400" dirty="0"/>
              <a:t>；</a:t>
            </a:r>
          </a:p>
          <a:p>
            <a:pPr lvl="1">
              <a:lnSpc>
                <a:spcPct val="110000"/>
              </a:lnSpc>
              <a:buSzPct val="50000"/>
              <a:buNone/>
            </a:pPr>
            <a:r>
              <a:rPr lang="en-US" altLang="zh-CN" dirty="0"/>
              <a:t>else</a:t>
            </a:r>
            <a:r>
              <a:rPr lang="zh-CN" altLang="en-US" dirty="0"/>
              <a:t>构造</a:t>
            </a:r>
            <a:r>
              <a:rPr lang="en-US" altLang="zh-CN" dirty="0"/>
              <a:t>LR(1)</a:t>
            </a:r>
            <a:r>
              <a:rPr lang="zh-CN" altLang="en-US" dirty="0"/>
              <a:t>项目集规范族</a:t>
            </a:r>
          </a:p>
          <a:p>
            <a:pPr marL="900113" lvl="2" indent="14288">
              <a:lnSpc>
                <a:spcPct val="110000"/>
              </a:lnSpc>
              <a:buSzPct val="50000"/>
              <a:buNone/>
            </a:pPr>
            <a:r>
              <a:rPr lang="en-US" altLang="zh-CN" sz="2400" dirty="0"/>
              <a:t>if</a:t>
            </a:r>
            <a:r>
              <a:rPr lang="zh-CN" altLang="en-US" sz="2400" dirty="0"/>
              <a:t>任何项目集中都不存在动作冲突，则为</a:t>
            </a:r>
            <a:r>
              <a:rPr lang="en-US" altLang="zh-CN" sz="2400" dirty="0">
                <a:solidFill>
                  <a:srgbClr val="FF0000"/>
                </a:solidFill>
              </a:rPr>
              <a:t>LR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）文法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110000"/>
              </a:lnSpc>
              <a:buSzPct val="50000"/>
              <a:buNone/>
            </a:pPr>
            <a:r>
              <a:rPr lang="zh-CN" altLang="en-US" sz="2400" dirty="0"/>
              <a:t>对</a:t>
            </a:r>
            <a:r>
              <a:rPr lang="en-US" altLang="zh-CN" sz="2400" dirty="0"/>
              <a:t>LR(1)</a:t>
            </a:r>
            <a:r>
              <a:rPr lang="zh-CN" altLang="en-US" sz="2400" dirty="0"/>
              <a:t>项目集规范族进行</a:t>
            </a:r>
            <a:r>
              <a:rPr lang="zh-CN" altLang="en-US" sz="2400" u="sng" dirty="0"/>
              <a:t>同心集的合并</a:t>
            </a:r>
            <a:r>
              <a:rPr lang="zh-CN" altLang="en-US" sz="2400" dirty="0"/>
              <a:t>，如合并之后仍不存在冲突，则为</a:t>
            </a:r>
            <a:r>
              <a:rPr lang="en-US" altLang="zh-CN" sz="2400" dirty="0">
                <a:solidFill>
                  <a:srgbClr val="FF0000"/>
                </a:solidFill>
              </a:rPr>
              <a:t>LALR(1)</a:t>
            </a:r>
            <a:r>
              <a:rPr lang="zh-CN" altLang="en-US" sz="2400" dirty="0">
                <a:solidFill>
                  <a:srgbClr val="FF0000"/>
                </a:solidFill>
              </a:rPr>
              <a:t>文法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279500" y="6356350"/>
            <a:ext cx="477965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0745"/>
            <a:ext cx="7886700" cy="917985"/>
          </a:xfrm>
        </p:spPr>
        <p:txBody>
          <a:bodyPr/>
          <a:lstStyle/>
          <a:p>
            <a:r>
              <a:rPr lang="zh-CN" altLang="en-US" sz="3600" dirty="0"/>
              <a:t>几种文法的比较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4679" y="1002894"/>
            <a:ext cx="8082121" cy="5294670"/>
          </a:xfrm>
        </p:spPr>
        <p:txBody>
          <a:bodyPr/>
          <a:lstStyle/>
          <a:p>
            <a:pPr marL="357188" indent="-357188">
              <a:lnSpc>
                <a:spcPct val="105000"/>
              </a:lnSpc>
              <a:buSzPct val="100000"/>
              <a:buFont typeface="+mj-lt"/>
              <a:buAutoNum type="arabicPeriod"/>
            </a:pPr>
            <a:r>
              <a:rPr lang="en-US" altLang="zh-CN" sz="2400" dirty="0"/>
              <a:t>LR(0)</a:t>
            </a:r>
            <a:r>
              <a:rPr lang="zh-CN" altLang="en-US" sz="2400" dirty="0"/>
              <a:t>：基础；</a:t>
            </a:r>
            <a:endParaRPr lang="en-US" altLang="zh-CN" sz="2400" dirty="0"/>
          </a:p>
          <a:p>
            <a:pPr marL="357188" indent="-357188">
              <a:lnSpc>
                <a:spcPct val="105000"/>
              </a:lnSpc>
              <a:buSzPct val="100000"/>
              <a:buFont typeface="+mj-lt"/>
              <a:buAutoNum type="arabicPeriod"/>
            </a:pPr>
            <a:r>
              <a:rPr lang="en-US" altLang="zh-CN" sz="2400" dirty="0"/>
              <a:t>SLR(1):</a:t>
            </a:r>
            <a:r>
              <a:rPr lang="zh-CN" altLang="en-US" sz="2400" dirty="0"/>
              <a:t>生成的</a:t>
            </a:r>
            <a:r>
              <a:rPr lang="en-US" altLang="zh-CN" sz="2400" dirty="0"/>
              <a:t>LR(0)</a:t>
            </a:r>
            <a:r>
              <a:rPr lang="zh-CN" altLang="en-US" sz="2400" dirty="0"/>
              <a:t>项目集如有冲突，则根据非终结符的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集决定；</a:t>
            </a:r>
          </a:p>
          <a:p>
            <a:pPr marL="357188" indent="-357188">
              <a:lnSpc>
                <a:spcPct val="105000"/>
              </a:lnSpc>
              <a:buSzPct val="100000"/>
              <a:buFont typeface="+mj-lt"/>
              <a:buAutoNum type="arabicPeriod"/>
            </a:pPr>
            <a:r>
              <a:rPr lang="en-US" altLang="zh-CN" sz="2400" dirty="0"/>
              <a:t>LR(1)</a:t>
            </a:r>
            <a:r>
              <a:rPr lang="zh-CN" altLang="en-US" sz="2400" dirty="0"/>
              <a:t>、</a:t>
            </a:r>
            <a:r>
              <a:rPr lang="en-US" altLang="zh-CN" sz="2400" dirty="0"/>
              <a:t>LR(k)</a:t>
            </a:r>
            <a:r>
              <a:rPr lang="zh-CN" altLang="en-US" sz="2400" dirty="0"/>
              <a:t>：项目由核心与向前搜索符组成，搜索符长度为</a:t>
            </a:r>
            <a:r>
              <a:rPr lang="en-US" altLang="zh-CN" sz="2400" dirty="0"/>
              <a:t>1</a:t>
            </a:r>
            <a:r>
              <a:rPr lang="zh-CN" altLang="en-US" sz="2400" dirty="0"/>
              <a:t>或</a:t>
            </a:r>
            <a:r>
              <a:rPr lang="en-US" altLang="zh-CN" sz="2400" dirty="0"/>
              <a:t>k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357188" indent="-357188">
              <a:lnSpc>
                <a:spcPct val="105000"/>
              </a:lnSpc>
              <a:buSzPct val="100000"/>
              <a:buFont typeface="+mj-lt"/>
              <a:buAutoNum type="arabicPeriod"/>
            </a:pPr>
            <a:r>
              <a:rPr lang="en-US" altLang="zh-CN" sz="2400" dirty="0"/>
              <a:t>LALR(1)</a:t>
            </a:r>
            <a:r>
              <a:rPr lang="zh-CN" altLang="en-US" sz="2400" dirty="0"/>
              <a:t>：对</a:t>
            </a:r>
            <a:r>
              <a:rPr lang="en-US" altLang="zh-CN" sz="2400" dirty="0"/>
              <a:t>LR(1)</a:t>
            </a:r>
            <a:r>
              <a:rPr lang="zh-CN" altLang="en-US" sz="2400" dirty="0"/>
              <a:t>项目集规范族合并同心集；</a:t>
            </a:r>
          </a:p>
          <a:p>
            <a:pPr>
              <a:lnSpc>
                <a:spcPct val="105000"/>
              </a:lnSpc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由弱到强：</a:t>
            </a:r>
            <a:r>
              <a:rPr lang="en-US" altLang="zh-CN" sz="2400" dirty="0"/>
              <a:t>LR(0)</a:t>
            </a:r>
            <a:r>
              <a:rPr lang="zh-CN" altLang="en-US" sz="2400" dirty="0"/>
              <a:t>、</a:t>
            </a:r>
            <a:r>
              <a:rPr lang="en-US" altLang="zh-CN" sz="2400" dirty="0"/>
              <a:t>SLR(1)</a:t>
            </a:r>
            <a:r>
              <a:rPr lang="zh-CN" altLang="en-US" sz="2400" dirty="0"/>
              <a:t>、</a:t>
            </a:r>
            <a:r>
              <a:rPr lang="en-US" altLang="zh-CN" sz="2400" dirty="0"/>
              <a:t>LALR(1)</a:t>
            </a:r>
            <a:r>
              <a:rPr lang="zh-CN" altLang="en-US" sz="2400" dirty="0"/>
              <a:t>、</a:t>
            </a:r>
            <a:r>
              <a:rPr lang="en-US" altLang="zh-CN" sz="2400" dirty="0"/>
              <a:t>LR(1)</a:t>
            </a:r>
            <a:endParaRPr lang="zh-CN" altLang="en-US" sz="2400" dirty="0"/>
          </a:p>
          <a:p>
            <a:pPr marL="542925" lvl="1">
              <a:lnSpc>
                <a:spcPct val="105000"/>
              </a:lnSpc>
              <a:buSzPct val="65000"/>
              <a:buFont typeface="Wingdings" pitchFamily="2" charset="2"/>
              <a:buChar char="ü"/>
            </a:pPr>
            <a:r>
              <a:rPr lang="en-US" altLang="zh-CN" sz="2200" dirty="0"/>
              <a:t>LR(1)</a:t>
            </a:r>
            <a:r>
              <a:rPr lang="zh-CN" altLang="en-US" sz="2200" dirty="0"/>
              <a:t>中的</a:t>
            </a:r>
            <a:r>
              <a:rPr lang="zh-CN" altLang="en-US" sz="2200" u="sng" dirty="0"/>
              <a:t>向前搜索符号集合</a:t>
            </a:r>
            <a:r>
              <a:rPr lang="en-US" altLang="zh-CN" sz="2200" u="sng" dirty="0"/>
              <a:t>FIRST</a:t>
            </a:r>
            <a:r>
              <a:rPr lang="zh-CN" altLang="en-US" sz="2200" u="sng" dirty="0"/>
              <a:t>是与该项目</a:t>
            </a:r>
            <a:r>
              <a:rPr lang="zh-CN" altLang="en-US" sz="2200" u="sng" dirty="0">
                <a:solidFill>
                  <a:srgbClr val="FF0000"/>
                </a:solidFill>
              </a:rPr>
              <a:t>相关的</a:t>
            </a:r>
            <a:r>
              <a:rPr lang="zh-CN" altLang="en-US" sz="2200" u="sng" dirty="0"/>
              <a:t>非终结符号的</a:t>
            </a:r>
            <a:r>
              <a:rPr lang="en-US" altLang="zh-CN" sz="2200" u="sng" dirty="0"/>
              <a:t>Follow</a:t>
            </a:r>
            <a:r>
              <a:rPr lang="zh-CN" altLang="en-US" sz="2200" u="sng" dirty="0"/>
              <a:t>集的</a:t>
            </a:r>
            <a:r>
              <a:rPr lang="zh-CN" altLang="en-US" sz="2200" u="sng" dirty="0">
                <a:solidFill>
                  <a:srgbClr val="FF0000"/>
                </a:solidFill>
              </a:rPr>
              <a:t>子集</a:t>
            </a:r>
            <a:r>
              <a:rPr lang="zh-CN" altLang="en-US" sz="2200" dirty="0"/>
              <a:t>；</a:t>
            </a:r>
          </a:p>
          <a:p>
            <a:pPr marL="542925" lvl="1">
              <a:lnSpc>
                <a:spcPct val="105000"/>
              </a:lnSpc>
              <a:buSzPct val="65000"/>
              <a:buFont typeface="Wingdings" pitchFamily="2" charset="2"/>
              <a:buChar char="ü"/>
            </a:pPr>
            <a:r>
              <a:rPr lang="en-US" altLang="zh-CN" sz="2200" dirty="0"/>
              <a:t>LALR</a:t>
            </a:r>
            <a:r>
              <a:rPr lang="zh-CN" altLang="en-US" sz="2200" dirty="0"/>
              <a:t>项目的搜索符一般也是相关的非终结符的</a:t>
            </a:r>
            <a:r>
              <a:rPr lang="en-US" altLang="zh-CN" sz="2200" dirty="0"/>
              <a:t>Follow</a:t>
            </a:r>
            <a:r>
              <a:rPr lang="zh-CN" altLang="en-US" sz="2200" dirty="0"/>
              <a:t>集的</a:t>
            </a:r>
            <a:r>
              <a:rPr lang="zh-CN" altLang="en-US" sz="2200" dirty="0">
                <a:solidFill>
                  <a:srgbClr val="FF0000"/>
                </a:solidFill>
              </a:rPr>
              <a:t>子集</a:t>
            </a:r>
            <a:r>
              <a:rPr lang="zh-CN" altLang="en-US" sz="2200" dirty="0"/>
              <a:t>，因此，</a:t>
            </a:r>
            <a:r>
              <a:rPr lang="en-US" altLang="zh-CN" sz="2200" u="sng" dirty="0">
                <a:solidFill>
                  <a:srgbClr val="FF0000"/>
                </a:solidFill>
              </a:rPr>
              <a:t>LALR</a:t>
            </a:r>
            <a:r>
              <a:rPr lang="zh-CN" altLang="en-US" sz="2200" u="sng" dirty="0">
                <a:solidFill>
                  <a:srgbClr val="FF0000"/>
                </a:solidFill>
              </a:rPr>
              <a:t>分析法比</a:t>
            </a:r>
            <a:r>
              <a:rPr lang="en-US" altLang="zh-CN" sz="2200" u="sng" dirty="0">
                <a:solidFill>
                  <a:srgbClr val="FF0000"/>
                </a:solidFill>
              </a:rPr>
              <a:t>SLR</a:t>
            </a:r>
            <a:r>
              <a:rPr lang="zh-CN" altLang="en-US" sz="2200" u="sng" dirty="0">
                <a:solidFill>
                  <a:srgbClr val="FF0000"/>
                </a:solidFill>
              </a:rPr>
              <a:t>分析法强</a:t>
            </a:r>
            <a:r>
              <a:rPr lang="zh-CN" altLang="en-US" sz="2200" dirty="0"/>
              <a:t>。</a:t>
            </a:r>
          </a:p>
          <a:p>
            <a:pPr>
              <a:lnSpc>
                <a:spcPct val="105000"/>
              </a:lnSpc>
              <a:buSzPct val="50000"/>
              <a:buFont typeface="Wingdings" pitchFamily="2" charset="2"/>
              <a:buChar char="n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150"/>
            <a:ext cx="7886700" cy="903235"/>
          </a:xfrm>
        </p:spPr>
        <p:txBody>
          <a:bodyPr/>
          <a:lstStyle/>
          <a:p>
            <a:r>
              <a:rPr lang="zh-CN" altLang="en-US" sz="3600" dirty="0"/>
              <a:t>各种</a:t>
            </a:r>
            <a:r>
              <a:rPr lang="en-US" altLang="zh-CN" sz="3600" dirty="0"/>
              <a:t>LR</a:t>
            </a:r>
            <a:r>
              <a:rPr lang="zh-CN" altLang="en-US" sz="3600" dirty="0"/>
              <a:t>能力比较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2211" y="3418910"/>
            <a:ext cx="1037918" cy="563614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LR(0)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2534508" y="3377843"/>
            <a:ext cx="1076632" cy="560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224788" y="3082873"/>
            <a:ext cx="2566220" cy="1135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18309" y="2891144"/>
            <a:ext cx="4232787" cy="15633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856078" y="2537183"/>
            <a:ext cx="5589639" cy="25219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669511" y="3422085"/>
            <a:ext cx="1268976" cy="471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893627" y="3407337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LALR(1)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397964" y="3407338"/>
            <a:ext cx="1180485" cy="63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LR(1)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318445" y="5250884"/>
            <a:ext cx="2940460" cy="66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lvl="0" indent="-228600" defTabSz="914400" eaLnBrk="0" hangingPunct="0"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LR(k),k</a:t>
            </a:r>
            <a:r>
              <a:rPr lang="zh-CN" altLang="en-US" sz="28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</a:rPr>
              <a:t>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417905" y="1376977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瞎子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735428" y="1381893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noProof="0" dirty="0">
                <a:solidFill>
                  <a:schemeClr val="accent4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近视眼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4490510" y="1381894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>
                <a:solidFill>
                  <a:schemeClr val="accent4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视力</a:t>
            </a:r>
            <a:r>
              <a:rPr lang="en-US" altLang="zh-CN" sz="2400" dirty="0">
                <a:solidFill>
                  <a:schemeClr val="accent4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6127556" y="1381893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noProof="0" dirty="0">
                <a:solidFill>
                  <a:schemeClr val="accent4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视力</a:t>
            </a:r>
            <a:r>
              <a:rPr lang="en-US" altLang="zh-CN" sz="2400" noProof="0" dirty="0">
                <a:solidFill>
                  <a:schemeClr val="accent4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rPr>
              <a:t>1.5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1791518" y="5673673"/>
            <a:ext cx="1313221" cy="530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千里眼</a:t>
            </a:r>
          </a:p>
        </p:txBody>
      </p:sp>
      <p:cxnSp>
        <p:nvCxnSpPr>
          <p:cNvPr id="21" name="直接箭头连接符 20"/>
          <p:cNvCxnSpPr>
            <a:stCxn id="13" idx="2"/>
            <a:endCxn id="4" idx="1"/>
          </p:cNvCxnSpPr>
          <p:nvPr/>
        </p:nvCxnSpPr>
        <p:spPr>
          <a:xfrm>
            <a:off x="2074516" y="1907920"/>
            <a:ext cx="617661" cy="1551997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44528" y="1853848"/>
            <a:ext cx="617661" cy="1551997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2"/>
          </p:cNvCxnSpPr>
          <p:nvPr/>
        </p:nvCxnSpPr>
        <p:spPr>
          <a:xfrm>
            <a:off x="5147121" y="1912837"/>
            <a:ext cx="204682" cy="1522499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621936" y="1853842"/>
            <a:ext cx="56813" cy="1479754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021149" y="5634344"/>
            <a:ext cx="1179871" cy="206479"/>
          </a:xfrm>
          <a:prstGeom prst="straightConnector1">
            <a:avLst/>
          </a:prstGeom>
          <a:ln w="12700">
            <a:solidFill>
              <a:srgbClr val="FF0000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07973"/>
            <a:ext cx="7886700" cy="677863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43025"/>
            <a:ext cx="7858125" cy="22860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构造下列文法的</a:t>
            </a:r>
            <a:r>
              <a:rPr lang="en-US" altLang="zh-CN" dirty="0"/>
              <a:t>LALR</a:t>
            </a:r>
            <a:r>
              <a:rPr lang="zh-CN" altLang="en-US" dirty="0"/>
              <a:t>分析表</a:t>
            </a:r>
            <a:endParaRPr lang="en-US" altLang="zh-CN" dirty="0"/>
          </a:p>
          <a:p>
            <a:pPr marL="1346200">
              <a:buNone/>
            </a:pPr>
            <a:r>
              <a:rPr lang="en-US" altLang="zh-CN" dirty="0"/>
              <a:t>E</a:t>
            </a:r>
            <a:r>
              <a:rPr lang="en-US" altLang="zh-CN" dirty="0">
                <a:sym typeface="Symbol" pitchFamily="18" charset="2"/>
              </a:rPr>
              <a:t>E+T|T</a:t>
            </a:r>
          </a:p>
          <a:p>
            <a:pPr marL="1346200">
              <a:spcBef>
                <a:spcPts val="0"/>
              </a:spcBef>
              <a:buNone/>
            </a:pPr>
            <a:r>
              <a:rPr lang="en-US" altLang="zh-CN" dirty="0"/>
              <a:t>T</a:t>
            </a:r>
            <a:r>
              <a:rPr lang="en-US" altLang="zh-CN" dirty="0">
                <a:sym typeface="Symbol" pitchFamily="18" charset="2"/>
              </a:rPr>
              <a:t>TF|F</a:t>
            </a:r>
          </a:p>
          <a:p>
            <a:pPr marL="1346200">
              <a:spcBef>
                <a:spcPts val="0"/>
              </a:spcBef>
              <a:buNone/>
            </a:pPr>
            <a:r>
              <a:rPr lang="en-US" altLang="zh-CN" dirty="0"/>
              <a:t>F</a:t>
            </a:r>
            <a:r>
              <a:rPr lang="en-US" altLang="zh-CN" dirty="0">
                <a:sym typeface="Symbol" pitchFamily="18" charset="2"/>
              </a:rPr>
              <a:t>F*|</a:t>
            </a:r>
            <a:r>
              <a:rPr lang="en-US" altLang="zh-CN" dirty="0" err="1">
                <a:sym typeface="Symbol" pitchFamily="18" charset="2"/>
              </a:rPr>
              <a:t>a|b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标题 1"/>
          <p:cNvSpPr>
            <a:spLocks noGrp="1"/>
          </p:cNvSpPr>
          <p:nvPr>
            <p:ph type="title"/>
          </p:nvPr>
        </p:nvSpPr>
        <p:spPr>
          <a:xfrm>
            <a:off x="2819400" y="245064"/>
            <a:ext cx="3623310" cy="7112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rgbClr val="1E1CE3"/>
                </a:solidFill>
              </a:rPr>
              <a:t>SLR</a:t>
            </a:r>
            <a:r>
              <a:rPr lang="zh-CN" altLang="en-US" sz="3600" dirty="0">
                <a:solidFill>
                  <a:srgbClr val="1E1CE3"/>
                </a:solidFill>
              </a:rPr>
              <a:t>方法要点</a:t>
            </a:r>
            <a:endParaRPr lang="en-US" altLang="zh-CN" sz="3600" dirty="0">
              <a:solidFill>
                <a:srgbClr val="1E1CE3"/>
              </a:solidFill>
            </a:endParaRPr>
          </a:p>
        </p:txBody>
      </p:sp>
      <p:sp>
        <p:nvSpPr>
          <p:cNvPr id="123907" name="内容占位符 6"/>
          <p:cNvSpPr>
            <a:spLocks noGrp="1"/>
          </p:cNvSpPr>
          <p:nvPr>
            <p:ph idx="1"/>
          </p:nvPr>
        </p:nvSpPr>
        <p:spPr>
          <a:xfrm>
            <a:off x="655940" y="1350916"/>
            <a:ext cx="7914251" cy="4821284"/>
          </a:xfrm>
        </p:spPr>
        <p:txBody>
          <a:bodyPr/>
          <a:lstStyle/>
          <a:p>
            <a:pPr marL="274638" indent="-274638" algn="just" eaLnBrk="1" hangingPunct="1">
              <a:lnSpc>
                <a:spcPct val="110000"/>
              </a:lnSpc>
              <a:buSzPct val="65000"/>
            </a:pP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对于项目：</a:t>
            </a:r>
            <a:endParaRPr lang="en-US" altLang="zh-CN" sz="2400" dirty="0">
              <a:solidFill>
                <a:srgbClr val="1E1CE3"/>
              </a:solidFill>
              <a:sym typeface="+mn-ea"/>
            </a:endParaRPr>
          </a:p>
          <a:p>
            <a:pPr marL="271463" indent="0" algn="just" eaLnBrk="1" hangingPunct="1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若</a:t>
            </a:r>
            <a:r>
              <a:rPr lang="en-US" altLang="zh-CN" sz="2400" dirty="0">
                <a:solidFill>
                  <a:srgbClr val="1E1CE3"/>
                </a:solidFill>
                <a:sym typeface="+mn-ea"/>
              </a:rPr>
              <a:t>a=b</a:t>
            </a: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，则移进，其中，</a:t>
            </a:r>
            <a:r>
              <a:rPr lang="en-US" altLang="zh-CN" sz="2400" dirty="0">
                <a:solidFill>
                  <a:srgbClr val="1E1CE3"/>
                </a:solidFill>
                <a:sym typeface="+mn-ea"/>
              </a:rPr>
              <a:t>a</a:t>
            </a: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是输入字符；</a:t>
            </a:r>
            <a:endParaRPr lang="en-US" altLang="zh-CN" sz="2400" dirty="0">
              <a:solidFill>
                <a:srgbClr val="1E1CE3"/>
              </a:solidFill>
              <a:sym typeface="+mn-ea"/>
            </a:endParaRPr>
          </a:p>
          <a:p>
            <a:pPr marL="271463" indent="0" algn="just" eaLnBrk="1" hangingPunct="1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若</a:t>
            </a:r>
            <a:r>
              <a:rPr lang="en-US" altLang="zh-CN" sz="2400" dirty="0" err="1">
                <a:solidFill>
                  <a:srgbClr val="1E1CE3"/>
                </a:solidFill>
                <a:sym typeface="+mn-ea"/>
              </a:rPr>
              <a:t>a∈FOLLOW</a:t>
            </a:r>
            <a:r>
              <a:rPr lang="en-US" altLang="zh-CN" sz="2400" dirty="0">
                <a:solidFill>
                  <a:srgbClr val="1E1CE3"/>
                </a:solidFill>
                <a:sym typeface="+mn-ea"/>
              </a:rPr>
              <a:t>(A)</a:t>
            </a: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，则用产生式</a:t>
            </a:r>
            <a:r>
              <a:rPr lang="en-US" altLang="zh-CN" sz="2400" dirty="0" err="1">
                <a:solidFill>
                  <a:srgbClr val="1E1CE3"/>
                </a:solidFill>
                <a:sym typeface="+mn-ea"/>
              </a:rPr>
              <a:t>A</a:t>
            </a:r>
            <a:r>
              <a:rPr lang="en-US" altLang="zh-CN" sz="2400" dirty="0" err="1">
                <a:solidFill>
                  <a:srgbClr val="1E1CE3"/>
                </a:solidFill>
                <a:latin typeface="宋体" pitchFamily="2" charset="-122"/>
                <a:ea typeface="宋体" pitchFamily="2" charset="-122"/>
                <a:sym typeface="+mn-ea"/>
              </a:rPr>
              <a:t>→</a:t>
            </a:r>
            <a:r>
              <a:rPr lang="en-US" altLang="zh-CN" sz="2400" dirty="0" err="1">
                <a:solidFill>
                  <a:srgbClr val="1E1CE3"/>
                </a:solidFill>
                <a:cs typeface="Arial" pitchFamily="34" charset="0"/>
                <a:sym typeface="+mn-ea"/>
              </a:rPr>
              <a:t>α</a:t>
            </a:r>
            <a:r>
              <a:rPr lang="zh-CN" altLang="en-US" sz="2400" dirty="0">
                <a:solidFill>
                  <a:srgbClr val="1E1CE3"/>
                </a:solidFill>
                <a:cs typeface="Arial" pitchFamily="34" charset="0"/>
                <a:sym typeface="+mn-ea"/>
              </a:rPr>
              <a:t>进行归约；</a:t>
            </a:r>
          </a:p>
          <a:p>
            <a:pPr marL="271463" indent="0" algn="just" eaLnBrk="1" hangingPunct="1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若</a:t>
            </a:r>
            <a:r>
              <a:rPr lang="en-US" altLang="zh-CN" sz="2400" dirty="0" err="1">
                <a:solidFill>
                  <a:srgbClr val="1E1CE3"/>
                </a:solidFill>
                <a:sym typeface="+mn-ea"/>
              </a:rPr>
              <a:t>a∈FOLLOW</a:t>
            </a:r>
            <a:r>
              <a:rPr lang="en-US" altLang="zh-CN" sz="2400" dirty="0">
                <a:solidFill>
                  <a:srgbClr val="1E1CE3"/>
                </a:solidFill>
                <a:sym typeface="+mn-ea"/>
              </a:rPr>
              <a:t>(B)</a:t>
            </a: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，则用产生式</a:t>
            </a:r>
            <a:r>
              <a:rPr lang="en-US" altLang="zh-CN" sz="2400" dirty="0" err="1">
                <a:solidFill>
                  <a:srgbClr val="1E1CE3"/>
                </a:solidFill>
                <a:sym typeface="+mn-ea"/>
              </a:rPr>
              <a:t>B</a:t>
            </a:r>
            <a:r>
              <a:rPr lang="en-US" altLang="zh-CN" sz="2400" dirty="0" err="1">
                <a:solidFill>
                  <a:srgbClr val="1E1CE3"/>
                </a:solidFill>
                <a:latin typeface="宋体" pitchFamily="2" charset="-122"/>
                <a:ea typeface="宋体" pitchFamily="2" charset="-122"/>
                <a:sym typeface="+mn-ea"/>
              </a:rPr>
              <a:t>→</a:t>
            </a:r>
            <a:r>
              <a:rPr lang="en-US" altLang="zh-CN" sz="2400" dirty="0" err="1">
                <a:solidFill>
                  <a:srgbClr val="1E1CE3"/>
                </a:solidFill>
                <a:sym typeface="+mn-ea"/>
              </a:rPr>
              <a:t>α</a:t>
            </a:r>
            <a:r>
              <a:rPr lang="zh-CN" altLang="en-US" sz="2400" dirty="0">
                <a:solidFill>
                  <a:srgbClr val="1E1CE3"/>
                </a:solidFill>
                <a:sym typeface="+mn-ea"/>
              </a:rPr>
              <a:t>进行归约；</a:t>
            </a:r>
          </a:p>
          <a:p>
            <a:pPr marL="271463" indent="0" algn="just" eaLnBrk="1" hangingPunct="1">
              <a:lnSpc>
                <a:spcPct val="110000"/>
              </a:lnSpc>
              <a:buSzPct val="100000"/>
              <a:buFont typeface="+mj-lt"/>
              <a:buAutoNum type="arabicPeriod"/>
            </a:pPr>
            <a:r>
              <a:rPr lang="zh-CN" altLang="en-US" sz="2400" dirty="0">
                <a:solidFill>
                  <a:srgbClr val="1E1CE3"/>
                </a:solidFill>
              </a:rPr>
              <a:t>此外，报错。</a:t>
            </a:r>
          </a:p>
          <a:p>
            <a:pPr algn="just" eaLnBrk="1" hangingPunct="1">
              <a:lnSpc>
                <a:spcPct val="110000"/>
              </a:lnSpc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1E1CE3"/>
                </a:solidFill>
              </a:rPr>
              <a:t>先决条件：</a:t>
            </a:r>
            <a:endParaRPr lang="en-US" altLang="zh-CN" sz="2400" dirty="0">
              <a:solidFill>
                <a:srgbClr val="1E1CE3"/>
              </a:solidFill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200" dirty="0">
                <a:solidFill>
                  <a:srgbClr val="1E1CE3"/>
                </a:solidFill>
                <a:sym typeface="+mn-ea"/>
              </a:rPr>
              <a:t>FOLLOW(A)∩FOLLOW(B)</a:t>
            </a:r>
            <a:r>
              <a:rPr lang="zh-CN" altLang="en-US" sz="2200" dirty="0">
                <a:solidFill>
                  <a:srgbClr val="1E1CE3"/>
                </a:solidFill>
                <a:sym typeface="+mn-ea"/>
              </a:rPr>
              <a:t>＝</a:t>
            </a:r>
            <a:r>
              <a:rPr lang="en-US" altLang="zh-CN" sz="2200" dirty="0">
                <a:solidFill>
                  <a:srgbClr val="1E1CE3"/>
                </a:solidFill>
                <a:sym typeface="+mn-ea"/>
              </a:rPr>
              <a:t>φ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200" dirty="0">
                <a:solidFill>
                  <a:srgbClr val="1E1CE3"/>
                </a:solidFill>
                <a:sym typeface="+mn-ea"/>
              </a:rPr>
              <a:t>FOLLOW(A)∩{b}</a:t>
            </a:r>
            <a:r>
              <a:rPr lang="zh-CN" altLang="en-US" sz="2200" dirty="0">
                <a:solidFill>
                  <a:srgbClr val="1E1CE3"/>
                </a:solidFill>
                <a:sym typeface="+mn-ea"/>
              </a:rPr>
              <a:t>＝</a:t>
            </a:r>
            <a:r>
              <a:rPr lang="en-US" altLang="zh-CN" sz="2200" dirty="0">
                <a:solidFill>
                  <a:srgbClr val="1E1CE3"/>
                </a:solidFill>
                <a:sym typeface="+mn-ea"/>
              </a:rPr>
              <a:t>φ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sz="2200" dirty="0">
                <a:solidFill>
                  <a:srgbClr val="1E1CE3"/>
                </a:solidFill>
                <a:sym typeface="+mn-ea"/>
              </a:rPr>
              <a:t>FOLLOW(B)∩{b}</a:t>
            </a:r>
            <a:r>
              <a:rPr lang="zh-CN" altLang="en-US" sz="2200" dirty="0">
                <a:solidFill>
                  <a:srgbClr val="1E1CE3"/>
                </a:solidFill>
                <a:sym typeface="+mn-ea"/>
              </a:rPr>
              <a:t>＝</a:t>
            </a:r>
            <a:r>
              <a:rPr lang="en-US" altLang="zh-CN" sz="2200" dirty="0">
                <a:solidFill>
                  <a:srgbClr val="1E1CE3"/>
                </a:solidFill>
                <a:sym typeface="+mn-ea"/>
              </a:rPr>
              <a:t>φ</a:t>
            </a:r>
          </a:p>
        </p:txBody>
      </p:sp>
      <p:pic>
        <p:nvPicPr>
          <p:cNvPr id="123909" name="图片 9" descr="屏幕剪辑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025" y="940766"/>
            <a:ext cx="82359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93626" y="6356350"/>
            <a:ext cx="521724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37483" y="1341119"/>
            <a:ext cx="4602480" cy="48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等线" pitchFamily="2" charset="-122"/>
                <a:sym typeface="+mn-ea"/>
              </a:rPr>
              <a:t>I</a:t>
            </a:r>
            <a:r>
              <a:rPr lang="en-US" altLang="zh-CN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等线" pitchFamily="2" charset="-122"/>
                <a:sym typeface="+mn-ea"/>
              </a:rPr>
              <a:t>={X</a:t>
            </a: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α</a:t>
            </a:r>
            <a:r>
              <a:rPr lang="zh-CN" altLang="en-US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·</a:t>
            </a:r>
            <a:r>
              <a:rPr lang="en-US" altLang="zh-CN" sz="22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bβ</a:t>
            </a:r>
            <a:r>
              <a:rPr lang="zh-CN" altLang="en-US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，</a:t>
            </a:r>
            <a:r>
              <a:rPr lang="en-US" altLang="zh-CN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A</a:t>
            </a: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α</a:t>
            </a:r>
            <a:r>
              <a:rPr lang="zh-CN" altLang="en-US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·</a:t>
            </a:r>
            <a:r>
              <a:rPr lang="zh-CN" altLang="en-US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，</a:t>
            </a:r>
            <a:r>
              <a:rPr lang="en-US" altLang="zh-CN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B</a:t>
            </a:r>
            <a:r>
              <a:rPr lang="zh-CN" altLang="en-US" sz="24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α</a:t>
            </a:r>
            <a:r>
              <a:rPr lang="zh-CN" altLang="en-US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Arial" pitchFamily="34" charset="0"/>
                <a:sym typeface="+mn-ea"/>
              </a:rPr>
              <a:t>·</a:t>
            </a:r>
            <a:r>
              <a:rPr lang="en-US" altLang="zh-CN" sz="22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  <a:cs typeface="等线" pitchFamily="2" charset="-122"/>
                <a:sym typeface="+mn-ea"/>
              </a:rPr>
              <a:t>}</a:t>
            </a:r>
            <a:endParaRPr lang="zh-CN" altLang="en-US" sz="22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15495"/>
            <a:ext cx="7886700" cy="1027011"/>
          </a:xfrm>
        </p:spPr>
        <p:txBody>
          <a:bodyPr/>
          <a:lstStyle/>
          <a:p>
            <a:r>
              <a:rPr lang="zh-CN" altLang="en-US" sz="3600" dirty="0"/>
              <a:t>二义文法的应用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05"/>
          <p:cNvSpPr>
            <a:spLocks noGrp="1"/>
          </p:cNvSpPr>
          <p:nvPr>
            <p:ph type="title"/>
          </p:nvPr>
        </p:nvSpPr>
        <p:spPr>
          <a:xfrm>
            <a:off x="628650" y="143635"/>
            <a:ext cx="7886700" cy="678610"/>
          </a:xfrm>
        </p:spPr>
        <p:txBody>
          <a:bodyPr/>
          <a:lstStyle/>
          <a:p>
            <a:r>
              <a:rPr lang="zh-CN" altLang="en-US" sz="3600" dirty="0"/>
              <a:t>为什么不能有二义性文法</a:t>
            </a:r>
          </a:p>
        </p:txBody>
      </p:sp>
      <p:sp>
        <p:nvSpPr>
          <p:cNvPr id="107" name="内容占位符 106"/>
          <p:cNvSpPr>
            <a:spLocks noGrp="1"/>
          </p:cNvSpPr>
          <p:nvPr>
            <p:ph idx="1"/>
          </p:nvPr>
        </p:nvSpPr>
        <p:spPr>
          <a:xfrm>
            <a:off x="656565" y="1223755"/>
            <a:ext cx="3510390" cy="2295255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例：</a:t>
            </a:r>
            <a:r>
              <a:rPr lang="zh-CN" altLang="en-US" sz="2400" dirty="0"/>
              <a:t>分析</a:t>
            </a:r>
            <a:r>
              <a:rPr lang="en-US" altLang="zh-CN" sz="2400" dirty="0">
                <a:solidFill>
                  <a:srgbClr val="C00000"/>
                </a:solidFill>
              </a:rPr>
              <a:t>2+3</a:t>
            </a:r>
            <a:r>
              <a:rPr lang="zh-CN" altLang="en-US" sz="2400" dirty="0"/>
              <a:t>*</a:t>
            </a:r>
            <a:r>
              <a:rPr lang="en-US" altLang="zh-CN" sz="2400" dirty="0"/>
              <a:t>4</a:t>
            </a:r>
          </a:p>
          <a:p>
            <a:pPr marL="314325" indent="0">
              <a:buNone/>
            </a:pPr>
            <a:r>
              <a:rPr lang="en-US" altLang="zh-CN" sz="2400" dirty="0"/>
              <a:t>2+3</a:t>
            </a:r>
            <a:r>
              <a:rPr lang="zh-CN" altLang="en-US" sz="2400" dirty="0"/>
              <a:t>是句柄吗？</a:t>
            </a:r>
            <a:endParaRPr lang="en-US" altLang="zh-CN" sz="2400" dirty="0"/>
          </a:p>
          <a:p>
            <a:pPr lvl="1" indent="0">
              <a:buNone/>
            </a:pPr>
            <a:r>
              <a:rPr lang="zh-CN" altLang="en-US" sz="2000" dirty="0"/>
              <a:t>不知道！</a:t>
            </a:r>
            <a:endParaRPr lang="en-US" altLang="zh-CN" sz="2000" dirty="0"/>
          </a:p>
          <a:p>
            <a:pPr marL="357188" indent="-357188"/>
            <a:r>
              <a:rPr lang="zh-CN" altLang="en-US" sz="2400" dirty="0">
                <a:solidFill>
                  <a:srgbClr val="C00000"/>
                </a:solidFill>
              </a:rPr>
              <a:t>分析表做不出来。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14515" y="6394245"/>
            <a:ext cx="432960" cy="365125"/>
          </a:xfrm>
        </p:spPr>
        <p:txBody>
          <a:bodyPr/>
          <a:lstStyle/>
          <a:p>
            <a:pPr>
              <a:defRPr/>
            </a:pPr>
            <a:fld id="{EFC3A549-9C13-4399-83C7-A4E2E0BD550C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grpSp>
        <p:nvGrpSpPr>
          <p:cNvPr id="2" name="组合 78"/>
          <p:cNvGrpSpPr/>
          <p:nvPr/>
        </p:nvGrpSpPr>
        <p:grpSpPr>
          <a:xfrm>
            <a:off x="5924564" y="3008888"/>
            <a:ext cx="2386934" cy="2703174"/>
            <a:chOff x="986804" y="2011680"/>
            <a:chExt cx="2386934" cy="2703174"/>
          </a:xfrm>
        </p:grpSpPr>
        <p:grpSp>
          <p:nvGrpSpPr>
            <p:cNvPr id="3" name="组合 7"/>
            <p:cNvGrpSpPr/>
            <p:nvPr/>
          </p:nvGrpSpPr>
          <p:grpSpPr>
            <a:xfrm>
              <a:off x="986804" y="2727960"/>
              <a:ext cx="594360" cy="472440"/>
              <a:chOff x="1249680" y="2072640"/>
              <a:chExt cx="594360" cy="472440"/>
            </a:xfrm>
          </p:grpSpPr>
          <p:sp>
            <p:nvSpPr>
              <p:cNvPr id="60" name="椭圆 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61" name="矩形 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5" name="组合 35"/>
            <p:cNvGrpSpPr/>
            <p:nvPr/>
          </p:nvGrpSpPr>
          <p:grpSpPr>
            <a:xfrm>
              <a:off x="1600200" y="2011680"/>
              <a:ext cx="594360" cy="472440"/>
              <a:chOff x="1249680" y="2072640"/>
              <a:chExt cx="594360" cy="472440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6" name="组合 38"/>
            <p:cNvGrpSpPr/>
            <p:nvPr/>
          </p:nvGrpSpPr>
          <p:grpSpPr>
            <a:xfrm>
              <a:off x="1600200" y="2727960"/>
              <a:ext cx="594360" cy="472440"/>
              <a:chOff x="1249680" y="2072640"/>
              <a:chExt cx="594360" cy="472440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1" name="组合 41"/>
            <p:cNvGrpSpPr/>
            <p:nvPr/>
          </p:nvGrpSpPr>
          <p:grpSpPr>
            <a:xfrm>
              <a:off x="2243125" y="2727960"/>
              <a:ext cx="594360" cy="472440"/>
              <a:chOff x="1249680" y="2072640"/>
              <a:chExt cx="594360" cy="47244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2" name="组合 44"/>
            <p:cNvGrpSpPr/>
            <p:nvPr/>
          </p:nvGrpSpPr>
          <p:grpSpPr>
            <a:xfrm>
              <a:off x="986804" y="3529011"/>
              <a:ext cx="594360" cy="472440"/>
              <a:chOff x="1249680" y="2065975"/>
              <a:chExt cx="594360" cy="47244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249680" y="2065975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3" name="组合 47"/>
            <p:cNvGrpSpPr/>
            <p:nvPr/>
          </p:nvGrpSpPr>
          <p:grpSpPr>
            <a:xfrm>
              <a:off x="1716398" y="3535676"/>
              <a:ext cx="594360" cy="472440"/>
              <a:chOff x="1249680" y="2072640"/>
              <a:chExt cx="594360" cy="472440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4" name="组合 50"/>
            <p:cNvGrpSpPr/>
            <p:nvPr/>
          </p:nvGrpSpPr>
          <p:grpSpPr>
            <a:xfrm>
              <a:off x="2243125" y="3564254"/>
              <a:ext cx="594360" cy="472440"/>
              <a:chOff x="1249680" y="2101218"/>
              <a:chExt cx="594360" cy="47244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249680" y="2101218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5" name="组合 53"/>
            <p:cNvGrpSpPr/>
            <p:nvPr/>
          </p:nvGrpSpPr>
          <p:grpSpPr>
            <a:xfrm>
              <a:off x="2774615" y="3535676"/>
              <a:ext cx="594360" cy="472440"/>
              <a:chOff x="1249680" y="2072640"/>
              <a:chExt cx="594360" cy="47244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7" name="组合 56"/>
            <p:cNvGrpSpPr/>
            <p:nvPr/>
          </p:nvGrpSpPr>
          <p:grpSpPr>
            <a:xfrm>
              <a:off x="2779378" y="4242414"/>
              <a:ext cx="594360" cy="472440"/>
              <a:chOff x="1249680" y="2065975"/>
              <a:chExt cx="594360" cy="472440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249680" y="2065975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18" name="组合 59"/>
            <p:cNvGrpSpPr/>
            <p:nvPr/>
          </p:nvGrpSpPr>
          <p:grpSpPr>
            <a:xfrm>
              <a:off x="1716398" y="4237651"/>
              <a:ext cx="594360" cy="472440"/>
              <a:chOff x="1249680" y="2065975"/>
              <a:chExt cx="594360" cy="47244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249680" y="2065975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33" name="直接箭头连接符 32"/>
            <p:cNvCxnSpPr>
              <a:stCxn id="58" idx="3"/>
            </p:cNvCxnSpPr>
            <p:nvPr/>
          </p:nvCxnSpPr>
          <p:spPr>
            <a:xfrm flipH="1">
              <a:off x="1400763" y="2395159"/>
              <a:ext cx="358838" cy="4617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endCxn id="54" idx="1"/>
            </p:cNvCxnSpPr>
            <p:nvPr/>
          </p:nvCxnSpPr>
          <p:spPr>
            <a:xfrm>
              <a:off x="2012013" y="2404684"/>
              <a:ext cx="390513" cy="4521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2085972" y="3133348"/>
              <a:ext cx="345600" cy="496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2631138" y="3133345"/>
              <a:ext cx="345600" cy="4968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892951" y="2452309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2540651" y="3171447"/>
              <a:ext cx="0" cy="43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273827" y="3166685"/>
              <a:ext cx="0" cy="43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2012013" y="3971547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074051" y="3971547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22"/>
          <p:cNvGrpSpPr/>
          <p:nvPr/>
        </p:nvGrpSpPr>
        <p:grpSpPr>
          <a:xfrm>
            <a:off x="2861810" y="3008888"/>
            <a:ext cx="2395557" cy="2703174"/>
            <a:chOff x="2126927" y="3337560"/>
            <a:chExt cx="2395557" cy="2703174"/>
          </a:xfrm>
        </p:grpSpPr>
        <p:grpSp>
          <p:nvGrpSpPr>
            <p:cNvPr id="22" name="组合 7"/>
            <p:cNvGrpSpPr/>
            <p:nvPr/>
          </p:nvGrpSpPr>
          <p:grpSpPr>
            <a:xfrm>
              <a:off x="2663204" y="4053840"/>
              <a:ext cx="594360" cy="472440"/>
              <a:chOff x="1249680" y="2072640"/>
              <a:chExt cx="594360" cy="472440"/>
            </a:xfrm>
          </p:grpSpPr>
          <p:sp>
            <p:nvSpPr>
              <p:cNvPr id="103" name="椭圆 5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104" name="矩形 6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3" name="组合 35"/>
            <p:cNvGrpSpPr/>
            <p:nvPr/>
          </p:nvGrpSpPr>
          <p:grpSpPr>
            <a:xfrm>
              <a:off x="3276600" y="3337560"/>
              <a:ext cx="594360" cy="472440"/>
              <a:chOff x="1249680" y="2072640"/>
              <a:chExt cx="594360" cy="472440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4" name="组合 38"/>
            <p:cNvGrpSpPr/>
            <p:nvPr/>
          </p:nvGrpSpPr>
          <p:grpSpPr>
            <a:xfrm>
              <a:off x="3271837" y="4082418"/>
              <a:ext cx="594360" cy="472440"/>
              <a:chOff x="1244917" y="2101218"/>
              <a:chExt cx="594360" cy="472440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244917" y="2101218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grpSp>
          <p:nvGrpSpPr>
            <p:cNvPr id="25" name="组合 41"/>
            <p:cNvGrpSpPr/>
            <p:nvPr/>
          </p:nvGrpSpPr>
          <p:grpSpPr>
            <a:xfrm>
              <a:off x="3919525" y="4053840"/>
              <a:ext cx="594360" cy="472440"/>
              <a:chOff x="1249680" y="2072640"/>
              <a:chExt cx="594360" cy="472440"/>
            </a:xfrm>
          </p:grpSpPr>
          <p:sp>
            <p:nvSpPr>
              <p:cNvPr id="97" name="椭圆 96"/>
              <p:cNvSpPr/>
              <p:nvPr/>
            </p:nvSpPr>
            <p:spPr>
              <a:xfrm>
                <a:off x="1356360" y="2148840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00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249680" y="2072640"/>
                <a:ext cx="594360" cy="4724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endParaRPr lang="zh-CN" altLang="en-US" sz="22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</p:grpSp>
        <p:cxnSp>
          <p:nvCxnSpPr>
            <p:cNvPr id="67" name="直接箭头连接符 66"/>
            <p:cNvCxnSpPr>
              <a:stCxn id="101" idx="3"/>
            </p:cNvCxnSpPr>
            <p:nvPr/>
          </p:nvCxnSpPr>
          <p:spPr>
            <a:xfrm flipH="1">
              <a:off x="3077163" y="3721039"/>
              <a:ext cx="358838" cy="46172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endCxn id="97" idx="1"/>
            </p:cNvCxnSpPr>
            <p:nvPr/>
          </p:nvCxnSpPr>
          <p:spPr>
            <a:xfrm>
              <a:off x="3688413" y="3730564"/>
              <a:ext cx="390513" cy="4521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3569351" y="3778189"/>
              <a:ext cx="0" cy="34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120"/>
            <p:cNvGrpSpPr/>
            <p:nvPr/>
          </p:nvGrpSpPr>
          <p:grpSpPr>
            <a:xfrm>
              <a:off x="3928124" y="4492565"/>
              <a:ext cx="594360" cy="834766"/>
              <a:chOff x="2663204" y="4492565"/>
              <a:chExt cx="594360" cy="834766"/>
            </a:xfrm>
          </p:grpSpPr>
          <p:grpSp>
            <p:nvGrpSpPr>
              <p:cNvPr id="27" name="组合 44"/>
              <p:cNvGrpSpPr/>
              <p:nvPr/>
            </p:nvGrpSpPr>
            <p:grpSpPr>
              <a:xfrm>
                <a:off x="2663204" y="4854891"/>
                <a:ext cx="594360" cy="472440"/>
                <a:chOff x="1249680" y="2065975"/>
                <a:chExt cx="594360" cy="472440"/>
              </a:xfrm>
            </p:grpSpPr>
            <p:sp>
              <p:nvSpPr>
                <p:cNvPr id="95" name="椭圆 94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1249680" y="2065975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 err="1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i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cxnSp>
            <p:nvCxnSpPr>
              <p:cNvPr id="94" name="直接箭头连接符 93"/>
              <p:cNvCxnSpPr/>
              <p:nvPr/>
            </p:nvCxnSpPr>
            <p:spPr>
              <a:xfrm>
                <a:off x="2950227" y="4492565"/>
                <a:ext cx="0" cy="432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121"/>
            <p:cNvGrpSpPr/>
            <p:nvPr/>
          </p:nvGrpSpPr>
          <p:grpSpPr>
            <a:xfrm>
              <a:off x="2126927" y="4459225"/>
              <a:ext cx="1657340" cy="1581509"/>
              <a:chOff x="2112638" y="4459225"/>
              <a:chExt cx="1657340" cy="1581509"/>
            </a:xfrm>
          </p:grpSpPr>
          <p:grpSp>
            <p:nvGrpSpPr>
              <p:cNvPr id="29" name="组合 47"/>
              <p:cNvGrpSpPr/>
              <p:nvPr/>
            </p:nvGrpSpPr>
            <p:grpSpPr>
              <a:xfrm>
                <a:off x="2127878" y="4861556"/>
                <a:ext cx="594360" cy="472440"/>
                <a:chOff x="1249680" y="2072640"/>
                <a:chExt cx="594360" cy="472440"/>
              </a:xfrm>
            </p:grpSpPr>
            <p:sp>
              <p:nvSpPr>
                <p:cNvPr id="91" name="椭圆 90"/>
                <p:cNvSpPr/>
                <p:nvPr/>
              </p:nvSpPr>
              <p:spPr>
                <a:xfrm>
                  <a:off x="1356360" y="2148840"/>
                  <a:ext cx="360000" cy="360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200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249680" y="2072640"/>
                  <a:ext cx="594360" cy="47244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rPr>
                    <a:t>E</a:t>
                  </a:r>
                  <a:endParaRPr lang="zh-CN" altLang="en-US" sz="22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endParaRPr>
                </a:p>
              </p:txBody>
            </p:sp>
          </p:grpSp>
          <p:grpSp>
            <p:nvGrpSpPr>
              <p:cNvPr id="30" name="组合 119"/>
              <p:cNvGrpSpPr/>
              <p:nvPr/>
            </p:nvGrpSpPr>
            <p:grpSpPr>
              <a:xfrm>
                <a:off x="2112638" y="4459225"/>
                <a:ext cx="1657340" cy="1581509"/>
                <a:chOff x="3392798" y="4459225"/>
                <a:chExt cx="1657340" cy="1581509"/>
              </a:xfrm>
            </p:grpSpPr>
            <p:grpSp>
              <p:nvGrpSpPr>
                <p:cNvPr id="31" name="组合 50"/>
                <p:cNvGrpSpPr/>
                <p:nvPr/>
              </p:nvGrpSpPr>
              <p:grpSpPr>
                <a:xfrm>
                  <a:off x="3919525" y="4861556"/>
                  <a:ext cx="594360" cy="472440"/>
                  <a:chOff x="1249680" y="2072640"/>
                  <a:chExt cx="594360" cy="472440"/>
                </a:xfrm>
              </p:grpSpPr>
              <p:sp>
                <p:nvSpPr>
                  <p:cNvPr id="89" name="椭圆 88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90" name="矩形 89"/>
                  <p:cNvSpPr/>
                  <p:nvPr/>
                </p:nvSpPr>
                <p:spPr>
                  <a:xfrm>
                    <a:off x="1249680" y="2072640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+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32" name="组合 53"/>
                <p:cNvGrpSpPr/>
                <p:nvPr/>
              </p:nvGrpSpPr>
              <p:grpSpPr>
                <a:xfrm>
                  <a:off x="4451015" y="4861556"/>
                  <a:ext cx="594360" cy="472440"/>
                  <a:chOff x="1249680" y="2072640"/>
                  <a:chExt cx="594360" cy="472440"/>
                </a:xfrm>
              </p:grpSpPr>
              <p:sp>
                <p:nvSpPr>
                  <p:cNvPr id="87" name="椭圆 86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88" name="矩形 87"/>
                  <p:cNvSpPr/>
                  <p:nvPr/>
                </p:nvSpPr>
                <p:spPr>
                  <a:xfrm>
                    <a:off x="1249680" y="2072640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E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62" name="组合 56"/>
                <p:cNvGrpSpPr/>
                <p:nvPr/>
              </p:nvGrpSpPr>
              <p:grpSpPr>
                <a:xfrm>
                  <a:off x="4455778" y="5568294"/>
                  <a:ext cx="594360" cy="472440"/>
                  <a:chOff x="1249680" y="2065975"/>
                  <a:chExt cx="594360" cy="472440"/>
                </a:xfrm>
              </p:grpSpPr>
              <p:sp>
                <p:nvSpPr>
                  <p:cNvPr id="85" name="椭圆 84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86" name="矩形 85"/>
                  <p:cNvSpPr/>
                  <p:nvPr/>
                </p:nvSpPr>
                <p:spPr>
                  <a:xfrm>
                    <a:off x="1249680" y="2065975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 err="1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grpSp>
              <p:nvGrpSpPr>
                <p:cNvPr id="63" name="组合 59"/>
                <p:cNvGrpSpPr/>
                <p:nvPr/>
              </p:nvGrpSpPr>
              <p:grpSpPr>
                <a:xfrm>
                  <a:off x="3392798" y="5563531"/>
                  <a:ext cx="594360" cy="472440"/>
                  <a:chOff x="1249680" y="2065975"/>
                  <a:chExt cx="594360" cy="472440"/>
                </a:xfrm>
              </p:grpSpPr>
              <p:sp>
                <p:nvSpPr>
                  <p:cNvPr id="83" name="椭圆 82"/>
                  <p:cNvSpPr/>
                  <p:nvPr/>
                </p:nvSpPr>
                <p:spPr>
                  <a:xfrm>
                    <a:off x="1356360" y="2148840"/>
                    <a:ext cx="360000" cy="360000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216000" bIns="36000" rtlCol="0" anchor="ctr"/>
                  <a:lstStyle/>
                  <a:p>
                    <a:pPr algn="ctr"/>
                    <a:endParaRPr lang="zh-CN" altLang="en-US" sz="2200"/>
                  </a:p>
                </p:txBody>
              </p:sp>
              <p:sp>
                <p:nvSpPr>
                  <p:cNvPr id="84" name="矩形 83"/>
                  <p:cNvSpPr/>
                  <p:nvPr/>
                </p:nvSpPr>
                <p:spPr>
                  <a:xfrm>
                    <a:off x="1249680" y="2065975"/>
                    <a:ext cx="594360" cy="4724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2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rPr>
                      <a:t>i</a:t>
                    </a:r>
                    <a:endParaRPr lang="zh-CN" altLang="en-US" sz="2200" dirty="0">
                      <a:solidFill>
                        <a:schemeClr val="tx1"/>
                      </a:solidFill>
                      <a:latin typeface="楷体" pitchFamily="49" charset="-122"/>
                      <a:ea typeface="楷体" pitchFamily="49" charset="-122"/>
                    </a:endParaRPr>
                  </a:p>
                </p:txBody>
              </p:sp>
            </p:grpSp>
            <p:cxnSp>
              <p:nvCxnSpPr>
                <p:cNvPr id="78" name="直接箭头连接符 77"/>
                <p:cNvCxnSpPr/>
                <p:nvPr/>
              </p:nvCxnSpPr>
              <p:spPr>
                <a:xfrm flipH="1">
                  <a:off x="3762372" y="4459228"/>
                  <a:ext cx="345600" cy="496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/>
                <p:cNvCxnSpPr/>
                <p:nvPr/>
              </p:nvCxnSpPr>
              <p:spPr>
                <a:xfrm>
                  <a:off x="4307538" y="4459225"/>
                  <a:ext cx="345600" cy="4968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箭头连接符 79"/>
                <p:cNvCxnSpPr/>
                <p:nvPr/>
              </p:nvCxnSpPr>
              <p:spPr>
                <a:xfrm>
                  <a:off x="4217051" y="4497327"/>
                  <a:ext cx="0" cy="43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箭头连接符 80"/>
                <p:cNvCxnSpPr/>
                <p:nvPr/>
              </p:nvCxnSpPr>
              <p:spPr>
                <a:xfrm>
                  <a:off x="3688413" y="5297427"/>
                  <a:ext cx="0" cy="34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/>
                <p:cNvCxnSpPr/>
                <p:nvPr/>
              </p:nvCxnSpPr>
              <p:spPr>
                <a:xfrm>
                  <a:off x="4750451" y="5297427"/>
                  <a:ext cx="0" cy="34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5" name="矩形 114"/>
          <p:cNvSpPr/>
          <p:nvPr/>
        </p:nvSpPr>
        <p:spPr>
          <a:xfrm>
            <a:off x="6763609" y="5762915"/>
            <a:ext cx="1084991" cy="54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sp>
        <p:nvSpPr>
          <p:cNvPr id="116" name="矩形 115"/>
          <p:cNvSpPr/>
          <p:nvPr/>
        </p:nvSpPr>
        <p:spPr>
          <a:xfrm>
            <a:off x="3322320" y="5808635"/>
            <a:ext cx="1479753" cy="54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sp>
        <p:nvSpPr>
          <p:cNvPr id="105" name="矩形 104"/>
          <p:cNvSpPr/>
          <p:nvPr/>
        </p:nvSpPr>
        <p:spPr>
          <a:xfrm>
            <a:off x="701570" y="4091340"/>
            <a:ext cx="1671483" cy="15879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(1)E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E+E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(2)E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(E)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(3)E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E*E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(4)E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246736" y="1145593"/>
            <a:ext cx="3997153" cy="1563327"/>
            <a:chOff x="4246736" y="1061873"/>
            <a:chExt cx="3997153" cy="1563327"/>
          </a:xfrm>
        </p:grpSpPr>
        <p:sp>
          <p:nvSpPr>
            <p:cNvPr id="108" name="矩形 107"/>
            <p:cNvSpPr/>
            <p:nvPr/>
          </p:nvSpPr>
          <p:spPr>
            <a:xfrm>
              <a:off x="4676775" y="1061873"/>
              <a:ext cx="1358450" cy="1563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30175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•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  <a:p>
              <a:pPr marL="130175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•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E+E</a:t>
              </a:r>
            </a:p>
            <a:p>
              <a:pPr marL="130175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•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E*E</a:t>
              </a:r>
            </a:p>
            <a:p>
              <a:pPr marL="130175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•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  <a:cs typeface="楷体_GB2312"/>
                </a:rPr>
                <a:t>(</a:t>
              </a:r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E)</a:t>
              </a:r>
            </a:p>
            <a:p>
              <a:pPr marL="130175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chemeClr val="tx1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•</a:t>
              </a:r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834097" y="1066789"/>
              <a:ext cx="1409792" cy="9768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en-US" altLang="zh-CN" sz="2000" dirty="0">
                  <a:solidFill>
                    <a:srgbClr val="FF0000"/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000" dirty="0">
                  <a:solidFill>
                    <a:srgbClr val="FF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•</a:t>
              </a:r>
              <a:endPara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182563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rgbClr val="FF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•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+E</a:t>
              </a:r>
            </a:p>
            <a:p>
              <a:pPr marL="182563"/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lang="zh-CN" altLang="en-US" sz="2000" dirty="0">
                  <a:solidFill>
                    <a:srgbClr val="FF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Times New Roman" pitchFamily="18" charset="0"/>
                  <a:ea typeface="楷体_GB2312"/>
                  <a:cs typeface="楷体_GB2312"/>
                </a:rPr>
                <a:t>•</a:t>
              </a:r>
              <a:r>
                <a: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*E</a:t>
              </a:r>
            </a:p>
          </p:txBody>
        </p:sp>
        <p:cxnSp>
          <p:nvCxnSpPr>
            <p:cNvPr id="110" name="直接连接符 109"/>
            <p:cNvCxnSpPr/>
            <p:nvPr/>
          </p:nvCxnSpPr>
          <p:spPr>
            <a:xfrm flipH="1">
              <a:off x="6043888" y="1555207"/>
              <a:ext cx="784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10"/>
            <p:cNvSpPr/>
            <p:nvPr/>
          </p:nvSpPr>
          <p:spPr>
            <a:xfrm>
              <a:off x="6148296" y="1235904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 flipH="1">
              <a:off x="4246736" y="1319926"/>
              <a:ext cx="424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1445" y="235968"/>
            <a:ext cx="8229600" cy="693174"/>
          </a:xfrm>
        </p:spPr>
        <p:txBody>
          <a:bodyPr/>
          <a:lstStyle/>
          <a:p>
            <a:r>
              <a:rPr lang="zh-CN" altLang="en-US" sz="3600" dirty="0"/>
              <a:t>二义文法的应用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0" y="1106129"/>
            <a:ext cx="8016240" cy="3967316"/>
          </a:xfrm>
        </p:spPr>
        <p:txBody>
          <a:bodyPr/>
          <a:lstStyle/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</a:rPr>
              <a:t>任何二义文法决不是</a:t>
            </a:r>
            <a:r>
              <a:rPr lang="en-US" altLang="zh-CN" sz="2800" dirty="0">
                <a:solidFill>
                  <a:srgbClr val="FF0000"/>
                </a:solidFill>
              </a:rPr>
              <a:t>LR(k)</a:t>
            </a:r>
            <a:r>
              <a:rPr lang="zh-CN" altLang="en-US" sz="2800" dirty="0">
                <a:solidFill>
                  <a:srgbClr val="FF0000"/>
                </a:solidFill>
              </a:rPr>
              <a:t>的</a:t>
            </a:r>
            <a:r>
              <a:rPr lang="zh-CN" altLang="en-US" sz="2800" dirty="0"/>
              <a:t>，但是二义文法有时却很有用。能否让二义文法也使用</a:t>
            </a:r>
            <a:r>
              <a:rPr lang="en-US" altLang="zh-CN" sz="2800" dirty="0"/>
              <a:t>LR</a:t>
            </a:r>
            <a:r>
              <a:rPr lang="zh-CN" altLang="en-US" sz="2800" dirty="0"/>
              <a:t>分析法？</a:t>
            </a:r>
          </a:p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800" dirty="0"/>
              <a:t>用法：当发生冲突时，规定算符之间的优先级。</a:t>
            </a:r>
          </a:p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</a:rPr>
              <a:t>例：</a:t>
            </a:r>
            <a:r>
              <a:rPr lang="zh-CN" altLang="en-US" sz="2800" dirty="0"/>
              <a:t>文法</a:t>
            </a:r>
          </a:p>
          <a:p>
            <a:pPr>
              <a:lnSpc>
                <a:spcPct val="110000"/>
              </a:lnSpc>
              <a:spcAft>
                <a:spcPts val="3600"/>
              </a:spcAft>
              <a:buSzPct val="50000"/>
              <a:buFont typeface="Wingdings" pitchFamily="2" charset="2"/>
              <a:buChar char="n"/>
            </a:pPr>
            <a:endParaRPr lang="en-US" altLang="zh-CN" sz="2800" dirty="0"/>
          </a:p>
          <a:p>
            <a:pPr>
              <a:lnSpc>
                <a:spcPct val="110000"/>
              </a:lnSpc>
              <a:buSzPct val="50000"/>
              <a:buFont typeface="Wingdings" pitchFamily="2" charset="2"/>
              <a:buChar char="n"/>
            </a:pPr>
            <a:r>
              <a:rPr lang="zh-CN" altLang="en-US" sz="2800" dirty="0"/>
              <a:t>二义化处理后得到如下文法：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81749" y="2942795"/>
            <a:ext cx="1528916" cy="1253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T|E+T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T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F|T*F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(E)|</a:t>
            </a:r>
            <a:r>
              <a:rPr lang="en-US" altLang="zh-CN" sz="24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48637" y="4496022"/>
            <a:ext cx="1671483" cy="15879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(1)E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E+E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(2)E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(E)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(3)E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E*E</a:t>
            </a:r>
          </a:p>
          <a:p>
            <a:pPr>
              <a:spcAft>
                <a:spcPts val="2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(4)E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8488"/>
          </a:xfrm>
        </p:spPr>
        <p:txBody>
          <a:bodyPr/>
          <a:lstStyle/>
          <a:p>
            <a:r>
              <a:rPr lang="zh-CN" altLang="en-US" sz="3600" dirty="0"/>
              <a:t>二义文法分析表构造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810" y="1608557"/>
            <a:ext cx="7722870" cy="2992018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直接利用</a:t>
            </a:r>
            <a:r>
              <a:rPr lang="en-US" altLang="zh-CN" dirty="0"/>
              <a:t>LR</a:t>
            </a:r>
            <a:r>
              <a:rPr lang="zh-CN" altLang="en-US" dirty="0"/>
              <a:t>思想从二义文法及其</a:t>
            </a:r>
            <a:r>
              <a:rPr lang="zh-CN" altLang="en-US" dirty="0">
                <a:solidFill>
                  <a:srgbClr val="FF0000"/>
                </a:solidFill>
              </a:rPr>
              <a:t>约束条件</a:t>
            </a:r>
            <a:r>
              <a:rPr lang="zh-CN" altLang="en-US" dirty="0"/>
              <a:t>构造其</a:t>
            </a:r>
            <a:r>
              <a:rPr lang="en-US" altLang="zh-CN" dirty="0"/>
              <a:t>LR</a:t>
            </a:r>
            <a:r>
              <a:rPr lang="zh-CN" altLang="en-US" dirty="0"/>
              <a:t>分析表；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对于发生冲突的项目用</a:t>
            </a:r>
            <a:r>
              <a:rPr lang="en-US" altLang="zh-CN" dirty="0"/>
              <a:t>SLR</a:t>
            </a:r>
            <a:r>
              <a:rPr lang="zh-CN" altLang="en-US" dirty="0"/>
              <a:t>方法解决；</a:t>
            </a:r>
            <a:endParaRPr lang="en-US" altLang="zh-CN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对于</a:t>
            </a:r>
            <a:r>
              <a:rPr lang="en-US" altLang="zh-CN" dirty="0"/>
              <a:t>SLR</a:t>
            </a:r>
            <a:r>
              <a:rPr lang="zh-CN" altLang="en-US" dirty="0"/>
              <a:t>方法解决不了的冲突，借助其他条件解决。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5" name="文本框 7"/>
          <p:cNvSpPr txBox="1">
            <a:spLocks noChangeArrowheads="1"/>
          </p:cNvSpPr>
          <p:nvPr/>
        </p:nvSpPr>
        <p:spPr bwMode="auto">
          <a:xfrm>
            <a:off x="3004677" y="6245587"/>
            <a:ext cx="3105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copyright</a:t>
            </a:r>
            <a:r>
              <a:rPr lang="en-US" altLang="zh-CN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©2021 </a:t>
            </a:r>
            <a:r>
              <a:rPr lang="en-US" altLang="zh-CN" dirty="0">
                <a:solidFill>
                  <a:srgbClr val="1E1CE3"/>
                </a:solidFill>
                <a:latin typeface="Calibri" pitchFamily="34" charset="0"/>
                <a:ea typeface="等线" pitchFamily="2" charset="-122"/>
              </a:rPr>
              <a:t>by Xu Dezhi</a:t>
            </a:r>
            <a:endParaRPr lang="zh-CN" altLang="en-US" dirty="0">
              <a:solidFill>
                <a:srgbClr val="1E1CE3"/>
              </a:solidFill>
              <a:latin typeface="Calibri" pitchFamily="34" charset="0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4909" y="292369"/>
            <a:ext cx="7886700" cy="637764"/>
          </a:xfrm>
        </p:spPr>
        <p:txBody>
          <a:bodyPr/>
          <a:lstStyle/>
          <a:p>
            <a:r>
              <a:rPr lang="zh-CN" altLang="en-US" sz="3600" dirty="0"/>
              <a:t>正确理解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924" y="1327356"/>
            <a:ext cx="8037874" cy="2716007"/>
          </a:xfrm>
        </p:spPr>
        <p:txBody>
          <a:bodyPr/>
          <a:lstStyle/>
          <a:p>
            <a:pPr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sz="2600" dirty="0"/>
              <a:t>加了限制的二义文法实质上已经不再是二义性的了；</a:t>
            </a:r>
            <a:endParaRPr lang="en-US" altLang="zh-CN" sz="2600" dirty="0"/>
          </a:p>
          <a:p>
            <a:pPr marL="628650" lvl="1">
              <a:spcAft>
                <a:spcPts val="1200"/>
              </a:spcAft>
              <a:buSzPct val="50000"/>
            </a:pPr>
            <a:r>
              <a:rPr lang="zh-CN" altLang="en-US" sz="2200" dirty="0"/>
              <a:t>无二义文法：通过文法结构本身消除了二义性</a:t>
            </a:r>
            <a:endParaRPr lang="en-US" altLang="zh-CN" sz="2200" dirty="0"/>
          </a:p>
          <a:p>
            <a:pPr marL="628650" lvl="1">
              <a:spcAft>
                <a:spcPts val="1200"/>
              </a:spcAft>
              <a:buSzPct val="50000"/>
            </a:pPr>
            <a:r>
              <a:rPr lang="zh-CN" altLang="en-US" sz="2200" dirty="0"/>
              <a:t>等价的无二义性文法：</a:t>
            </a:r>
            <a:r>
              <a:rPr lang="zh-CN" altLang="en-US" sz="2200" dirty="0">
                <a:solidFill>
                  <a:srgbClr val="C00000"/>
                </a:solidFill>
              </a:rPr>
              <a:t>二义性文法</a:t>
            </a:r>
            <a:r>
              <a:rPr lang="en-US" altLang="zh-CN" sz="2200" dirty="0">
                <a:solidFill>
                  <a:srgbClr val="C00000"/>
                </a:solidFill>
              </a:rPr>
              <a:t>+</a:t>
            </a:r>
            <a:r>
              <a:rPr lang="zh-CN" altLang="en-US" sz="2200" dirty="0">
                <a:solidFill>
                  <a:srgbClr val="C00000"/>
                </a:solidFill>
              </a:rPr>
              <a:t>限制（约束）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sz="2600" u="sng" dirty="0"/>
              <a:t>二义性语句</a:t>
            </a:r>
            <a:r>
              <a:rPr lang="en-US" altLang="zh-CN" sz="2600" u="sng" dirty="0"/>
              <a:t>+</a:t>
            </a:r>
            <a:r>
              <a:rPr lang="zh-CN" altLang="en-US" sz="2600" u="sng" dirty="0"/>
              <a:t>限制（约束）</a:t>
            </a:r>
            <a:r>
              <a:rPr lang="en-US" altLang="zh-CN" sz="2600" u="sng" dirty="0"/>
              <a:t>   </a:t>
            </a:r>
            <a:r>
              <a:rPr lang="zh-CN" altLang="en-US" sz="2600" u="sng" dirty="0"/>
              <a:t>无二义</a:t>
            </a:r>
            <a:endParaRPr lang="en-US" altLang="zh-CN" dirty="0"/>
          </a:p>
          <a:p>
            <a:pPr>
              <a:spcAft>
                <a:spcPts val="1200"/>
              </a:spcAft>
              <a:buSzPct val="50000"/>
              <a:buFont typeface="Wingdings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5" name="等于号 4"/>
          <p:cNvSpPr/>
          <p:nvPr/>
        </p:nvSpPr>
        <p:spPr>
          <a:xfrm>
            <a:off x="4659571" y="3204083"/>
            <a:ext cx="619432" cy="294967"/>
          </a:xfrm>
          <a:prstGeom prst="mathEqual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8516" y="365126"/>
            <a:ext cx="6376833" cy="829494"/>
          </a:xfrm>
        </p:spPr>
        <p:txBody>
          <a:bodyPr/>
          <a:lstStyle/>
          <a:p>
            <a:r>
              <a:rPr lang="zh-CN" altLang="en-US" sz="3600" dirty="0"/>
              <a:t>构造文法</a:t>
            </a:r>
            <a:r>
              <a:rPr lang="en-US" altLang="zh-CN" sz="3600" dirty="0" err="1"/>
              <a:t>G</a:t>
            </a:r>
            <a:r>
              <a:rPr lang="en-US" altLang="zh-CN" sz="3600" baseline="-25000" dirty="0" err="1"/>
              <a:t>amb</a:t>
            </a:r>
            <a:r>
              <a:rPr lang="zh-CN" altLang="en-US" sz="3600" dirty="0"/>
              <a:t>的分析表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090" y="2094271"/>
            <a:ext cx="7055260" cy="4082692"/>
          </a:xfrm>
        </p:spPr>
        <p:txBody>
          <a:bodyPr/>
          <a:lstStyle/>
          <a:p>
            <a:r>
              <a:rPr lang="zh-CN" altLang="en-US" dirty="0"/>
              <a:t>文法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amb</a:t>
            </a:r>
            <a:endParaRPr lang="en-US" altLang="zh-CN" baseline="-25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、构造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amb</a:t>
            </a:r>
            <a:r>
              <a:rPr lang="zh-CN" altLang="en-US" dirty="0"/>
              <a:t>的</a:t>
            </a:r>
            <a:r>
              <a:rPr lang="en-US" altLang="zh-CN" dirty="0"/>
              <a:t>LR(0)</a:t>
            </a:r>
            <a:r>
              <a:rPr lang="zh-CN" altLang="en-US" dirty="0"/>
              <a:t>分析表；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69230" y="2851359"/>
            <a:ext cx="1917133" cy="175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(1) 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E+E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(2) 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(E)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(3) 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E*E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(4) E</a:t>
            </a:r>
            <a:r>
              <a:rPr lang="zh-CN" altLang="en-US" sz="2400" dirty="0">
                <a:solidFill>
                  <a:srgbClr val="002060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377857" name="Object 6"/>
          <p:cNvGraphicFramePr>
            <a:graphicFrameLocks noChangeAspect="1"/>
          </p:cNvGraphicFramePr>
          <p:nvPr/>
        </p:nvGraphicFramePr>
        <p:xfrm>
          <a:off x="7032522" y="1901620"/>
          <a:ext cx="7858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3467160" imgH="5018040" progId="">
                  <p:embed/>
                </p:oleObj>
              </mc:Choice>
              <mc:Fallback>
                <p:oleObj name="剪辑" r:id="rId2" imgW="3467160" imgH="5018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522" y="1901620"/>
                        <a:ext cx="785813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83460" y="392602"/>
            <a:ext cx="1902542" cy="1332966"/>
            <a:chOff x="-356995" y="2300288"/>
            <a:chExt cx="1902542" cy="1332966"/>
          </a:xfrm>
        </p:grpSpPr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163" y="2300288"/>
              <a:ext cx="1268412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矩形 9"/>
            <p:cNvSpPr/>
            <p:nvPr/>
          </p:nvSpPr>
          <p:spPr>
            <a:xfrm>
              <a:off x="-356995" y="3255882"/>
              <a:ext cx="1902542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123-125</a:t>
              </a:r>
              <a:r>
                <a:rPr lang="zh-CN" altLang="en-US" sz="22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3402"/>
            <a:ext cx="7886700" cy="549266"/>
          </a:xfrm>
        </p:spPr>
        <p:txBody>
          <a:bodyPr/>
          <a:lstStyle/>
          <a:p>
            <a:r>
              <a:rPr lang="zh-CN" altLang="en-US" sz="3200" dirty="0"/>
              <a:t>构造</a:t>
            </a:r>
            <a:r>
              <a:rPr lang="en-US" altLang="zh-CN" sz="3200" dirty="0"/>
              <a:t>DAG</a:t>
            </a:r>
            <a:r>
              <a:rPr lang="zh-CN" altLang="en-US" sz="3200" dirty="0"/>
              <a:t>（</a:t>
            </a:r>
            <a:r>
              <a:rPr lang="zh-CN" altLang="en-US" sz="3200" dirty="0">
                <a:solidFill>
                  <a:srgbClr val="FF0000"/>
                </a:solidFill>
              </a:rPr>
              <a:t>图</a:t>
            </a:r>
            <a:r>
              <a:rPr lang="en-US" altLang="zh-CN" sz="3200" dirty="0">
                <a:solidFill>
                  <a:srgbClr val="FF0000"/>
                </a:solidFill>
              </a:rPr>
              <a:t>5.11</a:t>
            </a:r>
            <a:r>
              <a:rPr lang="zh-CN" altLang="en-US" sz="3200" dirty="0"/>
              <a:t>）如下：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37" y="2344975"/>
            <a:ext cx="1917290" cy="1607579"/>
          </a:xfrm>
        </p:spPr>
        <p:txBody>
          <a:bodyPr/>
          <a:lstStyle/>
          <a:p>
            <a:r>
              <a:rPr lang="en-US" altLang="zh-CN" sz="2200" dirty="0">
                <a:solidFill>
                  <a:srgbClr val="1E1CE3"/>
                </a:solidFill>
              </a:rPr>
              <a:t>D</a:t>
            </a:r>
            <a:r>
              <a:rPr lang="en-US" altLang="zh-CN" sz="2200" dirty="0">
                <a:solidFill>
                  <a:srgbClr val="C00000"/>
                </a:solidFill>
              </a:rPr>
              <a:t>irected </a:t>
            </a:r>
            <a:r>
              <a:rPr lang="en-US" altLang="zh-CN" sz="2200" dirty="0">
                <a:solidFill>
                  <a:srgbClr val="1E1CE3"/>
                </a:solidFill>
              </a:rPr>
              <a:t>A</a:t>
            </a:r>
            <a:r>
              <a:rPr lang="en-US" altLang="zh-CN" sz="2200" dirty="0">
                <a:solidFill>
                  <a:srgbClr val="C00000"/>
                </a:solidFill>
              </a:rPr>
              <a:t>cyclic </a:t>
            </a:r>
            <a:r>
              <a:rPr lang="en-US" altLang="zh-CN" sz="2200" dirty="0">
                <a:solidFill>
                  <a:srgbClr val="1E1CE3"/>
                </a:solidFill>
              </a:rPr>
              <a:t>G</a:t>
            </a:r>
            <a:r>
              <a:rPr lang="en-US" altLang="zh-CN" sz="2200" dirty="0">
                <a:solidFill>
                  <a:srgbClr val="C00000"/>
                </a:solidFill>
              </a:rPr>
              <a:t>raph</a:t>
            </a:r>
          </a:p>
          <a:p>
            <a:r>
              <a:rPr lang="zh-CN" altLang="en-US" sz="2200" dirty="0">
                <a:solidFill>
                  <a:srgbClr val="C00000"/>
                </a:solidFill>
              </a:rPr>
              <a:t>有向无环图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495058" y="6459586"/>
            <a:ext cx="521724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01037" y="1022544"/>
            <a:ext cx="7088844" cy="5584717"/>
            <a:chOff x="323481" y="609600"/>
            <a:chExt cx="7088844" cy="5584717"/>
          </a:xfrm>
        </p:grpSpPr>
        <p:grpSp>
          <p:nvGrpSpPr>
            <p:cNvPr id="7" name="组合 60"/>
            <p:cNvGrpSpPr/>
            <p:nvPr/>
          </p:nvGrpSpPr>
          <p:grpSpPr>
            <a:xfrm>
              <a:off x="512446" y="609600"/>
              <a:ext cx="6571204" cy="5584717"/>
              <a:chOff x="512446" y="609600"/>
              <a:chExt cx="6571204" cy="558471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811161" y="648929"/>
                <a:ext cx="1563329" cy="15633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E+E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E*E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楷体_GB2312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E)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173361" y="653845"/>
                <a:ext cx="1563329" cy="97683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endPara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+E</a:t>
                </a:r>
              </a:p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*E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11161" y="2556388"/>
                <a:ext cx="1563329" cy="3932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811161" y="3338052"/>
                <a:ext cx="1563329" cy="15633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’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(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E)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E+E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E*E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楷体_GB2312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E)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811161" y="5255338"/>
                <a:ext cx="1563329" cy="9389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楷体_GB2312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)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+E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*E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173361" y="2081489"/>
                <a:ext cx="1563329" cy="15633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E+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E+E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E*E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楷体_GB2312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E)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173361" y="3849329"/>
                <a:ext cx="1563329" cy="156332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E*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E+E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E*E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楷体_GB2312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E)</a:t>
                </a:r>
              </a:p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•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endParaRPr lang="zh-CN" altLang="en-US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173361" y="5562600"/>
                <a:ext cx="1563329" cy="4267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  <a:cs typeface="楷体_GB2312"/>
                  </a:rPr>
                  <a:t>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E)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endPara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520321" y="2331720"/>
                <a:ext cx="1563329" cy="960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E+E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endPara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+E</a:t>
                </a:r>
              </a:p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*E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520321" y="4137672"/>
                <a:ext cx="1563329" cy="9601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E*E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endParaRPr lang="en-US" altLang="zh-CN" sz="20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endParaRPr>
              </a:p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+E</a:t>
                </a:r>
              </a:p>
              <a:p>
                <a:pPr marL="360000"/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omic Sans MS" pitchFamily="66" charset="0"/>
                    <a:ea typeface="楷体" pitchFamily="49" charset="-122"/>
                  </a:rPr>
                  <a:t>→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E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•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楷体" pitchFamily="49" charset="-122"/>
                    <a:ea typeface="楷体" pitchFamily="49" charset="-122"/>
                  </a:rPr>
                  <a:t>*E</a:t>
                </a:r>
              </a:p>
            </p:txBody>
          </p:sp>
          <p:grpSp>
            <p:nvGrpSpPr>
              <p:cNvPr id="45" name="组合 57"/>
              <p:cNvGrpSpPr/>
              <p:nvPr/>
            </p:nvGrpSpPr>
            <p:grpSpPr>
              <a:xfrm>
                <a:off x="512446" y="1311591"/>
                <a:ext cx="298135" cy="2529840"/>
                <a:chOff x="512446" y="1311591"/>
                <a:chExt cx="298135" cy="2529840"/>
              </a:xfrm>
            </p:grpSpPr>
            <p:cxnSp>
              <p:nvCxnSpPr>
                <p:cNvPr id="76" name="直接连接符 75"/>
                <p:cNvCxnSpPr/>
                <p:nvPr/>
              </p:nvCxnSpPr>
              <p:spPr>
                <a:xfrm flipH="1">
                  <a:off x="517209" y="1315403"/>
                  <a:ext cx="2895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 flipH="1">
                  <a:off x="512446" y="1311591"/>
                  <a:ext cx="0" cy="25298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 flipH="1">
                  <a:off x="521021" y="3832856"/>
                  <a:ext cx="2895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箭头连接符 45"/>
              <p:cNvCxnSpPr>
                <a:stCxn id="35" idx="2"/>
                <a:endCxn id="37" idx="0"/>
              </p:cNvCxnSpPr>
              <p:nvPr/>
            </p:nvCxnSpPr>
            <p:spPr>
              <a:xfrm>
                <a:off x="1592826" y="2212256"/>
                <a:ext cx="0" cy="3441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 flipH="1">
                <a:off x="2383153" y="1142263"/>
                <a:ext cx="78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1561395" y="4907834"/>
                <a:ext cx="0" cy="34413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合 56"/>
              <p:cNvGrpSpPr/>
              <p:nvPr/>
            </p:nvGrpSpPr>
            <p:grpSpPr>
              <a:xfrm>
                <a:off x="2879409" y="1462089"/>
                <a:ext cx="290511" cy="2530791"/>
                <a:chOff x="2879409" y="1462089"/>
                <a:chExt cx="290511" cy="2530791"/>
              </a:xfrm>
            </p:grpSpPr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2880360" y="1462089"/>
                  <a:ext cx="2895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/>
                <p:cNvCxnSpPr/>
                <p:nvPr/>
              </p:nvCxnSpPr>
              <p:spPr>
                <a:xfrm flipH="1">
                  <a:off x="2880360" y="1463040"/>
                  <a:ext cx="0" cy="25298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flipH="1">
                  <a:off x="2879409" y="3989068"/>
                  <a:ext cx="2895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箭头连接符 49"/>
              <p:cNvCxnSpPr/>
              <p:nvPr/>
            </p:nvCxnSpPr>
            <p:spPr>
              <a:xfrm>
                <a:off x="3955026" y="1630275"/>
                <a:ext cx="0" cy="45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2383153" y="2757703"/>
                <a:ext cx="78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2379341" y="3519703"/>
                <a:ext cx="78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4739640" y="2803423"/>
                <a:ext cx="7806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2379341" y="4693183"/>
                <a:ext cx="7848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765441" y="62484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0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765441" y="251460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765441" y="329184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65441" y="521208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6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127641" y="60960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1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127641" y="204216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127641" y="381000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5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62" name="矩形 40"/>
              <p:cNvSpPr/>
              <p:nvPr/>
            </p:nvSpPr>
            <p:spPr>
              <a:xfrm>
                <a:off x="3112401" y="551688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9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474601" y="2286000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7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474601" y="4087189"/>
                <a:ext cx="560439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I</a:t>
                </a:r>
                <a:r>
                  <a:rPr lang="en-US" altLang="zh-CN" sz="2000" baseline="-25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8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楷体" pitchFamily="49" charset="-122"/>
                    <a:ea typeface="楷体" pitchFamily="49" charset="-122"/>
                  </a:rPr>
                  <a:t>:</a:t>
                </a:r>
              </a:p>
            </p:txBody>
          </p:sp>
          <p:cxnSp>
            <p:nvCxnSpPr>
              <p:cNvPr id="66" name="直接连接符 44"/>
              <p:cNvCxnSpPr/>
              <p:nvPr/>
            </p:nvCxnSpPr>
            <p:spPr>
              <a:xfrm flipH="1">
                <a:off x="4739640" y="4909444"/>
                <a:ext cx="7806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V="1">
                <a:off x="2383154" y="5317817"/>
                <a:ext cx="788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2377439" y="5775223"/>
                <a:ext cx="788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4739640" y="4615113"/>
                <a:ext cx="7806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flipH="1">
                <a:off x="4739640" y="2498623"/>
                <a:ext cx="78068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 7"/>
            <p:cNvSpPr/>
            <p:nvPr/>
          </p:nvSpPr>
          <p:spPr>
            <a:xfrm>
              <a:off x="323481" y="21945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451241" y="217932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579496" y="2944727"/>
              <a:ext cx="0" cy="39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420761" y="294132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436001" y="487680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457081" y="541020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41841" y="50139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426601" y="43281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2335162" y="2892231"/>
              <a:ext cx="364008" cy="3253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761881" y="31851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9921" y="24231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31401" y="172212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554361" y="164592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487561" y="8229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4849761" y="21945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834521" y="275844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876431" y="375666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699544" y="3682805"/>
              <a:ext cx="404076" cy="2853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880241" y="428244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E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4880241" y="484632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*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341726" y="4487664"/>
              <a:ext cx="383118" cy="2643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(</a:t>
              </a:r>
            </a:p>
          </p:txBody>
        </p:sp>
        <p:cxnSp>
          <p:nvCxnSpPr>
            <p:cNvPr id="30" name="直接连接符 29"/>
            <p:cNvCxnSpPr/>
            <p:nvPr/>
          </p:nvCxnSpPr>
          <p:spPr>
            <a:xfrm flipV="1">
              <a:off x="2377440" y="6090285"/>
              <a:ext cx="50328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7406640" y="2215515"/>
              <a:ext cx="0" cy="38709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733925" y="2213610"/>
              <a:ext cx="26784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5870841" y="5791200"/>
              <a:ext cx="560439" cy="365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+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387705" y="906982"/>
              <a:ext cx="424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7285706" y="231847"/>
            <a:ext cx="1607573" cy="1213506"/>
            <a:chOff x="26461" y="2419748"/>
            <a:chExt cx="1607573" cy="1213506"/>
          </a:xfrm>
        </p:grpSpPr>
        <p:pic>
          <p:nvPicPr>
            <p:cNvPr id="8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635" y="2419748"/>
              <a:ext cx="1131928" cy="86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1" name="矩形 80"/>
            <p:cNvSpPr/>
            <p:nvPr/>
          </p:nvSpPr>
          <p:spPr>
            <a:xfrm>
              <a:off x="26461" y="3255882"/>
              <a:ext cx="1607573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124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sp>
        <p:nvSpPr>
          <p:cNvPr id="82" name="弧形 81"/>
          <p:cNvSpPr/>
          <p:nvPr/>
        </p:nvSpPr>
        <p:spPr>
          <a:xfrm>
            <a:off x="2176463" y="5172078"/>
            <a:ext cx="295275" cy="295200"/>
          </a:xfrm>
          <a:prstGeom prst="arc">
            <a:avLst>
              <a:gd name="adj1" fmla="val 21556497"/>
              <a:gd name="adj2" fmla="val 17770181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>
          <a:xfrm>
            <a:off x="3657600" y="3371850"/>
            <a:ext cx="1095375" cy="1323975"/>
          </a:xfrm>
          <a:custGeom>
            <a:avLst/>
            <a:gdLst>
              <a:gd name="connsiteX0" fmla="*/ 1095375 w 1095375"/>
              <a:gd name="connsiteY0" fmla="*/ 1323975 h 1323975"/>
              <a:gd name="connsiteX1" fmla="*/ 571500 w 1095375"/>
              <a:gd name="connsiteY1" fmla="*/ 1323975 h 1323975"/>
              <a:gd name="connsiteX2" fmla="*/ 571500 w 1095375"/>
              <a:gd name="connsiteY2" fmla="*/ 257175 h 1323975"/>
              <a:gd name="connsiteX3" fmla="*/ 0 w 1095375"/>
              <a:gd name="connsiteY3" fmla="*/ 257175 h 1323975"/>
              <a:gd name="connsiteX4" fmla="*/ 0 w 1095375"/>
              <a:gd name="connsiteY4" fmla="*/ 0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375" h="1323975">
                <a:moveTo>
                  <a:pt x="1095375" y="1323975"/>
                </a:moveTo>
                <a:lnTo>
                  <a:pt x="571500" y="1323975"/>
                </a:lnTo>
                <a:lnTo>
                  <a:pt x="571500" y="257175"/>
                </a:lnTo>
                <a:lnTo>
                  <a:pt x="0" y="257175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>
          <a:xfrm>
            <a:off x="6324600" y="3514725"/>
            <a:ext cx="771525" cy="990600"/>
          </a:xfrm>
          <a:custGeom>
            <a:avLst/>
            <a:gdLst>
              <a:gd name="connsiteX0" fmla="*/ 771525 w 771525"/>
              <a:gd name="connsiteY0" fmla="*/ 0 h 990600"/>
              <a:gd name="connsiteX1" fmla="*/ 542925 w 771525"/>
              <a:gd name="connsiteY1" fmla="*/ 0 h 990600"/>
              <a:gd name="connsiteX2" fmla="*/ 542925 w 771525"/>
              <a:gd name="connsiteY2" fmla="*/ 990600 h 990600"/>
              <a:gd name="connsiteX3" fmla="*/ 0 w 771525"/>
              <a:gd name="connsiteY3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525" h="990600">
                <a:moveTo>
                  <a:pt x="771525" y="0"/>
                </a:moveTo>
                <a:lnTo>
                  <a:pt x="542925" y="0"/>
                </a:lnTo>
                <a:lnTo>
                  <a:pt x="542925" y="990600"/>
                </a:lnTo>
                <a:lnTo>
                  <a:pt x="0" y="99060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>
          <a:xfrm>
            <a:off x="6315075" y="3905250"/>
            <a:ext cx="1028700" cy="647700"/>
          </a:xfrm>
          <a:custGeom>
            <a:avLst/>
            <a:gdLst>
              <a:gd name="connsiteX0" fmla="*/ 1028700 w 1028700"/>
              <a:gd name="connsiteY0" fmla="*/ 647700 h 647700"/>
              <a:gd name="connsiteX1" fmla="*/ 1028700 w 1028700"/>
              <a:gd name="connsiteY1" fmla="*/ 0 h 647700"/>
              <a:gd name="connsiteX2" fmla="*/ 0 w 1028700"/>
              <a:gd name="connsiteY2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647700">
                <a:moveTo>
                  <a:pt x="1028700" y="647700"/>
                </a:moveTo>
                <a:lnTo>
                  <a:pt x="1028700" y="0"/>
                </a:ln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7646"/>
            <a:ext cx="7886700" cy="799993"/>
          </a:xfrm>
        </p:spPr>
        <p:txBody>
          <a:bodyPr/>
          <a:lstStyle/>
          <a:p>
            <a:r>
              <a:rPr lang="zh-CN" altLang="en-US" sz="3600" dirty="0"/>
              <a:t>构造文法</a:t>
            </a:r>
            <a:r>
              <a:rPr lang="en-US" altLang="zh-CN" sz="3600" dirty="0" err="1"/>
              <a:t>G</a:t>
            </a:r>
            <a:r>
              <a:rPr lang="en-US" altLang="zh-CN" sz="3600" baseline="-25000" dirty="0" err="1"/>
              <a:t>amb</a:t>
            </a:r>
            <a:r>
              <a:rPr lang="zh-CN" altLang="en-US" sz="3600" dirty="0"/>
              <a:t>的分析表（续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3005" y="1150374"/>
            <a:ext cx="7755195" cy="5368413"/>
          </a:xfrm>
        </p:spPr>
        <p:txBody>
          <a:bodyPr/>
          <a:lstStyle/>
          <a:p>
            <a:pPr>
              <a:buSzPct val="50000"/>
              <a:buNone/>
            </a:pPr>
            <a:r>
              <a:rPr lang="en-US" altLang="zh-CN" dirty="0"/>
              <a:t>2</a:t>
            </a:r>
            <a:r>
              <a:rPr lang="zh-CN" altLang="en-US" dirty="0"/>
              <a:t>、用</a:t>
            </a:r>
            <a:r>
              <a:rPr lang="en-US" altLang="zh-CN" dirty="0"/>
              <a:t>SLR</a:t>
            </a:r>
            <a:r>
              <a:rPr lang="zh-CN" altLang="en-US" dirty="0"/>
              <a:t>方法解决部分冲突</a:t>
            </a:r>
            <a:endParaRPr lang="en-US" altLang="zh-CN" dirty="0"/>
          </a:p>
          <a:p>
            <a:pPr marL="542925" lvl="1">
              <a:buSzPct val="50000"/>
            </a:pPr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zh-CN" altLang="en-US" dirty="0"/>
              <a:t>状态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,</a:t>
            </a:r>
            <a:r>
              <a:rPr lang="zh-CN" altLang="en-US" dirty="0"/>
              <a:t>存在接受</a:t>
            </a:r>
            <a:r>
              <a:rPr lang="en-US" altLang="zh-CN" dirty="0"/>
              <a:t>-</a:t>
            </a:r>
            <a:r>
              <a:rPr lang="zh-CN" altLang="en-US" dirty="0"/>
              <a:t>移进冲突，可以用</a:t>
            </a:r>
            <a:r>
              <a:rPr lang="en-US" altLang="zh-CN" dirty="0"/>
              <a:t>SLR</a:t>
            </a:r>
            <a:r>
              <a:rPr lang="zh-CN" altLang="en-US" dirty="0"/>
              <a:t>方法解决。</a:t>
            </a:r>
            <a:endParaRPr lang="en-US" altLang="zh-CN" dirty="0"/>
          </a:p>
          <a:p>
            <a:pPr lvl="3">
              <a:spcAft>
                <a:spcPts val="0"/>
              </a:spcAft>
              <a:buNone/>
            </a:pPr>
            <a:r>
              <a:rPr lang="en-US" altLang="zh-CN" sz="2400" dirty="0"/>
              <a:t>E</a:t>
            </a:r>
            <a:r>
              <a:rPr lang="en-US" altLang="zh-CN" sz="2400" dirty="0">
                <a:latin typeface="+mn-lt"/>
              </a:rPr>
              <a:t>’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/>
              <a:t>E·</a:t>
            </a:r>
          </a:p>
          <a:p>
            <a:pPr lvl="3"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400" dirty="0"/>
              <a:t>E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/>
              <a:t>E·+E</a:t>
            </a:r>
          </a:p>
          <a:p>
            <a:pPr lvl="3">
              <a:spcBef>
                <a:spcPts val="200"/>
              </a:spcBef>
              <a:buNone/>
            </a:pPr>
            <a:r>
              <a:rPr lang="en-US" altLang="zh-CN" sz="2400" dirty="0"/>
              <a:t>E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/>
              <a:t>E·*</a:t>
            </a:r>
            <a:r>
              <a:rPr lang="en-US" altLang="zh-CN" sz="2400" dirty="0" err="1"/>
              <a:t>i</a:t>
            </a:r>
            <a:endParaRPr lang="en-US" altLang="zh-CN" sz="2400" dirty="0"/>
          </a:p>
          <a:p>
            <a:pPr>
              <a:buSzPct val="50000"/>
              <a:buNone/>
            </a:pPr>
            <a:r>
              <a:rPr lang="en-US" altLang="zh-CN" dirty="0"/>
              <a:t>3</a:t>
            </a:r>
            <a:r>
              <a:rPr lang="zh-CN" altLang="en-US" dirty="0"/>
              <a:t>、用</a:t>
            </a:r>
            <a:r>
              <a:rPr lang="en-US" altLang="zh-CN" dirty="0"/>
              <a:t>SLR</a:t>
            </a:r>
            <a:r>
              <a:rPr lang="zh-CN" altLang="en-US" dirty="0"/>
              <a:t>方法解决不了的冲突</a:t>
            </a:r>
            <a:endParaRPr lang="en-US" altLang="zh-CN" dirty="0"/>
          </a:p>
          <a:p>
            <a:pPr marL="542925" lvl="1">
              <a:buSzPct val="50000"/>
            </a:pPr>
            <a:r>
              <a:rPr lang="zh-CN" altLang="en-US" dirty="0">
                <a:solidFill>
                  <a:srgbClr val="FF0000"/>
                </a:solidFill>
              </a:rPr>
              <a:t>例如：</a:t>
            </a:r>
            <a:r>
              <a:rPr lang="zh-CN" altLang="en-US" dirty="0"/>
              <a:t>状态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</a:rPr>
              <a:t>7</a:t>
            </a:r>
            <a:r>
              <a:rPr lang="zh-CN" altLang="en-US" dirty="0"/>
              <a:t>，存在归约</a:t>
            </a:r>
            <a:r>
              <a:rPr lang="en-US" altLang="zh-CN" dirty="0"/>
              <a:t>-</a:t>
            </a:r>
            <a:r>
              <a:rPr lang="zh-CN" altLang="en-US" dirty="0"/>
              <a:t>移进冲突。</a:t>
            </a:r>
            <a:endParaRPr lang="en-US" altLang="zh-CN" dirty="0"/>
          </a:p>
          <a:p>
            <a:pPr lvl="3">
              <a:spcAft>
                <a:spcPts val="200"/>
              </a:spcAft>
              <a:buSzPct val="50000"/>
              <a:buNone/>
            </a:pPr>
            <a:r>
              <a:rPr lang="en-US" altLang="zh-CN" sz="2400" dirty="0"/>
              <a:t>E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/>
              <a:t>E+E·</a:t>
            </a:r>
          </a:p>
          <a:p>
            <a:pPr lvl="3">
              <a:spcBef>
                <a:spcPts val="0"/>
              </a:spcBef>
              <a:spcAft>
                <a:spcPts val="200"/>
              </a:spcAft>
              <a:buSzPct val="50000"/>
              <a:buNone/>
            </a:pPr>
            <a:r>
              <a:rPr lang="en-US" altLang="zh-CN" sz="2400" dirty="0"/>
              <a:t>E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/>
              <a:t>E·+E</a:t>
            </a:r>
          </a:p>
          <a:p>
            <a:pPr lvl="3">
              <a:spcBef>
                <a:spcPts val="0"/>
              </a:spcBef>
              <a:buSzPct val="50000"/>
              <a:buNone/>
            </a:pPr>
            <a:r>
              <a:rPr lang="en-US" altLang="zh-CN" sz="2400" dirty="0"/>
              <a:t>E</a:t>
            </a:r>
            <a:r>
              <a:rPr lang="zh-CN" altLang="en-US" sz="24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400" dirty="0"/>
              <a:t>E·*E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99390" y="2621280"/>
            <a:ext cx="1563329" cy="1253613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14629" y="5067546"/>
            <a:ext cx="1489587" cy="1209368"/>
          </a:xfrm>
          <a:prstGeom prst="rect">
            <a:avLst/>
          </a:prstGeom>
          <a:noFill/>
          <a:ln w="19050">
            <a:solidFill>
              <a:srgbClr val="1E1C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73402"/>
            <a:ext cx="7886700" cy="873740"/>
          </a:xfrm>
        </p:spPr>
        <p:txBody>
          <a:bodyPr/>
          <a:lstStyle/>
          <a:p>
            <a:r>
              <a:rPr lang="zh-CN" altLang="en-US" sz="3600" dirty="0"/>
              <a:t>构造文法</a:t>
            </a:r>
            <a:r>
              <a:rPr lang="en-US" altLang="zh-CN" sz="3600" dirty="0" err="1"/>
              <a:t>G</a:t>
            </a:r>
            <a:r>
              <a:rPr lang="en-US" altLang="zh-CN" sz="3600" baseline="-25000" dirty="0" err="1"/>
              <a:t>amb</a:t>
            </a:r>
            <a:r>
              <a:rPr lang="zh-CN" altLang="en-US" sz="3600" dirty="0"/>
              <a:t>的分析表（续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080" y="2168860"/>
            <a:ext cx="7955280" cy="4140460"/>
          </a:xfrm>
        </p:spPr>
        <p:txBody>
          <a:bodyPr/>
          <a:lstStyle/>
          <a:p>
            <a:pPr>
              <a:spcAft>
                <a:spcPts val="1200"/>
              </a:spcAft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此时，只能采用</a:t>
            </a:r>
            <a:r>
              <a:rPr lang="zh-CN" altLang="en-US" sz="2400" dirty="0">
                <a:solidFill>
                  <a:srgbClr val="FF0000"/>
                </a:solidFill>
              </a:rPr>
              <a:t>加入附加条件</a:t>
            </a:r>
            <a:r>
              <a:rPr lang="zh-CN" altLang="en-US" sz="2400" dirty="0"/>
              <a:t>的办法；</a:t>
            </a:r>
            <a:endParaRPr lang="en-US" altLang="zh-CN" sz="2400" dirty="0"/>
          </a:p>
          <a:p>
            <a:pPr>
              <a:spcAft>
                <a:spcPts val="0"/>
              </a:spcAft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对于状态</a:t>
            </a:r>
            <a:r>
              <a:rPr lang="en-US" altLang="zh-CN" sz="2400" dirty="0"/>
              <a:t>7</a:t>
            </a:r>
            <a:r>
              <a:rPr lang="zh-CN" altLang="en-US" sz="2400" dirty="0"/>
              <a:t>（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7</a:t>
            </a:r>
            <a:r>
              <a:rPr lang="zh-CN" altLang="en-US" sz="2400" dirty="0"/>
              <a:t>）遇到读头下为“*”，先做加法的归约还是先做乘号的移进？</a:t>
            </a:r>
            <a:endParaRPr lang="en-US" altLang="zh-CN" sz="2400" dirty="0"/>
          </a:p>
          <a:p>
            <a:pPr lvl="1">
              <a:spcAft>
                <a:spcPts val="1200"/>
              </a:spcAft>
              <a:buSzPct val="50000"/>
            </a:pPr>
            <a:r>
              <a:rPr lang="zh-CN" altLang="en-US" dirty="0">
                <a:solidFill>
                  <a:srgbClr val="C00000"/>
                </a:solidFill>
              </a:rPr>
              <a:t>定义乘法的优先级高于加法</a:t>
            </a:r>
            <a:r>
              <a:rPr lang="zh-CN" altLang="en-US" dirty="0"/>
              <a:t>，所以，这里应该做乘号的移进；</a:t>
            </a:r>
            <a:endParaRPr lang="en-US" altLang="zh-CN" dirty="0"/>
          </a:p>
          <a:p>
            <a:pPr>
              <a:spcAft>
                <a:spcPts val="0"/>
              </a:spcAft>
              <a:buSzPct val="50000"/>
              <a:buFont typeface="Wingdings" pitchFamily="2" charset="2"/>
              <a:buChar char="n"/>
            </a:pPr>
            <a:r>
              <a:rPr lang="zh-CN" altLang="en-US" sz="2400" dirty="0"/>
              <a:t>对</a:t>
            </a:r>
            <a:r>
              <a:rPr lang="en-US" altLang="zh-CN" sz="2400" dirty="0"/>
              <a:t>I</a:t>
            </a:r>
            <a:r>
              <a:rPr lang="en-US" altLang="zh-CN" sz="2400" baseline="-25000" dirty="0"/>
              <a:t>7</a:t>
            </a:r>
            <a:r>
              <a:rPr lang="zh-CN" altLang="en-US" sz="2400" dirty="0"/>
              <a:t>，遇到读头下为“</a:t>
            </a:r>
            <a:r>
              <a:rPr lang="en-US" altLang="zh-CN" sz="2400" dirty="0"/>
              <a:t>+</a:t>
            </a:r>
            <a:r>
              <a:rPr lang="zh-CN" altLang="en-US" sz="2400" dirty="0"/>
              <a:t>”，先做加法的归约还是加法的移进？</a:t>
            </a:r>
            <a:endParaRPr lang="en-US" altLang="zh-CN" sz="2400" dirty="0"/>
          </a:p>
          <a:p>
            <a:pPr lvl="1">
              <a:spcAft>
                <a:spcPts val="1200"/>
              </a:spcAft>
              <a:buSzPct val="50000"/>
            </a:pPr>
            <a:r>
              <a:rPr lang="zh-CN" altLang="en-US" dirty="0">
                <a:solidFill>
                  <a:srgbClr val="C00000"/>
                </a:solidFill>
              </a:rPr>
              <a:t>定义相同优先级的算符服从左结合</a:t>
            </a:r>
            <a:r>
              <a:rPr lang="zh-CN" altLang="en-US" dirty="0"/>
              <a:t>，此处应该先做加法的归约。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  <p:pic>
        <p:nvPicPr>
          <p:cNvPr id="459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6940" y="1533060"/>
            <a:ext cx="16954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97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5450" y="1047530"/>
            <a:ext cx="16764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656" y="176983"/>
            <a:ext cx="7886700" cy="589935"/>
          </a:xfrm>
        </p:spPr>
        <p:txBody>
          <a:bodyPr/>
          <a:lstStyle/>
          <a:p>
            <a:r>
              <a:rPr lang="zh-CN" altLang="en-US" sz="3600" dirty="0"/>
              <a:t>对分析表的处理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82806" y="955692"/>
          <a:ext cx="6549634" cy="5486400"/>
        </p:xfrm>
        <a:graphic>
          <a:graphicData uri="http://schemas.openxmlformats.org/drawingml/2006/table">
            <a:tbl>
              <a:tblPr/>
              <a:tblGrid>
                <a:gridCol w="81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8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8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8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886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5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4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9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7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8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9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945307" y="913782"/>
            <a:ext cx="889937" cy="1003349"/>
            <a:chOff x="1190665" y="781050"/>
            <a:chExt cx="889937" cy="1003349"/>
          </a:xfrm>
        </p:grpSpPr>
        <p:sp>
          <p:nvSpPr>
            <p:cNvPr id="8" name="矩形 7"/>
            <p:cNvSpPr/>
            <p:nvPr/>
          </p:nvSpPr>
          <p:spPr>
            <a:xfrm>
              <a:off x="1697144" y="1107353"/>
              <a:ext cx="383458" cy="427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90665" y="1100137"/>
              <a:ext cx="403582" cy="408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94025" y="781050"/>
              <a:ext cx="383458" cy="407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226558" y="824531"/>
              <a:ext cx="814388" cy="904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476422" y="1362070"/>
              <a:ext cx="389294" cy="422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99537" y="5383267"/>
            <a:ext cx="1168705" cy="462914"/>
            <a:chOff x="3177540" y="5419726"/>
            <a:chExt cx="1168705" cy="462914"/>
          </a:xfrm>
        </p:grpSpPr>
        <p:cxnSp>
          <p:nvCxnSpPr>
            <p:cNvPr id="20" name="直接连接符 19"/>
            <p:cNvCxnSpPr/>
            <p:nvPr/>
          </p:nvCxnSpPr>
          <p:spPr>
            <a:xfrm rot="1980000">
              <a:off x="3177540" y="5424488"/>
              <a:ext cx="3505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980000">
              <a:off x="3750305" y="5419726"/>
              <a:ext cx="3505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980000">
              <a:off x="3177540" y="5882640"/>
              <a:ext cx="3505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1980000">
              <a:off x="3995725" y="5882640"/>
              <a:ext cx="35052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7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44" y="2429671"/>
            <a:ext cx="17430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788" y="333012"/>
            <a:ext cx="7886700" cy="620713"/>
          </a:xfrm>
        </p:spPr>
        <p:txBody>
          <a:bodyPr/>
          <a:lstStyle/>
          <a:p>
            <a:r>
              <a:rPr lang="en-US" altLang="zh-CN" sz="3600" dirty="0"/>
              <a:t>First</a:t>
            </a:r>
            <a:r>
              <a:rPr lang="zh-CN" altLang="en-US" sz="3600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" y="1155854"/>
            <a:ext cx="7886700" cy="1733086"/>
          </a:xfrm>
        </p:spPr>
        <p:txBody>
          <a:bodyPr/>
          <a:lstStyle/>
          <a:p>
            <a:r>
              <a:rPr lang="en-US" altLang="zh-CN" sz="2400" dirty="0"/>
              <a:t>First(β)</a:t>
            </a:r>
            <a:r>
              <a:rPr lang="zh-CN" altLang="en-US" sz="2400" dirty="0"/>
              <a:t>集合由</a:t>
            </a:r>
            <a:r>
              <a:rPr lang="en-US" altLang="zh-CN" sz="2400" dirty="0"/>
              <a:t>β</a:t>
            </a:r>
            <a:r>
              <a:rPr lang="zh-CN" altLang="en-US" sz="2400" dirty="0"/>
              <a:t>串的</a:t>
            </a:r>
            <a:r>
              <a:rPr lang="zh-CN" altLang="en-US" sz="2400" dirty="0">
                <a:solidFill>
                  <a:srgbClr val="FF0000"/>
                </a:solidFill>
              </a:rPr>
              <a:t>首终结字符</a:t>
            </a:r>
            <a:r>
              <a:rPr lang="zh-CN" altLang="en-US" sz="2400" dirty="0"/>
              <a:t>构成；</a:t>
            </a:r>
            <a:endParaRPr lang="en-US" altLang="zh-CN" sz="2400" dirty="0"/>
          </a:p>
          <a:p>
            <a:pPr lvl="1">
              <a:spcAft>
                <a:spcPts val="1800"/>
              </a:spcAft>
              <a:buNone/>
            </a:pPr>
            <a:r>
              <a:rPr lang="en-US" altLang="zh-CN" sz="2000" dirty="0">
                <a:solidFill>
                  <a:srgbClr val="1E1CE3"/>
                </a:solidFill>
              </a:rPr>
              <a:t>First</a:t>
            </a:r>
            <a:r>
              <a:rPr lang="zh-CN" altLang="en-US" sz="2000" dirty="0">
                <a:solidFill>
                  <a:srgbClr val="1E1CE3"/>
                </a:solidFill>
              </a:rPr>
              <a:t>（</a:t>
            </a:r>
            <a:r>
              <a:rPr lang="en-US" altLang="zh-CN" sz="2000" dirty="0"/>
              <a:t>β</a:t>
            </a:r>
            <a:r>
              <a:rPr lang="zh-CN" altLang="en-US" sz="2000" dirty="0">
                <a:solidFill>
                  <a:srgbClr val="1E1CE3"/>
                </a:solidFill>
              </a:rPr>
              <a:t>）</a:t>
            </a:r>
            <a:r>
              <a:rPr lang="en-US" altLang="zh-CN" sz="2000" dirty="0">
                <a:solidFill>
                  <a:srgbClr val="1E1CE3"/>
                </a:solidFill>
              </a:rPr>
              <a:t>={</a:t>
            </a:r>
            <a:r>
              <a:rPr lang="en-US" altLang="zh-CN" sz="2000" dirty="0" err="1">
                <a:solidFill>
                  <a:srgbClr val="1E1CE3"/>
                </a:solidFill>
              </a:rPr>
              <a:t>a|</a:t>
            </a:r>
            <a:r>
              <a:rPr lang="en-US" altLang="zh-CN" sz="2000" dirty="0" err="1"/>
              <a:t>β</a:t>
            </a:r>
            <a:r>
              <a:rPr lang="en-US" altLang="zh-CN" sz="2000" dirty="0" err="1">
                <a:sym typeface="Symbol" pitchFamily="18" charset="2"/>
              </a:rPr>
              <a:t></a:t>
            </a:r>
            <a:r>
              <a:rPr lang="en-US" altLang="zh-CN" sz="2000" dirty="0" err="1">
                <a:solidFill>
                  <a:srgbClr val="1E1CE3"/>
                </a:solidFill>
              </a:rPr>
              <a:t>a</a:t>
            </a:r>
            <a:r>
              <a:rPr lang="en-US" altLang="zh-CN" sz="2000" dirty="0">
                <a:solidFill>
                  <a:srgbClr val="1E1CE3"/>
                </a:solidFill>
              </a:rPr>
              <a:t>…,</a:t>
            </a:r>
            <a:r>
              <a:rPr lang="en-US" altLang="zh-CN" sz="2000" dirty="0"/>
              <a:t>β</a:t>
            </a:r>
            <a:r>
              <a:rPr lang="en-US" altLang="zh-CN" sz="2000" dirty="0">
                <a:solidFill>
                  <a:srgbClr val="1E1CE3"/>
                </a:solidFill>
              </a:rPr>
              <a:t>∈(V</a:t>
            </a:r>
            <a:r>
              <a:rPr lang="en-US" altLang="zh-CN" sz="2000" baseline="-25000" dirty="0">
                <a:solidFill>
                  <a:srgbClr val="1E1CE3"/>
                </a:solidFill>
              </a:rPr>
              <a:t>T</a:t>
            </a:r>
            <a:r>
              <a:rPr lang="en-US" altLang="zh-CN" sz="2000" dirty="0">
                <a:solidFill>
                  <a:srgbClr val="1E1CE3"/>
                </a:solidFill>
              </a:rPr>
              <a:t>|V</a:t>
            </a:r>
            <a:r>
              <a:rPr lang="en-US" altLang="zh-CN" sz="2000" baseline="-25000" dirty="0">
                <a:solidFill>
                  <a:srgbClr val="1E1CE3"/>
                </a:solidFill>
              </a:rPr>
              <a:t>N</a:t>
            </a:r>
            <a:r>
              <a:rPr lang="en-US" altLang="zh-CN" sz="2000" dirty="0">
                <a:solidFill>
                  <a:srgbClr val="1E1CE3"/>
                </a:solidFill>
              </a:rPr>
              <a:t>)</a:t>
            </a:r>
            <a:r>
              <a:rPr lang="en-US" altLang="zh-CN" sz="2000" baseline="30000" dirty="0">
                <a:solidFill>
                  <a:srgbClr val="1E1CE3"/>
                </a:solidFill>
              </a:rPr>
              <a:t>*</a:t>
            </a:r>
            <a:r>
              <a:rPr lang="en-US" altLang="zh-CN" sz="2000" dirty="0">
                <a:solidFill>
                  <a:srgbClr val="1E1CE3"/>
                </a:solidFill>
              </a:rPr>
              <a:t>,</a:t>
            </a:r>
            <a:r>
              <a:rPr lang="en-US" altLang="zh-CN" sz="2000" dirty="0" err="1">
                <a:solidFill>
                  <a:srgbClr val="1E1CE3"/>
                </a:solidFill>
              </a:rPr>
              <a:t>a∈V</a:t>
            </a:r>
            <a:r>
              <a:rPr lang="en-US" altLang="zh-CN" sz="2000" baseline="-25000" dirty="0" err="1">
                <a:solidFill>
                  <a:srgbClr val="1E1CE3"/>
                </a:solidFill>
              </a:rPr>
              <a:t>T</a:t>
            </a:r>
            <a:r>
              <a:rPr lang="en-US" altLang="zh-CN" sz="2000" dirty="0">
                <a:solidFill>
                  <a:srgbClr val="1E1CE3"/>
                </a:solidFill>
              </a:rPr>
              <a:t>}</a:t>
            </a:r>
          </a:p>
          <a:p>
            <a:r>
              <a:rPr lang="zh-CN" altLang="en-US" sz="2400" dirty="0">
                <a:solidFill>
                  <a:srgbClr val="1E1CE3"/>
                </a:solidFill>
              </a:rPr>
              <a:t>计算</a:t>
            </a:r>
            <a:r>
              <a:rPr lang="en-US" altLang="zh-CN" sz="2400" dirty="0">
                <a:solidFill>
                  <a:srgbClr val="1E1CE3"/>
                </a:solidFill>
              </a:rPr>
              <a:t>First</a:t>
            </a:r>
            <a:r>
              <a:rPr lang="zh-CN" altLang="en-US" sz="2400" dirty="0">
                <a:solidFill>
                  <a:srgbClr val="1E1CE3"/>
                </a:solidFill>
              </a:rPr>
              <a:t>集合是</a:t>
            </a:r>
            <a:r>
              <a:rPr lang="zh-CN" altLang="en-US" sz="2400" u="sng" dirty="0">
                <a:solidFill>
                  <a:srgbClr val="1E1CE3"/>
                </a:solidFill>
              </a:rPr>
              <a:t>为计算</a:t>
            </a:r>
            <a:r>
              <a:rPr lang="en-US" altLang="zh-CN" sz="2400" u="sng" dirty="0">
                <a:solidFill>
                  <a:srgbClr val="1E1CE3"/>
                </a:solidFill>
              </a:rPr>
              <a:t>Follow</a:t>
            </a:r>
            <a:r>
              <a:rPr lang="zh-CN" altLang="en-US" sz="2400" u="sng" dirty="0">
                <a:solidFill>
                  <a:srgbClr val="1E1CE3"/>
                </a:solidFill>
              </a:rPr>
              <a:t>集合服务</a:t>
            </a:r>
            <a:r>
              <a:rPr lang="zh-CN" altLang="en-US" sz="2400" dirty="0">
                <a:solidFill>
                  <a:srgbClr val="1E1CE3"/>
                </a:solidFill>
              </a:rPr>
              <a:t>；</a:t>
            </a:r>
            <a:endParaRPr lang="en-US" altLang="zh-CN" sz="2400" dirty="0">
              <a:solidFill>
                <a:srgbClr val="1E1CE3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86712" y="6356350"/>
            <a:ext cx="528637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6672" y="1628800"/>
            <a:ext cx="427703" cy="309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*</a:t>
            </a:r>
            <a:endParaRPr lang="zh-CN" altLang="en-US" sz="16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75360" y="3386150"/>
            <a:ext cx="7271444" cy="2227486"/>
            <a:chOff x="518160" y="3886200"/>
            <a:chExt cx="7271444" cy="2227486"/>
          </a:xfrm>
        </p:grpSpPr>
        <p:sp>
          <p:nvSpPr>
            <p:cNvPr id="6" name="内容占位符 2"/>
            <p:cNvSpPr txBox="1">
              <a:spLocks/>
            </p:cNvSpPr>
            <p:nvPr/>
          </p:nvSpPr>
          <p:spPr bwMode="auto">
            <a:xfrm>
              <a:off x="6375449" y="4049936"/>
              <a:ext cx="1414155" cy="206375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(1)E</a:t>
              </a:r>
              <a:r>
                <a:rPr lang="en-US" altLang="zh-CN" sz="20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E+T</a:t>
              </a: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(2)E</a:t>
              </a:r>
              <a:r>
                <a:rPr lang="en-US" altLang="zh-CN" sz="20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</a:t>
              </a: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(3)T</a:t>
              </a:r>
              <a:r>
                <a:rPr lang="en-US" altLang="zh-CN" sz="20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T*F</a:t>
              </a: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(4)T</a:t>
              </a:r>
              <a:r>
                <a:rPr lang="en-US" altLang="zh-CN" sz="2000" dirty="0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(5)F</a:t>
              </a:r>
              <a:r>
                <a:rPr lang="en-US" altLang="zh-CN" sz="2000" dirty="0">
                  <a:solidFill>
                    <a:srgbClr val="0000FF"/>
                  </a:solidFill>
                  <a:latin typeface="宋体" pitchFamily="2" charset="-122"/>
                </a:rPr>
                <a:t>→(</a:t>
              </a: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E)</a:t>
              </a:r>
            </a:p>
            <a:p>
              <a:pPr marL="228600" indent="-228600" defTabSz="914400" eaLnBrk="0" hangingPunct="0">
                <a:spcAft>
                  <a:spcPts val="100"/>
                </a:spcAft>
              </a:pPr>
              <a:r>
                <a:rPr lang="en-US" altLang="zh-CN" sz="2000" dirty="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(6)</a:t>
              </a:r>
              <a:r>
                <a:rPr lang="en-US" altLang="zh-CN" sz="20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F</a:t>
              </a:r>
              <a:r>
                <a:rPr lang="en-US" altLang="zh-CN" sz="2000" dirty="0" err="1">
                  <a:solidFill>
                    <a:srgbClr val="0000FF"/>
                  </a:solidFill>
                  <a:latin typeface="宋体" pitchFamily="2" charset="-122"/>
                </a:rPr>
                <a:t>→</a:t>
              </a:r>
              <a:r>
                <a:rPr lang="en-US" altLang="zh-CN" sz="2000" dirty="0" err="1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indent="-228600" defTabSz="914400" eaLnBrk="0" hangingPunct="0">
                <a:spcAft>
                  <a:spcPts val="100"/>
                </a:spcAft>
              </a:pPr>
              <a:endParaRPr lang="zh-CN" altLang="en-US" sz="20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18160" y="3886200"/>
              <a:ext cx="5730240" cy="7772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First(E)=First(T)= First(F)= {(,</a:t>
              </a:r>
              <a:r>
                <a:rPr lang="en-US" altLang="zh-CN" sz="2400" dirty="0" err="1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400" dirty="0">
                  <a:solidFill>
                    <a:srgbClr val="08120B"/>
                  </a:solidFill>
                  <a:latin typeface="楷体" pitchFamily="49" charset="-122"/>
                  <a:ea typeface="楷体" pitchFamily="49" charset="-122"/>
                </a:rPr>
                <a:t>} </a:t>
              </a:r>
              <a:endParaRPr lang="zh-CN" altLang="en-US" sz="2400" dirty="0">
                <a:solidFill>
                  <a:srgbClr val="08120B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508760" y="5036832"/>
            <a:ext cx="390144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注意：与</a:t>
            </a:r>
            <a:r>
              <a:rPr lang="en-US" altLang="zh-CN" sz="24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Firstvt</a:t>
            </a:r>
            <a:r>
              <a:rPr lang="zh-CN" altLang="en-US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是不同的</a:t>
            </a:r>
            <a:r>
              <a:rPr lang="en-US" altLang="zh-CN" sz="24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!</a:t>
            </a:r>
            <a:endParaRPr lang="zh-CN" altLang="en-US" sz="2400" dirty="0">
              <a:solidFill>
                <a:srgbClr val="CC0099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24069" y="4266258"/>
            <a:ext cx="3319463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Firstvt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(E)={+,*,(,</a:t>
            </a:r>
            <a:r>
              <a:rPr lang="en-US" altLang="zh-CN" sz="2400" dirty="0" err="1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400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}</a:t>
            </a:r>
            <a:endParaRPr lang="zh-CN" altLang="en-US" sz="2400" dirty="0">
              <a:solidFill>
                <a:srgbClr val="00206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49885"/>
            <a:ext cx="7886700" cy="762635"/>
          </a:xfrm>
        </p:spPr>
        <p:txBody>
          <a:bodyPr/>
          <a:lstStyle/>
          <a:p>
            <a:r>
              <a:rPr lang="en-US" altLang="zh-CN" sz="3600" dirty="0" err="1"/>
              <a:t>i+i</a:t>
            </a:r>
            <a:r>
              <a:rPr lang="en-US" altLang="zh-CN" sz="3600" dirty="0"/>
              <a:t>*(</a:t>
            </a:r>
            <a:r>
              <a:rPr lang="en-US" altLang="zh-CN" sz="3600" dirty="0" err="1"/>
              <a:t>i</a:t>
            </a:r>
            <a:r>
              <a:rPr lang="en-US" altLang="zh-CN" sz="3600" dirty="0"/>
              <a:t>)#</a:t>
            </a:r>
            <a:r>
              <a:rPr lang="zh-CN" altLang="en-US" sz="3600" dirty="0"/>
              <a:t>的</a:t>
            </a:r>
            <a:r>
              <a:rPr lang="en-US" altLang="zh-CN" sz="3600" dirty="0"/>
              <a:t>LR</a:t>
            </a:r>
            <a:r>
              <a:rPr lang="zh-CN" altLang="en-US" sz="3600" dirty="0"/>
              <a:t>分析过程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9120" y="1645920"/>
          <a:ext cx="8077200" cy="4114800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4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步骤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状态栈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符号栈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输入串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i+i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*(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0,3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*(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0,1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+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*(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0,1,4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#E+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*(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0,1,4,3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E+i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*(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0,1,4,7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#E+E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*(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0,1,4,7,5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#E+E*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(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)#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4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......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53625"/>
            <a:ext cx="7886700" cy="768620"/>
          </a:xfrm>
        </p:spPr>
        <p:txBody>
          <a:bodyPr/>
          <a:lstStyle/>
          <a:p>
            <a:r>
              <a:rPr lang="en-US" altLang="zh-CN" sz="3600" dirty="0"/>
              <a:t>if-then-else</a:t>
            </a:r>
            <a:r>
              <a:rPr lang="zh-CN" altLang="en-US" sz="3600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818710"/>
            <a:ext cx="6283610" cy="1035114"/>
          </a:xfrm>
        </p:spPr>
        <p:txBody>
          <a:bodyPr/>
          <a:lstStyle/>
          <a:p>
            <a:r>
              <a:rPr lang="en-US" altLang="zh-CN" sz="2400" dirty="0"/>
              <a:t>if 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then if 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then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else S</a:t>
            </a:r>
            <a:r>
              <a:rPr lang="en-US" altLang="zh-CN" sz="2400" baseline="-25000" dirty="0"/>
              <a:t>2</a:t>
            </a:r>
          </a:p>
          <a:p>
            <a:r>
              <a:rPr lang="zh-CN" altLang="en-US" sz="2400" dirty="0"/>
              <a:t>不加限制，则有两种理解，分别图解如下：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69510" y="6394245"/>
            <a:ext cx="522970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206515" y="1853825"/>
            <a:ext cx="4548595" cy="1929643"/>
            <a:chOff x="701570" y="2933945"/>
            <a:chExt cx="4548595" cy="192964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817782" y="29339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>
              <a:off x="1085850" y="3202261"/>
              <a:ext cx="770907" cy="483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006715" y="3248980"/>
              <a:ext cx="184035" cy="4800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398285" y="3611487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000" baseline="-25000" dirty="0">
                  <a:latin typeface="楷体" pitchFamily="49" charset="-122"/>
                  <a:ea typeface="楷体" pitchFamily="49" charset="-122"/>
                </a:rPr>
                <a:t>1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2081213" y="3200400"/>
              <a:ext cx="909637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1571624" y="3243263"/>
              <a:ext cx="342899" cy="452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701570" y="3611487"/>
              <a:ext cx="5108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if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2381250" y="3886200"/>
              <a:ext cx="63341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2833688" y="3933825"/>
              <a:ext cx="223837" cy="595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849148" y="3611487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then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2951820" y="3611487"/>
              <a:ext cx="3129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658426" y="4463478"/>
              <a:ext cx="3978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0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2112315" y="4463478"/>
              <a:ext cx="4411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if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065158" y="4463478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then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4178136" y="4463478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else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3783319" y="4463478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sz="2000" b="0" baseline="-25000" dirty="0"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>
              <a:off x="4852299" y="4463478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sz="20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1" name="Line 6"/>
            <p:cNvSpPr>
              <a:spLocks noChangeShapeType="1"/>
            </p:cNvSpPr>
            <p:nvPr/>
          </p:nvSpPr>
          <p:spPr bwMode="auto">
            <a:xfrm>
              <a:off x="3152775" y="3929063"/>
              <a:ext cx="771525" cy="623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3181349" y="3905250"/>
              <a:ext cx="1262063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>
              <a:off x="3257550" y="3900488"/>
              <a:ext cx="1662113" cy="638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>
              <a:off x="3109913" y="3938588"/>
              <a:ext cx="333375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12107" y="1853825"/>
            <a:ext cx="3803737" cy="1929643"/>
            <a:chOff x="4457259" y="2753925"/>
            <a:chExt cx="3803737" cy="1929643"/>
          </a:xfrm>
        </p:grpSpPr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5573471" y="275392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 flipH="1">
              <a:off x="4841539" y="3022241"/>
              <a:ext cx="770907" cy="483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Line 6"/>
            <p:cNvSpPr>
              <a:spLocks noChangeShapeType="1"/>
            </p:cNvSpPr>
            <p:nvPr/>
          </p:nvSpPr>
          <p:spPr bwMode="auto">
            <a:xfrm>
              <a:off x="5734051" y="3086100"/>
              <a:ext cx="3810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4998685" y="3431467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000" baseline="-25000" dirty="0">
                  <a:latin typeface="楷体" pitchFamily="49" charset="-122"/>
                  <a:ea typeface="楷体" pitchFamily="49" charset="-122"/>
                </a:rPr>
                <a:t>1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5781676" y="3081338"/>
              <a:ext cx="681038" cy="4571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H="1">
              <a:off x="5214938" y="3063244"/>
              <a:ext cx="455274" cy="446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457259" y="3431467"/>
              <a:ext cx="5108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if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H="1">
              <a:off x="5831045" y="3733800"/>
              <a:ext cx="631668" cy="62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H="1">
              <a:off x="6283483" y="3753805"/>
              <a:ext cx="223837" cy="5953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5449548" y="3431467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then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6401615" y="3431467"/>
              <a:ext cx="3129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6108221" y="4283458"/>
              <a:ext cx="39786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E</a:t>
              </a:r>
              <a:r>
                <a:rPr kumimoji="1" lang="en-US" altLang="zh-CN" sz="20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5562110" y="4283458"/>
              <a:ext cx="44114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if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6514953" y="4283458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then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0" name="Rectangle 7"/>
            <p:cNvSpPr>
              <a:spLocks noChangeArrowheads="1"/>
            </p:cNvSpPr>
            <p:nvPr/>
          </p:nvSpPr>
          <p:spPr bwMode="auto">
            <a:xfrm>
              <a:off x="7024723" y="3421213"/>
              <a:ext cx="6976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else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7233114" y="4283458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sz="2000" b="0" baseline="-25000" dirty="0">
                  <a:latin typeface="楷体" pitchFamily="49" charset="-122"/>
                  <a:ea typeface="楷体" pitchFamily="49" charset="-122"/>
                </a:rPr>
                <a:t>1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7863130" y="3421213"/>
              <a:ext cx="3978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r>
                <a:rPr kumimoji="1" lang="en-US" altLang="zh-CN" sz="2000" baseline="-25000" dirty="0">
                  <a:latin typeface="楷体" pitchFamily="49" charset="-122"/>
                  <a:ea typeface="楷体" pitchFamily="49" charset="-122"/>
                </a:rPr>
                <a:t>2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>
              <a:off x="6634163" y="3738564"/>
              <a:ext cx="681037" cy="628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5815013" y="3057525"/>
              <a:ext cx="1247775" cy="509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5815013" y="3024189"/>
              <a:ext cx="2062162" cy="5095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56" name="Line 6"/>
            <p:cNvSpPr>
              <a:spLocks noChangeShapeType="1"/>
            </p:cNvSpPr>
            <p:nvPr/>
          </p:nvSpPr>
          <p:spPr bwMode="auto">
            <a:xfrm>
              <a:off x="6591299" y="3767137"/>
              <a:ext cx="247651" cy="600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58" name="内容占位符 2"/>
          <p:cNvSpPr txBox="1">
            <a:spLocks/>
          </p:cNvSpPr>
          <p:nvPr/>
        </p:nvSpPr>
        <p:spPr bwMode="auto">
          <a:xfrm>
            <a:off x="431540" y="4014065"/>
            <a:ext cx="8280919" cy="202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914400" eaLnBrk="0" hangingPunct="0"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</a:pP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突出二义性分析，</a:t>
            </a:r>
            <a:r>
              <a:rPr lang="en-US" altLang="zh-CN" sz="2400" dirty="0">
                <a:solidFill>
                  <a:srgbClr val="009644"/>
                </a:solidFill>
                <a:latin typeface="楷体" pitchFamily="49" charset="-122"/>
                <a:ea typeface="楷体" pitchFamily="49" charset="-122"/>
              </a:rPr>
              <a:t>if E then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浓缩为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，用</a:t>
            </a:r>
            <a:r>
              <a:rPr lang="en-US" altLang="zh-CN" sz="24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表示</a:t>
            </a:r>
            <a:r>
              <a:rPr lang="en-US" altLang="zh-CN" sz="2400" dirty="0">
                <a:solidFill>
                  <a:srgbClr val="009644"/>
                </a:solidFill>
                <a:latin typeface="楷体" pitchFamily="49" charset="-122"/>
                <a:ea typeface="楷体" pitchFamily="49" charset="-122"/>
              </a:rPr>
              <a:t>else</a:t>
            </a: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则；</a:t>
            </a:r>
            <a:endParaRPr lang="en-US" altLang="zh-CN" sz="2400" dirty="0">
              <a:solidFill>
                <a:srgbClr val="1E1CE3"/>
              </a:solidFill>
              <a:latin typeface="楷体" pitchFamily="49" charset="-122"/>
              <a:ea typeface="楷体" pitchFamily="49" charset="-122"/>
            </a:endParaRPr>
          </a:p>
          <a:p>
            <a:pPr marL="271463" lvl="0" defTabSz="914400" eaLnBrk="0" hangingPunct="0">
              <a:spcBef>
                <a:spcPts val="600"/>
              </a:spcBef>
              <a:spcAft>
                <a:spcPts val="600"/>
              </a:spcAft>
              <a:buSzPct val="60000"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if E then S else S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1E1CE3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=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iSeS</a:t>
            </a: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71463" lvl="0" defTabSz="914400" eaLnBrk="0" hangingPunct="0">
              <a:spcBef>
                <a:spcPts val="600"/>
              </a:spcBef>
              <a:spcAft>
                <a:spcPts val="600"/>
              </a:spcAft>
              <a:buSzPct val="60000"/>
            </a:pPr>
            <a:r>
              <a:rPr lang="en-US" altLang="zh-CN" sz="24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if E then S=</a:t>
            </a:r>
            <a:r>
              <a:rPr lang="en-US" altLang="zh-CN" sz="24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887035" y="4644135"/>
            <a:ext cx="1326779" cy="1570240"/>
            <a:chOff x="1577907" y="2933945"/>
            <a:chExt cx="1326779" cy="1570240"/>
          </a:xfrm>
        </p:grpSpPr>
        <p:sp>
          <p:nvSpPr>
            <p:cNvPr id="60" name="Rectangle 4"/>
            <p:cNvSpPr>
              <a:spLocks noChangeArrowheads="1"/>
            </p:cNvSpPr>
            <p:nvPr/>
          </p:nvSpPr>
          <p:spPr bwMode="auto">
            <a:xfrm>
              <a:off x="1817782" y="29339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63" name="Rectangle 7"/>
            <p:cNvSpPr>
              <a:spLocks noChangeArrowheads="1"/>
            </p:cNvSpPr>
            <p:nvPr/>
          </p:nvSpPr>
          <p:spPr bwMode="auto">
            <a:xfrm>
              <a:off x="1577907" y="347400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043109" y="3241593"/>
              <a:ext cx="169200" cy="3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1744312" y="3243264"/>
              <a:ext cx="170209" cy="3367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 flipH="1">
              <a:off x="1944336" y="3794305"/>
              <a:ext cx="223838" cy="400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0" name="Rectangle 7"/>
            <p:cNvSpPr>
              <a:spLocks noChangeArrowheads="1"/>
            </p:cNvSpPr>
            <p:nvPr/>
          </p:nvSpPr>
          <p:spPr bwMode="auto">
            <a:xfrm>
              <a:off x="2077673" y="3474005"/>
              <a:ext cx="3129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1" name="Rectangle 7"/>
            <p:cNvSpPr>
              <a:spLocks noChangeArrowheads="1"/>
            </p:cNvSpPr>
            <p:nvPr/>
          </p:nvSpPr>
          <p:spPr bwMode="auto">
            <a:xfrm>
              <a:off x="1774302" y="41040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2051720" y="41040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2591780" y="41040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2321750" y="41040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e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2239613" y="3813354"/>
              <a:ext cx="204787" cy="395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78" name="Line 6"/>
            <p:cNvSpPr>
              <a:spLocks noChangeShapeType="1"/>
            </p:cNvSpPr>
            <p:nvPr/>
          </p:nvSpPr>
          <p:spPr bwMode="auto">
            <a:xfrm>
              <a:off x="2292000" y="3803830"/>
              <a:ext cx="400050" cy="404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0" name="Line 6"/>
            <p:cNvSpPr>
              <a:spLocks noChangeShapeType="1"/>
            </p:cNvSpPr>
            <p:nvPr/>
          </p:nvSpPr>
          <p:spPr bwMode="auto">
            <a:xfrm flipH="1">
              <a:off x="2201514" y="3818118"/>
              <a:ext cx="4762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6623117" y="4644135"/>
            <a:ext cx="1120867" cy="1570240"/>
            <a:chOff x="1781690" y="2933945"/>
            <a:chExt cx="1120867" cy="1570240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2186735" y="293394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S</a:t>
              </a:r>
            </a:p>
          </p:txBody>
        </p:sp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>
              <a:off x="1781690" y="347400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 flipH="1">
              <a:off x="2240838" y="3260905"/>
              <a:ext cx="66674" cy="290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 flipH="1">
              <a:off x="1992952" y="3243264"/>
              <a:ext cx="270000" cy="31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6" name="Line 6"/>
            <p:cNvSpPr>
              <a:spLocks noChangeShapeType="1"/>
            </p:cNvSpPr>
            <p:nvPr/>
          </p:nvSpPr>
          <p:spPr bwMode="auto">
            <a:xfrm flipH="1">
              <a:off x="2107621" y="3823668"/>
              <a:ext cx="100800" cy="35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7" name="Rectangle 7"/>
            <p:cNvSpPr>
              <a:spLocks noChangeArrowheads="1"/>
            </p:cNvSpPr>
            <p:nvPr/>
          </p:nvSpPr>
          <p:spPr bwMode="auto">
            <a:xfrm>
              <a:off x="2077673" y="3474005"/>
              <a:ext cx="31290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8" name="Rectangle 7"/>
            <p:cNvSpPr>
              <a:spLocks noChangeArrowheads="1"/>
            </p:cNvSpPr>
            <p:nvPr/>
          </p:nvSpPr>
          <p:spPr bwMode="auto">
            <a:xfrm>
              <a:off x="1944796" y="41040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 err="1">
                  <a:latin typeface="楷体" pitchFamily="49" charset="-122"/>
                  <a:ea typeface="楷体" pitchFamily="49" charset="-122"/>
                </a:rPr>
                <a:t>i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2222214" y="41040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0" name="Rectangle 7"/>
            <p:cNvSpPr>
              <a:spLocks noChangeArrowheads="1"/>
            </p:cNvSpPr>
            <p:nvPr/>
          </p:nvSpPr>
          <p:spPr bwMode="auto">
            <a:xfrm>
              <a:off x="2589651" y="347826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楷体" pitchFamily="49" charset="-122"/>
                  <a:ea typeface="楷体" pitchFamily="49" charset="-122"/>
                </a:rPr>
                <a:t>S</a:t>
              </a:r>
              <a:endParaRPr kumimoji="1" lang="en-US" altLang="zh-CN" sz="2000" b="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1" name="Rectangle 7"/>
            <p:cNvSpPr>
              <a:spLocks noChangeArrowheads="1"/>
            </p:cNvSpPr>
            <p:nvPr/>
          </p:nvSpPr>
          <p:spPr bwMode="auto">
            <a:xfrm>
              <a:off x="2319621" y="347826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buClrTx/>
                <a:buSzTx/>
                <a:buFontTx/>
                <a:buNone/>
              </a:pPr>
              <a:r>
                <a:rPr kumimoji="1" lang="en-US" altLang="zh-CN" sz="2000" b="0" dirty="0">
                  <a:latin typeface="楷体" pitchFamily="49" charset="-122"/>
                  <a:ea typeface="楷体" pitchFamily="49" charset="-122"/>
                </a:rPr>
                <a:t>e</a:t>
              </a:r>
              <a:endParaRPr kumimoji="1" lang="en-US" altLang="zh-CN" sz="2000" b="0" baseline="-25000" dirty="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2" name="Line 6"/>
            <p:cNvSpPr>
              <a:spLocks noChangeShapeType="1"/>
            </p:cNvSpPr>
            <p:nvPr/>
          </p:nvSpPr>
          <p:spPr bwMode="auto">
            <a:xfrm>
              <a:off x="2374628" y="3259818"/>
              <a:ext cx="68400" cy="29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3" name="Line 6"/>
            <p:cNvSpPr>
              <a:spLocks noChangeShapeType="1"/>
            </p:cNvSpPr>
            <p:nvPr/>
          </p:nvSpPr>
          <p:spPr bwMode="auto">
            <a:xfrm>
              <a:off x="2407526" y="3241855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>
              <a:off x="2259889" y="3822880"/>
              <a:ext cx="100011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2906815" y="2078850"/>
            <a:ext cx="604836" cy="512232"/>
            <a:chOff x="7239002" y="1071563"/>
            <a:chExt cx="604836" cy="512232"/>
          </a:xfrm>
        </p:grpSpPr>
        <p:cxnSp>
          <p:nvCxnSpPr>
            <p:cNvPr id="96" name="直接连接符 95"/>
            <p:cNvCxnSpPr/>
            <p:nvPr/>
          </p:nvCxnSpPr>
          <p:spPr>
            <a:xfrm>
              <a:off x="7239002" y="1385887"/>
              <a:ext cx="232370" cy="18838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7452320" y="1071563"/>
              <a:ext cx="391518" cy="5122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/>
          <p:cNvGrpSpPr/>
          <p:nvPr/>
        </p:nvGrpSpPr>
        <p:grpSpPr>
          <a:xfrm>
            <a:off x="7677345" y="1763815"/>
            <a:ext cx="511200" cy="512232"/>
            <a:chOff x="7345661" y="1071563"/>
            <a:chExt cx="511200" cy="512232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7345661" y="1072079"/>
              <a:ext cx="511200" cy="5112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V="1">
              <a:off x="7345661" y="1071563"/>
              <a:ext cx="511200" cy="5122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86535" y="2349709"/>
            <a:ext cx="7454309" cy="4049621"/>
            <a:chOff x="514252" y="818147"/>
            <a:chExt cx="7454309" cy="4049621"/>
          </a:xfrm>
        </p:grpSpPr>
        <p:sp>
          <p:nvSpPr>
            <p:cNvPr id="14" name="矩形 13"/>
            <p:cNvSpPr/>
            <p:nvPr/>
          </p:nvSpPr>
          <p:spPr>
            <a:xfrm>
              <a:off x="514252" y="940869"/>
              <a:ext cx="1930564" cy="145664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0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iSeS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274296" y="2069435"/>
              <a:ext cx="1930564" cy="168926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2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SeS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</a:t>
              </a:r>
              <a:r>
                <a:rPr lang="en-US" altLang="zh-CN" sz="22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iSeS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274296" y="940869"/>
              <a:ext cx="1929600" cy="53500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’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4252" y="3914274"/>
              <a:ext cx="1929600" cy="5364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3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74296" y="4331368"/>
              <a:ext cx="1930564" cy="53640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6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iSeS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037997" y="2069435"/>
              <a:ext cx="1930564" cy="76921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4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 dirty="0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</a:t>
              </a:r>
              <a:r>
                <a:rPr lang="en-US" altLang="zh-CN" sz="22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eS</a:t>
              </a:r>
              <a:endParaRPr lang="en-US" altLang="zh-CN" sz="22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rgbClr val="C00000"/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rgbClr val="C0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037997" y="3411119"/>
              <a:ext cx="1930564" cy="145664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r>
                <a:rPr lang="en-US" altLang="zh-CN" sz="2200" baseline="-25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5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：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iSe</a:t>
              </a:r>
              <a:r>
                <a:rPr lang="en-US" altLang="zh-CN" sz="2200" dirty="0" err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iSeS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iS</a:t>
              </a:r>
              <a:endPara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  <a:sym typeface="Symbol" pitchFamily="18" charset="2"/>
              </a:endParaRPr>
            </a:p>
            <a:p>
              <a:pPr marL="533400"/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S</a:t>
              </a:r>
              <a:r>
                <a:rPr lang="zh-CN" altLang="en-US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omic Sans MS" pitchFamily="66" charset="0"/>
                  <a:ea typeface="楷体" pitchFamily="49" charset="-122"/>
                </a:rPr>
                <a:t>→</a:t>
              </a:r>
              <a:r>
                <a:rPr lang="en-US" altLang="zh-CN" sz="2200" dirty="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·</a:t>
              </a:r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2441410" y="1171074"/>
              <a:ext cx="8316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439409" y="2228844"/>
              <a:ext cx="8316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5212180" y="2398295"/>
              <a:ext cx="8316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5212180" y="3585410"/>
              <a:ext cx="8316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5208922" y="4588041"/>
              <a:ext cx="8316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7" idx="3"/>
            </p:cNvCxnSpPr>
            <p:nvPr/>
          </p:nvCxnSpPr>
          <p:spPr>
            <a:xfrm flipV="1">
              <a:off x="2443852" y="4090736"/>
              <a:ext cx="36000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2"/>
              <a:endCxn id="17" idx="0"/>
            </p:cNvCxnSpPr>
            <p:nvPr/>
          </p:nvCxnSpPr>
          <p:spPr>
            <a:xfrm flipH="1">
              <a:off x="1479052" y="2397518"/>
              <a:ext cx="482" cy="1516756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133600" y="3449053"/>
              <a:ext cx="0" cy="465221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2132343" y="3452063"/>
              <a:ext cx="11412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7023680" y="2842710"/>
              <a:ext cx="0" cy="56160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2768969" y="818147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85012" y="1876927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501644" y="2919663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624591" y="3080085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544254" y="3224464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544254" y="3737811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a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544254" y="4235116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560297" y="2053390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S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052212" y="2887579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e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弧形 39"/>
            <p:cNvSpPr/>
            <p:nvPr/>
          </p:nvSpPr>
          <p:spPr>
            <a:xfrm>
              <a:off x="4989094" y="1781170"/>
              <a:ext cx="433136" cy="432000"/>
            </a:xfrm>
            <a:prstGeom prst="arc">
              <a:avLst>
                <a:gd name="adj1" fmla="val 9668031"/>
                <a:gd name="adj2" fmla="val 5445260"/>
              </a:avLst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5328191" y="1491163"/>
              <a:ext cx="295072" cy="4090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altLang="zh-CN" sz="2200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楷体" pitchFamily="49" charset="-122"/>
                  <a:ea typeface="楷体" pitchFamily="49" charset="-122"/>
                </a:rPr>
                <a:t>i</a:t>
              </a:r>
              <a:endPara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0899"/>
            <a:ext cx="3394720" cy="1043644"/>
          </a:xfrm>
        </p:spPr>
        <p:txBody>
          <a:bodyPr/>
          <a:lstStyle/>
          <a:p>
            <a:r>
              <a:rPr lang="zh-CN" altLang="en-US" sz="2400" dirty="0"/>
              <a:t>文法：</a:t>
            </a:r>
            <a:endParaRPr lang="en-US" altLang="zh-CN" sz="2400" dirty="0"/>
          </a:p>
          <a:p>
            <a:r>
              <a:rPr lang="zh-CN" altLang="en-US" sz="2400" dirty="0"/>
              <a:t>构造</a:t>
            </a:r>
            <a:r>
              <a:rPr lang="en-US" altLang="zh-CN" sz="2400" dirty="0"/>
              <a:t>DFA</a:t>
            </a:r>
            <a:r>
              <a:rPr lang="zh-CN" altLang="en-US" sz="2400" dirty="0">
                <a:solidFill>
                  <a:srgbClr val="FF0000"/>
                </a:solidFill>
              </a:rPr>
              <a:t>图</a:t>
            </a:r>
            <a:r>
              <a:rPr lang="en-US" altLang="zh-CN" sz="2400" dirty="0">
                <a:solidFill>
                  <a:srgbClr val="FF0000"/>
                </a:solidFill>
              </a:rPr>
              <a:t>5.12</a:t>
            </a:r>
            <a:r>
              <a:rPr lang="zh-CN" altLang="en-US" sz="2400" dirty="0"/>
              <a:t>如下：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377076" y="6356350"/>
            <a:ext cx="447982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964426" y="8620"/>
            <a:ext cx="2993922" cy="770501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</a:p>
        </p:txBody>
      </p:sp>
      <p:sp>
        <p:nvSpPr>
          <p:cNvPr id="8" name="矩形 7"/>
          <p:cNvSpPr/>
          <p:nvPr/>
        </p:nvSpPr>
        <p:spPr>
          <a:xfrm>
            <a:off x="1595587" y="593685"/>
            <a:ext cx="2260615" cy="486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iSeS|iS|a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12060" y="579428"/>
            <a:ext cx="1504566" cy="9179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(1)S</a:t>
            </a:r>
            <a:r>
              <a:rPr lang="zh-CN" altLang="en-US" sz="20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iSeS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(2)S</a:t>
            </a:r>
            <a:r>
              <a:rPr lang="zh-CN" altLang="en-US" sz="20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iS</a:t>
            </a:r>
            <a:endParaRPr lang="en-US" altLang="zh-CN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(3)S</a:t>
            </a:r>
            <a:r>
              <a:rPr lang="zh-CN" altLang="en-US" sz="20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285706" y="231847"/>
            <a:ext cx="1607573" cy="1213506"/>
            <a:chOff x="26461" y="2419748"/>
            <a:chExt cx="1607573" cy="1213506"/>
          </a:xfrm>
        </p:grpSpPr>
        <p:pic>
          <p:nvPicPr>
            <p:cNvPr id="11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635" y="2419748"/>
              <a:ext cx="1131928" cy="86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26461" y="3255882"/>
              <a:ext cx="1607573" cy="3773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第</a:t>
              </a:r>
              <a:r>
                <a:rPr lang="en-US" altLang="zh-CN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125-126</a:t>
              </a:r>
              <a:r>
                <a:rPr lang="zh-CN" altLang="en-US" sz="2000" dirty="0">
                  <a:solidFill>
                    <a:srgbClr val="CC0099"/>
                  </a:solidFill>
                  <a:latin typeface="楷体" pitchFamily="49" charset="-122"/>
                  <a:ea typeface="楷体" pitchFamily="49" charset="-122"/>
                </a:rPr>
                <a:t>页</a:t>
              </a:r>
            </a:p>
          </p:txBody>
        </p:sp>
      </p:grpSp>
      <p:sp>
        <p:nvSpPr>
          <p:cNvPr id="42" name="矩形 41"/>
          <p:cNvSpPr/>
          <p:nvPr/>
        </p:nvSpPr>
        <p:spPr>
          <a:xfrm>
            <a:off x="341531" y="1628800"/>
            <a:ext cx="4680520" cy="6300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if E then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if E then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k:=1 </a:t>
            </a:r>
            <a:r>
              <a:rPr lang="en-US" altLang="zh-CN" sz="20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else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k:=2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dirty="0" err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247075" y="2303875"/>
            <a:ext cx="3796913" cy="7114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if E then </a:t>
            </a:r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if E then S else S</a:t>
            </a:r>
          </a:p>
          <a:p>
            <a:r>
              <a:rPr lang="en-US" altLang="zh-CN" sz="2000" dirty="0">
                <a:solidFill>
                  <a:srgbClr val="1E1CE3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S</a:t>
            </a:r>
            <a:endParaRPr lang="zh-CN" altLang="en-US" sz="2000" dirty="0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9419"/>
            <a:ext cx="8229600" cy="1284851"/>
          </a:xfrm>
        </p:spPr>
        <p:txBody>
          <a:bodyPr/>
          <a:lstStyle/>
          <a:p>
            <a:r>
              <a:rPr lang="zh-CN" altLang="en-US" sz="2400" dirty="0"/>
              <a:t>文法</a:t>
            </a:r>
          </a:p>
          <a:p>
            <a:r>
              <a:rPr lang="en-US" altLang="zh-CN" sz="2400" dirty="0"/>
              <a:t>LR</a:t>
            </a:r>
            <a:r>
              <a:rPr lang="zh-CN" altLang="en-US" sz="2400" dirty="0"/>
              <a:t>分析表如下：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37385" y="2708920"/>
            <a:ext cx="512731" cy="365125"/>
          </a:xfrm>
        </p:spPr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28650" y="202897"/>
            <a:ext cx="7886700" cy="637761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例</a:t>
            </a:r>
          </a:p>
        </p:txBody>
      </p:sp>
      <p:sp>
        <p:nvSpPr>
          <p:cNvPr id="10" name="矩形 9"/>
          <p:cNvSpPr/>
          <p:nvPr/>
        </p:nvSpPr>
        <p:spPr>
          <a:xfrm>
            <a:off x="1511660" y="811162"/>
            <a:ext cx="2124078" cy="486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iSeS|iS|a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276745" y="2033845"/>
            <a:ext cx="913007" cy="1027164"/>
            <a:chOff x="1062809" y="781050"/>
            <a:chExt cx="913007" cy="1027164"/>
          </a:xfrm>
        </p:grpSpPr>
        <p:sp>
          <p:nvSpPr>
            <p:cNvPr id="12" name="矩形 11"/>
            <p:cNvSpPr/>
            <p:nvPr/>
          </p:nvSpPr>
          <p:spPr>
            <a:xfrm>
              <a:off x="1592358" y="1091687"/>
              <a:ext cx="383458" cy="4276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62809" y="1085389"/>
              <a:ext cx="403582" cy="4080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状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11218" y="781050"/>
              <a:ext cx="383458" cy="4077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字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119188" y="828675"/>
              <a:ext cx="852487" cy="9191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320906" y="1385885"/>
              <a:ext cx="389294" cy="422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楷体" pitchFamily="49" charset="-122"/>
                  <a:ea typeface="楷体" pitchFamily="49" charset="-122"/>
                </a:rPr>
                <a:t>态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330810" y="2078233"/>
          <a:ext cx="5318310" cy="4183380"/>
        </p:xfrm>
        <a:graphic>
          <a:graphicData uri="http://schemas.openxmlformats.org/drawingml/2006/table">
            <a:tbl>
              <a:tblPr/>
              <a:tblGrid>
                <a:gridCol w="85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4820">
                <a:tc rowSpan="2"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ACTION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GOTO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i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e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#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baseline="-250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baseline="-250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acc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rgbClr val="FF0000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5</a:t>
                      </a:r>
                      <a:endParaRPr lang="zh-CN" altLang="en-US" sz="2400" kern="1200" baseline="-25000" dirty="0">
                        <a:solidFill>
                          <a:srgbClr val="FF0000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2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s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3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r</a:t>
                      </a:r>
                      <a:r>
                        <a:rPr lang="en-US" altLang="zh-CN" sz="2400" kern="1200" baseline="-25000" dirty="0">
                          <a:solidFill>
                            <a:schemeClr val="tx1"/>
                          </a:solidFill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1</a:t>
                      </a:r>
                      <a:endParaRPr lang="zh-CN" altLang="en-US" sz="2400" kern="1200" baseline="-25000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236330" y="2792363"/>
            <a:ext cx="1838633" cy="11749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(1)S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iSeS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(2)S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iS</a:t>
            </a:r>
            <a:endParaRPr lang="en-US" altLang="zh-CN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(3)S</a:t>
            </a:r>
            <a:r>
              <a:rPr lang="zh-CN" altLang="en-US" sz="2400" dirty="0">
                <a:solidFill>
                  <a:schemeClr val="tx1"/>
                </a:solidFill>
                <a:latin typeface="Comic Sans MS" pitchFamily="66" charset="0"/>
                <a:ea typeface="楷体" pitchFamily="49" charset="-122"/>
              </a:rPr>
              <a:t>→</a:t>
            </a:r>
            <a:r>
              <a:rPr lang="en-US" altLang="zh-CN" sz="24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endParaRPr lang="zh-CN" altLang="en-US" sz="24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458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0" y="4644135"/>
            <a:ext cx="21526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矩形 18"/>
          <p:cNvSpPr/>
          <p:nvPr/>
        </p:nvSpPr>
        <p:spPr>
          <a:xfrm>
            <a:off x="3896926" y="908719"/>
            <a:ext cx="4680519" cy="630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if E then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000" dirty="0">
                <a:solidFill>
                  <a:srgbClr val="009644"/>
                </a:solidFill>
                <a:latin typeface="楷体" pitchFamily="49" charset="-122"/>
                <a:ea typeface="楷体" pitchFamily="49" charset="-122"/>
              </a:rPr>
              <a:t>if E then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k:=1 </a:t>
            </a:r>
            <a:r>
              <a:rPr lang="en-US" altLang="zh-CN" sz="2000" dirty="0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else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k:=2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=</a:t>
            </a:r>
            <a:r>
              <a:rPr lang="en-US" altLang="zh-CN" sz="2000" dirty="0" err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dirty="0" err="1">
                <a:solidFill>
                  <a:srgbClr val="009644"/>
                </a:solidFill>
                <a:latin typeface="楷体" pitchFamily="49" charset="-122"/>
                <a:ea typeface="楷体" pitchFamily="49" charset="-122"/>
              </a:rPr>
              <a:t>i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dirty="0" err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e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292080" y="1209466"/>
            <a:ext cx="30153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3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6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5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4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2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8037385" y="2708920"/>
          <a:ext cx="566442" cy="2756160"/>
        </p:xfrm>
        <a:graphic>
          <a:graphicData uri="http://schemas.openxmlformats.org/drawingml/2006/table">
            <a:tbl>
              <a:tblPr/>
              <a:tblGrid>
                <a:gridCol w="56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1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0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901" y="195660"/>
            <a:ext cx="7886700" cy="858991"/>
          </a:xfrm>
        </p:spPr>
        <p:txBody>
          <a:bodyPr/>
          <a:lstStyle/>
          <a:p>
            <a:r>
              <a:rPr lang="zh-CN" altLang="en-US" sz="3600" dirty="0"/>
              <a:t>总结一下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530" y="1051559"/>
            <a:ext cx="8505945" cy="537972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400" dirty="0"/>
              <a:t>LR(0)</a:t>
            </a:r>
          </a:p>
          <a:p>
            <a:pPr lvl="1">
              <a:spcBef>
                <a:spcPts val="200"/>
              </a:spcBef>
              <a:buSzPct val="60000"/>
              <a:buFont typeface="Wingdings" pitchFamily="2" charset="2"/>
              <a:buChar char="Ø"/>
            </a:pPr>
            <a:r>
              <a:rPr lang="zh-CN" altLang="en-US" dirty="0"/>
              <a:t>只考虑历史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sz="2400" dirty="0"/>
              <a:t>SLR</a:t>
            </a:r>
            <a:r>
              <a:rPr lang="zh-CN" altLang="en-US" sz="2400" dirty="0"/>
              <a:t>分析表</a:t>
            </a:r>
            <a:endParaRPr lang="en-US" altLang="zh-CN" sz="2400" dirty="0"/>
          </a:p>
          <a:p>
            <a:pPr lvl="1">
              <a:spcBef>
                <a:spcPts val="200"/>
              </a:spcBef>
              <a:buSzPct val="60000"/>
              <a:buFont typeface="Wingdings" pitchFamily="2" charset="2"/>
              <a:buChar char="Ø"/>
            </a:pPr>
            <a:r>
              <a:rPr lang="zh-CN" altLang="en-US" dirty="0"/>
              <a:t>进行了粗略展望，考虑了</a:t>
            </a:r>
            <a:r>
              <a:rPr lang="zh-CN" altLang="en-US" dirty="0">
                <a:solidFill>
                  <a:srgbClr val="FF0000"/>
                </a:solidFill>
              </a:rPr>
              <a:t>文法中的</a:t>
            </a:r>
            <a:r>
              <a:rPr lang="zh-CN" altLang="en-US" dirty="0"/>
              <a:t>后跟符号，</a:t>
            </a:r>
            <a:r>
              <a:rPr lang="en-US" altLang="zh-CN" dirty="0">
                <a:solidFill>
                  <a:srgbClr val="FF0000"/>
                </a:solidFill>
              </a:rPr>
              <a:t>FOLLOW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sz="2400" dirty="0"/>
              <a:t>规范</a:t>
            </a:r>
            <a:r>
              <a:rPr lang="en-US" altLang="zh-CN" sz="2400" dirty="0"/>
              <a:t>LR</a:t>
            </a:r>
            <a:r>
              <a:rPr lang="zh-CN" altLang="en-US" sz="2400" dirty="0"/>
              <a:t>分析表（即</a:t>
            </a:r>
            <a:r>
              <a:rPr lang="en-US" altLang="zh-CN" sz="2400" dirty="0"/>
              <a:t>LR(k),k=1,2,3...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spcBef>
                <a:spcPts val="200"/>
              </a:spcBef>
              <a:buSzPct val="60000"/>
              <a:buFont typeface="Wingdings" pitchFamily="2" charset="2"/>
              <a:buChar char="Ø"/>
            </a:pPr>
            <a:r>
              <a:rPr lang="zh-CN" altLang="en-US" dirty="0"/>
              <a:t>更细致的</a:t>
            </a:r>
            <a:r>
              <a:rPr lang="zh-CN" altLang="en-US" dirty="0">
                <a:solidFill>
                  <a:srgbClr val="FF0000"/>
                </a:solidFill>
              </a:rPr>
              <a:t>展望（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，展望那些</a:t>
            </a:r>
            <a:r>
              <a:rPr lang="zh-CN" altLang="en-US" u="sng" dirty="0"/>
              <a:t>确实是在</a:t>
            </a:r>
            <a:r>
              <a:rPr lang="zh-CN" altLang="en-US" u="sng" dirty="0">
                <a:solidFill>
                  <a:srgbClr val="FF0000"/>
                </a:solidFill>
              </a:rPr>
              <a:t>规范句型中</a:t>
            </a:r>
            <a:r>
              <a:rPr lang="zh-CN" altLang="en-US" u="sng" dirty="0"/>
              <a:t>跟在句柄之后的终结符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en-US" altLang="zh-CN" sz="2400" dirty="0"/>
              <a:t>LALR</a:t>
            </a:r>
            <a:r>
              <a:rPr lang="zh-CN" altLang="en-US" sz="2400" dirty="0"/>
              <a:t>分析表</a:t>
            </a:r>
            <a:endParaRPr lang="en-US" altLang="zh-CN" sz="2400" dirty="0"/>
          </a:p>
          <a:p>
            <a:pPr lvl="1">
              <a:spcBef>
                <a:spcPts val="200"/>
              </a:spcBef>
              <a:buSzPct val="60000"/>
              <a:buFont typeface="Wingdings" pitchFamily="2" charset="2"/>
              <a:buChar char="Ø"/>
            </a:pPr>
            <a:r>
              <a:rPr lang="zh-CN" altLang="en-US" dirty="0"/>
              <a:t>简化</a:t>
            </a:r>
            <a:r>
              <a:rPr lang="en-US" altLang="zh-CN" dirty="0"/>
              <a:t>LR(1),</a:t>
            </a:r>
            <a:r>
              <a:rPr lang="zh-CN" altLang="en-US" dirty="0">
                <a:solidFill>
                  <a:srgbClr val="FF0000"/>
                </a:solidFill>
              </a:rPr>
              <a:t>合并同心项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0"/>
              </a:spcAft>
            </a:pPr>
            <a:r>
              <a:rPr lang="zh-CN" altLang="en-US" sz="2400" dirty="0"/>
              <a:t>二义文法的应用</a:t>
            </a:r>
            <a:endParaRPr lang="en-US" altLang="zh-CN" sz="2400" dirty="0"/>
          </a:p>
          <a:p>
            <a:pPr lvl="1">
              <a:spcBef>
                <a:spcPts val="200"/>
              </a:spcBef>
              <a:spcAft>
                <a:spcPts val="0"/>
              </a:spcAft>
              <a:buSzPct val="60000"/>
              <a:buFont typeface="Wingdings" pitchFamily="2" charset="2"/>
              <a:buChar char="Ø"/>
            </a:pPr>
            <a:r>
              <a:rPr lang="zh-CN" altLang="en-US" dirty="0">
                <a:solidFill>
                  <a:srgbClr val="FF0000"/>
                </a:solidFill>
              </a:rPr>
              <a:t>通过附加信息消除二义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  <a:buSzPct val="60000"/>
              <a:buFont typeface="Wingdings" pitchFamily="2" charset="2"/>
              <a:buChar char="Ø"/>
            </a:pPr>
            <a:r>
              <a:rPr lang="zh-CN" altLang="en-US" dirty="0"/>
              <a:t>例如：结合的规则、优先级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2897"/>
            <a:ext cx="7886700" cy="1006475"/>
          </a:xfrm>
        </p:spPr>
        <p:txBody>
          <a:bodyPr/>
          <a:lstStyle/>
          <a:p>
            <a:r>
              <a:rPr lang="zh-CN" altLang="en-US" sz="3600" dirty="0"/>
              <a:t>四种分析法关系图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70295" y="2532790"/>
            <a:ext cx="2536723" cy="39818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  <a:buNone/>
            </a:pPr>
            <a:r>
              <a:rPr lang="zh-CN" altLang="en-US" sz="2000" dirty="0"/>
              <a:t>能力改进，效率降低</a:t>
            </a:r>
          </a:p>
        </p:txBody>
      </p:sp>
      <p:sp>
        <p:nvSpPr>
          <p:cNvPr id="4" name="矩形 3"/>
          <p:cNvSpPr/>
          <p:nvPr/>
        </p:nvSpPr>
        <p:spPr>
          <a:xfrm>
            <a:off x="1906952" y="2665524"/>
            <a:ext cx="1312607" cy="5751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LR(0)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18397" y="4219024"/>
            <a:ext cx="1455174" cy="5751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LALR(1)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08565" y="2660607"/>
            <a:ext cx="1312607" cy="5751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SLR(1)</a:t>
            </a:r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21701" y="4258350"/>
            <a:ext cx="1312607" cy="5751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LR(1)</a:t>
            </a:r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3"/>
            <a:endCxn id="6" idx="1"/>
          </p:cNvCxnSpPr>
          <p:nvPr/>
        </p:nvCxnSpPr>
        <p:spPr>
          <a:xfrm flipV="1">
            <a:off x="3219559" y="2948201"/>
            <a:ext cx="2989006" cy="491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239227" y="4531157"/>
            <a:ext cx="2989006" cy="4917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3470293" y="4523821"/>
            <a:ext cx="2698955" cy="36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能力降低，效率改进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  <p:cxnSp>
        <p:nvCxnSpPr>
          <p:cNvPr id="14" name="曲线连接符 13"/>
          <p:cNvCxnSpPr>
            <a:endCxn id="7" idx="0"/>
          </p:cNvCxnSpPr>
          <p:nvPr/>
        </p:nvCxnSpPr>
        <p:spPr>
          <a:xfrm rot="10800000" flipV="1">
            <a:off x="2578006" y="3152220"/>
            <a:ext cx="3625507" cy="1106129"/>
          </a:xfrm>
          <a:prstGeom prst="curvedConnector2">
            <a:avLst/>
          </a:prstGeom>
          <a:ln w="28575"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3933880" y="3335960"/>
            <a:ext cx="1225466" cy="43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增加展望</a:t>
            </a:r>
          </a:p>
        </p:txBody>
      </p:sp>
      <p:cxnSp>
        <p:nvCxnSpPr>
          <p:cNvPr id="18" name="形状 17"/>
          <p:cNvCxnSpPr>
            <a:stCxn id="4" idx="0"/>
          </p:cNvCxnSpPr>
          <p:nvPr/>
        </p:nvCxnSpPr>
        <p:spPr>
          <a:xfrm rot="5400000" flipH="1" flipV="1">
            <a:off x="4417873" y="235721"/>
            <a:ext cx="575186" cy="4284420"/>
          </a:xfrm>
          <a:prstGeom prst="bentConnector2">
            <a:avLst/>
          </a:prstGeom>
          <a:ln w="28575">
            <a:solidFill>
              <a:srgbClr val="CC0099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832468" y="2090338"/>
            <a:ext cx="34" cy="575189"/>
          </a:xfrm>
          <a:prstGeom prst="straightConnector1">
            <a:avLst/>
          </a:prstGeom>
          <a:ln w="28575"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/>
          <p:cNvSpPr txBox="1">
            <a:spLocks/>
          </p:cNvSpPr>
          <p:nvPr/>
        </p:nvSpPr>
        <p:spPr bwMode="auto">
          <a:xfrm>
            <a:off x="4060231" y="1682298"/>
            <a:ext cx="1833716" cy="3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考虑文法</a:t>
            </a:r>
          </a:p>
        </p:txBody>
      </p:sp>
      <p:cxnSp>
        <p:nvCxnSpPr>
          <p:cNvPr id="39" name="肘形连接符 38"/>
          <p:cNvCxnSpPr>
            <a:stCxn id="7" idx="2"/>
          </p:cNvCxnSpPr>
          <p:nvPr/>
        </p:nvCxnSpPr>
        <p:spPr>
          <a:xfrm rot="16200000" flipH="1">
            <a:off x="4351504" y="3060037"/>
            <a:ext cx="722672" cy="4269671"/>
          </a:xfrm>
          <a:prstGeom prst="bentConnector2">
            <a:avLst/>
          </a:prstGeom>
          <a:ln w="28575">
            <a:solidFill>
              <a:srgbClr val="CC0099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6837704" y="4784530"/>
            <a:ext cx="0" cy="781664"/>
          </a:xfrm>
          <a:prstGeom prst="straightConnector1">
            <a:avLst/>
          </a:prstGeom>
          <a:ln w="28575">
            <a:solidFill>
              <a:srgbClr val="CC0099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内容占位符 2"/>
          <p:cNvSpPr txBox="1">
            <a:spLocks/>
          </p:cNvSpPr>
          <p:nvPr/>
        </p:nvSpPr>
        <p:spPr bwMode="auto">
          <a:xfrm>
            <a:off x="4020895" y="5521796"/>
            <a:ext cx="1833716" cy="3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合并同心</a:t>
            </a: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1081057" y="2709770"/>
            <a:ext cx="14748" cy="200578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668104" y="2262397"/>
            <a:ext cx="1455174" cy="3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能力低</a:t>
            </a:r>
          </a:p>
        </p:txBody>
      </p: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614022" y="4710634"/>
            <a:ext cx="1101213" cy="39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能力强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45"/>
            <a:ext cx="7886700" cy="1440160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2258871"/>
            <a:ext cx="7858785" cy="1845204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sz="2400" dirty="0"/>
              <a:t>已知文法</a:t>
            </a:r>
            <a:r>
              <a:rPr lang="en-US" altLang="zh-CN" sz="2400" dirty="0"/>
              <a:t>G[S]</a:t>
            </a:r>
            <a:r>
              <a:rPr lang="zh-CN" altLang="en-US" sz="2400" dirty="0"/>
              <a:t>为：</a:t>
            </a:r>
            <a:endParaRPr lang="en-US" altLang="zh-CN" sz="2400" dirty="0"/>
          </a:p>
          <a:p>
            <a:pPr marL="625475" indent="-352425">
              <a:buSzPct val="100000"/>
              <a:buFont typeface="+mj-lt"/>
              <a:buAutoNum type="arabicPeriod"/>
            </a:pPr>
            <a:r>
              <a:rPr lang="zh-CN" altLang="en-US" sz="2400" dirty="0"/>
              <a:t>请证明该文法为二义性文法；</a:t>
            </a:r>
            <a:endParaRPr lang="en-US" altLang="zh-CN" sz="2400" dirty="0"/>
          </a:p>
          <a:p>
            <a:pPr marL="625475" indent="-352425">
              <a:buSzPct val="100000"/>
              <a:buFont typeface="+mj-lt"/>
              <a:buAutoNum type="arabicPeriod"/>
            </a:pPr>
            <a:r>
              <a:rPr lang="zh-CN" altLang="en-US" sz="2400" dirty="0"/>
              <a:t>请构造该文法的分析表，若有冲突，请设法解决它。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96925" y="2123855"/>
            <a:ext cx="1080120" cy="792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AS|b</a:t>
            </a:r>
            <a:endParaRPr lang="en-US" altLang="zh-CN" sz="2000" dirty="0">
              <a:solidFill>
                <a:schemeClr val="tx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ASA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|a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33645"/>
            <a:ext cx="7886700" cy="1170130"/>
          </a:xfrm>
        </p:spPr>
        <p:txBody>
          <a:bodyPr/>
          <a:lstStyle/>
          <a:p>
            <a:r>
              <a:rPr lang="zh-CN" altLang="en-US" sz="3600">
                <a:solidFill>
                  <a:srgbClr val="FF0000"/>
                </a:solidFill>
              </a:rPr>
              <a:t>作业</a:t>
            </a:r>
            <a:r>
              <a:rPr lang="en-US" altLang="zh-CN" sz="3600">
                <a:solidFill>
                  <a:srgbClr val="FF0000"/>
                </a:solidFill>
              </a:rPr>
              <a:t>2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08820"/>
            <a:ext cx="7768775" cy="2655294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sz="2400" dirty="0"/>
              <a:t>已知文法</a:t>
            </a:r>
            <a:r>
              <a:rPr lang="en-US" altLang="zh-CN" sz="2400" dirty="0"/>
              <a:t>G[S]</a:t>
            </a:r>
            <a:r>
              <a:rPr lang="zh-CN" altLang="en-US" sz="2400" dirty="0"/>
              <a:t>为：</a:t>
            </a:r>
            <a:endParaRPr lang="en-US" altLang="zh-CN" sz="2400" dirty="0"/>
          </a:p>
          <a:p>
            <a:pPr marL="625475" indent="-352425">
              <a:buSzPct val="100000"/>
              <a:buFont typeface="+mj-lt"/>
              <a:buAutoNum type="arabicPeriod"/>
            </a:pPr>
            <a:r>
              <a:rPr lang="zh-CN" altLang="en-US" sz="2400" dirty="0"/>
              <a:t>请推导出字符串</a:t>
            </a:r>
            <a:r>
              <a:rPr lang="en-US" altLang="zh-CN" sz="2400" dirty="0" err="1"/>
              <a:t>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ia</a:t>
            </a:r>
            <a:r>
              <a:rPr lang="en-US" altLang="zh-CN" sz="2400" dirty="0"/>
              <a:t>)ea</a:t>
            </a:r>
            <a:r>
              <a:rPr lang="zh-CN" altLang="en-US" sz="2400" dirty="0"/>
              <a:t>，对于该字符存在两棵以上的推导树吗？</a:t>
            </a:r>
            <a:endParaRPr lang="en-US" altLang="zh-CN" sz="2400" dirty="0"/>
          </a:p>
          <a:p>
            <a:pPr marL="625475" indent="-352425">
              <a:buSzPct val="100000"/>
              <a:buFont typeface="+mj-lt"/>
              <a:buAutoNum type="arabicPeriod"/>
            </a:pPr>
            <a:r>
              <a:rPr lang="zh-CN" altLang="en-US" sz="2400" dirty="0"/>
              <a:t>该文法是否为二义性文法？</a:t>
            </a:r>
            <a:endParaRPr lang="en-US" altLang="zh-CN" sz="2400" dirty="0"/>
          </a:p>
          <a:p>
            <a:pPr marL="625475" indent="-352425">
              <a:buSzPct val="100000"/>
              <a:buFont typeface="+mj-lt"/>
              <a:buAutoNum type="arabicPeriod"/>
            </a:pPr>
            <a:r>
              <a:rPr lang="zh-CN" altLang="en-US" sz="2400" dirty="0"/>
              <a:t>请构造该文法的分析表，若有冲突，设法解决它。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1DE3B-26A9-4898-97DE-031EF2A92293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1880" y="1833112"/>
            <a:ext cx="238957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S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iS|iSeS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|(</a:t>
            </a:r>
            <a:r>
              <a:rPr lang="en-US" altLang="zh-CN" sz="2000" dirty="0" err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iS</a:t>
            </a:r>
            <a:r>
              <a:rPr lang="en-US" altLang="zh-CN" sz="20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)|a</a:t>
            </a:r>
            <a:endParaRPr lang="zh-CN" altLang="en-US" sz="20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4885237"/>
            <a:ext cx="6273442" cy="132556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chemeClr val="accent5"/>
                </a:solidFill>
                <a:latin typeface="Comic Sans MS" pitchFamily="66" charset="0"/>
              </a:rPr>
              <a:t>End of this part</a:t>
            </a:r>
            <a:endParaRPr lang="zh-CN" altLang="en-US" dirty="0">
              <a:solidFill>
                <a:schemeClr val="accent5"/>
              </a:solidFill>
              <a:latin typeface="Comic Sans MS" pitchFamily="66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2DE8A-FE55-9B69-2C53-7508AF9B2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632445"/>
            <a:ext cx="58674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8445"/>
            <a:ext cx="7886700" cy="686435"/>
          </a:xfrm>
        </p:spPr>
        <p:txBody>
          <a:bodyPr/>
          <a:lstStyle/>
          <a:p>
            <a:pPr algn="ctr"/>
            <a:r>
              <a:rPr lang="zh-CN" altLang="en-US" sz="3600" dirty="0">
                <a:solidFill>
                  <a:srgbClr val="FF0000"/>
                </a:solidFill>
              </a:rPr>
              <a:t>例：</a:t>
            </a:r>
            <a:r>
              <a:rPr lang="en-US" altLang="zh-CN" sz="3600" dirty="0">
                <a:cs typeface="Arial Unicode MS" pitchFamily="34" charset="-122"/>
              </a:rPr>
              <a:t>First</a:t>
            </a:r>
            <a:r>
              <a:rPr lang="zh-CN" altLang="en-US" sz="3600" dirty="0"/>
              <a:t>集求法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1119192"/>
            <a:ext cx="8503920" cy="1466850"/>
          </a:xfrm>
        </p:spPr>
        <p:txBody>
          <a:bodyPr/>
          <a:lstStyle/>
          <a:p>
            <a:pPr marL="365125" indent="-36512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200" dirty="0">
                <a:sym typeface="Symbol" pitchFamily="18" charset="2"/>
              </a:rPr>
              <a:t>对于串</a:t>
            </a:r>
            <a:r>
              <a:rPr lang="en-US" altLang="zh-CN" sz="2200" dirty="0">
                <a:sym typeface="Symbol" pitchFamily="18" charset="2"/>
              </a:rPr>
              <a:t>α=Y</a:t>
            </a:r>
            <a:r>
              <a:rPr lang="en-US" altLang="zh-CN" sz="2200" baseline="-25000" dirty="0">
                <a:sym typeface="Symbol" pitchFamily="18" charset="2"/>
              </a:rPr>
              <a:t>1</a:t>
            </a:r>
            <a:r>
              <a:rPr lang="en-US" altLang="zh-CN" sz="2200" dirty="0">
                <a:sym typeface="Symbol" pitchFamily="18" charset="2"/>
              </a:rPr>
              <a:t>Y</a:t>
            </a:r>
            <a:r>
              <a:rPr lang="en-US" altLang="zh-CN" sz="2200" baseline="-25000" dirty="0">
                <a:sym typeface="Symbol" pitchFamily="18" charset="2"/>
              </a:rPr>
              <a:t>2</a:t>
            </a:r>
            <a:r>
              <a:rPr lang="en-US" altLang="zh-CN" sz="2200" dirty="0">
                <a:sym typeface="Symbol" pitchFamily="18" charset="2"/>
              </a:rPr>
              <a:t>...Y</a:t>
            </a:r>
            <a:r>
              <a:rPr lang="en-US" altLang="zh-CN" sz="2200" baseline="-25000" dirty="0">
                <a:sym typeface="Symbol" pitchFamily="18" charset="2"/>
              </a:rPr>
              <a:t>k-1</a:t>
            </a:r>
            <a:r>
              <a:rPr lang="en-US" altLang="zh-CN" sz="2200" dirty="0">
                <a:sym typeface="Symbol" pitchFamily="18" charset="2"/>
              </a:rPr>
              <a:t>Y</a:t>
            </a:r>
            <a:r>
              <a:rPr lang="en-US" altLang="zh-CN" sz="2200" baseline="-25000" dirty="0">
                <a:sym typeface="Symbol" pitchFamily="18" charset="2"/>
              </a:rPr>
              <a:t>k</a:t>
            </a:r>
            <a:r>
              <a:rPr lang="en-US" altLang="zh-CN" sz="2200" dirty="0">
                <a:sym typeface="Symbol" pitchFamily="18" charset="2"/>
              </a:rPr>
              <a:t>...</a:t>
            </a:r>
            <a:r>
              <a:rPr lang="en-US" altLang="zh-CN" sz="2200" dirty="0" err="1">
                <a:sym typeface="Symbol" pitchFamily="18" charset="2"/>
              </a:rPr>
              <a:t>Y</a:t>
            </a:r>
            <a:r>
              <a:rPr lang="en-US" altLang="zh-CN" sz="2200" baseline="-25000" dirty="0" err="1">
                <a:sym typeface="Symbol" pitchFamily="18" charset="2"/>
              </a:rPr>
              <a:t>n</a:t>
            </a:r>
            <a:r>
              <a:rPr lang="zh-CN" altLang="en-US" sz="2200" dirty="0">
                <a:sym typeface="Symbol" pitchFamily="18" charset="2"/>
              </a:rPr>
              <a:t>，将</a:t>
            </a:r>
            <a:r>
              <a:rPr lang="en-US" altLang="zh-CN" sz="2200" dirty="0">
                <a:sym typeface="Symbol" pitchFamily="18" charset="2"/>
              </a:rPr>
              <a:t>First(Y</a:t>
            </a:r>
            <a:r>
              <a:rPr lang="en-US" altLang="zh-CN" sz="2200" baseline="-25000" dirty="0">
                <a:sym typeface="Symbol" pitchFamily="18" charset="2"/>
              </a:rPr>
              <a:t>1</a:t>
            </a:r>
            <a:r>
              <a:rPr lang="en-US" altLang="zh-CN" sz="2200" dirty="0">
                <a:sym typeface="Symbol" pitchFamily="18" charset="2"/>
              </a:rPr>
              <a:t>)\{ε}</a:t>
            </a:r>
            <a:r>
              <a:rPr lang="zh-CN" altLang="en-US" sz="2200" dirty="0">
                <a:sym typeface="Symbol" pitchFamily="18" charset="2"/>
              </a:rPr>
              <a:t>加入</a:t>
            </a:r>
            <a:r>
              <a:rPr lang="en-US" altLang="zh-CN" sz="2200" dirty="0">
                <a:sym typeface="Symbol" pitchFamily="18" charset="2"/>
              </a:rPr>
              <a:t>First(α)</a:t>
            </a:r>
          </a:p>
          <a:p>
            <a:pPr marL="365125" indent="-36512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200" dirty="0">
                <a:sym typeface="Symbol" pitchFamily="18" charset="2"/>
              </a:rPr>
              <a:t>若</a:t>
            </a:r>
            <a:r>
              <a:rPr lang="en-US" altLang="zh-CN" sz="2200" dirty="0">
                <a:sym typeface="Symbol" pitchFamily="18" charset="2"/>
              </a:rPr>
              <a:t>ε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 err="1">
                <a:sym typeface="Symbol" pitchFamily="18" charset="2"/>
              </a:rPr>
              <a:t>Fisrt</a:t>
            </a:r>
            <a:r>
              <a:rPr lang="en-US" altLang="zh-CN" sz="2200" dirty="0">
                <a:sym typeface="Symbol" pitchFamily="18" charset="2"/>
              </a:rPr>
              <a:t>(</a:t>
            </a:r>
            <a:r>
              <a:rPr lang="en-US" altLang="zh-CN" sz="2200" dirty="0" err="1">
                <a:sym typeface="Symbol" pitchFamily="18" charset="2"/>
              </a:rPr>
              <a:t>Y</a:t>
            </a:r>
            <a:r>
              <a:rPr lang="en-US" altLang="zh-CN" sz="2200" baseline="-25000" dirty="0" err="1">
                <a:sym typeface="Symbol" pitchFamily="18" charset="2"/>
              </a:rPr>
              <a:t>j</a:t>
            </a:r>
            <a:r>
              <a:rPr lang="en-US" altLang="zh-CN" sz="2200" dirty="0">
                <a:sym typeface="Symbol" pitchFamily="18" charset="2"/>
              </a:rPr>
              <a:t>)(1</a:t>
            </a:r>
            <a:r>
              <a:rPr lang="zh-CN" altLang="en-US" sz="2200" dirty="0">
                <a:sym typeface="Symbol" pitchFamily="18" charset="2"/>
              </a:rPr>
              <a:t>≤</a:t>
            </a:r>
            <a:r>
              <a:rPr lang="en-US" altLang="zh-CN" sz="2200" dirty="0">
                <a:sym typeface="Symbol" pitchFamily="18" charset="2"/>
              </a:rPr>
              <a:t>j</a:t>
            </a:r>
            <a:r>
              <a:rPr lang="zh-CN" altLang="en-US" sz="2200" dirty="0">
                <a:sym typeface="Symbol" pitchFamily="18" charset="2"/>
              </a:rPr>
              <a:t>≤</a:t>
            </a:r>
            <a:r>
              <a:rPr lang="en-US" altLang="zh-CN" sz="2200" dirty="0">
                <a:sym typeface="Symbol" pitchFamily="18" charset="2"/>
              </a:rPr>
              <a:t>k-1)</a:t>
            </a:r>
            <a:r>
              <a:rPr lang="zh-CN" altLang="en-US" sz="2200" dirty="0">
                <a:sym typeface="Symbol" pitchFamily="18" charset="2"/>
              </a:rPr>
              <a:t>，将</a:t>
            </a:r>
            <a:r>
              <a:rPr lang="en-US" altLang="zh-CN" sz="2200" dirty="0">
                <a:sym typeface="Symbol" pitchFamily="18" charset="2"/>
              </a:rPr>
              <a:t>First(</a:t>
            </a:r>
            <a:r>
              <a:rPr lang="en-US" altLang="zh-CN" sz="2200" dirty="0" err="1">
                <a:sym typeface="Symbol" pitchFamily="18" charset="2"/>
              </a:rPr>
              <a:t>Y</a:t>
            </a:r>
            <a:r>
              <a:rPr lang="en-US" altLang="zh-CN" sz="2200" baseline="-25000" dirty="0" err="1">
                <a:sym typeface="Symbol" pitchFamily="18" charset="2"/>
              </a:rPr>
              <a:t>k</a:t>
            </a:r>
            <a:r>
              <a:rPr lang="en-US" altLang="zh-CN" sz="2200" dirty="0">
                <a:sym typeface="Symbol" pitchFamily="18" charset="2"/>
              </a:rPr>
              <a:t>)\{ε}</a:t>
            </a:r>
            <a:r>
              <a:rPr lang="zh-CN" altLang="en-US" sz="2200" dirty="0">
                <a:sym typeface="Symbol" pitchFamily="18" charset="2"/>
              </a:rPr>
              <a:t>加入</a:t>
            </a:r>
            <a:r>
              <a:rPr lang="en-US" altLang="zh-CN" sz="2200" dirty="0">
                <a:sym typeface="Symbol" pitchFamily="18" charset="2"/>
              </a:rPr>
              <a:t>First(α)</a:t>
            </a:r>
          </a:p>
          <a:p>
            <a:pPr marL="365125" indent="-365125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zh-CN" altLang="en-US" sz="2200" dirty="0">
                <a:sym typeface="Symbol" pitchFamily="18" charset="2"/>
              </a:rPr>
              <a:t>若</a:t>
            </a:r>
            <a:r>
              <a:rPr lang="en-US" altLang="zh-CN" sz="2200" dirty="0">
                <a:sym typeface="Symbol" pitchFamily="18" charset="2"/>
              </a:rPr>
              <a:t>ε</a:t>
            </a:r>
            <a:r>
              <a:rPr lang="zh-CN" altLang="en-US" sz="2200" dirty="0">
                <a:sym typeface="Symbol" pitchFamily="18" charset="2"/>
              </a:rPr>
              <a:t>∈</a:t>
            </a:r>
            <a:r>
              <a:rPr lang="en-US" altLang="zh-CN" sz="2200" dirty="0" err="1">
                <a:sym typeface="Symbol" pitchFamily="18" charset="2"/>
              </a:rPr>
              <a:t>Fisrt</a:t>
            </a:r>
            <a:r>
              <a:rPr lang="en-US" altLang="zh-CN" sz="2200" dirty="0">
                <a:sym typeface="Symbol" pitchFamily="18" charset="2"/>
              </a:rPr>
              <a:t>(</a:t>
            </a:r>
            <a:r>
              <a:rPr lang="en-US" altLang="zh-CN" sz="2200" dirty="0" err="1">
                <a:sym typeface="Symbol" pitchFamily="18" charset="2"/>
              </a:rPr>
              <a:t>Y</a:t>
            </a:r>
            <a:r>
              <a:rPr lang="en-US" altLang="zh-CN" sz="2200" baseline="-25000" dirty="0" err="1">
                <a:sym typeface="Symbol" pitchFamily="18" charset="2"/>
              </a:rPr>
              <a:t>j</a:t>
            </a:r>
            <a:r>
              <a:rPr lang="en-US" altLang="zh-CN" sz="2200" dirty="0">
                <a:sym typeface="Symbol" pitchFamily="18" charset="2"/>
              </a:rPr>
              <a:t>)(1</a:t>
            </a:r>
            <a:r>
              <a:rPr lang="zh-CN" altLang="en-US" sz="2200" dirty="0">
                <a:sym typeface="Symbol" pitchFamily="18" charset="2"/>
              </a:rPr>
              <a:t>≤</a:t>
            </a:r>
            <a:r>
              <a:rPr lang="en-US" altLang="zh-CN" sz="2200" dirty="0">
                <a:sym typeface="Symbol" pitchFamily="18" charset="2"/>
              </a:rPr>
              <a:t>j</a:t>
            </a:r>
            <a:r>
              <a:rPr lang="zh-CN" altLang="en-US" sz="2200" dirty="0">
                <a:sym typeface="Symbol" pitchFamily="18" charset="2"/>
              </a:rPr>
              <a:t>≤</a:t>
            </a:r>
            <a:r>
              <a:rPr lang="en-US" altLang="zh-CN" sz="2200" dirty="0">
                <a:sym typeface="Symbol" pitchFamily="18" charset="2"/>
              </a:rPr>
              <a:t>n)</a:t>
            </a:r>
            <a:r>
              <a:rPr lang="zh-CN" altLang="en-US" sz="2200" dirty="0">
                <a:sym typeface="Symbol" pitchFamily="18" charset="2"/>
              </a:rPr>
              <a:t>，将</a:t>
            </a:r>
            <a:r>
              <a:rPr lang="en-US" altLang="zh-CN" sz="2200" dirty="0">
                <a:sym typeface="Symbol" pitchFamily="18" charset="2"/>
              </a:rPr>
              <a:t>ε</a:t>
            </a:r>
            <a:r>
              <a:rPr lang="zh-CN" altLang="en-US" sz="2200" dirty="0">
                <a:sym typeface="Symbol" pitchFamily="18" charset="2"/>
              </a:rPr>
              <a:t>加入</a:t>
            </a:r>
            <a:r>
              <a:rPr lang="en-US" altLang="zh-CN" sz="2200" dirty="0">
                <a:sym typeface="Symbol" pitchFamily="18" charset="2"/>
              </a:rPr>
              <a:t>First(α)</a:t>
            </a:r>
            <a:r>
              <a:rPr lang="zh-CN" altLang="en-US" sz="2200" dirty="0">
                <a:sym typeface="Symbol" pitchFamily="18" charset="2"/>
              </a:rPr>
              <a:t>；</a:t>
            </a:r>
            <a:endParaRPr lang="zh-CN" altLang="en-US" sz="2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21040" y="6371591"/>
            <a:ext cx="548640" cy="288289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833128" y="3218187"/>
            <a:ext cx="1614257" cy="2501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XYZ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c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ε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8509" y="3284416"/>
          <a:ext cx="5445116" cy="912142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a,c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{c,</a:t>
                      </a: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78509" y="4497626"/>
          <a:ext cx="5445114" cy="912142"/>
        </p:xfrm>
        <a:graphic>
          <a:graphicData uri="http://schemas.openxmlformats.org/drawingml/2006/table">
            <a:tbl>
              <a:tblPr/>
              <a:tblGrid>
                <a:gridCol w="90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楷体" pitchFamily="49" charset="-122"/>
                          <a:ea typeface="楷体" pitchFamily="49" charset="-122"/>
                        </a:rPr>
                        <a:t>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XYZ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endParaRPr lang="zh-CN" alt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{d}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4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{c}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{ε}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400" dirty="0"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  <a:endParaRPr lang="zh-CN" altLang="en-US" sz="24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5"/>
            <a:ext cx="7886700" cy="531034"/>
          </a:xfrm>
        </p:spPr>
        <p:txBody>
          <a:bodyPr/>
          <a:lstStyle/>
          <a:p>
            <a:pPr algn="ctr"/>
            <a:r>
              <a:rPr lang="en-US" altLang="zh-CN" sz="3600" dirty="0">
                <a:cs typeface="Arial Unicode MS" pitchFamily="34" charset="-122"/>
              </a:rPr>
              <a:t>Follow</a:t>
            </a:r>
            <a:r>
              <a:rPr lang="zh-CN" altLang="en-US" sz="3600" dirty="0"/>
              <a:t>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" y="873708"/>
            <a:ext cx="8149590" cy="23484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/>
              <a:t>Follow</a:t>
            </a:r>
            <a:r>
              <a:rPr lang="zh-CN" altLang="en-US" sz="2400" dirty="0"/>
              <a:t>集只对</a:t>
            </a:r>
            <a:r>
              <a:rPr lang="zh-CN" altLang="en-US" sz="2400" dirty="0">
                <a:solidFill>
                  <a:srgbClr val="FF0000"/>
                </a:solidFill>
              </a:rPr>
              <a:t>非终结符</a:t>
            </a:r>
            <a:r>
              <a:rPr lang="zh-CN" altLang="en-US" sz="2400" dirty="0"/>
              <a:t>才有，计算</a:t>
            </a:r>
            <a:r>
              <a:rPr lang="en-US" altLang="zh-CN" sz="2400" dirty="0"/>
              <a:t>Follow</a:t>
            </a:r>
            <a:r>
              <a:rPr lang="zh-CN" altLang="en-US" sz="2400" dirty="0"/>
              <a:t>集的方法：</a:t>
            </a:r>
            <a:endParaRPr lang="en-US" altLang="zh-CN" sz="2400" dirty="0"/>
          </a:p>
          <a:p>
            <a:pPr marL="625475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/>
              <a:t>对文法开始符号</a:t>
            </a:r>
            <a:r>
              <a:rPr lang="en-US" altLang="zh-CN" sz="2200" dirty="0"/>
              <a:t>S</a:t>
            </a:r>
            <a:r>
              <a:rPr lang="zh-CN" altLang="en-US" sz="2200" dirty="0"/>
              <a:t>，将</a:t>
            </a:r>
            <a:r>
              <a:rPr lang="en-US" altLang="zh-CN" sz="2200" dirty="0"/>
              <a:t>$</a:t>
            </a:r>
            <a:r>
              <a:rPr lang="zh-CN" altLang="en-US" sz="2200" dirty="0"/>
              <a:t>（或</a:t>
            </a:r>
            <a:r>
              <a:rPr lang="en-US" altLang="zh-CN" sz="2200" dirty="0"/>
              <a:t>#</a:t>
            </a:r>
            <a:r>
              <a:rPr lang="zh-CN" altLang="en-US" sz="2200" dirty="0"/>
              <a:t>）加入</a:t>
            </a:r>
            <a:r>
              <a:rPr lang="en-US" altLang="zh-CN" sz="2200" dirty="0"/>
              <a:t>Follow(S);</a:t>
            </a:r>
          </a:p>
          <a:p>
            <a:pPr marL="625475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/>
              <a:t>对产生式</a:t>
            </a:r>
            <a:r>
              <a:rPr lang="en-US" altLang="zh-CN" sz="2200" dirty="0"/>
              <a:t>A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 err="1"/>
              <a:t>α</a:t>
            </a:r>
            <a:r>
              <a:rPr lang="en-US" altLang="zh-CN" sz="2200" dirty="0" err="1">
                <a:solidFill>
                  <a:srgbClr val="FF0000"/>
                </a:solidFill>
              </a:rPr>
              <a:t>B</a:t>
            </a:r>
            <a:r>
              <a:rPr lang="en-US" altLang="zh-CN" sz="2200" dirty="0" err="1"/>
              <a:t>β</a:t>
            </a:r>
            <a:r>
              <a:rPr lang="zh-CN" altLang="en-US" sz="2200" dirty="0"/>
              <a:t>，将</a:t>
            </a:r>
            <a:r>
              <a:rPr lang="en-US" altLang="zh-CN" sz="2200" dirty="0"/>
              <a:t>First(β)\{ε}</a:t>
            </a:r>
            <a:r>
              <a:rPr lang="zh-CN" altLang="en-US" sz="2200" dirty="0"/>
              <a:t>加入</a:t>
            </a:r>
            <a:r>
              <a:rPr lang="en-US" altLang="zh-CN" sz="2200" dirty="0"/>
              <a:t>Follow(</a:t>
            </a:r>
            <a:r>
              <a:rPr lang="en-US" altLang="zh-CN" sz="2200" dirty="0">
                <a:solidFill>
                  <a:srgbClr val="FF0000"/>
                </a:solidFill>
              </a:rPr>
              <a:t>B</a:t>
            </a:r>
            <a:r>
              <a:rPr lang="en-US" altLang="zh-CN" sz="2200" dirty="0"/>
              <a:t>);</a:t>
            </a:r>
          </a:p>
          <a:p>
            <a:pPr marL="625475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/>
              <a:t>对产生式</a:t>
            </a:r>
            <a:r>
              <a:rPr lang="en-US" altLang="zh-CN" sz="2200" dirty="0">
                <a:solidFill>
                  <a:srgbClr val="00B050"/>
                </a:solidFill>
              </a:rPr>
              <a:t>A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 err="1"/>
              <a:t>α</a:t>
            </a:r>
            <a:r>
              <a:rPr lang="en-US" altLang="zh-CN" sz="2200" dirty="0" err="1">
                <a:solidFill>
                  <a:srgbClr val="FF0000"/>
                </a:solidFill>
              </a:rPr>
              <a:t>B</a:t>
            </a:r>
            <a:r>
              <a:rPr lang="zh-CN" altLang="en-US" sz="2200" dirty="0"/>
              <a:t>，或者</a:t>
            </a:r>
            <a:r>
              <a:rPr lang="en-US" altLang="zh-CN" sz="2200" dirty="0">
                <a:solidFill>
                  <a:srgbClr val="00B050"/>
                </a:solidFill>
              </a:rPr>
              <a:t>A</a:t>
            </a:r>
            <a:r>
              <a:rPr lang="zh-CN" altLang="en-US" sz="2200" dirty="0">
                <a:latin typeface="宋体" pitchFamily="2" charset="-122"/>
                <a:ea typeface="宋体" pitchFamily="2" charset="-122"/>
              </a:rPr>
              <a:t>→</a:t>
            </a:r>
            <a:r>
              <a:rPr lang="en-US" altLang="zh-CN" sz="2200" dirty="0" err="1"/>
              <a:t>α</a:t>
            </a:r>
            <a:r>
              <a:rPr lang="en-US" altLang="zh-CN" sz="2200" dirty="0" err="1">
                <a:solidFill>
                  <a:srgbClr val="FF0000"/>
                </a:solidFill>
              </a:rPr>
              <a:t>B</a:t>
            </a:r>
            <a:r>
              <a:rPr lang="en-US" altLang="zh-CN" sz="2200" dirty="0" err="1"/>
              <a:t>β</a:t>
            </a:r>
            <a:r>
              <a:rPr lang="zh-CN" altLang="en-US" sz="2200" dirty="0"/>
              <a:t>，</a:t>
            </a:r>
            <a:r>
              <a:rPr lang="zh-CN" altLang="en-US" sz="2200" u="sng" dirty="0"/>
              <a:t>其中</a:t>
            </a:r>
            <a:r>
              <a:rPr lang="en-US" altLang="zh-CN" sz="2200" u="sng" dirty="0"/>
              <a:t>ε</a:t>
            </a:r>
            <a:r>
              <a:rPr lang="zh-CN" altLang="en-US" sz="2200" u="sng" dirty="0">
                <a:sym typeface="Symbol" pitchFamily="18" charset="2"/>
              </a:rPr>
              <a:t>∈</a:t>
            </a:r>
            <a:r>
              <a:rPr lang="en-US" altLang="zh-CN" sz="2200" u="sng" dirty="0">
                <a:sym typeface="Symbol" pitchFamily="18" charset="2"/>
              </a:rPr>
              <a:t>First(</a:t>
            </a:r>
            <a:r>
              <a:rPr lang="en-US" altLang="zh-CN" sz="2200" u="sng" dirty="0"/>
              <a:t>β</a:t>
            </a:r>
            <a:r>
              <a:rPr lang="en-US" altLang="zh-CN" sz="2200" u="sng" dirty="0">
                <a:sym typeface="Symbol" pitchFamily="18" charset="2"/>
              </a:rPr>
              <a:t>)</a:t>
            </a:r>
            <a:r>
              <a:rPr lang="zh-CN" altLang="en-US" sz="2200" u="sng" dirty="0">
                <a:sym typeface="Symbol" pitchFamily="18" charset="2"/>
              </a:rPr>
              <a:t>，则将</a:t>
            </a:r>
            <a:r>
              <a:rPr lang="en-US" altLang="zh-CN" sz="2200" u="sng" dirty="0">
                <a:sym typeface="Symbol" pitchFamily="18" charset="2"/>
              </a:rPr>
              <a:t>Follow(</a:t>
            </a:r>
            <a:r>
              <a:rPr lang="en-US" altLang="zh-CN" sz="2200" u="sng" dirty="0">
                <a:solidFill>
                  <a:srgbClr val="00B050"/>
                </a:solidFill>
                <a:sym typeface="Symbol" pitchFamily="18" charset="2"/>
              </a:rPr>
              <a:t>A</a:t>
            </a:r>
            <a:r>
              <a:rPr lang="en-US" altLang="zh-CN" sz="2200" u="sng" dirty="0">
                <a:sym typeface="Symbol" pitchFamily="18" charset="2"/>
              </a:rPr>
              <a:t>)</a:t>
            </a:r>
            <a:r>
              <a:rPr lang="zh-CN" altLang="en-US" sz="2200" u="sng" dirty="0">
                <a:sym typeface="Symbol" pitchFamily="18" charset="2"/>
              </a:rPr>
              <a:t>加入</a:t>
            </a:r>
            <a:r>
              <a:rPr lang="en-US" altLang="zh-CN" sz="2200" u="sng" dirty="0">
                <a:sym typeface="Symbol" pitchFamily="18" charset="2"/>
              </a:rPr>
              <a:t>Follow(</a:t>
            </a:r>
            <a:r>
              <a:rPr lang="en-US" altLang="zh-CN" sz="2200" u="sng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200" u="sng">
                <a:sym typeface="Symbol" pitchFamily="18" charset="2"/>
              </a:rPr>
              <a:t>)</a:t>
            </a:r>
            <a:r>
              <a:rPr lang="zh-CN" altLang="en-US" sz="2200">
                <a:sym typeface="Symbol" pitchFamily="18" charset="2"/>
              </a:rPr>
              <a:t>。</a:t>
            </a:r>
            <a:r>
              <a:rPr lang="en-US" altLang="zh-CN" sz="2200">
                <a:sym typeface="Symbol" pitchFamily="18" charset="2"/>
              </a:rPr>
              <a:t>【</a:t>
            </a:r>
            <a:r>
              <a:rPr lang="zh-CN" altLang="en-US" sz="2200">
                <a:sym typeface="Symbol" pitchFamily="18" charset="2"/>
              </a:rPr>
              <a:t>下页举例</a:t>
            </a:r>
            <a:r>
              <a:rPr lang="en-US" altLang="zh-CN" sz="2200">
                <a:sym typeface="Symbol" pitchFamily="18" charset="2"/>
              </a:rPr>
              <a:t>】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97240" y="6402071"/>
            <a:ext cx="514350" cy="227330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6772168" y="3426160"/>
            <a:ext cx="1614257" cy="26044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d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XYZ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c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ε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Y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8509" y="3445371"/>
          <a:ext cx="5445116" cy="1368213"/>
        </p:xfrm>
        <a:graphic>
          <a:graphicData uri="http://schemas.openxmlformats.org/drawingml/2006/table">
            <a:tbl>
              <a:tblPr/>
              <a:tblGrid>
                <a:gridCol w="1361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非终结符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Z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a,c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,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{c,</a:t>
                      </a: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FOLLOW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{$}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78509" y="5014108"/>
          <a:ext cx="5445114" cy="912142"/>
        </p:xfrm>
        <a:graphic>
          <a:graphicData uri="http://schemas.openxmlformats.org/drawingml/2006/table">
            <a:tbl>
              <a:tblPr/>
              <a:tblGrid>
                <a:gridCol w="907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dirty="0">
                          <a:latin typeface="楷体" pitchFamily="49" charset="-122"/>
                          <a:ea typeface="楷体" pitchFamily="49" charset="-122"/>
                        </a:rPr>
                        <a:t>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d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XYZ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c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ε</a:t>
                      </a:r>
                      <a:endParaRPr lang="zh-CN" altLang="en-US" sz="2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a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FIRST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{d}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</a:t>
                      </a:r>
                      <a:r>
                        <a:rPr lang="en-US" altLang="zh-CN" sz="2200" dirty="0" err="1">
                          <a:latin typeface="楷体" pitchFamily="49" charset="-122"/>
                          <a:ea typeface="楷体" pitchFamily="49" charset="-122"/>
                        </a:rPr>
                        <a:t>a,c,d</a:t>
                      </a:r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{c}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{ε}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CN" sz="2200" dirty="0">
                          <a:latin typeface="楷体" pitchFamily="49" charset="-122"/>
                          <a:ea typeface="楷体" pitchFamily="49" charset="-122"/>
                        </a:rPr>
                        <a:t>{a}</a:t>
                      </a:r>
                      <a:endParaRPr lang="zh-CN" altLang="en-US" sz="2200" dirty="0"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00025"/>
            <a:ext cx="7886700" cy="531034"/>
          </a:xfrm>
        </p:spPr>
        <p:txBody>
          <a:bodyPr/>
          <a:lstStyle/>
          <a:p>
            <a:pPr algn="ctr"/>
            <a:r>
              <a:rPr lang="en-US" altLang="zh-CN" sz="3600">
                <a:cs typeface="Arial Unicode MS" pitchFamily="34" charset="-122"/>
              </a:rPr>
              <a:t>Follow</a:t>
            </a:r>
            <a:r>
              <a:rPr lang="zh-CN" altLang="en-US" sz="3600"/>
              <a:t>集</a:t>
            </a:r>
            <a:r>
              <a:rPr lang="en-US" altLang="zh-CN" sz="3600"/>
              <a:t>-</a:t>
            </a:r>
            <a:r>
              <a:rPr lang="zh-CN" altLang="en-US" sz="3600"/>
              <a:t>举例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1970" y="873708"/>
            <a:ext cx="8149590" cy="23484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/>
              <a:t>Follow</a:t>
            </a:r>
            <a:r>
              <a:rPr lang="zh-CN" altLang="en-US" sz="2400" dirty="0"/>
              <a:t>集只对</a:t>
            </a:r>
            <a:r>
              <a:rPr lang="zh-CN" altLang="en-US" sz="2400" dirty="0">
                <a:solidFill>
                  <a:srgbClr val="FF0000"/>
                </a:solidFill>
              </a:rPr>
              <a:t>非终结符</a:t>
            </a:r>
            <a:r>
              <a:rPr lang="zh-CN" altLang="en-US" sz="2400" dirty="0"/>
              <a:t>才有，计算</a:t>
            </a:r>
            <a:r>
              <a:rPr lang="en-US" altLang="zh-CN" sz="2400" dirty="0"/>
              <a:t>Follow</a:t>
            </a:r>
            <a:r>
              <a:rPr lang="zh-CN" altLang="en-US" sz="2400" dirty="0"/>
              <a:t>集的方法：</a:t>
            </a:r>
            <a:endParaRPr lang="en-US" altLang="zh-CN" sz="2400" dirty="0"/>
          </a:p>
          <a:p>
            <a:pPr marL="625475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/>
              <a:t>对文法开始符号</a:t>
            </a:r>
            <a:r>
              <a:rPr lang="en-US" altLang="zh-CN" sz="2200" dirty="0"/>
              <a:t>S</a:t>
            </a:r>
            <a:r>
              <a:rPr lang="zh-CN" altLang="en-US" sz="2200" dirty="0"/>
              <a:t>，将</a:t>
            </a:r>
            <a:r>
              <a:rPr lang="en-US" altLang="zh-CN" sz="2200" dirty="0"/>
              <a:t>$</a:t>
            </a:r>
            <a:r>
              <a:rPr lang="zh-CN" altLang="en-US" sz="2200" dirty="0"/>
              <a:t>（或</a:t>
            </a:r>
            <a:r>
              <a:rPr lang="en-US" altLang="zh-CN" sz="2200" dirty="0"/>
              <a:t>#</a:t>
            </a:r>
            <a:r>
              <a:rPr lang="zh-CN" altLang="en-US" sz="2200" dirty="0"/>
              <a:t>）加入</a:t>
            </a:r>
            <a:r>
              <a:rPr lang="en-US" altLang="zh-CN" sz="2200" dirty="0"/>
              <a:t>Follow(S);</a:t>
            </a:r>
          </a:p>
          <a:p>
            <a:pPr marL="625475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/>
              <a:t>对产生</a:t>
            </a:r>
            <a:r>
              <a:rPr lang="zh-CN" altLang="en-US" sz="2200"/>
              <a:t>式</a:t>
            </a:r>
            <a:r>
              <a:rPr lang="en-US" altLang="zh-CN" sz="2200"/>
              <a:t>A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α</a:t>
            </a:r>
            <a:r>
              <a:rPr lang="en-US" altLang="zh-CN" sz="2200">
                <a:solidFill>
                  <a:srgbClr val="FF0000"/>
                </a:solidFill>
              </a:rPr>
              <a:t>B</a:t>
            </a:r>
            <a:r>
              <a:rPr lang="en-US" altLang="zh-CN" sz="2200"/>
              <a:t>β</a:t>
            </a:r>
            <a:r>
              <a:rPr lang="zh-CN" altLang="en-US" sz="2200" dirty="0"/>
              <a:t>，将</a:t>
            </a:r>
            <a:r>
              <a:rPr lang="en-US" altLang="zh-CN" sz="2200" dirty="0"/>
              <a:t>First(β)\{ε}</a:t>
            </a:r>
            <a:r>
              <a:rPr lang="zh-CN" altLang="en-US" sz="2200" dirty="0"/>
              <a:t>加入</a:t>
            </a:r>
            <a:r>
              <a:rPr lang="en-US" altLang="zh-CN" sz="2200" dirty="0"/>
              <a:t>Follow(</a:t>
            </a:r>
            <a:r>
              <a:rPr lang="en-US" altLang="zh-CN" sz="2200" dirty="0">
                <a:solidFill>
                  <a:srgbClr val="FF0000"/>
                </a:solidFill>
              </a:rPr>
              <a:t>B</a:t>
            </a:r>
            <a:r>
              <a:rPr lang="en-US" altLang="zh-CN" sz="2200" dirty="0"/>
              <a:t>);</a:t>
            </a:r>
          </a:p>
          <a:p>
            <a:pPr marL="625475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zh-CN" altLang="en-US" sz="2200" dirty="0"/>
              <a:t>对产生</a:t>
            </a:r>
            <a:r>
              <a:rPr lang="zh-CN" altLang="en-US" sz="2200"/>
              <a:t>式</a:t>
            </a:r>
            <a:r>
              <a:rPr lang="en-US" altLang="zh-CN" sz="2200">
                <a:solidFill>
                  <a:srgbClr val="00B050"/>
                </a:solidFill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α</a:t>
            </a:r>
            <a:r>
              <a:rPr lang="en-US" altLang="zh-CN" sz="2200">
                <a:solidFill>
                  <a:srgbClr val="FF0000"/>
                </a:solidFill>
              </a:rPr>
              <a:t>B</a:t>
            </a:r>
            <a:r>
              <a:rPr lang="zh-CN" altLang="en-US" sz="2200" dirty="0"/>
              <a:t>，</a:t>
            </a:r>
            <a:r>
              <a:rPr lang="zh-CN" altLang="en-US" sz="2200"/>
              <a:t>或者</a:t>
            </a:r>
            <a:r>
              <a:rPr lang="en-US" altLang="zh-CN" sz="2200">
                <a:solidFill>
                  <a:srgbClr val="00B050"/>
                </a:solidFill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200"/>
              <a:t>α</a:t>
            </a:r>
            <a:r>
              <a:rPr lang="en-US" altLang="zh-CN" sz="2200">
                <a:solidFill>
                  <a:srgbClr val="FF0000"/>
                </a:solidFill>
              </a:rPr>
              <a:t>B</a:t>
            </a:r>
            <a:r>
              <a:rPr lang="en-US" altLang="zh-CN" sz="2200"/>
              <a:t>β</a:t>
            </a:r>
            <a:r>
              <a:rPr lang="zh-CN" altLang="en-US" sz="2200" dirty="0"/>
              <a:t>，</a:t>
            </a:r>
            <a:r>
              <a:rPr lang="zh-CN" altLang="en-US" sz="2200" u="sng" dirty="0"/>
              <a:t>其中</a:t>
            </a:r>
            <a:r>
              <a:rPr lang="en-US" altLang="zh-CN" sz="2200" u="sng" dirty="0"/>
              <a:t>ε</a:t>
            </a:r>
            <a:r>
              <a:rPr lang="zh-CN" altLang="en-US" sz="2200" u="sng" dirty="0">
                <a:sym typeface="Symbol" pitchFamily="18" charset="2"/>
              </a:rPr>
              <a:t>∈</a:t>
            </a:r>
            <a:r>
              <a:rPr lang="en-US" altLang="zh-CN" sz="2200" u="sng" dirty="0">
                <a:sym typeface="Symbol" pitchFamily="18" charset="2"/>
              </a:rPr>
              <a:t>First(</a:t>
            </a:r>
            <a:r>
              <a:rPr lang="en-US" altLang="zh-CN" sz="2200" u="sng" dirty="0"/>
              <a:t>β</a:t>
            </a:r>
            <a:r>
              <a:rPr lang="en-US" altLang="zh-CN" sz="2200" u="sng" dirty="0">
                <a:sym typeface="Symbol" pitchFamily="18" charset="2"/>
              </a:rPr>
              <a:t>)</a:t>
            </a:r>
            <a:r>
              <a:rPr lang="zh-CN" altLang="en-US" sz="2200" u="sng" dirty="0">
                <a:sym typeface="Symbol" pitchFamily="18" charset="2"/>
              </a:rPr>
              <a:t>，则将</a:t>
            </a:r>
            <a:r>
              <a:rPr lang="en-US" altLang="zh-CN" sz="2200" u="sng" dirty="0">
                <a:sym typeface="Symbol" pitchFamily="18" charset="2"/>
              </a:rPr>
              <a:t>Follow(</a:t>
            </a:r>
            <a:r>
              <a:rPr lang="en-US" altLang="zh-CN" sz="2200" u="sng" dirty="0">
                <a:solidFill>
                  <a:srgbClr val="00B050"/>
                </a:solidFill>
                <a:sym typeface="Symbol" pitchFamily="18" charset="2"/>
              </a:rPr>
              <a:t>A</a:t>
            </a:r>
            <a:r>
              <a:rPr lang="en-US" altLang="zh-CN" sz="2200" u="sng" dirty="0">
                <a:sym typeface="Symbol" pitchFamily="18" charset="2"/>
              </a:rPr>
              <a:t>)</a:t>
            </a:r>
            <a:r>
              <a:rPr lang="zh-CN" altLang="en-US" sz="2200" u="sng" dirty="0">
                <a:sym typeface="Symbol" pitchFamily="18" charset="2"/>
              </a:rPr>
              <a:t>加入</a:t>
            </a:r>
            <a:r>
              <a:rPr lang="en-US" altLang="zh-CN" sz="2200" u="sng" dirty="0">
                <a:sym typeface="Symbol" pitchFamily="18" charset="2"/>
              </a:rPr>
              <a:t>Follow(</a:t>
            </a:r>
            <a:r>
              <a:rPr lang="en-US" altLang="zh-CN" sz="2200" u="sng" dirty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sz="2200" u="sng" dirty="0">
                <a:sym typeface="Symbol" pitchFamily="18" charset="2"/>
              </a:rPr>
              <a:t>)</a:t>
            </a:r>
            <a:r>
              <a:rPr lang="zh-CN" altLang="en-US" sz="2200" dirty="0">
                <a:sym typeface="Symbol" pitchFamily="18" charset="2"/>
              </a:rPr>
              <a:t>。</a:t>
            </a:r>
            <a:endParaRPr lang="en-US" altLang="zh-CN" sz="22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97240" y="6402071"/>
            <a:ext cx="514350" cy="227330"/>
          </a:xfrm>
        </p:spPr>
        <p:txBody>
          <a:bodyPr/>
          <a:lstStyle/>
          <a:p>
            <a:pPr>
              <a:defRPr/>
            </a:pPr>
            <a:fld id="{CCAA3E1D-8E3D-45F4-9BB6-F1C7BEE39EF1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7D1C356-0F49-4FF4-AC68-43F2C7492DBB}"/>
              </a:ext>
            </a:extLst>
          </p:cNvPr>
          <p:cNvGrpSpPr/>
          <p:nvPr/>
        </p:nvGrpSpPr>
        <p:grpSpPr>
          <a:xfrm>
            <a:off x="4887038" y="3334667"/>
            <a:ext cx="4011900" cy="1647175"/>
            <a:chOff x="5695731" y="3789040"/>
            <a:chExt cx="4011900" cy="1647175"/>
          </a:xfrm>
        </p:grpSpPr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C28A4F08-DBF4-4A3B-8F60-94C8F5E20E1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695731" y="3789040"/>
              <a:ext cx="1101011" cy="16471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S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Ax</a:t>
              </a:r>
              <a:endParaRPr lang="en-US" altLang="zh-CN" sz="240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yB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B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c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50000"/>
                <a:tabLst/>
                <a:defRPr/>
              </a:pP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</a:rPr>
                <a:t>B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d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  <p:sp>
          <p:nvSpPr>
            <p:cNvPr id="9" name="内容占位符 2">
              <a:extLst>
                <a:ext uri="{FF2B5EF4-FFF2-40B4-BE49-F238E27FC236}">
                  <a16:creationId xmlns:a16="http://schemas.microsoft.com/office/drawing/2014/main" id="{6F7A6AC9-A35D-4CAD-9DF7-6A714CDD077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17322" y="3789040"/>
              <a:ext cx="2790309" cy="945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ClrTx/>
                <a:buSzPct val="50000"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S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Ax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yBx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  <a:p>
              <a:pPr marL="228600" indent="-228600" defTabSz="914400" eaLnBrk="0" hangingPunct="0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SzPct val="50000"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S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Ax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yBx</a:t>
              </a:r>
              <a:r>
                <a:rPr lang="zh-CN" altLang="en-US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</a:t>
              </a:r>
              <a:r>
                <a:rPr lang="en-US" altLang="zh-CN" sz="24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sym typeface="Symbol" pitchFamily="18" charset="2"/>
                </a:rPr>
                <a:t>yaB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楷体" pitchFamily="49" charset="-122"/>
                  <a:ea typeface="楷体" pitchFamily="49" charset="-122"/>
                  <a:cs typeface="+mn-cs"/>
                </a:rPr>
                <a:t>cx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endParaRPr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57E23D9-83D4-41DE-B683-88DE5CEC658E}"/>
              </a:ext>
            </a:extLst>
          </p:cNvPr>
          <p:cNvSpPr txBox="1">
            <a:spLocks/>
          </p:cNvSpPr>
          <p:nvPr/>
        </p:nvSpPr>
        <p:spPr bwMode="auto">
          <a:xfrm>
            <a:off x="4886610" y="5047210"/>
            <a:ext cx="1101011" cy="4539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50000"/>
              <a:tabLst/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zA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C4262D9-E5EA-4D96-AB2D-65AFAA84FDD7}"/>
              </a:ext>
            </a:extLst>
          </p:cNvPr>
          <p:cNvSpPr txBox="1">
            <a:spLocks/>
          </p:cNvSpPr>
          <p:nvPr/>
        </p:nvSpPr>
        <p:spPr bwMode="auto">
          <a:xfrm>
            <a:off x="2661255" y="3858291"/>
            <a:ext cx="1595708" cy="453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200"/>
              <a:t>S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Dz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yBz</a:t>
            </a:r>
            <a:endParaRPr lang="zh-CN" altLang="en-US" sz="24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6867BFF-3D35-411B-BF1B-4D15E7E55C1D}"/>
              </a:ext>
            </a:extLst>
          </p:cNvPr>
          <p:cNvSpPr txBox="1">
            <a:spLocks/>
          </p:cNvSpPr>
          <p:nvPr/>
        </p:nvSpPr>
        <p:spPr bwMode="auto">
          <a:xfrm>
            <a:off x="755119" y="3849899"/>
            <a:ext cx="1423069" cy="1854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S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Ax|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Dz</a:t>
            </a:r>
            <a:endParaRPr lang="en-US" altLang="zh-CN" sz="240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50000"/>
              <a:tabLst/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yB</a:t>
            </a: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50000"/>
              <a:tabLst/>
              <a:defRPr/>
            </a:pP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yB|w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50000"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aB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n-cs"/>
              </a:rPr>
              <a:t>c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Tx/>
              <a:buSzPct val="50000"/>
              <a:tabLst/>
              <a:defRPr/>
            </a:pP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B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9E16362-9C8B-4811-82D2-363BAECB337B}"/>
              </a:ext>
            </a:extLst>
          </p:cNvPr>
          <p:cNvSpPr/>
          <p:nvPr/>
        </p:nvSpPr>
        <p:spPr>
          <a:xfrm>
            <a:off x="2419350" y="2282825"/>
            <a:ext cx="708025" cy="152400"/>
          </a:xfrm>
          <a:custGeom>
            <a:avLst/>
            <a:gdLst>
              <a:gd name="connsiteX0" fmla="*/ 0 w 708025"/>
              <a:gd name="connsiteY0" fmla="*/ 146050 h 152400"/>
              <a:gd name="connsiteX1" fmla="*/ 0 w 708025"/>
              <a:gd name="connsiteY1" fmla="*/ 0 h 152400"/>
              <a:gd name="connsiteX2" fmla="*/ 708025 w 708025"/>
              <a:gd name="connsiteY2" fmla="*/ 0 h 152400"/>
              <a:gd name="connsiteX3" fmla="*/ 708025 w 708025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025" h="152400">
                <a:moveTo>
                  <a:pt x="0" y="146050"/>
                </a:moveTo>
                <a:lnTo>
                  <a:pt x="0" y="0"/>
                </a:lnTo>
                <a:lnTo>
                  <a:pt x="708025" y="0"/>
                </a:lnTo>
                <a:lnTo>
                  <a:pt x="708025" y="152400"/>
                </a:lnTo>
              </a:path>
            </a:pathLst>
          </a:custGeom>
          <a:noFill/>
          <a:ln w="28575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30E6B38-C8D7-4CD3-84B2-D52E71FC2F31}"/>
              </a:ext>
            </a:extLst>
          </p:cNvPr>
          <p:cNvSpPr txBox="1">
            <a:spLocks/>
          </p:cNvSpPr>
          <p:nvPr/>
        </p:nvSpPr>
        <p:spPr bwMode="auto">
          <a:xfrm>
            <a:off x="2646853" y="4683504"/>
            <a:ext cx="1610110" cy="810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>
                <a:sym typeface="Symbol" pitchFamily="18" charset="2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ym typeface="Symbol" pitchFamily="18" charset="2"/>
              </a:rPr>
              <a:t>yB</a:t>
            </a:r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endParaRPr lang="en-US" altLang="zh-CN" sz="2000">
              <a:solidFill>
                <a:schemeClr val="tx1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D</a:t>
            </a: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</a:t>
            </a:r>
            <a:r>
              <a:rPr lang="en-US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yB</a:t>
            </a:r>
            <a:r>
              <a:rPr lang="en-US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BB069D9-9566-415B-A1B4-A91DF786EF90}"/>
              </a:ext>
            </a:extLst>
          </p:cNvPr>
          <p:cNvGrpSpPr/>
          <p:nvPr/>
        </p:nvGrpSpPr>
        <p:grpSpPr>
          <a:xfrm>
            <a:off x="5759450" y="3940175"/>
            <a:ext cx="3054190" cy="2183553"/>
            <a:chOff x="5759450" y="3940175"/>
            <a:chExt cx="3054190" cy="2183553"/>
          </a:xfrm>
        </p:grpSpPr>
        <p:sp>
          <p:nvSpPr>
            <p:cNvPr id="15" name="内容占位符 2">
              <a:extLst>
                <a:ext uri="{FF2B5EF4-FFF2-40B4-BE49-F238E27FC236}">
                  <a16:creationId xmlns:a16="http://schemas.microsoft.com/office/drawing/2014/main" id="{74543230-5CBF-435F-B5F3-73DD711E108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76879" y="5669738"/>
              <a:ext cx="2736761" cy="453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286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n"/>
                <a:defRPr sz="28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SzPct val="60000"/>
                <a:buFont typeface="Wingdings" pitchFamily="2" charset="2"/>
                <a:buChar char="Ø"/>
                <a:defRPr sz="24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Arial" pitchFamily="34" charset="0"/>
                <a:buChar char="•"/>
                <a:defRPr sz="2000" kern="1200">
                  <a:solidFill>
                    <a:srgbClr val="0000FF"/>
                  </a:solidFill>
                  <a:latin typeface="楷体" pitchFamily="49" charset="-122"/>
                  <a:ea typeface="楷体" pitchFamily="49" charset="-122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defTabSz="914400">
                <a:lnSpc>
                  <a:spcPct val="110000"/>
                </a:lnSpc>
                <a:spcBef>
                  <a:spcPts val="0"/>
                </a:spcBef>
                <a:spcAft>
                  <a:spcPts val="300"/>
                </a:spcAft>
                <a:buNone/>
              </a:pPr>
              <a:r>
                <a:rPr lang="en-US" altLang="zh-CN" sz="2000">
                  <a:solidFill>
                    <a:schemeClr val="tx1"/>
                  </a:solidFill>
                  <a:sym typeface="Symbol" pitchFamily="18" charset="2"/>
                </a:rPr>
                <a:t>Follow(A)=Follow(B)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C3A0EC-B207-48E3-80DA-EA5DF6B3FA0C}"/>
                </a:ext>
              </a:extLst>
            </p:cNvPr>
            <p:cNvGrpSpPr/>
            <p:nvPr/>
          </p:nvGrpSpPr>
          <p:grpSpPr>
            <a:xfrm>
              <a:off x="5759450" y="3940175"/>
              <a:ext cx="1612900" cy="1825625"/>
              <a:chOff x="5759450" y="3940175"/>
              <a:chExt cx="1612900" cy="1825625"/>
            </a:xfrm>
          </p:grpSpPr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67E8210C-18A8-4D97-9ACC-7DE306EBA1FC}"/>
                  </a:ext>
                </a:extLst>
              </p:cNvPr>
              <p:cNvSpPr/>
              <p:nvPr/>
            </p:nvSpPr>
            <p:spPr>
              <a:xfrm>
                <a:off x="5759450" y="3940175"/>
                <a:ext cx="1612900" cy="1825625"/>
              </a:xfrm>
              <a:custGeom>
                <a:avLst/>
                <a:gdLst>
                  <a:gd name="connsiteX0" fmla="*/ 0 w 1612900"/>
                  <a:gd name="connsiteY0" fmla="*/ 0 h 1825625"/>
                  <a:gd name="connsiteX1" fmla="*/ 307975 w 1612900"/>
                  <a:gd name="connsiteY1" fmla="*/ 0 h 1825625"/>
                  <a:gd name="connsiteX2" fmla="*/ 307975 w 1612900"/>
                  <a:gd name="connsiteY2" fmla="*/ 892175 h 1825625"/>
                  <a:gd name="connsiteX3" fmla="*/ 1612900 w 1612900"/>
                  <a:gd name="connsiteY3" fmla="*/ 892175 h 1825625"/>
                  <a:gd name="connsiteX4" fmla="*/ 1612900 w 1612900"/>
                  <a:gd name="connsiteY4" fmla="*/ 182562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2900" h="1825625">
                    <a:moveTo>
                      <a:pt x="0" y="0"/>
                    </a:moveTo>
                    <a:lnTo>
                      <a:pt x="307975" y="0"/>
                    </a:lnTo>
                    <a:lnTo>
                      <a:pt x="307975" y="892175"/>
                    </a:lnTo>
                    <a:lnTo>
                      <a:pt x="1612900" y="892175"/>
                    </a:lnTo>
                    <a:lnTo>
                      <a:pt x="1612900" y="1825625"/>
                    </a:lnTo>
                  </a:path>
                </a:pathLst>
              </a:cu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1D541FF9-5D12-48D5-B579-7A705210CF4C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 flipV="1">
                <a:off x="5987620" y="5274204"/>
                <a:ext cx="1378800" cy="1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CE8CE85-DC9B-489E-823C-5C44976F71BF}"/>
              </a:ext>
            </a:extLst>
          </p:cNvPr>
          <p:cNvSpPr txBox="1">
            <a:spLocks/>
          </p:cNvSpPr>
          <p:nvPr/>
        </p:nvSpPr>
        <p:spPr bwMode="auto">
          <a:xfrm>
            <a:off x="3516241" y="4642165"/>
            <a:ext cx="487626" cy="81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n"/>
              <a:defRPr sz="28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60000"/>
              <a:buFont typeface="Wingdings" pitchFamily="2" charset="2"/>
              <a:buChar char="Ø"/>
              <a:defRPr sz="24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2000" kern="12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,x</a:t>
            </a:r>
          </a:p>
          <a:p>
            <a:pPr marL="0" indent="0" defTabSz="9144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2000">
                <a:solidFill>
                  <a:schemeClr val="tx1"/>
                </a:solidFill>
                <a:latin typeface="楷体" pitchFamily="49" charset="-122"/>
                <a:ea typeface="楷体" pitchFamily="49" charset="-122"/>
                <a:sym typeface="Symbol" pitchFamily="18" charset="2"/>
              </a:rPr>
              <a:t>,z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5" grpId="0" animBg="1"/>
      <p:bldP spid="14" grpId="0" animBg="1"/>
      <p:bldP spid="19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24055</TotalTime>
  <Words>7715</Words>
  <Application>Microsoft Office PowerPoint</Application>
  <PresentationFormat>全屏显示(4:3)</PresentationFormat>
  <Paragraphs>1949</Paragraphs>
  <Slides>68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6" baseType="lpstr">
      <vt:lpstr>Arial Unicode MS</vt:lpstr>
      <vt:lpstr>华文楷体</vt:lpstr>
      <vt:lpstr>华文新魏</vt:lpstr>
      <vt:lpstr>华文行楷</vt:lpstr>
      <vt:lpstr>楷体</vt:lpstr>
      <vt:lpstr>宋体</vt:lpstr>
      <vt:lpstr>Arial</vt:lpstr>
      <vt:lpstr>Calibri</vt:lpstr>
      <vt:lpstr>Calibri Light</vt:lpstr>
      <vt:lpstr>Cambria</vt:lpstr>
      <vt:lpstr>Comic Sans MS</vt:lpstr>
      <vt:lpstr>Maiandra GD</vt:lpstr>
      <vt:lpstr>Times New Roman</vt:lpstr>
      <vt:lpstr>Wingdings</vt:lpstr>
      <vt:lpstr>Wingdings 2</vt:lpstr>
      <vt:lpstr>Office 主题​​</vt:lpstr>
      <vt:lpstr>龙腾四海</vt:lpstr>
      <vt:lpstr>剪辑</vt:lpstr>
      <vt:lpstr>编译原理</vt:lpstr>
      <vt:lpstr>有什么不对劲吗？</vt:lpstr>
      <vt:lpstr>xyx分析过程</vt:lpstr>
      <vt:lpstr>冲突</vt:lpstr>
      <vt:lpstr>SLR方法要点</vt:lpstr>
      <vt:lpstr>First集合</vt:lpstr>
      <vt:lpstr>例：First集求法</vt:lpstr>
      <vt:lpstr>Follow集</vt:lpstr>
      <vt:lpstr>Follow集-举例</vt:lpstr>
      <vt:lpstr>例</vt:lpstr>
      <vt:lpstr>PowerPoint 演示文稿</vt:lpstr>
      <vt:lpstr>状态描述序列如下：</vt:lpstr>
      <vt:lpstr>例题</vt:lpstr>
      <vt:lpstr>例题（续1）</vt:lpstr>
      <vt:lpstr>例题（续2）</vt:lpstr>
      <vt:lpstr>例题（续3）-分析表</vt:lpstr>
      <vt:lpstr>作业</vt:lpstr>
      <vt:lpstr>LR(1)分析</vt:lpstr>
      <vt:lpstr>SLR不能解决的问题</vt:lpstr>
      <vt:lpstr>问题的原因</vt:lpstr>
      <vt:lpstr>例：分析表升级</vt:lpstr>
      <vt:lpstr>LR(1)项目的构造</vt:lpstr>
      <vt:lpstr>例：简单的LR(1)项目集【只列出三个】</vt:lpstr>
      <vt:lpstr>LR(0) LR(1) 项目 集族 对比</vt:lpstr>
      <vt:lpstr>LR(1)项目前看符号的求法</vt:lpstr>
      <vt:lpstr>LR(1)项目前看符号的求法</vt:lpstr>
      <vt:lpstr>LR(0) 与SLR与LR(1)</vt:lpstr>
      <vt:lpstr>构造DFA的案例</vt:lpstr>
      <vt:lpstr>PowerPoint 演示文稿</vt:lpstr>
      <vt:lpstr>LR(1)方法</vt:lpstr>
      <vt:lpstr>PowerPoint 演示文稿</vt:lpstr>
      <vt:lpstr>作业</vt:lpstr>
      <vt:lpstr>LALR  Look Ahead</vt:lpstr>
      <vt:lpstr>LR(1)项目前看符号的求法</vt:lpstr>
      <vt:lpstr>LR(1)项目前看符号的求法</vt:lpstr>
      <vt:lpstr>LALR方案</vt:lpstr>
      <vt:lpstr>LALR(1)分析案例</vt:lpstr>
      <vt:lpstr>PowerPoint 演示文稿</vt:lpstr>
      <vt:lpstr>PowerPoint 演示文稿</vt:lpstr>
      <vt:lpstr>PowerPoint 演示文稿</vt:lpstr>
      <vt:lpstr>合并同心集的几点说明</vt:lpstr>
      <vt:lpstr>合并ACTION表的问题</vt:lpstr>
      <vt:lpstr>证明：LALR中不产生新的移进-归约冲突</vt:lpstr>
      <vt:lpstr>合并LR同心集后：归约-归约冲突</vt:lpstr>
      <vt:lpstr>例</vt:lpstr>
      <vt:lpstr>判断步骤</vt:lpstr>
      <vt:lpstr>几种文法的比较</vt:lpstr>
      <vt:lpstr>各种LR能力比较</vt:lpstr>
      <vt:lpstr>作业</vt:lpstr>
      <vt:lpstr>二义文法的应用</vt:lpstr>
      <vt:lpstr>为什么不能有二义性文法</vt:lpstr>
      <vt:lpstr>二义文法的应用</vt:lpstr>
      <vt:lpstr>二义文法分析表构造</vt:lpstr>
      <vt:lpstr>正确理解</vt:lpstr>
      <vt:lpstr>构造文法Gamb的分析表</vt:lpstr>
      <vt:lpstr>构造DAG（图5.11）如下：</vt:lpstr>
      <vt:lpstr>构造文法Gamb的分析表（续1）</vt:lpstr>
      <vt:lpstr>构造文法Gamb的分析表（续2）</vt:lpstr>
      <vt:lpstr>对分析表的处理</vt:lpstr>
      <vt:lpstr>i+i*(i)#的LR分析过程</vt:lpstr>
      <vt:lpstr>if-then-else语句</vt:lpstr>
      <vt:lpstr>例</vt:lpstr>
      <vt:lpstr>例</vt:lpstr>
      <vt:lpstr>总结一下</vt:lpstr>
      <vt:lpstr>四种分析法关系图</vt:lpstr>
      <vt:lpstr>作业1</vt:lpstr>
      <vt:lpstr>作业2</vt:lpstr>
      <vt:lpstr>End of this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徐德智</dc:creator>
  <cp:lastModifiedBy>Xu Dezhi</cp:lastModifiedBy>
  <cp:revision>1553</cp:revision>
  <dcterms:created xsi:type="dcterms:W3CDTF">2016-08-02T12:41:14Z</dcterms:created>
  <dcterms:modified xsi:type="dcterms:W3CDTF">2023-03-05T05:42:02Z</dcterms:modified>
</cp:coreProperties>
</file>