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</p:sldMasterIdLst>
  <p:notesMasterIdLst>
    <p:notesMasterId r:id="rId17"/>
  </p:notesMasterIdLst>
  <p:sldIdLst>
    <p:sldId id="405" r:id="rId3"/>
    <p:sldId id="595" r:id="rId4"/>
    <p:sldId id="583" r:id="rId5"/>
    <p:sldId id="590" r:id="rId6"/>
    <p:sldId id="585" r:id="rId7"/>
    <p:sldId id="592" r:id="rId8"/>
    <p:sldId id="596" r:id="rId9"/>
    <p:sldId id="593" r:id="rId10"/>
    <p:sldId id="597" r:id="rId11"/>
    <p:sldId id="586" r:id="rId12"/>
    <p:sldId id="599" r:id="rId13"/>
    <p:sldId id="588" r:id="rId14"/>
    <p:sldId id="600" r:id="rId15"/>
    <p:sldId id="580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00FF"/>
    <a:srgbClr val="FC02A9"/>
    <a:srgbClr val="1E1C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28" autoAdjust="0"/>
    <p:restoredTop sz="94660"/>
  </p:normalViewPr>
  <p:slideViewPr>
    <p:cSldViewPr>
      <p:cViewPr varScale="1">
        <p:scale>
          <a:sx n="60" d="100"/>
          <a:sy n="60" d="100"/>
        </p:scale>
        <p:origin x="9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4D9FC96-B9F4-467E-9B87-412580977989}" type="datetimeFigureOut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0A8240-7587-4A04-B908-EE668D49F3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E765-C575-499B-848D-FCEB98EACA8B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3CC88-45F8-4291-8830-3CEA7B91F1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2BB2C-1FC1-4C6E-8B23-BD995F7F621C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FD153-1308-4827-9C19-41E75C4D5E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9B18E-824D-4BC1-BD68-CAB839419E22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43D50-98D9-4F52-BFF9-844A4CB10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28E765-C575-499B-848D-FCEB98EACA8B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3CC88-45F8-4291-8830-3CEA7B91F1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EE2C0-C93C-4393-AF05-52385EE3F55B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6AD6F-B893-45EA-AF0E-F6C1A2B1525F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AEB8E-A226-4683-9F05-CF3069DAA8A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4810E-D8F5-4C51-80C5-0278A445BDE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D032E-6209-47DB-AC79-81D9105F9E5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BB7C55-7F04-4A91-982B-B8FB7FF0274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E077F-5FE0-4750-872D-EDAFD893938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0CB6F2-1C7A-4238-98F3-5A3152DA71AE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42DDB-9FFF-49C5-8E5B-1441D271ECE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29C56-D694-4335-94E6-7A709A0C6AEC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9C08-A333-4D5D-8E68-4F27749FAC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C3C1F5-C6E7-4F84-B063-C9CCD6F54559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24860-B628-4A71-886B-B6A4873641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E2C0-C93C-4393-AF05-52385EE3F55B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3A549-9C13-4399-83C7-A4E2E0BD5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FA6EC-0D99-4A7F-82E3-940FE1B56E59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DBF4C1D6-8E40-4212-84D6-C1888DB905F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C2BB2C-1FC1-4C6E-8B23-BD995F7F621C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FD153-1308-4827-9C19-41E75C4D5EA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ACA52B-6E72-4BF6-B560-594DC9CF5290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D5187-9B05-4B7E-A44C-47F6F9068A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AD6F-B893-45EA-AF0E-F6C1A2B1525F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AEB8E-A226-4683-9F05-CF3069DAA8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4810E-D8F5-4C51-80C5-0278A445BDE6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D032E-6209-47DB-AC79-81D9105F9E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B7C55-7F04-4A91-982B-B8FB7FF02746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E077F-5FE0-4750-872D-EDAFD89393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B6F2-1C7A-4238-98F3-5A3152DA71AE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2DDB-9FFF-49C5-8E5B-1441D271E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29C56-D694-4335-94E6-7A709A0C6AEC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19C08-A333-4D5D-8E68-4F27749FAC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3C1F5-C6E7-4F84-B063-C9CCD6F54559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24860-B628-4A71-886B-B6A487364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FA6EC-0D99-4A7F-82E3-940FE1B56E59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4C1D6-8E40-4212-84D6-C1888DB90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ACA52B-6E72-4BF6-B560-594DC9CF5290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4D5187-9B05-4B7E-A44C-47F6F9068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1ACA52B-6E72-4BF6-B560-594DC9CF5290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54D5187-9B05-4B7E-A44C-47F6F9068A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017588" y="1112838"/>
            <a:ext cx="7373937" cy="1790700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26280"/>
            <a:ext cx="6858000" cy="1595664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300" b="1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第五章 语法分析</a:t>
            </a:r>
            <a:endParaRPr lang="en-US" altLang="zh-CN" sz="3300" b="1" dirty="0">
              <a:solidFill>
                <a:srgbClr val="1E1CE3"/>
              </a:solidFill>
              <a:latin typeface="华文新魏" pitchFamily="2" charset="-122"/>
              <a:ea typeface="华文新魏" pitchFamily="2" charset="-122"/>
              <a:cs typeface="+mj-cs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altLang="zh-CN" sz="3300" b="1" dirty="0">
              <a:solidFill>
                <a:srgbClr val="1E1CE3"/>
              </a:solidFill>
              <a:latin typeface="华文新魏" pitchFamily="2" charset="-122"/>
              <a:ea typeface="华文新魏" pitchFamily="2" charset="-122"/>
              <a:cs typeface="+mj-cs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300" b="1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自下而上分析法之第四部分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75286" y="5125130"/>
            <a:ext cx="134620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000" b="1" dirty="0">
              <a:solidFill>
                <a:srgbClr val="1E1CE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2023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4341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2925082" y="6262914"/>
            <a:ext cx="310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2023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42" y="383458"/>
            <a:ext cx="8574437" cy="610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右中括号 4">
            <a:extLst>
              <a:ext uri="{FF2B5EF4-FFF2-40B4-BE49-F238E27FC236}">
                <a16:creationId xmlns:a16="http://schemas.microsoft.com/office/drawing/2014/main" id="{5AA207ED-0B64-4E76-9B88-72B612A7EA79}"/>
              </a:ext>
            </a:extLst>
          </p:cNvPr>
          <p:cNvSpPr/>
          <p:nvPr/>
        </p:nvSpPr>
        <p:spPr>
          <a:xfrm>
            <a:off x="2366755" y="4497685"/>
            <a:ext cx="270744" cy="722015"/>
          </a:xfrm>
          <a:prstGeom prst="rightBracket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中括号 8">
            <a:extLst>
              <a:ext uri="{FF2B5EF4-FFF2-40B4-BE49-F238E27FC236}">
                <a16:creationId xmlns:a16="http://schemas.microsoft.com/office/drawing/2014/main" id="{D4C7BB12-23CF-47F0-911A-B26C28D73C0D}"/>
              </a:ext>
            </a:extLst>
          </p:cNvPr>
          <p:cNvSpPr/>
          <p:nvPr/>
        </p:nvSpPr>
        <p:spPr>
          <a:xfrm>
            <a:off x="3344165" y="5472543"/>
            <a:ext cx="270000" cy="723600"/>
          </a:xfrm>
          <a:prstGeom prst="rightBracket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928688"/>
            <a:ext cx="87328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151620" y="1868658"/>
            <a:ext cx="1440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87099" y="2070985"/>
            <a:ext cx="1620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69803" y="2316026"/>
            <a:ext cx="900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154" y="230699"/>
            <a:ext cx="7565923" cy="6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88142" y="1342103"/>
            <a:ext cx="1961535" cy="5899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290638"/>
            <a:ext cx="854233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9520" y="6446360"/>
            <a:ext cx="432960" cy="26800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94965" y="2591872"/>
            <a:ext cx="612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326877" y="2828459"/>
            <a:ext cx="612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1482213" y="5004175"/>
            <a:ext cx="6179574" cy="800253"/>
          </a:xfrm>
        </p:spPr>
        <p:txBody>
          <a:bodyPr/>
          <a:lstStyle/>
          <a:p>
            <a:r>
              <a:rPr lang="en-US" altLang="zh-CN" sz="4000" dirty="0">
                <a:latin typeface="Comic Sans MS" pitchFamily="66" charset="0"/>
              </a:rPr>
              <a:t>End of Chapter Five</a:t>
            </a:r>
            <a:endParaRPr lang="zh-CN" altLang="en-US" sz="4000" dirty="0">
              <a:latin typeface="Comic Sans MS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6AD654-F675-0C3E-D90B-9AD5F77DC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773705"/>
            <a:ext cx="58674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343" y="2585811"/>
            <a:ext cx="8432799" cy="1115332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Comic Sans MS" pitchFamily="66" charset="0"/>
                <a:ea typeface="华文行楷" pitchFamily="2" charset="-122"/>
              </a:rPr>
              <a:t>5.4</a:t>
            </a:r>
            <a:r>
              <a:rPr lang="zh-CN" altLang="en-US" sz="3200" dirty="0">
                <a:solidFill>
                  <a:srgbClr val="0000FF"/>
                </a:solidFill>
                <a:latin typeface="Comic Sans MS" pitchFamily="66" charset="0"/>
                <a:ea typeface="华文行楷" pitchFamily="2" charset="-122"/>
              </a:rPr>
              <a:t> 语法分析器的自动产生工具</a:t>
            </a:r>
            <a:r>
              <a:rPr lang="en-US" altLang="zh-CN" sz="3200" dirty="0">
                <a:solidFill>
                  <a:srgbClr val="0000FF"/>
                </a:solidFill>
                <a:latin typeface="Comic Sans MS" pitchFamily="66" charset="0"/>
                <a:ea typeface="华文行楷" pitchFamily="2" charset="-122"/>
              </a:rPr>
              <a:t>YACC</a:t>
            </a:r>
            <a:endParaRPr lang="zh-CN" altLang="en-US" sz="3200" dirty="0">
              <a:solidFill>
                <a:srgbClr val="0000FF"/>
              </a:solidFill>
              <a:latin typeface="Comic Sans MS" pitchFamily="66" charset="0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7142"/>
            <a:ext cx="7886700" cy="755752"/>
          </a:xfrm>
        </p:spPr>
        <p:txBody>
          <a:bodyPr/>
          <a:lstStyle/>
          <a:p>
            <a:r>
              <a:rPr lang="zh-CN" altLang="en-US" dirty="0"/>
              <a:t>自动生成语法分析器</a:t>
            </a:r>
          </a:p>
        </p:txBody>
      </p:sp>
      <p:sp>
        <p:nvSpPr>
          <p:cNvPr id="7" name="流程图: 多文档 6"/>
          <p:cNvSpPr/>
          <p:nvPr/>
        </p:nvSpPr>
        <p:spPr>
          <a:xfrm>
            <a:off x="4752703" y="1491240"/>
            <a:ext cx="2075543" cy="65314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声明式规范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1422439" y="3175788"/>
            <a:ext cx="2380343" cy="1059543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语法分析器</a:t>
            </a:r>
          </a:p>
        </p:txBody>
      </p:sp>
      <p:pic>
        <p:nvPicPr>
          <p:cNvPr id="14338" name="Picture 2" descr="http://thumbs.dreamstime.com/x/%E5%8A%A8-%E7%89%87-%E8%82%89%E6%9C%BA-664628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2429" y="3126650"/>
            <a:ext cx="1591852" cy="1748606"/>
          </a:xfrm>
          <a:prstGeom prst="rect">
            <a:avLst/>
          </a:prstGeom>
          <a:noFill/>
        </p:spPr>
      </p:pic>
      <p:sp>
        <p:nvSpPr>
          <p:cNvPr id="15" name="下箭头 14"/>
          <p:cNvSpPr/>
          <p:nvPr/>
        </p:nvSpPr>
        <p:spPr>
          <a:xfrm>
            <a:off x="5619137" y="2197510"/>
            <a:ext cx="385200" cy="855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3849329" y="3510116"/>
            <a:ext cx="1224117" cy="3834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595716" y="4188543"/>
            <a:ext cx="2669458" cy="2138515"/>
            <a:chOff x="2595716" y="4188543"/>
            <a:chExt cx="2669458" cy="2138515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3539613" y="4188543"/>
              <a:ext cx="1725561" cy="1076631"/>
            </a:xfrm>
            <a:prstGeom prst="straightConnector1">
              <a:avLst/>
            </a:prstGeom>
            <a:ln w="57150">
              <a:solidFill>
                <a:srgbClr val="CC0099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95716" y="5279922"/>
              <a:ext cx="2654710" cy="10471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1200"/>
                </a:spcAft>
                <a:buSzPct val="50000"/>
                <a:buFont typeface="Wingdings" pitchFamily="2" charset="2"/>
                <a:buChar char="Ø"/>
              </a:pPr>
              <a:r>
                <a:rPr lang="en-US" altLang="zh-CN" sz="2800" dirty="0">
                  <a:solidFill>
                    <a:srgbClr val="FC02A9"/>
                  </a:solidFill>
                  <a:latin typeface="楷体" pitchFamily="49" charset="-122"/>
                  <a:ea typeface="楷体" pitchFamily="49" charset="-122"/>
                </a:rPr>
                <a:t>YACC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-UNIX</a:t>
              </a:r>
            </a:p>
            <a:p>
              <a:pPr>
                <a:spcAft>
                  <a:spcPts val="1200"/>
                </a:spcAft>
                <a:buSzPct val="50000"/>
                <a:buFont typeface="Wingdings" pitchFamily="2" charset="2"/>
                <a:buChar char="Ø"/>
              </a:pPr>
              <a:r>
                <a:rPr lang="en-US" altLang="zh-CN" sz="2800" dirty="0">
                  <a:solidFill>
                    <a:srgbClr val="FC02A9"/>
                  </a:solidFill>
                  <a:latin typeface="楷体" pitchFamily="49" charset="-122"/>
                  <a:ea typeface="楷体" pitchFamily="49" charset="-122"/>
                </a:rPr>
                <a:t>Bison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-Linux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7262"/>
          </a:xfrm>
        </p:spPr>
        <p:txBody>
          <a:bodyPr/>
          <a:lstStyle/>
          <a:p>
            <a:r>
              <a:rPr lang="en-US" altLang="zh-CN" dirty="0"/>
              <a:t>YACC</a:t>
            </a:r>
            <a:r>
              <a:rPr lang="zh-CN" altLang="en-US" dirty="0"/>
              <a:t>编译器的生成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746760" y="2014138"/>
            <a:ext cx="7848599" cy="3552395"/>
            <a:chOff x="289560" y="1724578"/>
            <a:chExt cx="7848599" cy="3552395"/>
          </a:xfrm>
        </p:grpSpPr>
        <p:sp>
          <p:nvSpPr>
            <p:cNvPr id="7" name="矩形 6"/>
            <p:cNvSpPr/>
            <p:nvPr/>
          </p:nvSpPr>
          <p:spPr>
            <a:xfrm>
              <a:off x="3323303" y="3050458"/>
              <a:ext cx="1858297" cy="870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</a:p>
            <a:p>
              <a:pPr algn="ctr"/>
              <a:r>
                <a:rPr lang="zh-CN" altLang="en-US" sz="2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编译器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323303" y="4406818"/>
              <a:ext cx="1858297" cy="870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a.out</a:t>
              </a:r>
              <a:endParaRPr lang="zh-CN" altLang="en-US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89560" y="1770298"/>
              <a:ext cx="2316479" cy="870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YACC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源程序</a:t>
              </a:r>
              <a:endPara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translate.y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91200" y="1724578"/>
              <a:ext cx="2316479" cy="870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y.tab.c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9560" y="3065698"/>
              <a:ext cx="2316479" cy="870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y.tab.c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75960" y="3035218"/>
              <a:ext cx="2316479" cy="870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a.out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0040" y="4406818"/>
              <a:ext cx="2316479" cy="870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输入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821680" y="4391578"/>
              <a:ext cx="2316479" cy="870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输出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292823" y="1785538"/>
              <a:ext cx="1858297" cy="870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YACC</a:t>
              </a:r>
            </a:p>
            <a:p>
              <a:pPr algn="ctr"/>
              <a:r>
                <a:rPr lang="zh-CN" altLang="en-US" sz="2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编译器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2301240" y="2240280"/>
              <a:ext cx="1006823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331720" y="3520440"/>
              <a:ext cx="1006823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331720" y="4876800"/>
              <a:ext cx="1006823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135880" y="2255520"/>
              <a:ext cx="1006823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181600" y="3535680"/>
              <a:ext cx="1006823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5181600" y="4861560"/>
              <a:ext cx="1006823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922"/>
            <a:ext cx="7886700" cy="873739"/>
          </a:xfrm>
        </p:spPr>
        <p:txBody>
          <a:bodyPr/>
          <a:lstStyle/>
          <a:p>
            <a:r>
              <a:rPr lang="en-US" altLang="zh-CN" dirty="0"/>
              <a:t>YACC-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453" y="988143"/>
            <a:ext cx="6430296" cy="4689986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：用户代码和</a:t>
            </a:r>
            <a:r>
              <a:rPr lang="en-US" altLang="zh-CN" dirty="0">
                <a:solidFill>
                  <a:srgbClr val="FF0000"/>
                </a:solidFill>
              </a:rPr>
              <a:t>YACC</a:t>
            </a:r>
            <a:r>
              <a:rPr lang="zh-CN" altLang="en-US" dirty="0">
                <a:solidFill>
                  <a:srgbClr val="FF0000"/>
                </a:solidFill>
              </a:rPr>
              <a:t>声明：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792163" lvl="1" indent="-258763">
              <a:buSzPct val="60000"/>
              <a:buNone/>
            </a:pPr>
            <a:r>
              <a:rPr lang="zh-CN" altLang="en-US" dirty="0"/>
              <a:t>可以在接下来的部分使用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%%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：语法规则：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731838" lvl="1">
              <a:buSzPct val="60000"/>
              <a:buNone/>
            </a:pPr>
            <a:r>
              <a:rPr lang="zh-CN" altLang="en-US" dirty="0"/>
              <a:t>上下文无关文法的规则及相应</a:t>
            </a:r>
            <a:r>
              <a:rPr lang="zh-CN" altLang="en-US" u="sng" dirty="0"/>
              <a:t>语义动作</a:t>
            </a:r>
            <a:endParaRPr lang="en-US" altLang="zh-CN" u="sng" dirty="0"/>
          </a:p>
          <a:p>
            <a:pPr>
              <a:buNone/>
            </a:pPr>
            <a:r>
              <a:rPr lang="en-US" altLang="zh-CN" dirty="0"/>
              <a:t>%%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：用户代码：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792163" lvl="1" indent="-258763">
              <a:buNone/>
            </a:pPr>
            <a:r>
              <a:rPr lang="zh-CN" altLang="en-US" dirty="0"/>
              <a:t>用户提供的代码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701846" y="5456881"/>
            <a:ext cx="5220930" cy="110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YACC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本身也是一种语言，元语言；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输出一个表驱动的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LR(1)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分析算法。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86400" y="1294683"/>
            <a:ext cx="3303638" cy="174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下页例：台式计算器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5436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输入一个表达式并回车；显示计算结果。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266700"/>
            <a:ext cx="83439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60439" y="1873045"/>
            <a:ext cx="6076335" cy="107663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890588"/>
            <a:ext cx="8294687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2"/>
          </a:xfrm>
          <a:ln w="38100"/>
        </p:spPr>
        <p:txBody>
          <a:bodyPr/>
          <a:lstStyle/>
          <a:p>
            <a:r>
              <a:rPr lang="zh-CN" altLang="en-US" dirty="0"/>
              <a:t>移进归约冲突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pSp>
        <p:nvGrpSpPr>
          <p:cNvPr id="5" name="组合 8"/>
          <p:cNvGrpSpPr/>
          <p:nvPr/>
        </p:nvGrpSpPr>
        <p:grpSpPr>
          <a:xfrm>
            <a:off x="1187623" y="1251463"/>
            <a:ext cx="4545198" cy="1241433"/>
            <a:chOff x="2016298" y="1581457"/>
            <a:chExt cx="4545198" cy="1241433"/>
          </a:xfrm>
        </p:grpSpPr>
        <p:sp>
          <p:nvSpPr>
            <p:cNvPr id="6" name="椭圆 5"/>
            <p:cNvSpPr/>
            <p:nvPr/>
          </p:nvSpPr>
          <p:spPr>
            <a:xfrm>
              <a:off x="2016298" y="2462850"/>
              <a:ext cx="2069005" cy="36004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3980528" y="1581457"/>
              <a:ext cx="2580968" cy="97339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1548580" y="2700491"/>
            <a:ext cx="340687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3340" y="3740716"/>
            <a:ext cx="3406878" cy="118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1E7D9DB-7B31-4FC3-A6F1-1ABA5D1965E9}"/>
              </a:ext>
            </a:extLst>
          </p:cNvPr>
          <p:cNvGrpSpPr/>
          <p:nvPr/>
        </p:nvGrpSpPr>
        <p:grpSpPr>
          <a:xfrm>
            <a:off x="2591780" y="4056620"/>
            <a:ext cx="1439163" cy="612916"/>
            <a:chOff x="3447872" y="4056620"/>
            <a:chExt cx="1439163" cy="61291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4B493-2ED5-4C04-890F-AB612A3924B7}"/>
                </a:ext>
              </a:extLst>
            </p:cNvPr>
            <p:cNvSpPr/>
            <p:nvPr/>
          </p:nvSpPr>
          <p:spPr>
            <a:xfrm>
              <a:off x="3447872" y="4056620"/>
              <a:ext cx="1220488" cy="6129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200" dirty="0">
                  <a:solidFill>
                    <a:srgbClr val="0000FF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kumimoji="1" lang="en-US" altLang="zh-CN" sz="2200" dirty="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E+E</a:t>
              </a:r>
              <a:r>
                <a:rPr kumimoji="1" lang="en-US" altLang="zh-CN" sz="2200" dirty="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•</a:t>
              </a:r>
              <a:endPara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200" dirty="0">
                  <a:solidFill>
                    <a:srgbClr val="0000FF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kumimoji="1" lang="en-US" altLang="zh-CN" sz="2200" dirty="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kumimoji="1" lang="en-US" altLang="zh-CN" sz="220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•</a:t>
              </a: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+E</a:t>
              </a:r>
              <a:endPara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AFA85198-A80A-4119-B2A6-2C2281FDDB7A}"/>
                </a:ext>
              </a:extLst>
            </p:cNvPr>
            <p:cNvSpPr/>
            <p:nvPr/>
          </p:nvSpPr>
          <p:spPr>
            <a:xfrm>
              <a:off x="4752020" y="4191636"/>
              <a:ext cx="135015" cy="342884"/>
            </a:xfrm>
            <a:prstGeom prst="leftBrace">
              <a:avLst>
                <a:gd name="adj1" fmla="val 31849"/>
                <a:gd name="adj2" fmla="val 50000"/>
              </a:avLst>
            </a:prstGeom>
            <a:ln w="127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403891"/>
            <a:ext cx="810577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693173" y="1681316"/>
            <a:ext cx="115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53733" y="1065848"/>
            <a:ext cx="8329575" cy="4848225"/>
            <a:chOff x="353733" y="1065848"/>
            <a:chExt cx="8329575" cy="4848225"/>
          </a:xfrm>
        </p:grpSpPr>
        <p:grpSp>
          <p:nvGrpSpPr>
            <p:cNvPr id="26" name="组合 25"/>
            <p:cNvGrpSpPr/>
            <p:nvPr/>
          </p:nvGrpSpPr>
          <p:grpSpPr>
            <a:xfrm>
              <a:off x="353733" y="1065848"/>
              <a:ext cx="8329575" cy="4848225"/>
              <a:chOff x="353733" y="1065848"/>
              <a:chExt cx="8329575" cy="484822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8145" y="1065848"/>
                <a:ext cx="8285163" cy="4848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矩形 24"/>
              <p:cNvSpPr/>
              <p:nvPr/>
            </p:nvSpPr>
            <p:spPr>
              <a:xfrm>
                <a:off x="353733" y="1066127"/>
                <a:ext cx="73995" cy="119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962" y="1097865"/>
              <a:ext cx="56033" cy="11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7680" y="6324600"/>
            <a:ext cx="407670" cy="39687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grpSp>
        <p:nvGrpSpPr>
          <p:cNvPr id="5" name="组合 10"/>
          <p:cNvGrpSpPr/>
          <p:nvPr/>
        </p:nvGrpSpPr>
        <p:grpSpPr>
          <a:xfrm>
            <a:off x="412955" y="2227008"/>
            <a:ext cx="4513006" cy="560439"/>
            <a:chOff x="412955" y="2300748"/>
            <a:chExt cx="4513006" cy="560439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19100" y="2316878"/>
              <a:ext cx="4500563" cy="528637"/>
            </a:xfrm>
            <a:prstGeom prst="line">
              <a:avLst/>
            </a:prstGeom>
            <a:ln w="2857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23863" y="2316878"/>
              <a:ext cx="4495800" cy="533400"/>
            </a:xfrm>
            <a:prstGeom prst="line">
              <a:avLst/>
            </a:prstGeom>
            <a:ln w="2857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12955" y="2300748"/>
              <a:ext cx="4513006" cy="560439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272294" y="3803609"/>
            <a:ext cx="184354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009221" y="3557802"/>
            <a:ext cx="1332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8"/>
          <p:cNvGrpSpPr/>
          <p:nvPr/>
        </p:nvGrpSpPr>
        <p:grpSpPr>
          <a:xfrm>
            <a:off x="6585151" y="4330125"/>
            <a:ext cx="1476000" cy="510786"/>
            <a:chOff x="6661351" y="4360605"/>
            <a:chExt cx="1476000" cy="51078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661351" y="4360605"/>
              <a:ext cx="133200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661351" y="4616242"/>
              <a:ext cx="147600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661351" y="4871391"/>
              <a:ext cx="147600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/>
          <p:nvPr/>
        </p:nvCxnSpPr>
        <p:spPr>
          <a:xfrm>
            <a:off x="1282127" y="3047016"/>
            <a:ext cx="1332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9809</TotalTime>
  <Words>179</Words>
  <Application>Microsoft Office PowerPoint</Application>
  <PresentationFormat>全屏显示(4:3)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华文楷体</vt:lpstr>
      <vt:lpstr>华文新魏</vt:lpstr>
      <vt:lpstr>华文行楷</vt:lpstr>
      <vt:lpstr>楷体</vt:lpstr>
      <vt:lpstr>Arial</vt:lpstr>
      <vt:lpstr>Calibri</vt:lpstr>
      <vt:lpstr>Calibri Light</vt:lpstr>
      <vt:lpstr>Comic Sans MS</vt:lpstr>
      <vt:lpstr>Constantia</vt:lpstr>
      <vt:lpstr>Times New Roman</vt:lpstr>
      <vt:lpstr>Wingdings</vt:lpstr>
      <vt:lpstr>Wingdings 2</vt:lpstr>
      <vt:lpstr>Office 主题​​</vt:lpstr>
      <vt:lpstr>流畅</vt:lpstr>
      <vt:lpstr>编译原理</vt:lpstr>
      <vt:lpstr>5.4 语法分析器的自动产生工具YACC</vt:lpstr>
      <vt:lpstr>自动生成语法分析器</vt:lpstr>
      <vt:lpstr>YACC编译器的生成</vt:lpstr>
      <vt:lpstr>YACC-语言</vt:lpstr>
      <vt:lpstr>PowerPoint 演示文稿</vt:lpstr>
      <vt:lpstr>移进归约冲突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Chapter Five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徐德智</dc:creator>
  <cp:lastModifiedBy>Xu Dezhi</cp:lastModifiedBy>
  <cp:revision>750</cp:revision>
  <dcterms:created xsi:type="dcterms:W3CDTF">2016-08-02T12:41:14Z</dcterms:created>
  <dcterms:modified xsi:type="dcterms:W3CDTF">2023-03-05T05:42:36Z</dcterms:modified>
</cp:coreProperties>
</file>