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0" r:id="rId2"/>
    <p:sldMasterId id="2147483824" r:id="rId3"/>
  </p:sldMasterIdLst>
  <p:notesMasterIdLst>
    <p:notesMasterId r:id="rId48"/>
  </p:notesMasterIdLst>
  <p:sldIdLst>
    <p:sldId id="256" r:id="rId4"/>
    <p:sldId id="502" r:id="rId5"/>
    <p:sldId id="637" r:id="rId6"/>
    <p:sldId id="640" r:id="rId7"/>
    <p:sldId id="559" r:id="rId8"/>
    <p:sldId id="632" r:id="rId9"/>
    <p:sldId id="560" r:id="rId10"/>
    <p:sldId id="561" r:id="rId11"/>
    <p:sldId id="562" r:id="rId12"/>
    <p:sldId id="513" r:id="rId13"/>
    <p:sldId id="515" r:id="rId14"/>
    <p:sldId id="516" r:id="rId15"/>
    <p:sldId id="631" r:id="rId16"/>
    <p:sldId id="571" r:id="rId17"/>
    <p:sldId id="635" r:id="rId18"/>
    <p:sldId id="504" r:id="rId19"/>
    <p:sldId id="521" r:id="rId20"/>
    <p:sldId id="620" r:id="rId21"/>
    <p:sldId id="621" r:id="rId22"/>
    <p:sldId id="522" r:id="rId23"/>
    <p:sldId id="615" r:id="rId24"/>
    <p:sldId id="627" r:id="rId25"/>
    <p:sldId id="634" r:id="rId26"/>
    <p:sldId id="598" r:id="rId27"/>
    <p:sldId id="599" r:id="rId28"/>
    <p:sldId id="600" r:id="rId29"/>
    <p:sldId id="548" r:id="rId30"/>
    <p:sldId id="526" r:id="rId31"/>
    <p:sldId id="527" r:id="rId32"/>
    <p:sldId id="528" r:id="rId33"/>
    <p:sldId id="589" r:id="rId34"/>
    <p:sldId id="623" r:id="rId35"/>
    <p:sldId id="636" r:id="rId36"/>
    <p:sldId id="639" r:id="rId37"/>
    <p:sldId id="505" r:id="rId38"/>
    <p:sldId id="531" r:id="rId39"/>
    <p:sldId id="593" r:id="rId40"/>
    <p:sldId id="638" r:id="rId41"/>
    <p:sldId id="533" r:id="rId42"/>
    <p:sldId id="518" r:id="rId43"/>
    <p:sldId id="391" r:id="rId44"/>
    <p:sldId id="394" r:id="rId45"/>
    <p:sldId id="395" r:id="rId46"/>
    <p:sldId id="446" r:id="rId4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CE3"/>
    <a:srgbClr val="CC0099"/>
    <a:srgbClr val="A50021"/>
    <a:srgbClr val="5F0140"/>
    <a:srgbClr val="FC02A9"/>
    <a:srgbClr val="66FFFF"/>
    <a:srgbClr val="CC66FF"/>
    <a:srgbClr val="00FF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72" autoAdjust="0"/>
    <p:restoredTop sz="94620" autoAdjust="0"/>
  </p:normalViewPr>
  <p:slideViewPr>
    <p:cSldViewPr>
      <p:cViewPr varScale="1">
        <p:scale>
          <a:sx n="60" d="100"/>
          <a:sy n="60" d="100"/>
        </p:scale>
        <p:origin x="1076" y="40"/>
      </p:cViewPr>
      <p:guideLst>
        <p:guide orient="horz" pos="2160"/>
        <p:guide pos="2880"/>
      </p:guideLst>
    </p:cSldViewPr>
  </p:slideViewPr>
  <p:outlineViewPr>
    <p:cViewPr>
      <p:scale>
        <a:sx n="33" d="100"/>
        <a:sy n="33" d="100"/>
      </p:scale>
      <p:origin x="96"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847F83C-D6B5-4F4B-8410-846E28645695}" type="datetimeFigureOut">
              <a:rPr lang="zh-CN" altLang="en-US"/>
              <a:pPr>
                <a:defRPr/>
              </a:pPr>
              <a:t>2023/3/5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B3942F7-FE1B-40EF-9A55-9D4B348E04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5B38FCD0-22BC-479B-9505-7D376E2CA2A6}" type="datetime1">
              <a:rPr lang="zh-CN" altLang="en-US" smtClean="0"/>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549DA62-DC45-44AA-BB62-A5BAE39881C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610F645D-36B3-42C0-9E4E-8094D7EF934D}" type="datetime1">
              <a:rPr lang="zh-CN" altLang="en-US" smtClean="0"/>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AC3E52A-D24D-48C7-A68A-F3360863407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67C4B049-1B58-45BF-AE2B-EBB4FD4C3143}" type="datetime1">
              <a:rPr lang="zh-CN" altLang="en-US" smtClean="0"/>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70FCA4E-FB99-4D03-9083-1A7F07E82AF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D1BA552-8F64-42CE-A59F-C65495649E2F}"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E9237FB-8ADF-40EC-BC18-AAFF4E2CCB89}"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8560F5C-25D1-4236-9031-CE0E74309AA3}"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D2B313-24CD-4472-BB17-08A6DE631237}"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4E23D07-6D37-4A18-9C22-5EC2DEEE645D}"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456BCF5-470A-4B5D-814C-927CF56E994A}"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6AA9E9D-3B1A-49F1-8408-9625D264EB31}" type="datetime1">
              <a:rPr lang="zh-CN" altLang="en-US" smtClean="0"/>
              <a:pPr>
                <a:defRPr/>
              </a:pPr>
              <a:t>2023/3/5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F5981C-2B38-40D7-B77A-672C2C6614B5}"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0E721FF-D1E4-4B8F-9205-D81D4CEF38FF}" type="datetime1">
              <a:rPr lang="zh-CN" altLang="en-US" smtClean="0"/>
              <a:pPr>
                <a:defRPr/>
              </a:pPr>
              <a:t>2023/3/5</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D6D1468-992A-4FBA-A153-54D0438A5843}"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AB161A2-E0C7-4D65-9DA4-17BB9D8C0781}" type="datetime1">
              <a:rPr lang="zh-CN" altLang="en-US" smtClean="0"/>
              <a:pPr>
                <a:defRPr/>
              </a:pPr>
              <a:t>2023/3/5</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809A588-6388-410A-97FD-F40DF45B3219}"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8AFB5F9-B4AA-428D-8F3B-931447D9037B}" type="datetime1">
              <a:rPr lang="zh-CN" altLang="en-US" smtClean="0"/>
              <a:pPr>
                <a:defRPr/>
              </a:pPr>
              <a:t>2023/3/5</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7872ED-6C59-4EE9-B22B-BCBA5CE8F64F}"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17132E-FE14-4BBF-B6FD-C13850879EB6}" type="datetime1">
              <a:rPr lang="zh-CN" altLang="en-US" smtClean="0"/>
              <a:pPr>
                <a:defRPr/>
              </a:pPr>
              <a:t>2023/3/5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A9319D7-AD46-4C36-AC99-642E6CEE225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600">
                <a:solidFill>
                  <a:srgbClr val="1E1CE3"/>
                </a:solidFill>
                <a:latin typeface="华文新魏" pitchFamily="2" charset="-122"/>
                <a:ea typeface="华文新魏" pitchFamily="2"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lnSpc>
                <a:spcPct val="100000"/>
              </a:lnSpc>
              <a:spcBef>
                <a:spcPts val="600"/>
              </a:spcBef>
              <a:spcAft>
                <a:spcPts val="600"/>
              </a:spcAft>
              <a:buSzPct val="50000"/>
              <a:buFont typeface="Wingdings" pitchFamily="2" charset="2"/>
              <a:buChar char="n"/>
              <a:defRPr>
                <a:solidFill>
                  <a:srgbClr val="1E1CE3"/>
                </a:solidFill>
                <a:latin typeface="楷体" pitchFamily="49" charset="-122"/>
                <a:ea typeface="楷体" pitchFamily="49" charset="-122"/>
              </a:defRPr>
            </a:lvl1pPr>
            <a:lvl2pPr>
              <a:lnSpc>
                <a:spcPct val="100000"/>
              </a:lnSpc>
              <a:spcBef>
                <a:spcPts val="600"/>
              </a:spcBef>
              <a:spcAft>
                <a:spcPts val="600"/>
              </a:spcAft>
              <a:buSzPct val="50000"/>
              <a:buFont typeface="Wingdings" pitchFamily="2" charset="2"/>
              <a:buChar char="n"/>
              <a:defRPr>
                <a:solidFill>
                  <a:srgbClr val="1E1CE3"/>
                </a:solidFill>
                <a:latin typeface="楷体" pitchFamily="49" charset="-122"/>
                <a:ea typeface="楷体" pitchFamily="49" charset="-122"/>
              </a:defRPr>
            </a:lvl2pPr>
            <a:lvl3pPr>
              <a:lnSpc>
                <a:spcPct val="100000"/>
              </a:lnSpc>
              <a:spcBef>
                <a:spcPts val="600"/>
              </a:spcBef>
              <a:spcAft>
                <a:spcPts val="600"/>
              </a:spcAft>
              <a:buSzPct val="50000"/>
              <a:buFont typeface="Wingdings" pitchFamily="2" charset="2"/>
              <a:buChar char="n"/>
              <a:defRPr>
                <a:solidFill>
                  <a:srgbClr val="1E1CE3"/>
                </a:solidFill>
                <a:latin typeface="楷体" pitchFamily="49" charset="-122"/>
                <a:ea typeface="楷体" pitchFamily="49" charset="-122"/>
              </a:defRPr>
            </a:lvl3pPr>
            <a:lvl4pPr>
              <a:lnSpc>
                <a:spcPct val="100000"/>
              </a:lnSpc>
              <a:spcBef>
                <a:spcPts val="600"/>
              </a:spcBef>
              <a:spcAft>
                <a:spcPts val="600"/>
              </a:spcAft>
              <a:buSzPct val="50000"/>
              <a:buFont typeface="Wingdings" pitchFamily="2" charset="2"/>
              <a:buChar char="n"/>
              <a:defRPr>
                <a:solidFill>
                  <a:srgbClr val="1E1CE3"/>
                </a:solidFill>
                <a:latin typeface="楷体" pitchFamily="49" charset="-122"/>
                <a:ea typeface="楷体" pitchFamily="49" charset="-122"/>
              </a:defRPr>
            </a:lvl4pPr>
            <a:lvl5pPr>
              <a:lnSpc>
                <a:spcPct val="100000"/>
              </a:lnSpc>
              <a:spcBef>
                <a:spcPts val="600"/>
              </a:spcBef>
              <a:spcAft>
                <a:spcPts val="600"/>
              </a:spcAft>
              <a:buSzPct val="50000"/>
              <a:buFont typeface="Wingdings" pitchFamily="2" charset="2"/>
              <a:buChar char="n"/>
              <a:defRPr>
                <a:solidFill>
                  <a:srgbClr val="1E1CE3"/>
                </a:solidFill>
                <a:latin typeface="楷体" pitchFamily="49" charset="-122"/>
                <a:ea typeface="楷体"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00511E2-E903-4186-84B0-A717034E9929}" type="datetime1">
              <a:rPr lang="zh-CN" altLang="en-US" smtClean="0"/>
              <a:pPr>
                <a:defRPr/>
              </a:pPr>
              <a:t>2023/3/5</a:t>
            </a:fld>
            <a:endParaRPr lang="zh-CN" altLang="en-US"/>
          </a:p>
        </p:txBody>
      </p:sp>
      <p:sp>
        <p:nvSpPr>
          <p:cNvPr id="5" name="Footer Placeholder 4"/>
          <p:cNvSpPr>
            <a:spLocks noGrp="1"/>
          </p:cNvSpPr>
          <p:nvPr>
            <p:ph type="ftr" sz="quarter" idx="11"/>
          </p:nvPr>
        </p:nvSpPr>
        <p:spPr/>
        <p:txBody>
          <a:bodyPr/>
          <a:lstStyle>
            <a:lvl1pPr>
              <a:defRPr>
                <a:solidFill>
                  <a:srgbClr val="1E1CE3"/>
                </a:solidFill>
              </a:defRPr>
            </a:lvl1pPr>
          </a:lstStyle>
          <a:p>
            <a:pPr>
              <a:defRPr/>
            </a:pPr>
            <a:r>
              <a:rPr lang="en-US" altLang="zh-CN" dirty="0"/>
              <a:t>Copyright@ 2018 </a:t>
            </a:r>
            <a:r>
              <a:rPr lang="en-US" altLang="zh-CN" dirty="0" err="1"/>
              <a:t>XuDezhi</a:t>
            </a:r>
            <a:endParaRPr lang="zh-CN" altLang="en-US" dirty="0"/>
          </a:p>
        </p:txBody>
      </p:sp>
      <p:sp>
        <p:nvSpPr>
          <p:cNvPr id="6" name="Slide Number Placeholder 5"/>
          <p:cNvSpPr>
            <a:spLocks noGrp="1"/>
          </p:cNvSpPr>
          <p:nvPr>
            <p:ph type="sldNum" sz="quarter" idx="12"/>
          </p:nvPr>
        </p:nvSpPr>
        <p:spPr/>
        <p:txBody>
          <a:bodyPr/>
          <a:lstStyle>
            <a:lvl1pPr>
              <a:defRPr/>
            </a:lvl1pPr>
          </a:lstStyle>
          <a:p>
            <a:pPr>
              <a:defRPr/>
            </a:pPr>
            <a:fld id="{8465E9D2-AF38-408B-950D-8AFF0F97D13E}"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A1CB9FD-AB9D-4E37-A62A-E217B1401540}" type="datetime1">
              <a:rPr lang="zh-CN" altLang="en-US" smtClean="0"/>
              <a:pPr>
                <a:defRPr/>
              </a:pPr>
              <a:t>2023/3/5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20E972-288D-4B80-82B7-C126F580612F}"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84BE872-33B7-4F6D-9EF0-2D9F5BB55243}"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86D1CF-F7D1-4065-B793-9F76976D329A}"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74D24C4-1CF9-42E7-90F9-7ED2CFAE4526}"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45EA861-817E-4B5A-9699-AA8DD02C903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pPr>
              <a:defRPr/>
            </a:pPr>
            <a:fld id="{5B38FCD0-22BC-479B-9505-7D376E2CA2A6}" type="datetime1">
              <a:rPr lang="zh-CN" altLang="en-US" smtClean="0"/>
              <a:pPr>
                <a:defRPr/>
              </a:pPr>
              <a:t>2023/3/5</a:t>
            </a:fld>
            <a:endParaRPr lang="zh-CN" altLang="en-US"/>
          </a:p>
        </p:txBody>
      </p:sp>
      <p:sp>
        <p:nvSpPr>
          <p:cNvPr id="19" name="页脚占位符 18"/>
          <p:cNvSpPr>
            <a:spLocks noGrp="1"/>
          </p:cNvSpPr>
          <p:nvPr>
            <p:ph type="ftr" sz="quarter" idx="11"/>
          </p:nvPr>
        </p:nvSpPr>
        <p:spPr/>
        <p:txBody>
          <a:bodyPr/>
          <a:lstStyle/>
          <a:p>
            <a:pPr>
              <a:defRPr/>
            </a:pPr>
            <a:r>
              <a:rPr lang="en-US" altLang="zh-CN"/>
              <a:t>Copyright@ 2018 XuDezhi</a:t>
            </a:r>
            <a:endParaRPr lang="zh-CN" altLang="en-US"/>
          </a:p>
        </p:txBody>
      </p:sp>
      <p:sp>
        <p:nvSpPr>
          <p:cNvPr id="27" name="灯片编号占位符 26"/>
          <p:cNvSpPr>
            <a:spLocks noGrp="1"/>
          </p:cNvSpPr>
          <p:nvPr>
            <p:ph type="sldNum" sz="quarter" idx="12"/>
          </p:nvPr>
        </p:nvSpPr>
        <p:spPr/>
        <p:txBody>
          <a:bodyPr/>
          <a:lstStyle/>
          <a:p>
            <a:pPr>
              <a:defRPr/>
            </a:pPr>
            <a:fld id="{4549DA62-DC45-44AA-BB62-A5BAE39881C1}" type="slidenum">
              <a:rPr lang="zh-CN" altLang="en-US" smtClean="0"/>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B00511E2-E903-4186-84B0-A717034E9929}"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r>
              <a:rPr lang="en-US" altLang="zh-CN"/>
              <a:t>Copyright@ 2018 XuDezhi</a:t>
            </a:r>
            <a:endParaRPr lang="zh-CN" altLang="en-US" dirty="0"/>
          </a:p>
        </p:txBody>
      </p:sp>
      <p:sp>
        <p:nvSpPr>
          <p:cNvPr id="6" name="灯片编号占位符 5"/>
          <p:cNvSpPr>
            <a:spLocks noGrp="1"/>
          </p:cNvSpPr>
          <p:nvPr>
            <p:ph type="sldNum" sz="quarter" idx="12"/>
          </p:nvPr>
        </p:nvSpPr>
        <p:spPr/>
        <p:txBody>
          <a:bodyPr/>
          <a:lstStyle/>
          <a:p>
            <a:pPr>
              <a:defRPr/>
            </a:pPr>
            <a:fld id="{8465E9D2-AF38-408B-950D-8AFF0F97D13E}" type="slidenum">
              <a:rPr lang="zh-CN" altLang="en-US" smtClean="0"/>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fld id="{2ED8C85B-7C90-4F4D-85AF-D61EA450070A}"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r>
              <a:rPr lang="en-US" altLang="zh-CN"/>
              <a:t>Copyright@ 2018 XuDezhi</a:t>
            </a:r>
            <a:endParaRPr lang="zh-CN" altLang="en-US"/>
          </a:p>
        </p:txBody>
      </p:sp>
      <p:sp>
        <p:nvSpPr>
          <p:cNvPr id="6" name="灯片编号占位符 5"/>
          <p:cNvSpPr>
            <a:spLocks noGrp="1"/>
          </p:cNvSpPr>
          <p:nvPr>
            <p:ph type="sldNum" sz="quarter" idx="12"/>
          </p:nvPr>
        </p:nvSpPr>
        <p:spPr/>
        <p:txBody>
          <a:bodyPr/>
          <a:lstStyle/>
          <a:p>
            <a:pPr>
              <a:defRPr/>
            </a:pPr>
            <a:fld id="{56EC963D-DC1D-4C86-86EB-73DF0FFE6FC4}" type="slidenum">
              <a:rPr lang="zh-CN" altLang="en-US" smtClean="0"/>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D7D4745F-7116-45F5-9A8C-5668F4A93746}"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r>
              <a:rPr lang="en-US" altLang="zh-CN"/>
              <a:t>Copyright@ 2018 XuDezhi</a:t>
            </a:r>
            <a:endParaRPr lang="zh-CN" altLang="en-US"/>
          </a:p>
        </p:txBody>
      </p:sp>
      <p:sp>
        <p:nvSpPr>
          <p:cNvPr id="7" name="灯片编号占位符 6"/>
          <p:cNvSpPr>
            <a:spLocks noGrp="1"/>
          </p:cNvSpPr>
          <p:nvPr>
            <p:ph type="sldNum" sz="quarter" idx="12"/>
          </p:nvPr>
        </p:nvSpPr>
        <p:spPr/>
        <p:txBody>
          <a:bodyPr/>
          <a:lstStyle/>
          <a:p>
            <a:pPr>
              <a:defRPr/>
            </a:pPr>
            <a:fld id="{652F58B8-FD45-4097-8CFA-17C8A7E98E2E}" type="slidenum">
              <a:rPr lang="zh-CN" altLang="en-US" smtClean="0"/>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fld id="{22332D02-6064-4A27-81A4-6F9FD1C28574}" type="datetime1">
              <a:rPr lang="zh-CN" altLang="en-US" smtClean="0"/>
              <a:pPr>
                <a:defRPr/>
              </a:pPr>
              <a:t>2023/3/5</a:t>
            </a:fld>
            <a:endParaRPr lang="zh-CN" altLang="en-US"/>
          </a:p>
        </p:txBody>
      </p:sp>
      <p:sp>
        <p:nvSpPr>
          <p:cNvPr id="8" name="页脚占位符 7"/>
          <p:cNvSpPr>
            <a:spLocks noGrp="1"/>
          </p:cNvSpPr>
          <p:nvPr>
            <p:ph type="ftr" sz="quarter" idx="11"/>
          </p:nvPr>
        </p:nvSpPr>
        <p:spPr/>
        <p:txBody>
          <a:bodyPr/>
          <a:lstStyle/>
          <a:p>
            <a:pPr>
              <a:defRPr/>
            </a:pPr>
            <a:r>
              <a:rPr lang="en-US" altLang="zh-CN"/>
              <a:t>Copyright@ 2018 XuDezhi</a:t>
            </a:r>
            <a:endParaRPr lang="zh-CN" altLang="en-US"/>
          </a:p>
        </p:txBody>
      </p:sp>
      <p:sp>
        <p:nvSpPr>
          <p:cNvPr id="9" name="灯片编号占位符 8"/>
          <p:cNvSpPr>
            <a:spLocks noGrp="1"/>
          </p:cNvSpPr>
          <p:nvPr>
            <p:ph type="sldNum" sz="quarter" idx="12"/>
          </p:nvPr>
        </p:nvSpPr>
        <p:spPr/>
        <p:txBody>
          <a:bodyPr/>
          <a:lstStyle/>
          <a:p>
            <a:pPr>
              <a:defRPr/>
            </a:pPr>
            <a:fld id="{A725EA5B-0522-4D85-B3F0-03492656A718}" type="slidenum">
              <a:rPr lang="zh-CN" altLang="en-US" smtClean="0"/>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a:defRPr/>
            </a:pPr>
            <a:fld id="{6DB1261C-0FDE-4B33-A167-4FC6046E0382}" type="datetime1">
              <a:rPr lang="zh-CN" altLang="en-US" smtClean="0"/>
              <a:pPr>
                <a:defRPr/>
              </a:pPr>
              <a:t>2023/3/5</a:t>
            </a:fld>
            <a:endParaRPr lang="zh-CN" altLang="en-US"/>
          </a:p>
        </p:txBody>
      </p:sp>
      <p:sp>
        <p:nvSpPr>
          <p:cNvPr id="4" name="页脚占位符 3"/>
          <p:cNvSpPr>
            <a:spLocks noGrp="1"/>
          </p:cNvSpPr>
          <p:nvPr>
            <p:ph type="ftr" sz="quarter" idx="11"/>
          </p:nvPr>
        </p:nvSpPr>
        <p:spPr/>
        <p:txBody>
          <a:bodyPr/>
          <a:lstStyle/>
          <a:p>
            <a:pPr>
              <a:defRPr/>
            </a:pPr>
            <a:r>
              <a:rPr lang="en-US" altLang="zh-CN"/>
              <a:t>Copyright@ 2018 XuDezhi</a:t>
            </a:r>
            <a:endParaRPr lang="zh-CN" altLang="en-US"/>
          </a:p>
        </p:txBody>
      </p:sp>
      <p:sp>
        <p:nvSpPr>
          <p:cNvPr id="5" name="灯片编号占位符 4"/>
          <p:cNvSpPr>
            <a:spLocks noGrp="1"/>
          </p:cNvSpPr>
          <p:nvPr>
            <p:ph type="sldNum" sz="quarter" idx="12"/>
          </p:nvPr>
        </p:nvSpPr>
        <p:spPr/>
        <p:txBody>
          <a:bodyPr/>
          <a:lstStyle/>
          <a:p>
            <a:pPr>
              <a:defRPr/>
            </a:pPr>
            <a:fld id="{CC40A46D-CB95-4F57-AB1B-86D46A672E97}" type="slidenum">
              <a:rPr lang="zh-CN" altLang="en-US" smtClean="0"/>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7E7B10A1-7F62-423C-9ADC-C1EBD230C9AD}" type="datetime1">
              <a:rPr lang="zh-CN" altLang="en-US" smtClean="0"/>
              <a:pPr>
                <a:defRPr/>
              </a:pPr>
              <a:t>2023/3/5</a:t>
            </a:fld>
            <a:endParaRPr lang="zh-CN" altLang="en-US"/>
          </a:p>
        </p:txBody>
      </p:sp>
      <p:sp>
        <p:nvSpPr>
          <p:cNvPr id="3" name="页脚占位符 2"/>
          <p:cNvSpPr>
            <a:spLocks noGrp="1"/>
          </p:cNvSpPr>
          <p:nvPr>
            <p:ph type="ftr" sz="quarter" idx="11"/>
          </p:nvPr>
        </p:nvSpPr>
        <p:spPr/>
        <p:txBody>
          <a:bodyPr/>
          <a:lstStyle/>
          <a:p>
            <a:pPr>
              <a:defRPr/>
            </a:pPr>
            <a:r>
              <a:rPr lang="en-US" altLang="zh-CN"/>
              <a:t>Copyright@ 2018 XuDezhi</a:t>
            </a:r>
            <a:endParaRPr lang="zh-CN" altLang="en-US"/>
          </a:p>
        </p:txBody>
      </p:sp>
      <p:sp>
        <p:nvSpPr>
          <p:cNvPr id="4" name="灯片编号占位符 3"/>
          <p:cNvSpPr>
            <a:spLocks noGrp="1"/>
          </p:cNvSpPr>
          <p:nvPr>
            <p:ph type="sldNum" sz="quarter" idx="12"/>
          </p:nvPr>
        </p:nvSpPr>
        <p:spPr/>
        <p:txBody>
          <a:bodyPr/>
          <a:lstStyle/>
          <a:p>
            <a:pPr>
              <a:defRPr/>
            </a:pPr>
            <a:fld id="{ADF5E1B9-9554-4C8D-8A44-30B9E390B2B8}" type="slidenum">
              <a:rPr lang="zh-CN" altLang="en-US" smtClean="0"/>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fld id="{2ED8C85B-7C90-4F4D-85AF-D61EA450070A}" type="datetime1">
              <a:rPr lang="zh-CN" altLang="en-US" smtClean="0"/>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6EC963D-DC1D-4C86-86EB-73DF0FFE6FC4}"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E7678B32-6CB9-4E11-A90B-24327B18986C}"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r>
              <a:rPr lang="en-US" altLang="zh-CN"/>
              <a:t>Copyright@ 2018 XuDezhi</a:t>
            </a:r>
            <a:endParaRPr lang="zh-CN" altLang="en-US"/>
          </a:p>
        </p:txBody>
      </p:sp>
      <p:sp>
        <p:nvSpPr>
          <p:cNvPr id="7" name="灯片编号占位符 6"/>
          <p:cNvSpPr>
            <a:spLocks noGrp="1"/>
          </p:cNvSpPr>
          <p:nvPr>
            <p:ph type="sldNum" sz="quarter" idx="12"/>
          </p:nvPr>
        </p:nvSpPr>
        <p:spPr/>
        <p:txBody>
          <a:bodyPr/>
          <a:lstStyle/>
          <a:p>
            <a:pPr>
              <a:defRPr/>
            </a:pPr>
            <a:fld id="{9552EE37-5269-4AB5-B604-2B3F88029C99}" type="slidenum">
              <a:rPr lang="zh-CN" altLang="en-US" smtClean="0"/>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pPr>
              <a:defRPr/>
            </a:pPr>
            <a:fld id="{F5AD4543-9967-4862-9A9D-4D8E5740908E}"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r>
              <a:rPr lang="en-US" altLang="zh-CN"/>
              <a:t>Copyright@ 2018 XuDezhi</a:t>
            </a:r>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pPr>
              <a:defRPr/>
            </a:pPr>
            <a:fld id="{E59E43B7-0A1B-4031-A5BE-09F459FCB2AA}" type="slidenum">
              <a:rPr lang="zh-CN" altLang="en-US" smtClean="0"/>
              <a:pPr>
                <a:defRPr/>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610F645D-36B3-42C0-9E4E-8094D7EF934D}"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r>
              <a:rPr lang="en-US" altLang="zh-CN"/>
              <a:t>Copyright@ 2018 XuDezhi</a:t>
            </a:r>
            <a:endParaRPr lang="zh-CN" altLang="en-US"/>
          </a:p>
        </p:txBody>
      </p:sp>
      <p:sp>
        <p:nvSpPr>
          <p:cNvPr id="6" name="灯片编号占位符 5"/>
          <p:cNvSpPr>
            <a:spLocks noGrp="1"/>
          </p:cNvSpPr>
          <p:nvPr>
            <p:ph type="sldNum" sz="quarter" idx="12"/>
          </p:nvPr>
        </p:nvSpPr>
        <p:spPr/>
        <p:txBody>
          <a:bodyPr/>
          <a:lstStyle/>
          <a:p>
            <a:pPr>
              <a:defRPr/>
            </a:pPr>
            <a:fld id="{1AC3E52A-D24D-48C7-A68A-F3360863407F}" type="slidenum">
              <a:rPr lang="zh-CN" altLang="en-US" smtClean="0"/>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F956A057-61C0-4C02-8D68-07A7374ABB1B}"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r>
              <a:rPr lang="en-US" altLang="zh-CN"/>
              <a:t>Copyright@ 2018 XuDezhi</a:t>
            </a:r>
            <a:endParaRPr lang="zh-CN" altLang="en-US"/>
          </a:p>
        </p:txBody>
      </p:sp>
      <p:sp>
        <p:nvSpPr>
          <p:cNvPr id="6" name="灯片编号占位符 5"/>
          <p:cNvSpPr>
            <a:spLocks noGrp="1"/>
          </p:cNvSpPr>
          <p:nvPr>
            <p:ph type="sldNum" sz="quarter" idx="12"/>
          </p:nvPr>
        </p:nvSpPr>
        <p:spPr/>
        <p:txBody>
          <a:bodyPr/>
          <a:lstStyle/>
          <a:p>
            <a:pPr>
              <a:defRPr/>
            </a:pPr>
            <a:fld id="{D3ACBCB4-66D3-4F21-9F72-DDE4616B8B05}" type="slidenum">
              <a:rPr lang="zh-CN" altLang="en-US" smtClean="0"/>
              <a:pPr>
                <a:defRPr/>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D7D4745F-7116-45F5-9A8C-5668F4A93746}" type="datetime1">
              <a:rPr lang="zh-CN" altLang="en-US" smtClean="0"/>
              <a:pPr>
                <a:defRPr/>
              </a:pPr>
              <a:t>2023/3/5</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52F58B8-FD45-4097-8CFA-17C8A7E98E2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2332D02-6064-4A27-81A4-6F9FD1C28574}" type="datetime1">
              <a:rPr lang="zh-CN" altLang="en-US" smtClean="0"/>
              <a:pPr>
                <a:defRPr/>
              </a:pPr>
              <a:t>2023/3/5</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A725EA5B-0522-4D85-B3F0-03492656A71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6DB1261C-0FDE-4B33-A167-4FC6046E0382}" type="datetime1">
              <a:rPr lang="zh-CN" altLang="en-US" smtClean="0"/>
              <a:pPr>
                <a:defRPr/>
              </a:pPr>
              <a:t>2023/3/5</a:t>
            </a:fld>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CC40A46D-CB95-4F57-AB1B-86D46A672E97}"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E7B10A1-7F62-423C-9ADC-C1EBD230C9AD}" type="datetime1">
              <a:rPr lang="zh-CN" altLang="en-US" smtClean="0"/>
              <a:pPr>
                <a:defRPr/>
              </a:pPr>
              <a:t>2023/3/5</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ADF5E1B9-9554-4C8D-8A44-30B9E390B2B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E7678B32-6CB9-4E11-A90B-24327B18986C}" type="datetime1">
              <a:rPr lang="zh-CN" altLang="en-US" smtClean="0"/>
              <a:pPr>
                <a:defRPr/>
              </a:pPr>
              <a:t>2023/3/5</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552EE37-5269-4AB5-B604-2B3F88029C9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F5AD4543-9967-4862-9A9D-4D8E5740908E}" type="datetime1">
              <a:rPr lang="zh-CN" altLang="en-US" smtClean="0"/>
              <a:pPr>
                <a:defRPr/>
              </a:pPr>
              <a:t>2023/3/5</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2018 XuDezhi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59E43B7-0A1B-4031-A5BE-09F459FCB2A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956A057-61C0-4C02-8D68-07A7374ABB1B}" type="datetime1">
              <a:rPr lang="zh-CN" altLang="en-US" smtClean="0"/>
              <a:pPr>
                <a:defRPr/>
              </a:pPr>
              <a:t>2023/3/5</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ltLang="zh-CN"/>
              <a:t>Copyright@ 2018 XuDezhi</a:t>
            </a: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3ACBCB4-66D3-4F21-9F72-DDE4616B8B0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2" r:id="rId1"/>
    <p:sldLayoutId id="2147483823"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424DC5E-8E83-45C0-9F75-72CF000F795B}" type="datetime1">
              <a:rPr lang="zh-CN" altLang="en-US" smtClean="0"/>
              <a:pPr>
                <a:defRPr/>
              </a:pPr>
              <a:t>2023/3/5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ltLang="zh-CN"/>
              <a:t>Copyright@ 2018 XuDezhi</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85FFAD3-4E52-4570-A402-DA72BBBD516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F956A057-61C0-4C02-8D68-07A7374ABB1B}" type="datetime1">
              <a:rPr lang="zh-CN" altLang="en-US" smtClean="0"/>
              <a:pPr>
                <a:defRPr/>
              </a:pPr>
              <a:t>2023/3/5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Copyright@ 2018 XuDezhi</a:t>
            </a: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D3ACBCB4-66D3-4F21-9F72-DDE4616B8B05}" type="slidenum">
              <a:rPr lang="zh-CN" altLang="en-US" smtClean="0"/>
              <a:pPr>
                <a:defRPr/>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1290638" y="2017486"/>
            <a:ext cx="6858000" cy="886052"/>
          </a:xfrm>
        </p:spPr>
        <p:txBody>
          <a:bodyPr/>
          <a:lstStyle/>
          <a:p>
            <a:pPr eaLnBrk="1" hangingPunct="1"/>
            <a:r>
              <a:rPr lang="zh-CN" altLang="en-US" sz="4400" b="1" dirty="0">
                <a:solidFill>
                  <a:srgbClr val="1E1CE3"/>
                </a:solidFill>
                <a:latin typeface="华文行楷" pitchFamily="2" charset="-122"/>
                <a:ea typeface="华文行楷" pitchFamily="2" charset="-122"/>
              </a:rPr>
              <a:t>编译原理</a:t>
            </a:r>
          </a:p>
        </p:txBody>
      </p:sp>
      <p:sp>
        <p:nvSpPr>
          <p:cNvPr id="4" name="文本框 3"/>
          <p:cNvSpPr txBox="1"/>
          <p:nvPr/>
        </p:nvSpPr>
        <p:spPr>
          <a:xfrm>
            <a:off x="7057568" y="5038036"/>
            <a:ext cx="1346200" cy="1323439"/>
          </a:xfrm>
          <a:prstGeom prst="rect">
            <a:avLst/>
          </a:prstGeom>
          <a:noFill/>
        </p:spPr>
        <p:txBody>
          <a:bodyPr>
            <a:spAutoFit/>
          </a:bodyPr>
          <a:lstStyle/>
          <a:p>
            <a:pPr algn="ctr" fontAlgn="auto">
              <a:spcBef>
                <a:spcPts val="0"/>
              </a:spcBef>
              <a:spcAft>
                <a:spcPts val="0"/>
              </a:spcAft>
              <a:defRPr/>
            </a:pPr>
            <a:r>
              <a:rPr lang="zh-CN" altLang="en-US" sz="2000" b="1" dirty="0">
                <a:solidFill>
                  <a:srgbClr val="1E1CE3"/>
                </a:solidFill>
                <a:latin typeface="华文楷体" panose="02010600040101010101" pitchFamily="2" charset="-122"/>
                <a:ea typeface="华文楷体" panose="02010600040101010101" pitchFamily="2" charset="-122"/>
              </a:rPr>
              <a:t>徐  德  智</a:t>
            </a:r>
            <a:endParaRPr lang="en-US" altLang="zh-CN" sz="2000" b="1" dirty="0">
              <a:solidFill>
                <a:srgbClr val="1E1CE3"/>
              </a:solidFill>
              <a:latin typeface="华文楷体" panose="02010600040101010101" pitchFamily="2" charset="-122"/>
              <a:ea typeface="华文楷体" panose="02010600040101010101" pitchFamily="2" charset="-122"/>
            </a:endParaRPr>
          </a:p>
          <a:p>
            <a:pPr algn="ctr" fontAlgn="auto">
              <a:spcBef>
                <a:spcPts val="0"/>
              </a:spcBef>
              <a:spcAft>
                <a:spcPts val="0"/>
              </a:spcAft>
              <a:defRPr/>
            </a:pPr>
            <a:endParaRPr lang="en-US" altLang="zh-CN" sz="2000" dirty="0">
              <a:solidFill>
                <a:srgbClr val="0070C0"/>
              </a:solidFill>
              <a:latin typeface="华文楷体" panose="02010600040101010101" pitchFamily="2" charset="-122"/>
              <a:ea typeface="华文楷体" panose="02010600040101010101" pitchFamily="2" charset="-122"/>
            </a:endParaRPr>
          </a:p>
          <a:p>
            <a:pPr algn="ctr" fontAlgn="auto">
              <a:spcBef>
                <a:spcPts val="0"/>
              </a:spcBef>
              <a:spcAft>
                <a:spcPts val="0"/>
              </a:spcAft>
              <a:defRPr/>
            </a:pPr>
            <a:r>
              <a:rPr lang="zh-CN" altLang="en-US" sz="2000" dirty="0">
                <a:solidFill>
                  <a:schemeClr val="accent5">
                    <a:lumMod val="75000"/>
                  </a:schemeClr>
                </a:solidFill>
                <a:latin typeface="+mn-lt"/>
                <a:ea typeface="+mn-ea"/>
              </a:rPr>
              <a:t>中南大学</a:t>
            </a:r>
            <a:endParaRPr lang="en-US" altLang="zh-CN" sz="2000" dirty="0">
              <a:solidFill>
                <a:schemeClr val="accent5">
                  <a:lumMod val="75000"/>
                </a:schemeClr>
              </a:solidFill>
              <a:latin typeface="+mn-lt"/>
              <a:ea typeface="+mn-ea"/>
            </a:endParaRPr>
          </a:p>
          <a:p>
            <a:pPr algn="ctr" fontAlgn="auto">
              <a:spcBef>
                <a:spcPts val="0"/>
              </a:spcBef>
              <a:spcAft>
                <a:spcPts val="0"/>
              </a:spcAft>
              <a:defRPr/>
            </a:pPr>
            <a:r>
              <a:rPr lang="en-US" altLang="zh-CN" sz="2000">
                <a:solidFill>
                  <a:schemeClr val="accent5">
                    <a:lumMod val="75000"/>
                  </a:schemeClr>
                </a:solidFill>
                <a:latin typeface="+mn-lt"/>
                <a:ea typeface="+mn-ea"/>
              </a:rPr>
              <a:t>2023</a:t>
            </a:r>
            <a:r>
              <a:rPr lang="zh-CN" altLang="en-US" sz="2000">
                <a:solidFill>
                  <a:schemeClr val="accent5">
                    <a:lumMod val="75000"/>
                  </a:schemeClr>
                </a:solidFill>
                <a:latin typeface="+mn-lt"/>
                <a:ea typeface="+mn-ea"/>
              </a:rPr>
              <a:t>年</a:t>
            </a:r>
            <a:endParaRPr lang="zh-CN" altLang="en-US" sz="2000" dirty="0">
              <a:solidFill>
                <a:schemeClr val="accent5">
                  <a:lumMod val="75000"/>
                </a:schemeClr>
              </a:solidFill>
              <a:latin typeface="+mn-lt"/>
              <a:ea typeface="+mn-ea"/>
            </a:endParaRPr>
          </a:p>
        </p:txBody>
      </p:sp>
      <p:pic>
        <p:nvPicPr>
          <p:cNvPr id="4101" name="图片 7" descr="屏幕剪辑"/>
          <p:cNvPicPr>
            <a:picLocks noChangeAspect="1"/>
          </p:cNvPicPr>
          <p:nvPr/>
        </p:nvPicPr>
        <p:blipFill>
          <a:blip r:embed="rId2" cstate="print"/>
          <a:srcRect/>
          <a:stretch>
            <a:fillRect/>
          </a:stretch>
        </p:blipFill>
        <p:spPr bwMode="auto">
          <a:xfrm>
            <a:off x="598488" y="3149600"/>
            <a:ext cx="8234362" cy="192088"/>
          </a:xfrm>
          <a:prstGeom prst="rect">
            <a:avLst/>
          </a:prstGeom>
          <a:noFill/>
          <a:ln w="9525">
            <a:noFill/>
            <a:miter lim="800000"/>
            <a:headEnd/>
            <a:tailEnd/>
          </a:ln>
        </p:spPr>
      </p:pic>
      <p:sp>
        <p:nvSpPr>
          <p:cNvPr id="4102" name="文本框 4"/>
          <p:cNvSpPr txBox="1">
            <a:spLocks noChangeArrowheads="1"/>
          </p:cNvSpPr>
          <p:nvPr/>
        </p:nvSpPr>
        <p:spPr bwMode="auto">
          <a:xfrm>
            <a:off x="2925082" y="6262914"/>
            <a:ext cx="3105150" cy="369332"/>
          </a:xfrm>
          <a:prstGeom prst="rect">
            <a:avLst/>
          </a:prstGeom>
          <a:noFill/>
          <a:ln w="9525">
            <a:noFill/>
            <a:miter lim="800000"/>
            <a:headEnd/>
            <a:tailEnd/>
          </a:ln>
        </p:spPr>
        <p:txBody>
          <a:bodyPr>
            <a:spAutoFit/>
          </a:bodyPr>
          <a:lstStyle/>
          <a:p>
            <a:r>
              <a:rPr lang="en-US" altLang="zh-CN" dirty="0">
                <a:solidFill>
                  <a:srgbClr val="1E1CE3"/>
                </a:solidFill>
                <a:latin typeface="Calibri" pitchFamily="34" charset="0"/>
                <a:ea typeface="等线" pitchFamily="2" charset="-122"/>
              </a:rPr>
              <a:t>copyright </a:t>
            </a:r>
            <a:r>
              <a:rPr lang="en-US" altLang="zh-CN">
                <a:solidFill>
                  <a:srgbClr val="1E1CE3"/>
                </a:solidFill>
                <a:latin typeface="Calibri" pitchFamily="34" charset="0"/>
                <a:ea typeface="等线" pitchFamily="2" charset="-122"/>
              </a:rPr>
              <a:t>© 2023 </a:t>
            </a:r>
            <a:r>
              <a:rPr lang="en-US" altLang="zh-CN" dirty="0">
                <a:solidFill>
                  <a:srgbClr val="1E1CE3"/>
                </a:solidFill>
                <a:latin typeface="Calibri" pitchFamily="34" charset="0"/>
                <a:ea typeface="等线" pitchFamily="2" charset="-122"/>
              </a:rPr>
              <a:t>by Xu Dezhi</a:t>
            </a:r>
            <a:endParaRPr lang="zh-CN" altLang="en-US" dirty="0">
              <a:solidFill>
                <a:srgbClr val="1E1CE3"/>
              </a:solidFill>
              <a:latin typeface="Calibri" pitchFamily="34" charset="0"/>
              <a:ea typeface="等线" pitchFamily="2" charset="-122"/>
            </a:endParaRPr>
          </a:p>
        </p:txBody>
      </p:sp>
      <p:sp>
        <p:nvSpPr>
          <p:cNvPr id="6" name="副标题 2"/>
          <p:cNvSpPr>
            <a:spLocks noGrp="1"/>
          </p:cNvSpPr>
          <p:nvPr>
            <p:ph type="subTitle" idx="1"/>
          </p:nvPr>
        </p:nvSpPr>
        <p:spPr>
          <a:xfrm>
            <a:off x="1204685" y="3484336"/>
            <a:ext cx="6604000" cy="1243013"/>
          </a:xfrm>
        </p:spPr>
        <p:txBody>
          <a:bodyPr rtlCol="0">
            <a:normAutofit/>
          </a:bodyPr>
          <a:lstStyle/>
          <a:p>
            <a:pPr eaLnBrk="1" fontAlgn="auto" hangingPunct="1">
              <a:spcBef>
                <a:spcPts val="600"/>
              </a:spcBef>
              <a:spcAft>
                <a:spcPts val="1200"/>
              </a:spcAft>
              <a:defRPr/>
            </a:pPr>
            <a:r>
              <a:rPr lang="zh-CN" altLang="en-US" sz="3200" b="1" dirty="0">
                <a:solidFill>
                  <a:srgbClr val="1E1CE3"/>
                </a:solidFill>
                <a:latin typeface="华文行楷" pitchFamily="2" charset="-122"/>
                <a:ea typeface="华文行楷" pitchFamily="2" charset="-122"/>
              </a:rPr>
              <a:t>第六章 属性文法和语法制导翻译</a:t>
            </a:r>
            <a:endParaRPr lang="zh-CN" altLang="en-US" sz="3300" b="1" dirty="0">
              <a:solidFill>
                <a:srgbClr val="1E1CE3"/>
              </a:solidFill>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238121"/>
            <a:ext cx="7886700" cy="677863"/>
          </a:xfrm>
        </p:spPr>
        <p:txBody>
          <a:bodyPr/>
          <a:lstStyle/>
          <a:p>
            <a:r>
              <a:rPr lang="zh-CN" altLang="en-US" dirty="0"/>
              <a:t>综合属性</a:t>
            </a:r>
            <a:r>
              <a:rPr lang="en-US" altLang="zh-CN" dirty="0"/>
              <a:t>-</a:t>
            </a:r>
            <a:r>
              <a:rPr lang="zh-CN" altLang="en-US" dirty="0"/>
              <a:t>图示</a:t>
            </a:r>
          </a:p>
        </p:txBody>
      </p:sp>
      <p:sp>
        <p:nvSpPr>
          <p:cNvPr id="3" name="内容占位符 2"/>
          <p:cNvSpPr>
            <a:spLocks noGrp="1"/>
          </p:cNvSpPr>
          <p:nvPr>
            <p:ph idx="1"/>
          </p:nvPr>
        </p:nvSpPr>
        <p:spPr>
          <a:xfrm>
            <a:off x="841824" y="1825625"/>
            <a:ext cx="8055429" cy="845004"/>
          </a:xfrm>
        </p:spPr>
        <p:txBody>
          <a:bodyPr/>
          <a:lstStyle/>
          <a:p>
            <a:pPr>
              <a:buNone/>
            </a:pPr>
            <a:r>
              <a:rPr lang="en-US" altLang="zh-CN" dirty="0"/>
              <a:t>A</a:t>
            </a:r>
            <a:r>
              <a:rPr lang="zh-CN" altLang="en-US" dirty="0">
                <a:latin typeface="宋体" pitchFamily="2" charset="-122"/>
                <a:ea typeface="宋体" pitchFamily="2" charset="-122"/>
              </a:rPr>
              <a:t>→</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r>
              <a:rPr lang="en-US" altLang="zh-CN" dirty="0"/>
              <a:t>           A.s=f(in,c</a:t>
            </a:r>
            <a:r>
              <a:rPr lang="en-US" altLang="zh-CN" baseline="-25000" dirty="0"/>
              <a:t>1</a:t>
            </a:r>
            <a:r>
              <a:rPr lang="en-US" altLang="zh-CN" dirty="0"/>
              <a:t>,c</a:t>
            </a:r>
            <a:r>
              <a:rPr lang="en-US" altLang="zh-CN" baseline="-25000" dirty="0"/>
              <a:t>2</a:t>
            </a:r>
            <a:r>
              <a:rPr lang="en-US" altLang="zh-CN" dirty="0"/>
              <a:t>,...,c</a:t>
            </a:r>
            <a:r>
              <a:rPr lang="en-US" altLang="zh-CN" baseline="-25000" dirty="0"/>
              <a:t>k</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10</a:t>
            </a:fld>
            <a:endParaRPr lang="zh-CN" altLang="en-US"/>
          </a:p>
        </p:txBody>
      </p:sp>
      <p:grpSp>
        <p:nvGrpSpPr>
          <p:cNvPr id="5" name="组合 37"/>
          <p:cNvGrpSpPr/>
          <p:nvPr/>
        </p:nvGrpSpPr>
        <p:grpSpPr>
          <a:xfrm>
            <a:off x="921672" y="3008739"/>
            <a:ext cx="5284749" cy="1988103"/>
            <a:chOff x="1734456" y="2873829"/>
            <a:chExt cx="5284749" cy="1988103"/>
          </a:xfrm>
        </p:grpSpPr>
        <p:sp>
          <p:nvSpPr>
            <p:cNvPr id="7" name="矩形 6"/>
            <p:cNvSpPr/>
            <p:nvPr/>
          </p:nvSpPr>
          <p:spPr>
            <a:xfrm>
              <a:off x="2778656" y="2873829"/>
              <a:ext cx="435428" cy="348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A</a:t>
              </a:r>
              <a:endParaRPr lang="zh-CN" altLang="en-US" sz="2400" dirty="0">
                <a:solidFill>
                  <a:srgbClr val="002060"/>
                </a:solidFill>
              </a:endParaRPr>
            </a:p>
          </p:txBody>
        </p:sp>
        <p:sp>
          <p:nvSpPr>
            <p:cNvPr id="8" name="矩形 7"/>
            <p:cNvSpPr/>
            <p:nvPr/>
          </p:nvSpPr>
          <p:spPr>
            <a:xfrm>
              <a:off x="6112062" y="2894649"/>
              <a:ext cx="907143" cy="37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A.s</a:t>
              </a:r>
              <a:endParaRPr lang="zh-CN" altLang="en-US" sz="2400" dirty="0">
                <a:solidFill>
                  <a:srgbClr val="002060"/>
                </a:solidFill>
              </a:endParaRPr>
            </a:p>
          </p:txBody>
        </p:sp>
        <p:sp>
          <p:nvSpPr>
            <p:cNvPr id="9" name="矩形 8"/>
            <p:cNvSpPr/>
            <p:nvPr/>
          </p:nvSpPr>
          <p:spPr>
            <a:xfrm>
              <a:off x="4847771" y="2888344"/>
              <a:ext cx="798285" cy="362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2060"/>
                  </a:solidFill>
                </a:rPr>
                <a:t>A.in</a:t>
              </a:r>
              <a:endParaRPr lang="zh-CN" altLang="en-US" sz="2400" dirty="0">
                <a:solidFill>
                  <a:srgbClr val="002060"/>
                </a:solidFill>
              </a:endParaRPr>
            </a:p>
          </p:txBody>
        </p:sp>
        <p:sp>
          <p:nvSpPr>
            <p:cNvPr id="10" name="矩形 9"/>
            <p:cNvSpPr/>
            <p:nvPr/>
          </p:nvSpPr>
          <p:spPr>
            <a:xfrm>
              <a:off x="2984589" y="4405085"/>
              <a:ext cx="660400" cy="39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X</a:t>
              </a:r>
              <a:r>
                <a:rPr lang="en-US" altLang="zh-CN" sz="2400" baseline="-25000" dirty="0">
                  <a:solidFill>
                    <a:srgbClr val="002060"/>
                  </a:solidFill>
                </a:rPr>
                <a:t>2</a:t>
              </a:r>
              <a:endParaRPr lang="zh-CN" altLang="en-US" sz="2400" baseline="-25000" dirty="0">
                <a:solidFill>
                  <a:srgbClr val="002060"/>
                </a:solidFill>
              </a:endParaRPr>
            </a:p>
          </p:txBody>
        </p:sp>
        <p:sp>
          <p:nvSpPr>
            <p:cNvPr id="11" name="矩形 10"/>
            <p:cNvSpPr/>
            <p:nvPr/>
          </p:nvSpPr>
          <p:spPr>
            <a:xfrm>
              <a:off x="4860107" y="4513589"/>
              <a:ext cx="653144" cy="348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a:t>
              </a:r>
              <a:r>
                <a:rPr lang="en-US" altLang="zh-CN" sz="2400" dirty="0" err="1">
                  <a:solidFill>
                    <a:srgbClr val="002060"/>
                  </a:solidFill>
                </a:rPr>
                <a:t>c</a:t>
              </a:r>
              <a:r>
                <a:rPr lang="en-US" altLang="zh-CN" sz="2400" baseline="-25000" dirty="0" err="1">
                  <a:solidFill>
                    <a:srgbClr val="002060"/>
                  </a:solidFill>
                </a:rPr>
                <a:t>n</a:t>
              </a:r>
              <a:endParaRPr lang="zh-CN" altLang="en-US" sz="2400" baseline="-25000" dirty="0">
                <a:solidFill>
                  <a:srgbClr val="002060"/>
                </a:solidFill>
              </a:endParaRPr>
            </a:p>
          </p:txBody>
        </p:sp>
        <p:sp>
          <p:nvSpPr>
            <p:cNvPr id="12" name="矩形 11"/>
            <p:cNvSpPr/>
            <p:nvPr/>
          </p:nvSpPr>
          <p:spPr>
            <a:xfrm>
              <a:off x="1734456" y="4405085"/>
              <a:ext cx="703943" cy="3991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X</a:t>
              </a:r>
              <a:r>
                <a:rPr lang="en-US" altLang="zh-CN" sz="2400" baseline="-25000" dirty="0">
                  <a:solidFill>
                    <a:srgbClr val="002060"/>
                  </a:solidFill>
                </a:rPr>
                <a:t>1</a:t>
              </a:r>
              <a:endParaRPr lang="zh-CN" altLang="en-US" sz="2400" baseline="-25000" dirty="0">
                <a:solidFill>
                  <a:srgbClr val="002060"/>
                </a:solidFill>
              </a:endParaRPr>
            </a:p>
          </p:txBody>
        </p:sp>
        <p:sp>
          <p:nvSpPr>
            <p:cNvPr id="13" name="矩形 12"/>
            <p:cNvSpPr/>
            <p:nvPr/>
          </p:nvSpPr>
          <p:spPr>
            <a:xfrm>
              <a:off x="3385861" y="4513589"/>
              <a:ext cx="504000" cy="348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.c</a:t>
              </a:r>
              <a:r>
                <a:rPr lang="en-US" altLang="zh-CN" sz="2400" baseline="-25000" dirty="0">
                  <a:solidFill>
                    <a:srgbClr val="002060"/>
                  </a:solidFill>
                </a:rPr>
                <a:t>2</a:t>
              </a:r>
              <a:endParaRPr lang="zh-CN" altLang="en-US" sz="2400" baseline="-25000" dirty="0">
                <a:solidFill>
                  <a:srgbClr val="002060"/>
                </a:solidFill>
              </a:endParaRPr>
            </a:p>
          </p:txBody>
        </p:sp>
        <p:sp>
          <p:nvSpPr>
            <p:cNvPr id="14" name="矩形 13"/>
            <p:cNvSpPr/>
            <p:nvPr/>
          </p:nvSpPr>
          <p:spPr>
            <a:xfrm>
              <a:off x="2168435" y="4513589"/>
              <a:ext cx="504000" cy="348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rPr>
                <a:t>.c</a:t>
              </a:r>
              <a:r>
                <a:rPr lang="en-US" altLang="zh-CN" sz="2400" baseline="-25000" dirty="0">
                  <a:solidFill>
                    <a:srgbClr val="002060"/>
                  </a:solidFill>
                </a:rPr>
                <a:t>1</a:t>
              </a:r>
              <a:endParaRPr lang="zh-CN" altLang="en-US" sz="2400" baseline="-25000" dirty="0">
                <a:solidFill>
                  <a:srgbClr val="002060"/>
                </a:solidFill>
              </a:endParaRPr>
            </a:p>
          </p:txBody>
        </p:sp>
        <p:sp>
          <p:nvSpPr>
            <p:cNvPr id="15" name="矩形 14"/>
            <p:cNvSpPr/>
            <p:nvPr/>
          </p:nvSpPr>
          <p:spPr>
            <a:xfrm>
              <a:off x="4383313" y="4405085"/>
              <a:ext cx="972457" cy="39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002060"/>
                  </a:solidFill>
                </a:rPr>
                <a:t>X</a:t>
              </a:r>
              <a:r>
                <a:rPr lang="en-US" altLang="zh-CN" sz="2400" baseline="-25000" dirty="0" err="1">
                  <a:solidFill>
                    <a:srgbClr val="002060"/>
                  </a:solidFill>
                </a:rPr>
                <a:t>n</a:t>
              </a:r>
              <a:endParaRPr lang="zh-CN" altLang="en-US" sz="2400" baseline="-25000" dirty="0">
                <a:solidFill>
                  <a:srgbClr val="002060"/>
                </a:solidFill>
              </a:endParaRPr>
            </a:p>
          </p:txBody>
        </p:sp>
        <p:cxnSp>
          <p:nvCxnSpPr>
            <p:cNvPr id="17" name="直接连接符 16"/>
            <p:cNvCxnSpPr>
              <a:stCxn id="7" idx="2"/>
              <a:endCxn id="12" idx="0"/>
            </p:cNvCxnSpPr>
            <p:nvPr/>
          </p:nvCxnSpPr>
          <p:spPr>
            <a:xfrm flipH="1">
              <a:off x="2086428" y="3222171"/>
              <a:ext cx="909942" cy="11829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2"/>
            </p:cNvCxnSpPr>
            <p:nvPr/>
          </p:nvCxnSpPr>
          <p:spPr>
            <a:xfrm>
              <a:off x="2996370" y="3222171"/>
              <a:ext cx="241505" cy="12898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2"/>
            </p:cNvCxnSpPr>
            <p:nvPr/>
          </p:nvCxnSpPr>
          <p:spPr>
            <a:xfrm>
              <a:off x="2996370" y="3222171"/>
              <a:ext cx="1725532" cy="13198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3"/>
            </p:cNvCxnSpPr>
            <p:nvPr/>
          </p:nvCxnSpPr>
          <p:spPr>
            <a:xfrm>
              <a:off x="5646056" y="3069772"/>
              <a:ext cx="559872" cy="3212"/>
            </a:xfrm>
            <a:prstGeom prst="straightConnector1">
              <a:avLst/>
            </a:prstGeom>
            <a:ln w="28575">
              <a:solidFill>
                <a:schemeClr val="accent2">
                  <a:lumMod val="75000"/>
                </a:schemeClr>
              </a:solidFill>
              <a:prstDash val="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2533338" y="3203375"/>
              <a:ext cx="3736817" cy="1418400"/>
            </a:xfrm>
            <a:prstGeom prst="straightConnector1">
              <a:avLst/>
            </a:prstGeom>
            <a:ln w="28575">
              <a:solidFill>
                <a:schemeClr val="accent2">
                  <a:lumMod val="75000"/>
                </a:schemeClr>
              </a:solidFill>
              <a:prstDash val="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5291528" y="3334004"/>
              <a:ext cx="1167313" cy="1327463"/>
            </a:xfrm>
            <a:prstGeom prst="straightConnector1">
              <a:avLst/>
            </a:prstGeom>
            <a:ln w="28575">
              <a:solidFill>
                <a:schemeClr val="accent2">
                  <a:lumMod val="75000"/>
                </a:schemeClr>
              </a:solidFill>
              <a:prstDash val="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687580" y="3275947"/>
              <a:ext cx="2669661" cy="1356016"/>
            </a:xfrm>
            <a:prstGeom prst="straightConnector1">
              <a:avLst/>
            </a:prstGeom>
            <a:ln w="28575">
              <a:solidFill>
                <a:schemeClr val="accent2">
                  <a:lumMod val="75000"/>
                </a:schemeClr>
              </a:solidFill>
              <a:prstDash val="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6" name="组合 25"/>
          <p:cNvGrpSpPr/>
          <p:nvPr/>
        </p:nvGrpSpPr>
        <p:grpSpPr>
          <a:xfrm>
            <a:off x="4717142" y="2525260"/>
            <a:ext cx="4151087" cy="3715882"/>
            <a:chOff x="4717142" y="2525260"/>
            <a:chExt cx="4151087" cy="3715882"/>
          </a:xfrm>
        </p:grpSpPr>
        <p:sp>
          <p:nvSpPr>
            <p:cNvPr id="22" name="矩形 21"/>
            <p:cNvSpPr/>
            <p:nvPr/>
          </p:nvSpPr>
          <p:spPr>
            <a:xfrm>
              <a:off x="4717142" y="5326742"/>
              <a:ext cx="415108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SzPct val="50000"/>
                <a:buFont typeface="Wingdings" pitchFamily="2" charset="2"/>
                <a:buChar char="n"/>
              </a:pPr>
              <a:r>
                <a:rPr lang="en-US" altLang="zh-CN" sz="2000" dirty="0">
                  <a:solidFill>
                    <a:srgbClr val="C00000"/>
                  </a:solidFill>
                  <a:latin typeface="楷体" pitchFamily="49" charset="-122"/>
                  <a:ea typeface="楷体" pitchFamily="49" charset="-122"/>
                </a:rPr>
                <a:t>A.S</a:t>
              </a:r>
              <a:r>
                <a:rPr lang="zh-CN" altLang="en-US" sz="2000" dirty="0">
                  <a:solidFill>
                    <a:srgbClr val="C00000"/>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c</a:t>
              </a:r>
              <a:r>
                <a:rPr lang="en-US" altLang="zh-CN" sz="2000" baseline="-25000" dirty="0">
                  <a:solidFill>
                    <a:srgbClr val="C00000"/>
                  </a:solidFill>
                  <a:latin typeface="楷体" pitchFamily="49" charset="-122"/>
                  <a:ea typeface="楷体" pitchFamily="49" charset="-122"/>
                </a:rPr>
                <a:t>1</a:t>
              </a:r>
              <a:r>
                <a:rPr lang="zh-CN" altLang="en-US" sz="2000" dirty="0">
                  <a:solidFill>
                    <a:srgbClr val="C00000"/>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c</a:t>
              </a:r>
              <a:r>
                <a:rPr lang="en-US" altLang="zh-CN" sz="2000" baseline="-25000" dirty="0">
                  <a:solidFill>
                    <a:srgbClr val="C00000"/>
                  </a:solidFill>
                  <a:latin typeface="楷体" pitchFamily="49" charset="-122"/>
                  <a:ea typeface="楷体" pitchFamily="49" charset="-122"/>
                </a:rPr>
                <a:t>2</a:t>
              </a:r>
              <a:r>
                <a:rPr lang="zh-CN" altLang="en-US" sz="2000" dirty="0">
                  <a:solidFill>
                    <a:srgbClr val="C00000"/>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a:t>
              </a:r>
              <a:r>
                <a:rPr lang="zh-CN" altLang="en-US" sz="2000" dirty="0">
                  <a:solidFill>
                    <a:srgbClr val="C00000"/>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c</a:t>
              </a:r>
              <a:r>
                <a:rPr lang="en-US" altLang="zh-CN" sz="2000" baseline="-25000" dirty="0">
                  <a:solidFill>
                    <a:srgbClr val="C00000"/>
                  </a:solidFill>
                  <a:latin typeface="楷体" pitchFamily="49" charset="-122"/>
                  <a:ea typeface="楷体" pitchFamily="49" charset="-122"/>
                </a:rPr>
                <a:t>k</a:t>
              </a:r>
              <a:r>
                <a:rPr lang="zh-CN" altLang="en-US" sz="2000" dirty="0">
                  <a:solidFill>
                    <a:srgbClr val="C00000"/>
                  </a:solidFill>
                  <a:latin typeface="楷体" pitchFamily="49" charset="-122"/>
                  <a:ea typeface="楷体" pitchFamily="49" charset="-122"/>
                </a:rPr>
                <a:t>都是属性；</a:t>
              </a:r>
              <a:endParaRPr lang="en-US" altLang="zh-CN" sz="2000" dirty="0">
                <a:solidFill>
                  <a:srgbClr val="C00000"/>
                </a:solidFill>
                <a:latin typeface="楷体" pitchFamily="49" charset="-122"/>
                <a:ea typeface="楷体" pitchFamily="49" charset="-122"/>
              </a:endParaRPr>
            </a:p>
            <a:p>
              <a:pPr>
                <a:spcAft>
                  <a:spcPts val="600"/>
                </a:spcAft>
                <a:buSzPct val="50000"/>
                <a:buFont typeface="Wingdings" pitchFamily="2" charset="2"/>
                <a:buChar char="n"/>
              </a:pPr>
              <a:r>
                <a:rPr lang="zh-CN" altLang="en-US" sz="2000" dirty="0">
                  <a:solidFill>
                    <a:srgbClr val="C00000"/>
                  </a:solidFill>
                  <a:latin typeface="楷体" pitchFamily="49" charset="-122"/>
                  <a:ea typeface="楷体" pitchFamily="49" charset="-122"/>
                </a:rPr>
                <a:t>而</a:t>
              </a:r>
              <a:r>
                <a:rPr lang="en-US" altLang="zh-CN" sz="2000" dirty="0">
                  <a:solidFill>
                    <a:srgbClr val="C00000"/>
                  </a:solidFill>
                  <a:latin typeface="楷体" pitchFamily="49" charset="-122"/>
                  <a:ea typeface="楷体" pitchFamily="49" charset="-122"/>
                </a:rPr>
                <a:t>A.s=f(c</a:t>
              </a:r>
              <a:r>
                <a:rPr lang="en-US" altLang="zh-CN" sz="2000" baseline="-25000" dirty="0">
                  <a:solidFill>
                    <a:srgbClr val="C00000"/>
                  </a:solidFill>
                  <a:latin typeface="楷体" pitchFamily="49" charset="-122"/>
                  <a:ea typeface="楷体" pitchFamily="49" charset="-122"/>
                </a:rPr>
                <a:t>1</a:t>
              </a:r>
              <a:r>
                <a:rPr lang="en-US" altLang="zh-CN" sz="2000" dirty="0">
                  <a:solidFill>
                    <a:srgbClr val="C00000"/>
                  </a:solidFill>
                  <a:latin typeface="楷体" pitchFamily="49" charset="-122"/>
                  <a:ea typeface="楷体" pitchFamily="49" charset="-122"/>
                </a:rPr>
                <a:t>,c</a:t>
              </a:r>
              <a:r>
                <a:rPr lang="en-US" altLang="zh-CN" sz="2000" baseline="-25000" dirty="0">
                  <a:solidFill>
                    <a:srgbClr val="C00000"/>
                  </a:solidFill>
                  <a:latin typeface="楷体" pitchFamily="49" charset="-122"/>
                  <a:ea typeface="楷体" pitchFamily="49" charset="-122"/>
                </a:rPr>
                <a:t>2</a:t>
              </a:r>
              <a:r>
                <a:rPr lang="en-US" altLang="zh-CN" sz="2000" dirty="0">
                  <a:solidFill>
                    <a:srgbClr val="C00000"/>
                  </a:solidFill>
                  <a:latin typeface="楷体" pitchFamily="49" charset="-122"/>
                  <a:ea typeface="楷体" pitchFamily="49" charset="-122"/>
                </a:rPr>
                <a:t>,...,c</a:t>
              </a:r>
              <a:r>
                <a:rPr lang="en-US" altLang="zh-CN" sz="2000" baseline="-25000" dirty="0">
                  <a:solidFill>
                    <a:srgbClr val="C00000"/>
                  </a:solidFill>
                  <a:latin typeface="楷体" pitchFamily="49" charset="-122"/>
                  <a:ea typeface="楷体" pitchFamily="49" charset="-122"/>
                </a:rPr>
                <a:t>k</a:t>
              </a:r>
              <a:r>
                <a:rPr lang="en-US" altLang="zh-CN" sz="2000" dirty="0">
                  <a:solidFill>
                    <a:srgbClr val="C00000"/>
                  </a:solidFill>
                  <a:latin typeface="楷体" pitchFamily="49" charset="-122"/>
                  <a:ea typeface="楷体" pitchFamily="49" charset="-122"/>
                </a:rPr>
                <a:t>)</a:t>
              </a:r>
              <a:r>
                <a:rPr lang="zh-CN" altLang="en-US" sz="2000" dirty="0">
                  <a:solidFill>
                    <a:srgbClr val="C00000"/>
                  </a:solidFill>
                  <a:latin typeface="楷体" pitchFamily="49" charset="-122"/>
                  <a:ea typeface="楷体" pitchFamily="49" charset="-122"/>
                </a:rPr>
                <a:t>是语义规则</a:t>
              </a:r>
            </a:p>
          </p:txBody>
        </p:sp>
        <p:sp>
          <p:nvSpPr>
            <p:cNvPr id="25" name="上箭头 24"/>
            <p:cNvSpPr/>
            <p:nvPr/>
          </p:nvSpPr>
          <p:spPr>
            <a:xfrm>
              <a:off x="6400800" y="2525260"/>
              <a:ext cx="304800" cy="2801258"/>
            </a:xfrm>
            <a:prstGeom prst="up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表格 46"/>
          <p:cNvGraphicFramePr>
            <a:graphicFrameLocks noGrp="1"/>
          </p:cNvGraphicFramePr>
          <p:nvPr/>
        </p:nvGraphicFramePr>
        <p:xfrm>
          <a:off x="942060" y="2941321"/>
          <a:ext cx="6150220" cy="3728037"/>
        </p:xfrm>
        <a:graphic>
          <a:graphicData uri="http://schemas.openxmlformats.org/drawingml/2006/table">
            <a:tbl>
              <a:tblPr/>
              <a:tblGrid>
                <a:gridCol w="1882103">
                  <a:extLst>
                    <a:ext uri="{9D8B030D-6E8A-4147-A177-3AD203B41FA5}">
                      <a16:colId xmlns:a16="http://schemas.microsoft.com/office/drawing/2014/main" val="20000"/>
                    </a:ext>
                  </a:extLst>
                </a:gridCol>
                <a:gridCol w="4268117">
                  <a:extLst>
                    <a:ext uri="{9D8B030D-6E8A-4147-A177-3AD203B41FA5}">
                      <a16:colId xmlns:a16="http://schemas.microsoft.com/office/drawing/2014/main" val="20001"/>
                    </a:ext>
                  </a:extLst>
                </a:gridCol>
              </a:tblGrid>
              <a:tr h="4665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dirty="0">
                          <a:latin typeface="楷体" pitchFamily="49" charset="-122"/>
                          <a:ea typeface="楷体" pitchFamily="49" charset="-122"/>
                        </a:rPr>
                        <a:t>生产式</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dirty="0">
                          <a:latin typeface="楷体" pitchFamily="49" charset="-122"/>
                          <a:ea typeface="楷体" pitchFamily="49" charset="-122"/>
                        </a:rPr>
                        <a:t>语义规则</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65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L</a:t>
                      </a:r>
                      <a:r>
                        <a:rPr lang="zh-CN" altLang="en-US" sz="2000" dirty="0">
                          <a:latin typeface="楷体" pitchFamily="49" charset="-122"/>
                          <a:ea typeface="楷体" pitchFamily="49" charset="-122"/>
                          <a:sym typeface="Symbol" pitchFamily="18" charset="2"/>
                        </a:rPr>
                        <a:t></a:t>
                      </a:r>
                      <a:r>
                        <a:rPr kumimoji="1" lang="en-US" altLang="zh-CN" sz="2000" b="0" dirty="0">
                          <a:latin typeface="楷体" pitchFamily="49" charset="-122"/>
                          <a:ea typeface="楷体" pitchFamily="49" charset="-122"/>
                        </a:rPr>
                        <a:t>E</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Print(E.val)</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4665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E</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E</a:t>
                      </a:r>
                      <a:r>
                        <a:rPr lang="en-US" altLang="zh-CN" sz="2000" baseline="-25000" dirty="0">
                          <a:latin typeface="楷体" pitchFamily="49" charset="-122"/>
                          <a:ea typeface="楷体" pitchFamily="49" charset="-122"/>
                          <a:sym typeface="Symbol" pitchFamily="18" charset="2"/>
                        </a:rPr>
                        <a:t>1</a:t>
                      </a:r>
                      <a:r>
                        <a:rPr lang="en-US" altLang="zh-CN" sz="2000" dirty="0">
                          <a:latin typeface="楷体" pitchFamily="49" charset="-122"/>
                          <a:ea typeface="楷体" pitchFamily="49" charset="-122"/>
                          <a:sym typeface="Symbol" pitchFamily="18" charset="2"/>
                        </a:rPr>
                        <a:t>+T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E.val:=E</a:t>
                      </a:r>
                      <a:r>
                        <a:rPr kumimoji="1" lang="en-US" altLang="zh-CN" sz="2000" b="0" baseline="-25000" dirty="0">
                          <a:latin typeface="楷体" pitchFamily="49" charset="-122"/>
                          <a:ea typeface="楷体" pitchFamily="49" charset="-122"/>
                        </a:rPr>
                        <a:t>1</a:t>
                      </a:r>
                      <a:r>
                        <a:rPr kumimoji="1" lang="en-US" altLang="zh-CN" sz="2000" b="0" dirty="0">
                          <a:latin typeface="楷体" pitchFamily="49" charset="-122"/>
                          <a:ea typeface="楷体" pitchFamily="49" charset="-122"/>
                        </a:rPr>
                        <a:t>.val+T.val</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665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E</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E.val:=T.val</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4622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sym typeface="Symbol" pitchFamily="18" charset="2"/>
                        </a:rPr>
                        <a:t>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T</a:t>
                      </a:r>
                      <a:r>
                        <a:rPr kumimoji="1" lang="en-US" altLang="zh-CN" sz="2000" b="0" baseline="-25000" dirty="0">
                          <a:latin typeface="楷体" pitchFamily="49" charset="-122"/>
                          <a:ea typeface="楷体" pitchFamily="49" charset="-122"/>
                        </a:rPr>
                        <a:t>1</a:t>
                      </a:r>
                      <a:r>
                        <a:rPr kumimoji="1" lang="en-US" altLang="zh-CN" sz="2000" b="0" dirty="0">
                          <a:latin typeface="楷体" pitchFamily="49" charset="-122"/>
                          <a:ea typeface="楷体" pitchFamily="49" charset="-122"/>
                        </a:rPr>
                        <a:t>*F</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buClrTx/>
                        <a:buSzTx/>
                        <a:buFontTx/>
                        <a:buNone/>
                      </a:pPr>
                      <a:r>
                        <a:rPr kumimoji="1" lang="en-US" altLang="zh-CN" sz="2000" b="0" dirty="0">
                          <a:latin typeface="楷体" pitchFamily="49" charset="-122"/>
                          <a:ea typeface="楷体" pitchFamily="49" charset="-122"/>
                        </a:rPr>
                        <a:t>T.val:=T</a:t>
                      </a:r>
                      <a:r>
                        <a:rPr kumimoji="1" lang="en-US" altLang="zh-CN" sz="2000" b="0" baseline="-25000" dirty="0">
                          <a:latin typeface="楷体" pitchFamily="49" charset="-122"/>
                          <a:ea typeface="楷体" pitchFamily="49" charset="-122"/>
                        </a:rPr>
                        <a:t>1</a:t>
                      </a:r>
                      <a:r>
                        <a:rPr kumimoji="1" lang="en-US" altLang="zh-CN" sz="2000" b="0" dirty="0">
                          <a:latin typeface="楷体" pitchFamily="49" charset="-122"/>
                          <a:ea typeface="楷体" pitchFamily="49" charset="-122"/>
                        </a:rPr>
                        <a:t>.val </a:t>
                      </a:r>
                      <a:r>
                        <a:rPr kumimoji="1" lang="en-US" altLang="zh-CN" sz="2000" b="0" dirty="0">
                          <a:latin typeface="楷体" pitchFamily="49" charset="-122"/>
                          <a:ea typeface="楷体" pitchFamily="49" charset="-122"/>
                          <a:sym typeface="Symbol" pitchFamily="18" charset="2"/>
                        </a:rPr>
                        <a:t></a:t>
                      </a:r>
                      <a:r>
                        <a:rPr kumimoji="1" lang="en-US" altLang="zh-CN" sz="2000" b="0" dirty="0">
                          <a:latin typeface="楷体" pitchFamily="49" charset="-122"/>
                          <a:ea typeface="楷体" pitchFamily="49" charset="-122"/>
                        </a:rPr>
                        <a:t> F.val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4665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sym typeface="Symbol" pitchFamily="18" charset="2"/>
                        </a:rPr>
                        <a:t>F</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T.val:=F.val</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4665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F</a:t>
                      </a:r>
                      <a:r>
                        <a:rPr lang="zh-CN" altLang="en-US" sz="2000" dirty="0">
                          <a:latin typeface="楷体" pitchFamily="49" charset="-122"/>
                          <a:ea typeface="楷体" pitchFamily="49" charset="-122"/>
                          <a:sym typeface="Symbol" pitchFamily="18" charset="2"/>
                        </a:rPr>
                        <a:t></a:t>
                      </a:r>
                      <a:r>
                        <a:rPr kumimoji="1" lang="en-US" altLang="zh-CN" sz="2000" b="0" dirty="0">
                          <a:latin typeface="楷体" pitchFamily="49" charset="-122"/>
                          <a:ea typeface="楷体" pitchFamily="49" charset="-122"/>
                        </a:rPr>
                        <a:t>(E)</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F.val:=E.val</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r h="4665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F</a:t>
                      </a:r>
                      <a:r>
                        <a:rPr lang="zh-CN" altLang="en-US" sz="2000" dirty="0">
                          <a:latin typeface="楷体" pitchFamily="49" charset="-122"/>
                          <a:ea typeface="楷体" pitchFamily="49" charset="-122"/>
                          <a:sym typeface="Symbol" pitchFamily="18" charset="2"/>
                        </a:rPr>
                        <a:t></a:t>
                      </a:r>
                      <a:r>
                        <a:rPr kumimoji="1" lang="en-US" altLang="zh-CN" sz="2000" b="0" dirty="0">
                          <a:latin typeface="楷体" pitchFamily="49" charset="-122"/>
                          <a:ea typeface="楷体" pitchFamily="49" charset="-122"/>
                        </a:rPr>
                        <a:t>digit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000" b="0" dirty="0">
                          <a:latin typeface="楷体" pitchFamily="49" charset="-122"/>
                          <a:ea typeface="楷体" pitchFamily="49" charset="-122"/>
                        </a:rPr>
                        <a:t>F.val:=</a:t>
                      </a:r>
                      <a:r>
                        <a:rPr kumimoji="1" lang="en-US" altLang="zh-CN" sz="2000" b="0" dirty="0" err="1">
                          <a:latin typeface="楷体" pitchFamily="49" charset="-122"/>
                          <a:ea typeface="楷体" pitchFamily="49" charset="-122"/>
                        </a:rPr>
                        <a:t>digit.lexval</a:t>
                      </a:r>
                      <a:endParaRPr kumimoji="1" lang="en-US" altLang="zh-CN" sz="2000" b="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7"/>
                  </a:ext>
                </a:extLst>
              </a:tr>
            </a:tbl>
          </a:graphicData>
        </a:graphic>
      </p:graphicFrame>
      <p:sp>
        <p:nvSpPr>
          <p:cNvPr id="2" name="标题 1"/>
          <p:cNvSpPr>
            <a:spLocks noGrp="1"/>
          </p:cNvSpPr>
          <p:nvPr>
            <p:ph type="title"/>
          </p:nvPr>
        </p:nvSpPr>
        <p:spPr>
          <a:xfrm>
            <a:off x="628650" y="2275"/>
            <a:ext cx="7886700" cy="781497"/>
          </a:xfrm>
        </p:spPr>
        <p:txBody>
          <a:bodyPr/>
          <a:lstStyle/>
          <a:p>
            <a:r>
              <a:rPr lang="zh-CN" altLang="en-US" dirty="0"/>
              <a:t>属性文法例 </a:t>
            </a:r>
          </a:p>
        </p:txBody>
      </p:sp>
      <p:sp>
        <p:nvSpPr>
          <p:cNvPr id="3" name="内容占位符 2"/>
          <p:cNvSpPr>
            <a:spLocks noGrp="1"/>
          </p:cNvSpPr>
          <p:nvPr>
            <p:ph idx="1"/>
          </p:nvPr>
        </p:nvSpPr>
        <p:spPr>
          <a:xfrm>
            <a:off x="348343" y="798286"/>
            <a:ext cx="8403771" cy="1988457"/>
          </a:xfrm>
        </p:spPr>
        <p:txBody>
          <a:bodyPr/>
          <a:lstStyle/>
          <a:p>
            <a:pPr>
              <a:lnSpc>
                <a:spcPct val="110000"/>
              </a:lnSpc>
              <a:spcAft>
                <a:spcPts val="0"/>
              </a:spcAft>
              <a:buSzPct val="50000"/>
              <a:buFont typeface="Wingdings" pitchFamily="2" charset="2"/>
              <a:buChar char="n"/>
            </a:pPr>
            <a:r>
              <a:rPr lang="zh-CN" altLang="en-US" sz="2400" dirty="0"/>
              <a:t>非终结符</a:t>
            </a:r>
            <a:r>
              <a:rPr lang="en-US" altLang="zh-CN" sz="2400" dirty="0"/>
              <a:t>E</a:t>
            </a:r>
            <a:r>
              <a:rPr lang="zh-CN" altLang="en-US" sz="2400" dirty="0"/>
              <a:t>、</a:t>
            </a:r>
            <a:r>
              <a:rPr lang="en-US" altLang="zh-CN" sz="2400" dirty="0"/>
              <a:t>T</a:t>
            </a:r>
            <a:r>
              <a:rPr lang="zh-CN" altLang="en-US" sz="2400" dirty="0"/>
              <a:t>及</a:t>
            </a:r>
            <a:r>
              <a:rPr lang="en-US" altLang="zh-CN" sz="2400" dirty="0"/>
              <a:t>F</a:t>
            </a:r>
            <a:r>
              <a:rPr lang="zh-CN" altLang="en-US" sz="2400" dirty="0"/>
              <a:t>都有一个综合属性</a:t>
            </a:r>
            <a:r>
              <a:rPr lang="en-US" altLang="zh-CN" sz="2400" dirty="0" err="1"/>
              <a:t>val</a:t>
            </a:r>
            <a:r>
              <a:rPr lang="zh-CN" altLang="en-US" sz="2400" dirty="0"/>
              <a:t>，</a:t>
            </a:r>
            <a:r>
              <a:rPr lang="zh-CN" altLang="en-US" sz="2400" u="sng" dirty="0"/>
              <a:t>符号</a:t>
            </a:r>
            <a:r>
              <a:rPr lang="en-US" altLang="zh-CN" sz="2400" u="sng" dirty="0"/>
              <a:t>digit</a:t>
            </a:r>
            <a:r>
              <a:rPr lang="zh-CN" altLang="en-US" sz="2400" u="sng" dirty="0"/>
              <a:t>的综合属性由词法分析器提供</a:t>
            </a:r>
            <a:r>
              <a:rPr lang="zh-CN" altLang="en-US" sz="2400" dirty="0"/>
              <a:t>。与产生式</a:t>
            </a:r>
            <a:r>
              <a:rPr lang="en-US" altLang="zh-CN" sz="2400" dirty="0"/>
              <a:t>L</a:t>
            </a:r>
            <a:r>
              <a:rPr lang="en-US" altLang="zh-CN" sz="2400" dirty="0">
                <a:latin typeface="宋体" pitchFamily="2" charset="-122"/>
                <a:ea typeface="宋体" pitchFamily="2" charset="-122"/>
              </a:rPr>
              <a:t>→</a:t>
            </a:r>
            <a:r>
              <a:rPr lang="en-US" altLang="zh-CN" sz="2400" dirty="0"/>
              <a:t>E</a:t>
            </a:r>
            <a:r>
              <a:rPr lang="zh-CN" altLang="en-US" sz="2400" dirty="0"/>
              <a:t>对应的语义规则是打印由</a:t>
            </a:r>
            <a:r>
              <a:rPr lang="en-US" altLang="zh-CN" sz="2400" dirty="0"/>
              <a:t>E</a:t>
            </a:r>
            <a:r>
              <a:rPr lang="zh-CN" altLang="en-US" sz="2400" dirty="0"/>
              <a:t>产生的算术表达式的值，定义了</a:t>
            </a:r>
            <a:r>
              <a:rPr lang="en-US" altLang="zh-CN" sz="2400" dirty="0"/>
              <a:t>L</a:t>
            </a:r>
            <a:r>
              <a:rPr lang="zh-CN" altLang="en-US" sz="2400" dirty="0"/>
              <a:t>的一个</a:t>
            </a:r>
            <a:r>
              <a:rPr lang="zh-CN" altLang="en-US" sz="2400" dirty="0">
                <a:solidFill>
                  <a:srgbClr val="C00000"/>
                </a:solidFill>
              </a:rPr>
              <a:t>虚属性</a:t>
            </a:r>
            <a:r>
              <a:rPr lang="zh-CN" altLang="en-US" sz="2400" dirty="0"/>
              <a:t>。</a:t>
            </a:r>
            <a:endParaRPr lang="en-US" altLang="zh-CN" sz="2400" dirty="0"/>
          </a:p>
          <a:p>
            <a:pPr lvl="1">
              <a:lnSpc>
                <a:spcPct val="110000"/>
              </a:lnSpc>
              <a:buFont typeface="Wingdings" pitchFamily="2" charset="2"/>
              <a:buChar char="Ø"/>
            </a:pPr>
            <a:r>
              <a:rPr lang="zh-CN" altLang="en-US" sz="2000" dirty="0"/>
              <a:t>某些非终结符加下标是为了</a:t>
            </a:r>
            <a:r>
              <a:rPr lang="zh-CN" altLang="en-US" sz="2000" u="sng" dirty="0"/>
              <a:t>区分一个产生式中同一非终结符多次出现</a:t>
            </a:r>
          </a:p>
        </p:txBody>
      </p:sp>
      <p:sp>
        <p:nvSpPr>
          <p:cNvPr id="4" name="灯片编号占位符 3"/>
          <p:cNvSpPr>
            <a:spLocks noGrp="1"/>
          </p:cNvSpPr>
          <p:nvPr>
            <p:ph type="sldNum" sz="quarter" idx="12"/>
          </p:nvPr>
        </p:nvSpPr>
        <p:spPr>
          <a:xfrm>
            <a:off x="7866742" y="6356350"/>
            <a:ext cx="648607" cy="365125"/>
          </a:xfrm>
        </p:spPr>
        <p:txBody>
          <a:bodyPr/>
          <a:lstStyle/>
          <a:p>
            <a:pPr>
              <a:defRPr/>
            </a:pPr>
            <a:fld id="{8465E9D2-AF38-408B-950D-8AFF0F97D13E}" type="slidenum">
              <a:rPr lang="zh-CN" altLang="en-US" smtClean="0"/>
              <a:pPr>
                <a:defRPr/>
              </a:pPr>
              <a:t>11</a:t>
            </a:fld>
            <a:endParaRPr lang="zh-CN" altLang="en-US"/>
          </a:p>
        </p:txBody>
      </p:sp>
      <p:grpSp>
        <p:nvGrpSpPr>
          <p:cNvPr id="6" name="组合 46"/>
          <p:cNvGrpSpPr/>
          <p:nvPr/>
        </p:nvGrpSpPr>
        <p:grpSpPr>
          <a:xfrm>
            <a:off x="5503402" y="2989943"/>
            <a:ext cx="3321285" cy="2307772"/>
            <a:chOff x="5503402" y="3077027"/>
            <a:chExt cx="3321285" cy="2307772"/>
          </a:xfrm>
        </p:grpSpPr>
        <p:sp>
          <p:nvSpPr>
            <p:cNvPr id="44" name="矩形 43"/>
            <p:cNvSpPr/>
            <p:nvPr/>
          </p:nvSpPr>
          <p:spPr>
            <a:xfrm>
              <a:off x="7199087" y="3077027"/>
              <a:ext cx="1625600" cy="2307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SzPct val="50000"/>
                <a:buFont typeface="Wingdings" pitchFamily="2" charset="2"/>
                <a:buChar char="n"/>
              </a:pPr>
              <a:r>
                <a:rPr lang="zh-CN" altLang="en-US" sz="2000" dirty="0">
                  <a:solidFill>
                    <a:srgbClr val="C00000"/>
                  </a:solidFill>
                  <a:latin typeface="楷体" pitchFamily="49" charset="-122"/>
                  <a:ea typeface="楷体" pitchFamily="49" charset="-122"/>
                </a:rPr>
                <a:t>从形式上看，</a:t>
              </a:r>
              <a:r>
                <a:rPr lang="zh-CN" altLang="en-US" sz="2000" u="sng" dirty="0">
                  <a:solidFill>
                    <a:srgbClr val="002060"/>
                  </a:solidFill>
                  <a:latin typeface="楷体" pitchFamily="49" charset="-122"/>
                  <a:ea typeface="楷体" pitchFamily="49" charset="-122"/>
                </a:rPr>
                <a:t>虚属性</a:t>
              </a:r>
              <a:r>
                <a:rPr lang="zh-CN" altLang="en-US" sz="2000" dirty="0">
                  <a:solidFill>
                    <a:srgbClr val="C00000"/>
                  </a:solidFill>
                  <a:latin typeface="楷体" pitchFamily="49" charset="-122"/>
                  <a:ea typeface="楷体" pitchFamily="49" charset="-122"/>
                </a:rPr>
                <a:t>是孤立存在的不和左边符号“等号”连接的语义规则。</a:t>
              </a:r>
            </a:p>
          </p:txBody>
        </p:sp>
        <p:cxnSp>
          <p:nvCxnSpPr>
            <p:cNvPr id="46" name="直接箭头连接符 45"/>
            <p:cNvCxnSpPr>
              <a:endCxn id="36" idx="3"/>
            </p:cNvCxnSpPr>
            <p:nvPr/>
          </p:nvCxnSpPr>
          <p:spPr>
            <a:xfrm flipH="1">
              <a:off x="5503402" y="3570517"/>
              <a:ext cx="1768256" cy="17915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825046"/>
          </a:xfrm>
        </p:spPr>
        <p:txBody>
          <a:bodyPr/>
          <a:lstStyle/>
          <a:p>
            <a:r>
              <a:rPr lang="zh-CN" altLang="en-US" dirty="0"/>
              <a:t>属性文法例（续） </a:t>
            </a:r>
          </a:p>
        </p:txBody>
      </p:sp>
      <p:sp>
        <p:nvSpPr>
          <p:cNvPr id="3" name="内容占位符 2"/>
          <p:cNvSpPr>
            <a:spLocks noGrp="1"/>
          </p:cNvSpPr>
          <p:nvPr>
            <p:ph idx="1"/>
          </p:nvPr>
        </p:nvSpPr>
        <p:spPr>
          <a:xfrm>
            <a:off x="338370" y="1825626"/>
            <a:ext cx="3653064" cy="975632"/>
          </a:xfrm>
        </p:spPr>
        <p:txBody>
          <a:bodyPr/>
          <a:lstStyle/>
          <a:p>
            <a:pPr>
              <a:lnSpc>
                <a:spcPct val="120000"/>
              </a:lnSpc>
            </a:pPr>
            <a:r>
              <a:rPr lang="zh-CN" altLang="en-US" sz="2400" dirty="0"/>
              <a:t>设表达式为</a:t>
            </a:r>
            <a:r>
              <a:rPr lang="en-US" altLang="zh-CN" sz="2400" dirty="0"/>
              <a:t>3</a:t>
            </a:r>
            <a:r>
              <a:rPr lang="zh-CN" altLang="en-US" sz="2400" dirty="0"/>
              <a:t>＊</a:t>
            </a:r>
            <a:r>
              <a:rPr lang="en-US" altLang="zh-CN" sz="2400" dirty="0"/>
              <a:t>5+4</a:t>
            </a:r>
            <a:r>
              <a:rPr lang="zh-CN" altLang="en-US" sz="2400" dirty="0"/>
              <a:t>，则语义动作打印数值</a:t>
            </a:r>
            <a:r>
              <a:rPr lang="en-US" altLang="zh-CN" sz="2400" dirty="0"/>
              <a:t>19</a:t>
            </a:r>
            <a:r>
              <a:rPr lang="zh-CN" altLang="en-US" sz="2400" dirty="0"/>
              <a:t>。</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12</a:t>
            </a:fld>
            <a:endParaRPr lang="zh-CN" altLang="en-US"/>
          </a:p>
        </p:txBody>
      </p:sp>
      <p:grpSp>
        <p:nvGrpSpPr>
          <p:cNvPr id="5" name="组合 4"/>
          <p:cNvGrpSpPr/>
          <p:nvPr/>
        </p:nvGrpSpPr>
        <p:grpSpPr>
          <a:xfrm>
            <a:off x="2003636" y="1992078"/>
            <a:ext cx="5741987" cy="4313238"/>
            <a:chOff x="1176338" y="1600200"/>
            <a:chExt cx="5741987" cy="4313238"/>
          </a:xfrm>
        </p:grpSpPr>
        <p:sp>
          <p:nvSpPr>
            <p:cNvPr id="6" name="Rectangle 4"/>
            <p:cNvSpPr>
              <a:spLocks noChangeArrowheads="1"/>
            </p:cNvSpPr>
            <p:nvPr/>
          </p:nvSpPr>
          <p:spPr bwMode="auto">
            <a:xfrm>
              <a:off x="4619625" y="1600200"/>
              <a:ext cx="339725" cy="39687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a:latin typeface="Times New Roman" pitchFamily="18" charset="0"/>
                  <a:ea typeface="宋体" pitchFamily="2" charset="-122"/>
                </a:rPr>
                <a:t>L</a:t>
              </a:r>
              <a:endParaRPr kumimoji="1" lang="en-US" altLang="zh-CN" sz="2400" b="0">
                <a:latin typeface="Times New Roman" pitchFamily="18" charset="0"/>
                <a:ea typeface="宋体" pitchFamily="2" charset="-122"/>
              </a:endParaRPr>
            </a:p>
          </p:txBody>
        </p:sp>
        <p:sp>
          <p:nvSpPr>
            <p:cNvPr id="7" name="Rectangle 5"/>
            <p:cNvSpPr>
              <a:spLocks noChangeArrowheads="1"/>
            </p:cNvSpPr>
            <p:nvPr/>
          </p:nvSpPr>
          <p:spPr bwMode="auto">
            <a:xfrm>
              <a:off x="5443538" y="1798638"/>
              <a:ext cx="184150" cy="457200"/>
            </a:xfrm>
            <a:prstGeom prst="rect">
              <a:avLst/>
            </a:prstGeom>
            <a:noFill/>
            <a:ln w="9525">
              <a:noFill/>
              <a:miter lim="800000"/>
              <a:headEnd/>
              <a:tailEnd/>
            </a:ln>
            <a:effectLst/>
          </p:spPr>
          <p:txBody>
            <a:bodyPr wrap="none" anchor="ctr">
              <a:spAutoFit/>
            </a:bodyPr>
            <a:lstStyle/>
            <a:p>
              <a:pPr algn="ctr">
                <a:buClrTx/>
                <a:buSzTx/>
                <a:buFontTx/>
                <a:buNone/>
              </a:pPr>
              <a:endParaRPr kumimoji="1" lang="zh-CN" altLang="zh-CN" sz="2400" b="0">
                <a:latin typeface="Times New Roman" pitchFamily="18" charset="0"/>
                <a:ea typeface="宋体" pitchFamily="2" charset="-122"/>
              </a:endParaRPr>
            </a:p>
          </p:txBody>
        </p:sp>
        <p:sp>
          <p:nvSpPr>
            <p:cNvPr id="8" name="Rectangle 6"/>
            <p:cNvSpPr>
              <a:spLocks noChangeArrowheads="1"/>
            </p:cNvSpPr>
            <p:nvPr/>
          </p:nvSpPr>
          <p:spPr bwMode="auto">
            <a:xfrm>
              <a:off x="4224338" y="2179638"/>
              <a:ext cx="10175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a:latin typeface="Times New Roman" pitchFamily="18" charset="0"/>
                  <a:ea typeface="宋体" pitchFamily="2" charset="-122"/>
                </a:rPr>
                <a:t>E.val=19</a:t>
              </a:r>
              <a:endParaRPr kumimoji="1" lang="en-US" altLang="zh-CN" sz="2400" b="0">
                <a:latin typeface="Times New Roman" pitchFamily="18" charset="0"/>
                <a:ea typeface="宋体" pitchFamily="2" charset="-122"/>
              </a:endParaRPr>
            </a:p>
          </p:txBody>
        </p:sp>
        <p:sp>
          <p:nvSpPr>
            <p:cNvPr id="9" name="Rectangle 7"/>
            <p:cNvSpPr>
              <a:spLocks noChangeArrowheads="1"/>
            </p:cNvSpPr>
            <p:nvPr/>
          </p:nvSpPr>
          <p:spPr bwMode="auto">
            <a:xfrm>
              <a:off x="2700338" y="2608262"/>
              <a:ext cx="10175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E.val=15</a:t>
              </a:r>
              <a:endParaRPr kumimoji="1" lang="en-US" altLang="zh-CN" sz="2400" b="0" dirty="0">
                <a:latin typeface="Times New Roman" pitchFamily="18" charset="0"/>
                <a:ea typeface="宋体" pitchFamily="2" charset="-122"/>
              </a:endParaRPr>
            </a:p>
          </p:txBody>
        </p:sp>
        <p:sp>
          <p:nvSpPr>
            <p:cNvPr id="10" name="Line 8"/>
            <p:cNvSpPr>
              <a:spLocks noChangeShapeType="1"/>
            </p:cNvSpPr>
            <p:nvPr/>
          </p:nvSpPr>
          <p:spPr bwMode="auto">
            <a:xfrm>
              <a:off x="4757738" y="1951038"/>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1" name="Line 9"/>
            <p:cNvSpPr>
              <a:spLocks noChangeShapeType="1"/>
            </p:cNvSpPr>
            <p:nvPr/>
          </p:nvSpPr>
          <p:spPr bwMode="auto">
            <a:xfrm flipH="1">
              <a:off x="3690938" y="2484438"/>
              <a:ext cx="457200" cy="228600"/>
            </a:xfrm>
            <a:prstGeom prst="line">
              <a:avLst/>
            </a:prstGeom>
            <a:noFill/>
            <a:ln w="9525">
              <a:solidFill>
                <a:schemeClr val="tx1"/>
              </a:solidFill>
              <a:round/>
              <a:headEnd/>
              <a:tailEnd/>
            </a:ln>
            <a:effectLst/>
          </p:spPr>
          <p:txBody>
            <a:bodyPr wrap="none" anchor="ctr"/>
            <a:lstStyle/>
            <a:p>
              <a:endParaRPr lang="zh-CN" altLang="en-US"/>
            </a:p>
          </p:txBody>
        </p:sp>
        <p:sp>
          <p:nvSpPr>
            <p:cNvPr id="12" name="Line 10"/>
            <p:cNvSpPr>
              <a:spLocks noChangeShapeType="1"/>
            </p:cNvSpPr>
            <p:nvPr/>
          </p:nvSpPr>
          <p:spPr bwMode="auto">
            <a:xfrm>
              <a:off x="3157538" y="2941638"/>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3" name="Line 11"/>
            <p:cNvSpPr>
              <a:spLocks noChangeShapeType="1"/>
            </p:cNvSpPr>
            <p:nvPr/>
          </p:nvSpPr>
          <p:spPr bwMode="auto">
            <a:xfrm>
              <a:off x="5214938" y="2484438"/>
              <a:ext cx="457200" cy="228600"/>
            </a:xfrm>
            <a:prstGeom prst="line">
              <a:avLst/>
            </a:prstGeom>
            <a:noFill/>
            <a:ln w="9525">
              <a:solidFill>
                <a:schemeClr val="tx1"/>
              </a:solidFill>
              <a:round/>
              <a:headEnd/>
              <a:tailEnd/>
            </a:ln>
            <a:effectLst/>
          </p:spPr>
          <p:txBody>
            <a:bodyPr wrap="none" anchor="ctr"/>
            <a:lstStyle/>
            <a:p>
              <a:endParaRPr lang="zh-CN" altLang="en-US"/>
            </a:p>
          </p:txBody>
        </p:sp>
        <p:sp>
          <p:nvSpPr>
            <p:cNvPr id="14" name="Rectangle 12"/>
            <p:cNvSpPr>
              <a:spLocks noChangeArrowheads="1"/>
            </p:cNvSpPr>
            <p:nvPr/>
          </p:nvSpPr>
          <p:spPr bwMode="auto">
            <a:xfrm>
              <a:off x="5672138" y="2608262"/>
              <a:ext cx="903287" cy="366712"/>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kumimoji="1" lang="en-US" altLang="zh-CN" b="0" dirty="0">
                  <a:latin typeface="Times New Roman" pitchFamily="18" charset="0"/>
                  <a:ea typeface="宋体" pitchFamily="2" charset="-122"/>
                </a:rPr>
                <a:t>T.val=4</a:t>
              </a:r>
              <a:endParaRPr kumimoji="1" lang="en-US" altLang="zh-CN" sz="2400" b="0" dirty="0">
                <a:latin typeface="Times New Roman" pitchFamily="18" charset="0"/>
                <a:ea typeface="宋体" pitchFamily="2" charset="-122"/>
              </a:endParaRPr>
            </a:p>
          </p:txBody>
        </p:sp>
        <p:sp>
          <p:nvSpPr>
            <p:cNvPr id="15" name="Line 13"/>
            <p:cNvSpPr>
              <a:spLocks noChangeShapeType="1"/>
            </p:cNvSpPr>
            <p:nvPr/>
          </p:nvSpPr>
          <p:spPr bwMode="auto">
            <a:xfrm>
              <a:off x="6129338" y="2941638"/>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6" name="Rectangle 14"/>
            <p:cNvSpPr>
              <a:spLocks noChangeArrowheads="1"/>
            </p:cNvSpPr>
            <p:nvPr/>
          </p:nvSpPr>
          <p:spPr bwMode="auto">
            <a:xfrm>
              <a:off x="2643188" y="3170238"/>
              <a:ext cx="1017587" cy="366712"/>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kumimoji="1" lang="en-US" altLang="zh-CN" b="0">
                  <a:latin typeface="Times New Roman" pitchFamily="18" charset="0"/>
                  <a:ea typeface="宋体" pitchFamily="2" charset="-122"/>
                </a:rPr>
                <a:t>T.val=15</a:t>
              </a:r>
              <a:endParaRPr kumimoji="1" lang="en-US" altLang="zh-CN" sz="2400" b="0">
                <a:latin typeface="Times New Roman" pitchFamily="18" charset="0"/>
                <a:ea typeface="宋体" pitchFamily="2" charset="-122"/>
              </a:endParaRPr>
            </a:p>
          </p:txBody>
        </p:sp>
        <p:sp>
          <p:nvSpPr>
            <p:cNvPr id="17" name="Rectangle 15"/>
            <p:cNvSpPr>
              <a:spLocks noChangeArrowheads="1"/>
            </p:cNvSpPr>
            <p:nvPr/>
          </p:nvSpPr>
          <p:spPr bwMode="auto">
            <a:xfrm>
              <a:off x="5672138" y="3170238"/>
              <a:ext cx="8905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a:latin typeface="Times New Roman" pitchFamily="18" charset="0"/>
                  <a:ea typeface="宋体" pitchFamily="2" charset="-122"/>
                </a:rPr>
                <a:t>F.val=4</a:t>
              </a:r>
              <a:endParaRPr kumimoji="1" lang="en-US" altLang="zh-CN" sz="2400" b="0">
                <a:latin typeface="Times New Roman" pitchFamily="18" charset="0"/>
                <a:ea typeface="宋体" pitchFamily="2" charset="-122"/>
              </a:endParaRPr>
            </a:p>
          </p:txBody>
        </p:sp>
        <p:sp>
          <p:nvSpPr>
            <p:cNvPr id="18" name="Line 16"/>
            <p:cNvSpPr>
              <a:spLocks noChangeShapeType="1"/>
            </p:cNvSpPr>
            <p:nvPr/>
          </p:nvSpPr>
          <p:spPr bwMode="auto">
            <a:xfrm>
              <a:off x="6129338" y="3170238"/>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19" name="Line 17"/>
            <p:cNvSpPr>
              <a:spLocks noChangeShapeType="1"/>
            </p:cNvSpPr>
            <p:nvPr/>
          </p:nvSpPr>
          <p:spPr bwMode="auto">
            <a:xfrm>
              <a:off x="6129338" y="350361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0" name="Line 18"/>
            <p:cNvSpPr>
              <a:spLocks noChangeShapeType="1"/>
            </p:cNvSpPr>
            <p:nvPr/>
          </p:nvSpPr>
          <p:spPr bwMode="auto">
            <a:xfrm>
              <a:off x="3157538" y="350361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1" name="Rectangle 19"/>
            <p:cNvSpPr>
              <a:spLocks noChangeArrowheads="1"/>
            </p:cNvSpPr>
            <p:nvPr/>
          </p:nvSpPr>
          <p:spPr bwMode="auto">
            <a:xfrm>
              <a:off x="1474788" y="3551238"/>
              <a:ext cx="9032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T.val=3</a:t>
              </a:r>
              <a:endParaRPr kumimoji="1" lang="en-US" altLang="zh-CN" sz="2400" b="0" dirty="0">
                <a:latin typeface="Times New Roman" pitchFamily="18" charset="0"/>
                <a:ea typeface="宋体" pitchFamily="2" charset="-122"/>
              </a:endParaRPr>
            </a:p>
          </p:txBody>
        </p:sp>
        <p:sp>
          <p:nvSpPr>
            <p:cNvPr id="22" name="Line 20"/>
            <p:cNvSpPr>
              <a:spLocks noChangeShapeType="1"/>
            </p:cNvSpPr>
            <p:nvPr/>
          </p:nvSpPr>
          <p:spPr bwMode="auto">
            <a:xfrm flipH="1">
              <a:off x="2319338" y="3398838"/>
              <a:ext cx="457200" cy="228600"/>
            </a:xfrm>
            <a:prstGeom prst="line">
              <a:avLst/>
            </a:prstGeom>
            <a:noFill/>
            <a:ln w="9525">
              <a:solidFill>
                <a:schemeClr val="tx1"/>
              </a:solidFill>
              <a:round/>
              <a:headEnd/>
              <a:tailEnd/>
            </a:ln>
            <a:effectLst/>
          </p:spPr>
          <p:txBody>
            <a:bodyPr wrap="none" anchor="ctr"/>
            <a:lstStyle/>
            <a:p>
              <a:endParaRPr lang="zh-CN" altLang="en-US"/>
            </a:p>
          </p:txBody>
        </p:sp>
        <p:sp>
          <p:nvSpPr>
            <p:cNvPr id="23" name="Line 21"/>
            <p:cNvSpPr>
              <a:spLocks noChangeShapeType="1"/>
            </p:cNvSpPr>
            <p:nvPr/>
          </p:nvSpPr>
          <p:spPr bwMode="auto">
            <a:xfrm>
              <a:off x="1938338" y="3932238"/>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4" name="Rectangle 22"/>
            <p:cNvSpPr>
              <a:spLocks noChangeArrowheads="1"/>
            </p:cNvSpPr>
            <p:nvPr/>
          </p:nvSpPr>
          <p:spPr bwMode="auto">
            <a:xfrm>
              <a:off x="1404938" y="4237038"/>
              <a:ext cx="8905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a:latin typeface="Times New Roman" pitchFamily="18" charset="0"/>
                  <a:ea typeface="宋体" pitchFamily="2" charset="-122"/>
                </a:rPr>
                <a:t>F.val=3</a:t>
              </a:r>
              <a:endParaRPr kumimoji="1" lang="en-US" altLang="zh-CN" sz="2400" b="0">
                <a:latin typeface="Times New Roman" pitchFamily="18" charset="0"/>
                <a:ea typeface="宋体" pitchFamily="2" charset="-122"/>
              </a:endParaRPr>
            </a:p>
          </p:txBody>
        </p:sp>
        <p:sp>
          <p:nvSpPr>
            <p:cNvPr id="25" name="Line 23"/>
            <p:cNvSpPr>
              <a:spLocks noChangeShapeType="1"/>
            </p:cNvSpPr>
            <p:nvPr/>
          </p:nvSpPr>
          <p:spPr bwMode="auto">
            <a:xfrm>
              <a:off x="1938338" y="4618038"/>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6" name="Line 24"/>
            <p:cNvSpPr>
              <a:spLocks noChangeShapeType="1"/>
            </p:cNvSpPr>
            <p:nvPr/>
          </p:nvSpPr>
          <p:spPr bwMode="auto">
            <a:xfrm>
              <a:off x="4757738" y="2560638"/>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27" name="Rectangle 25"/>
            <p:cNvSpPr>
              <a:spLocks noChangeArrowheads="1"/>
            </p:cNvSpPr>
            <p:nvPr/>
          </p:nvSpPr>
          <p:spPr bwMode="auto">
            <a:xfrm>
              <a:off x="4376738" y="3475038"/>
              <a:ext cx="8905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a:latin typeface="Times New Roman" pitchFamily="18" charset="0"/>
                  <a:ea typeface="宋体" pitchFamily="2" charset="-122"/>
                </a:rPr>
                <a:t>F.val=5</a:t>
              </a:r>
              <a:endParaRPr kumimoji="1" lang="en-US" altLang="zh-CN" sz="2400" b="0">
                <a:latin typeface="Times New Roman" pitchFamily="18" charset="0"/>
                <a:ea typeface="宋体" pitchFamily="2" charset="-122"/>
              </a:endParaRPr>
            </a:p>
          </p:txBody>
        </p:sp>
        <p:sp>
          <p:nvSpPr>
            <p:cNvPr id="28" name="Line 26"/>
            <p:cNvSpPr>
              <a:spLocks noChangeShapeType="1"/>
            </p:cNvSpPr>
            <p:nvPr/>
          </p:nvSpPr>
          <p:spPr bwMode="auto">
            <a:xfrm>
              <a:off x="3767138" y="3398838"/>
              <a:ext cx="533400" cy="228600"/>
            </a:xfrm>
            <a:prstGeom prst="line">
              <a:avLst/>
            </a:prstGeom>
            <a:noFill/>
            <a:ln w="9525">
              <a:solidFill>
                <a:schemeClr val="tx1"/>
              </a:solidFill>
              <a:round/>
              <a:headEnd/>
              <a:tailEnd/>
            </a:ln>
            <a:effectLst/>
          </p:spPr>
          <p:txBody>
            <a:bodyPr wrap="none" anchor="ctr"/>
            <a:lstStyle/>
            <a:p>
              <a:endParaRPr lang="zh-CN" altLang="en-US"/>
            </a:p>
          </p:txBody>
        </p:sp>
        <p:sp>
          <p:nvSpPr>
            <p:cNvPr id="29" name="Line 27"/>
            <p:cNvSpPr>
              <a:spLocks noChangeShapeType="1"/>
            </p:cNvSpPr>
            <p:nvPr/>
          </p:nvSpPr>
          <p:spPr bwMode="auto">
            <a:xfrm>
              <a:off x="4757738" y="3856038"/>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30" name="Rectangle 28"/>
            <p:cNvSpPr>
              <a:spLocks noChangeArrowheads="1"/>
            </p:cNvSpPr>
            <p:nvPr/>
          </p:nvSpPr>
          <p:spPr bwMode="auto">
            <a:xfrm>
              <a:off x="5456238" y="3792538"/>
              <a:ext cx="14620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a:latin typeface="Times New Roman" pitchFamily="18" charset="0"/>
                  <a:ea typeface="宋体" pitchFamily="2" charset="-122"/>
                </a:rPr>
                <a:t>digit.lexval=4</a:t>
              </a:r>
              <a:endParaRPr kumimoji="1" lang="en-US" altLang="zh-CN" sz="2400" b="0">
                <a:latin typeface="Times New Roman" pitchFamily="18" charset="0"/>
                <a:ea typeface="宋体" pitchFamily="2" charset="-122"/>
              </a:endParaRPr>
            </a:p>
          </p:txBody>
        </p:sp>
        <p:sp>
          <p:nvSpPr>
            <p:cNvPr id="31" name="Rectangle 29"/>
            <p:cNvSpPr>
              <a:spLocks noChangeArrowheads="1"/>
            </p:cNvSpPr>
            <p:nvPr/>
          </p:nvSpPr>
          <p:spPr bwMode="auto">
            <a:xfrm>
              <a:off x="4071938" y="4237038"/>
              <a:ext cx="14620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a:latin typeface="Times New Roman" pitchFamily="18" charset="0"/>
                  <a:ea typeface="宋体" pitchFamily="2" charset="-122"/>
                </a:rPr>
                <a:t>digit.lexval=5</a:t>
              </a:r>
              <a:endParaRPr kumimoji="1" lang="en-US" altLang="zh-CN" sz="2400" b="0">
                <a:latin typeface="Times New Roman" pitchFamily="18" charset="0"/>
                <a:ea typeface="宋体" pitchFamily="2" charset="-122"/>
              </a:endParaRPr>
            </a:p>
          </p:txBody>
        </p:sp>
        <p:sp>
          <p:nvSpPr>
            <p:cNvPr id="32" name="Rectangle 30"/>
            <p:cNvSpPr>
              <a:spLocks noChangeArrowheads="1"/>
            </p:cNvSpPr>
            <p:nvPr/>
          </p:nvSpPr>
          <p:spPr bwMode="auto">
            <a:xfrm>
              <a:off x="1176338" y="4922838"/>
              <a:ext cx="1462087" cy="36671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a:latin typeface="Times New Roman" pitchFamily="18" charset="0"/>
                  <a:ea typeface="宋体" pitchFamily="2" charset="-122"/>
                </a:rPr>
                <a:t>digit.lexval=3</a:t>
              </a:r>
              <a:endParaRPr kumimoji="1" lang="en-US" altLang="zh-CN" sz="2400" b="0">
                <a:latin typeface="Times New Roman" pitchFamily="18" charset="0"/>
                <a:ea typeface="宋体" pitchFamily="2" charset="-122"/>
              </a:endParaRPr>
            </a:p>
          </p:txBody>
        </p:sp>
        <p:sp>
          <p:nvSpPr>
            <p:cNvPr id="33" name="Rectangle 31"/>
            <p:cNvSpPr>
              <a:spLocks noChangeArrowheads="1"/>
            </p:cNvSpPr>
            <p:nvPr/>
          </p:nvSpPr>
          <p:spPr bwMode="auto">
            <a:xfrm>
              <a:off x="4605338" y="2941638"/>
              <a:ext cx="271462" cy="274637"/>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1200">
                  <a:latin typeface="Times New Roman" pitchFamily="18" charset="0"/>
                  <a:ea typeface="宋体" pitchFamily="2" charset="-122"/>
                </a:rPr>
                <a:t>+</a:t>
              </a:r>
              <a:endParaRPr kumimoji="1" lang="en-US" altLang="zh-CN" sz="2400" b="0">
                <a:latin typeface="Times New Roman" pitchFamily="18" charset="0"/>
                <a:ea typeface="宋体" pitchFamily="2" charset="-122"/>
              </a:endParaRPr>
            </a:p>
          </p:txBody>
        </p:sp>
        <p:sp>
          <p:nvSpPr>
            <p:cNvPr id="34" name="Rectangle 32"/>
            <p:cNvSpPr>
              <a:spLocks noChangeArrowheads="1"/>
            </p:cNvSpPr>
            <p:nvPr/>
          </p:nvSpPr>
          <p:spPr bwMode="auto">
            <a:xfrm>
              <a:off x="3005138" y="3779838"/>
              <a:ext cx="285750" cy="33655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1600">
                  <a:latin typeface="Times New Roman" pitchFamily="18" charset="0"/>
                  <a:ea typeface="宋体" pitchFamily="2" charset="-122"/>
                </a:rPr>
                <a:t>*</a:t>
              </a:r>
              <a:endParaRPr kumimoji="1" lang="en-US" altLang="zh-CN" sz="2400" b="0">
                <a:latin typeface="Times New Roman" pitchFamily="18" charset="0"/>
                <a:ea typeface="宋体" pitchFamily="2" charset="-122"/>
              </a:endParaRPr>
            </a:p>
          </p:txBody>
        </p:sp>
        <p:sp>
          <p:nvSpPr>
            <p:cNvPr id="35" name="Rectangle 33"/>
            <p:cNvSpPr>
              <a:spLocks noChangeArrowheads="1"/>
            </p:cNvSpPr>
            <p:nvPr/>
          </p:nvSpPr>
          <p:spPr bwMode="auto">
            <a:xfrm>
              <a:off x="2987675" y="5516563"/>
              <a:ext cx="2881313" cy="39687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a:solidFill>
                    <a:srgbClr val="1E1CE3"/>
                  </a:solidFill>
                  <a:latin typeface="楷体" pitchFamily="49" charset="-122"/>
                  <a:ea typeface="楷体" pitchFamily="49" charset="-122"/>
                </a:rPr>
                <a:t>3*5+4</a:t>
              </a:r>
              <a:r>
                <a:rPr kumimoji="1" lang="zh-CN" altLang="zh-CN" sz="2000" dirty="0">
                  <a:solidFill>
                    <a:srgbClr val="1E1CE3"/>
                  </a:solidFill>
                  <a:latin typeface="楷体" pitchFamily="49" charset="-122"/>
                  <a:ea typeface="楷体" pitchFamily="49" charset="-122"/>
                </a:rPr>
                <a:t>的带注释的分析树</a:t>
              </a:r>
              <a:endParaRPr kumimoji="1" lang="zh-CN" altLang="en-US" sz="2400" b="0" dirty="0">
                <a:solidFill>
                  <a:srgbClr val="1E1CE3"/>
                </a:solidFill>
                <a:latin typeface="楷体" pitchFamily="49" charset="-122"/>
                <a:ea typeface="楷体" pitchFamily="49" charset="-122"/>
              </a:endParaRPr>
            </a:p>
          </p:txBody>
        </p:sp>
      </p:grpSp>
      <p:sp>
        <p:nvSpPr>
          <p:cNvPr id="36" name="Rectangle 33"/>
          <p:cNvSpPr>
            <a:spLocks noChangeArrowheads="1"/>
          </p:cNvSpPr>
          <p:nvPr/>
        </p:nvSpPr>
        <p:spPr bwMode="auto">
          <a:xfrm>
            <a:off x="204094" y="4883567"/>
            <a:ext cx="1467068" cy="400110"/>
          </a:xfrm>
          <a:prstGeom prst="rect">
            <a:avLst/>
          </a:prstGeom>
          <a:noFill/>
          <a:ln w="9525">
            <a:noFill/>
            <a:miter lim="800000"/>
            <a:headEnd/>
            <a:tailEnd/>
          </a:ln>
          <a:effectLst/>
        </p:spPr>
        <p:txBody>
          <a:bodyPr wrap="none" anchor="ctr">
            <a:spAutoFit/>
          </a:bodyPr>
          <a:lstStyle/>
          <a:p>
            <a:pPr algn="ctr">
              <a:buClrTx/>
              <a:buSzTx/>
              <a:buFontTx/>
              <a:buNone/>
            </a:pPr>
            <a:r>
              <a:rPr kumimoji="1" lang="zh-CN" altLang="zh-CN" sz="2000" dirty="0">
                <a:solidFill>
                  <a:srgbClr val="C00000"/>
                </a:solidFill>
                <a:latin typeface="楷体" pitchFamily="49" charset="-122"/>
                <a:ea typeface="楷体" pitchFamily="49" charset="-122"/>
              </a:rPr>
              <a:t>注释分析树</a:t>
            </a:r>
            <a:endParaRPr kumimoji="1" lang="zh-CN" altLang="en-US" sz="2400" b="0" dirty="0">
              <a:solidFill>
                <a:srgbClr val="C00000"/>
              </a:solidFill>
              <a:latin typeface="楷体" pitchFamily="49" charset="-122"/>
              <a:ea typeface="楷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6632"/>
            <a:ext cx="7886700" cy="759619"/>
          </a:xfrm>
        </p:spPr>
        <p:txBody>
          <a:bodyPr/>
          <a:lstStyle/>
          <a:p>
            <a:r>
              <a:rPr lang="zh-CN" altLang="en-US" dirty="0"/>
              <a:t>继承属性</a:t>
            </a:r>
            <a:r>
              <a:rPr lang="en-US" altLang="zh-CN" dirty="0"/>
              <a:t>-</a:t>
            </a:r>
            <a:r>
              <a:rPr lang="zh-CN" altLang="en-US" dirty="0"/>
              <a:t>图示</a:t>
            </a:r>
          </a:p>
        </p:txBody>
      </p:sp>
      <p:sp>
        <p:nvSpPr>
          <p:cNvPr id="3" name="内容占位符 2"/>
          <p:cNvSpPr>
            <a:spLocks noGrp="1"/>
          </p:cNvSpPr>
          <p:nvPr>
            <p:ph idx="1"/>
          </p:nvPr>
        </p:nvSpPr>
        <p:spPr>
          <a:xfrm>
            <a:off x="395536" y="980728"/>
            <a:ext cx="8055429" cy="648072"/>
          </a:xfrm>
        </p:spPr>
        <p:txBody>
          <a:bodyPr/>
          <a:lstStyle/>
          <a:p>
            <a:pPr>
              <a:buNone/>
            </a:pPr>
            <a:r>
              <a:rPr lang="en-US" altLang="zh-CN" sz="2400" dirty="0"/>
              <a:t>A</a:t>
            </a:r>
            <a:r>
              <a:rPr lang="zh-CN" altLang="en-US" sz="2400" dirty="0">
                <a:latin typeface="宋体" pitchFamily="2" charset="-122"/>
                <a:ea typeface="宋体" pitchFamily="2" charset="-122"/>
              </a:rPr>
              <a:t>→</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n</a:t>
            </a:r>
            <a:r>
              <a:rPr lang="en-US" altLang="zh-CN" sz="2400" dirty="0"/>
              <a:t>           </a:t>
            </a:r>
            <a:r>
              <a:rPr lang="en-US" altLang="zh-CN" sz="2400" dirty="0" err="1"/>
              <a:t>X</a:t>
            </a:r>
            <a:r>
              <a:rPr lang="en-US" altLang="zh-CN" sz="2400" baseline="-25000" dirty="0" err="1"/>
              <a:t>i</a:t>
            </a:r>
            <a:r>
              <a:rPr lang="en-US" altLang="zh-CN" sz="2400" dirty="0" err="1"/>
              <a:t>.in</a:t>
            </a:r>
            <a:r>
              <a:rPr lang="en-US" altLang="zh-CN" sz="2400" dirty="0"/>
              <a:t>=f(c,c</a:t>
            </a:r>
            <a:r>
              <a:rPr lang="en-US" altLang="zh-CN" sz="2400" baseline="-25000" dirty="0"/>
              <a:t>1</a:t>
            </a:r>
            <a:r>
              <a:rPr lang="en-US" altLang="zh-CN" sz="2400" dirty="0"/>
              <a:t>,c</a:t>
            </a:r>
            <a:r>
              <a:rPr lang="en-US" altLang="zh-CN" sz="2400" baseline="-25000" dirty="0"/>
              <a:t>2</a:t>
            </a:r>
            <a:r>
              <a:rPr lang="en-US" altLang="zh-CN" sz="2400" dirty="0"/>
              <a:t>,...,c</a:t>
            </a:r>
            <a:r>
              <a:rPr lang="en-US" altLang="zh-CN" sz="2400" baseline="-25000" dirty="0"/>
              <a:t>k</a:t>
            </a:r>
            <a:r>
              <a:rPr lang="en-US" altLang="zh-CN" sz="2400" dirty="0"/>
              <a:t>)</a:t>
            </a:r>
            <a:endParaRPr lang="zh-CN" altLang="en-US" sz="2400" dirty="0"/>
          </a:p>
        </p:txBody>
      </p:sp>
      <p:sp>
        <p:nvSpPr>
          <p:cNvPr id="4" name="灯片编号占位符 3"/>
          <p:cNvSpPr>
            <a:spLocks noGrp="1"/>
          </p:cNvSpPr>
          <p:nvPr>
            <p:ph type="sldNum" sz="quarter" idx="12"/>
          </p:nvPr>
        </p:nvSpPr>
        <p:spPr>
          <a:xfrm>
            <a:off x="8572058" y="6407358"/>
            <a:ext cx="392430" cy="334010"/>
          </a:xfrm>
        </p:spPr>
        <p:txBody>
          <a:bodyPr/>
          <a:lstStyle/>
          <a:p>
            <a:pPr>
              <a:defRPr/>
            </a:pPr>
            <a:fld id="{8465E9D2-AF38-408B-950D-8AFF0F97D13E}" type="slidenum">
              <a:rPr lang="zh-CN" altLang="en-US" smtClean="0"/>
              <a:pPr>
                <a:defRPr/>
              </a:pPr>
              <a:t>13</a:t>
            </a:fld>
            <a:endParaRPr lang="zh-CN" altLang="en-US"/>
          </a:p>
        </p:txBody>
      </p:sp>
      <p:grpSp>
        <p:nvGrpSpPr>
          <p:cNvPr id="5" name="组合 51"/>
          <p:cNvGrpSpPr>
            <a:grpSpLocks noChangeAspect="1"/>
          </p:cNvGrpSpPr>
          <p:nvPr/>
        </p:nvGrpSpPr>
        <p:grpSpPr>
          <a:xfrm>
            <a:off x="107504" y="1618714"/>
            <a:ext cx="5960935" cy="2314342"/>
            <a:chOff x="1734456" y="3003861"/>
            <a:chExt cx="6227749" cy="2417933"/>
          </a:xfrm>
        </p:grpSpPr>
        <p:grpSp>
          <p:nvGrpSpPr>
            <p:cNvPr id="6" name="组合 37"/>
            <p:cNvGrpSpPr/>
            <p:nvPr/>
          </p:nvGrpSpPr>
          <p:grpSpPr>
            <a:xfrm>
              <a:off x="1734456" y="3008739"/>
              <a:ext cx="5455164" cy="2147877"/>
              <a:chOff x="1734456" y="2873829"/>
              <a:chExt cx="5455164" cy="2147877"/>
            </a:xfrm>
          </p:grpSpPr>
          <p:sp>
            <p:nvSpPr>
              <p:cNvPr id="7" name="矩形 6"/>
              <p:cNvSpPr/>
              <p:nvPr/>
            </p:nvSpPr>
            <p:spPr>
              <a:xfrm>
                <a:off x="2778656" y="2873829"/>
                <a:ext cx="435428" cy="348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rPr>
                  <a:t>A</a:t>
                </a:r>
                <a:endParaRPr lang="zh-CN" altLang="en-US" sz="2000" dirty="0">
                  <a:solidFill>
                    <a:srgbClr val="002060"/>
                  </a:solidFill>
                </a:endParaRPr>
              </a:p>
            </p:txBody>
          </p:sp>
          <p:sp>
            <p:nvSpPr>
              <p:cNvPr id="9" name="矩形 8"/>
              <p:cNvSpPr/>
              <p:nvPr/>
            </p:nvSpPr>
            <p:spPr>
              <a:xfrm>
                <a:off x="5420780" y="3243722"/>
                <a:ext cx="1768840" cy="388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1</a:t>
                </a:r>
                <a:r>
                  <a:rPr lang="zh-CN" altLang="en-US" sz="2000" dirty="0">
                    <a:solidFill>
                      <a:schemeClr val="tx1"/>
                    </a:solidFill>
                    <a:latin typeface="楷体" pitchFamily="49" charset="-122"/>
                    <a:ea typeface="楷体" pitchFamily="49" charset="-122"/>
                  </a:rPr>
                  <a:t>≤</a:t>
                </a:r>
                <a:r>
                  <a:rPr lang="en-US" altLang="zh-CN" sz="2000" dirty="0">
                    <a:solidFill>
                      <a:schemeClr val="tx1"/>
                    </a:solidFill>
                    <a:latin typeface="楷体" pitchFamily="49" charset="-122"/>
                    <a:ea typeface="楷体" pitchFamily="49" charset="-122"/>
                  </a:rPr>
                  <a:t>k</a:t>
                </a:r>
                <a:r>
                  <a:rPr lang="zh-CN" altLang="en-US" sz="2000" dirty="0">
                    <a:solidFill>
                      <a:schemeClr val="tx1"/>
                    </a:solidFill>
                    <a:latin typeface="楷体" pitchFamily="49" charset="-122"/>
                    <a:ea typeface="楷体" pitchFamily="49" charset="-122"/>
                  </a:rPr>
                  <a:t>＜</a:t>
                </a:r>
                <a:r>
                  <a:rPr lang="en-US" altLang="zh-CN" sz="2000" dirty="0" err="1">
                    <a:solidFill>
                      <a:schemeClr val="tx1"/>
                    </a:solidFill>
                    <a:latin typeface="楷体" pitchFamily="49" charset="-122"/>
                    <a:ea typeface="楷体" pitchFamily="49" charset="-122"/>
                  </a:rPr>
                  <a:t>i</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n</a:t>
                </a:r>
                <a:endParaRPr lang="zh-CN" altLang="en-US" sz="2000" dirty="0">
                  <a:solidFill>
                    <a:schemeClr val="tx1"/>
                  </a:solidFill>
                  <a:latin typeface="楷体" pitchFamily="49" charset="-122"/>
                  <a:ea typeface="楷体" pitchFamily="49" charset="-122"/>
                </a:endParaRPr>
              </a:p>
            </p:txBody>
          </p:sp>
          <p:sp>
            <p:nvSpPr>
              <p:cNvPr id="10" name="矩形 9"/>
              <p:cNvSpPr/>
              <p:nvPr/>
            </p:nvSpPr>
            <p:spPr>
              <a:xfrm>
                <a:off x="2984589" y="4430530"/>
                <a:ext cx="660400" cy="37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rPr>
                  <a:t>X</a:t>
                </a:r>
                <a:r>
                  <a:rPr lang="en-US" altLang="zh-CN" sz="2000" baseline="-25000" dirty="0">
                    <a:solidFill>
                      <a:srgbClr val="002060"/>
                    </a:solidFill>
                  </a:rPr>
                  <a:t>2</a:t>
                </a:r>
                <a:endParaRPr lang="zh-CN" altLang="en-US" sz="2000" baseline="-25000" dirty="0">
                  <a:solidFill>
                    <a:srgbClr val="002060"/>
                  </a:solidFill>
                </a:endParaRPr>
              </a:p>
            </p:txBody>
          </p:sp>
          <p:sp>
            <p:nvSpPr>
              <p:cNvPr id="11" name="矩形 10"/>
              <p:cNvSpPr/>
              <p:nvPr/>
            </p:nvSpPr>
            <p:spPr>
              <a:xfrm>
                <a:off x="4903917" y="4506668"/>
                <a:ext cx="504000" cy="348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rPr>
                  <a:t>.c</a:t>
                </a:r>
                <a:r>
                  <a:rPr lang="en-US" altLang="zh-CN" sz="2000" baseline="-25000" dirty="0">
                    <a:solidFill>
                      <a:srgbClr val="002060"/>
                    </a:solidFill>
                  </a:rPr>
                  <a:t>k</a:t>
                </a:r>
                <a:endParaRPr lang="zh-CN" altLang="en-US" sz="2000" baseline="-25000" dirty="0">
                  <a:solidFill>
                    <a:srgbClr val="002060"/>
                  </a:solidFill>
                </a:endParaRPr>
              </a:p>
            </p:txBody>
          </p:sp>
          <p:sp>
            <p:nvSpPr>
              <p:cNvPr id="12" name="矩形 11"/>
              <p:cNvSpPr/>
              <p:nvPr/>
            </p:nvSpPr>
            <p:spPr>
              <a:xfrm>
                <a:off x="1734456" y="4401501"/>
                <a:ext cx="703943" cy="3991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rPr>
                  <a:t>X</a:t>
                </a:r>
                <a:r>
                  <a:rPr lang="en-US" altLang="zh-CN" sz="2000" baseline="-25000" dirty="0">
                    <a:solidFill>
                      <a:srgbClr val="002060"/>
                    </a:solidFill>
                  </a:rPr>
                  <a:t>1</a:t>
                </a:r>
                <a:endParaRPr lang="zh-CN" altLang="en-US" sz="2000" baseline="-25000" dirty="0">
                  <a:solidFill>
                    <a:srgbClr val="002060"/>
                  </a:solidFill>
                </a:endParaRPr>
              </a:p>
            </p:txBody>
          </p:sp>
          <p:sp>
            <p:nvSpPr>
              <p:cNvPr id="13" name="矩形 12"/>
              <p:cNvSpPr/>
              <p:nvPr/>
            </p:nvSpPr>
            <p:spPr>
              <a:xfrm>
                <a:off x="3366296" y="4506669"/>
                <a:ext cx="504000" cy="348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rPr>
                  <a:t>.c</a:t>
                </a:r>
                <a:r>
                  <a:rPr lang="en-US" altLang="zh-CN" sz="2000" baseline="-25000" dirty="0">
                    <a:solidFill>
                      <a:srgbClr val="002060"/>
                    </a:solidFill>
                  </a:rPr>
                  <a:t>2</a:t>
                </a:r>
                <a:endParaRPr lang="zh-CN" altLang="en-US" sz="2000" baseline="-25000" dirty="0">
                  <a:solidFill>
                    <a:srgbClr val="002060"/>
                  </a:solidFill>
                </a:endParaRPr>
              </a:p>
            </p:txBody>
          </p:sp>
          <p:sp>
            <p:nvSpPr>
              <p:cNvPr id="14" name="矩形 13"/>
              <p:cNvSpPr/>
              <p:nvPr/>
            </p:nvSpPr>
            <p:spPr>
              <a:xfrm>
                <a:off x="2127965" y="4506669"/>
                <a:ext cx="504000" cy="348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rPr>
                  <a:t>.c</a:t>
                </a:r>
                <a:r>
                  <a:rPr lang="en-US" altLang="zh-CN" sz="2000" baseline="-25000" dirty="0">
                    <a:solidFill>
                      <a:srgbClr val="002060"/>
                    </a:solidFill>
                  </a:rPr>
                  <a:t>1</a:t>
                </a:r>
                <a:endParaRPr lang="zh-CN" altLang="en-US" sz="2000" baseline="-25000" dirty="0">
                  <a:solidFill>
                    <a:srgbClr val="002060"/>
                  </a:solidFill>
                </a:endParaRPr>
              </a:p>
            </p:txBody>
          </p:sp>
          <p:sp>
            <p:nvSpPr>
              <p:cNvPr id="15" name="矩形 14"/>
              <p:cNvSpPr/>
              <p:nvPr/>
            </p:nvSpPr>
            <p:spPr>
              <a:xfrm>
                <a:off x="4383313" y="4481330"/>
                <a:ext cx="972457"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zh-CN" sz="2000" dirty="0" err="1">
                    <a:solidFill>
                      <a:srgbClr val="002060"/>
                    </a:solidFill>
                  </a:rPr>
                  <a:t>X</a:t>
                </a:r>
                <a:r>
                  <a:rPr lang="en-US" altLang="zh-CN" sz="2000" baseline="-25000" dirty="0" err="1">
                    <a:solidFill>
                      <a:srgbClr val="002060"/>
                    </a:solidFill>
                  </a:rPr>
                  <a:t>k</a:t>
                </a:r>
                <a:endParaRPr lang="zh-CN" altLang="en-US" sz="2000" baseline="-25000" dirty="0">
                  <a:solidFill>
                    <a:srgbClr val="002060"/>
                  </a:solidFill>
                </a:endParaRPr>
              </a:p>
            </p:txBody>
          </p:sp>
          <p:cxnSp>
            <p:nvCxnSpPr>
              <p:cNvPr id="17" name="直接连接符 16"/>
              <p:cNvCxnSpPr>
                <a:stCxn id="7" idx="2"/>
                <a:endCxn id="12" idx="0"/>
              </p:cNvCxnSpPr>
              <p:nvPr/>
            </p:nvCxnSpPr>
            <p:spPr>
              <a:xfrm flipH="1">
                <a:off x="2086428" y="3222171"/>
                <a:ext cx="909942" cy="1179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2"/>
              </p:cNvCxnSpPr>
              <p:nvPr/>
            </p:nvCxnSpPr>
            <p:spPr>
              <a:xfrm>
                <a:off x="2996370" y="3222171"/>
                <a:ext cx="241505" cy="12898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2"/>
              </p:cNvCxnSpPr>
              <p:nvPr/>
            </p:nvCxnSpPr>
            <p:spPr>
              <a:xfrm>
                <a:off x="2996370" y="3222171"/>
                <a:ext cx="1725532" cy="13198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406494" y="3187410"/>
                <a:ext cx="2649532" cy="1834296"/>
              </a:xfrm>
              <a:prstGeom prst="straightConnector1">
                <a:avLst/>
              </a:prstGeom>
              <a:ln w="28575">
                <a:solidFill>
                  <a:srgbClr val="FF0000"/>
                </a:solidFill>
                <a:prstDash val="dash"/>
                <a:tailEnd type="triangle" w="sm" len="lg"/>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6930523" y="4616240"/>
              <a:ext cx="972457"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2060"/>
                  </a:solidFill>
                </a:rPr>
                <a:t>X</a:t>
              </a:r>
              <a:r>
                <a:rPr lang="en-US" altLang="zh-CN" sz="2000" baseline="-25000" dirty="0" err="1">
                  <a:solidFill>
                    <a:srgbClr val="002060"/>
                  </a:solidFill>
                </a:rPr>
                <a:t>n</a:t>
              </a:r>
              <a:endParaRPr lang="zh-CN" altLang="en-US" sz="2000" baseline="-25000" dirty="0">
                <a:solidFill>
                  <a:srgbClr val="002060"/>
                </a:solidFill>
              </a:endParaRPr>
            </a:p>
          </p:txBody>
        </p:sp>
        <p:sp>
          <p:nvSpPr>
            <p:cNvPr id="24" name="矩形 23"/>
            <p:cNvSpPr/>
            <p:nvPr/>
          </p:nvSpPr>
          <p:spPr>
            <a:xfrm>
              <a:off x="2913281" y="3003861"/>
              <a:ext cx="569414" cy="318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rPr>
                <a:t>.c</a:t>
              </a:r>
              <a:endParaRPr lang="zh-CN" altLang="en-US" sz="2000" baseline="-25000" dirty="0">
                <a:solidFill>
                  <a:srgbClr val="002060"/>
                </a:solidFill>
              </a:endParaRPr>
            </a:p>
          </p:txBody>
        </p:sp>
        <p:sp>
          <p:nvSpPr>
            <p:cNvPr id="25" name="矩形 24"/>
            <p:cNvSpPr/>
            <p:nvPr/>
          </p:nvSpPr>
          <p:spPr>
            <a:xfrm>
              <a:off x="5884813" y="5102480"/>
              <a:ext cx="972457"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2060"/>
                  </a:solidFill>
                </a:rPr>
                <a:t>X</a:t>
              </a:r>
              <a:r>
                <a:rPr lang="en-US" altLang="zh-CN" sz="2000" baseline="-25000" dirty="0" err="1">
                  <a:solidFill>
                    <a:srgbClr val="002060"/>
                  </a:solidFill>
                </a:rPr>
                <a:t>i</a:t>
              </a:r>
              <a:r>
                <a:rPr lang="en-US" altLang="zh-CN" sz="2000" dirty="0" err="1">
                  <a:solidFill>
                    <a:srgbClr val="002060"/>
                  </a:solidFill>
                </a:rPr>
                <a:t>.in</a:t>
              </a:r>
              <a:endParaRPr lang="zh-CN" altLang="en-US" sz="2000" baseline="-25000" dirty="0">
                <a:solidFill>
                  <a:srgbClr val="002060"/>
                </a:solidFill>
              </a:endParaRPr>
            </a:p>
          </p:txBody>
        </p:sp>
        <p:sp>
          <p:nvSpPr>
            <p:cNvPr id="26" name="矩形 25"/>
            <p:cNvSpPr/>
            <p:nvPr/>
          </p:nvSpPr>
          <p:spPr>
            <a:xfrm>
              <a:off x="7463350" y="4659771"/>
              <a:ext cx="498855" cy="349200"/>
            </a:xfrm>
            <a:prstGeom prst="rect">
              <a:avLst/>
            </a:prstGeom>
          </p:spPr>
          <p:txBody>
            <a:bodyPr wrap="none" anchor="ctr" anchorCtr="1">
              <a:noAutofit/>
            </a:bodyPr>
            <a:lstStyle/>
            <a:p>
              <a:r>
                <a:rPr lang="en-US" altLang="zh-CN" sz="2000" dirty="0">
                  <a:solidFill>
                    <a:srgbClr val="002060"/>
                  </a:solidFill>
                  <a:latin typeface="+mn-lt"/>
                </a:rPr>
                <a:t>.</a:t>
              </a:r>
              <a:r>
                <a:rPr lang="en-US" altLang="zh-CN" sz="2000" dirty="0" err="1">
                  <a:solidFill>
                    <a:srgbClr val="002060"/>
                  </a:solidFill>
                  <a:latin typeface="+mn-lt"/>
                </a:rPr>
                <a:t>c</a:t>
              </a:r>
              <a:r>
                <a:rPr lang="en-US" altLang="zh-CN" sz="2000" baseline="-25000" dirty="0" err="1">
                  <a:solidFill>
                    <a:srgbClr val="002060"/>
                  </a:solidFill>
                  <a:latin typeface="+mn-lt"/>
                </a:rPr>
                <a:t>n</a:t>
              </a:r>
              <a:endParaRPr lang="zh-CN" altLang="en-US" sz="2000" dirty="0">
                <a:latin typeface="+mn-lt"/>
              </a:endParaRPr>
            </a:p>
          </p:txBody>
        </p:sp>
        <p:cxnSp>
          <p:nvCxnSpPr>
            <p:cNvPr id="34" name="直接连接符 33"/>
            <p:cNvCxnSpPr>
              <a:stCxn id="7" idx="2"/>
            </p:cNvCxnSpPr>
            <p:nvPr/>
          </p:nvCxnSpPr>
          <p:spPr>
            <a:xfrm>
              <a:off x="2996370" y="3357081"/>
              <a:ext cx="4258869" cy="13798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383884" y="4943475"/>
              <a:ext cx="704850" cy="276225"/>
            </a:xfrm>
            <a:prstGeom prst="straightConnector1">
              <a:avLst/>
            </a:prstGeom>
            <a:ln w="28575">
              <a:solidFill>
                <a:schemeClr val="accent2">
                  <a:lumMod val="75000"/>
                </a:schemeClr>
              </a:solidFill>
              <a:prstDash val="dash"/>
              <a:tailEnd type="triangle" w="sm"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3840834" y="4905375"/>
              <a:ext cx="2209800" cy="361950"/>
            </a:xfrm>
            <a:prstGeom prst="straightConnector1">
              <a:avLst/>
            </a:prstGeom>
            <a:ln w="28575">
              <a:solidFill>
                <a:schemeClr val="accent2">
                  <a:lumMod val="75000"/>
                </a:schemeClr>
              </a:solidFill>
              <a:prstDash val="dash"/>
              <a:tailEnd type="triangle" w="sm" len="lg"/>
            </a:ln>
          </p:spPr>
          <p:style>
            <a:lnRef idx="1">
              <a:schemeClr val="accent1"/>
            </a:lnRef>
            <a:fillRef idx="0">
              <a:schemeClr val="accent1"/>
            </a:fillRef>
            <a:effectRef idx="0">
              <a:schemeClr val="accent1"/>
            </a:effectRef>
            <a:fontRef idx="minor">
              <a:schemeClr val="tx1"/>
            </a:fontRef>
          </p:style>
        </p:cxnSp>
        <p:cxnSp>
          <p:nvCxnSpPr>
            <p:cNvPr id="50" name="肘形连接符 49"/>
            <p:cNvCxnSpPr/>
            <p:nvPr/>
          </p:nvCxnSpPr>
          <p:spPr>
            <a:xfrm rot="10800000">
              <a:off x="2554827" y="4860482"/>
              <a:ext cx="3492000" cy="504000"/>
            </a:xfrm>
            <a:prstGeom prst="bentConnector3">
              <a:avLst>
                <a:gd name="adj1" fmla="val 91242"/>
              </a:avLst>
            </a:prstGeom>
            <a:ln w="28575">
              <a:solidFill>
                <a:schemeClr val="accent2">
                  <a:lumMod val="75000"/>
                </a:schemeClr>
              </a:solidFill>
              <a:prstDash val="dash"/>
              <a:headEnd type="triangle" w="sm" len="lg"/>
              <a:tailEnd type="none" w="med" len="lg"/>
            </a:ln>
          </p:spPr>
          <p:style>
            <a:lnRef idx="1">
              <a:schemeClr val="accent1"/>
            </a:lnRef>
            <a:fillRef idx="0">
              <a:schemeClr val="accent1"/>
            </a:fillRef>
            <a:effectRef idx="0">
              <a:schemeClr val="accent1"/>
            </a:effectRef>
            <a:fontRef idx="minor">
              <a:schemeClr val="tx1"/>
            </a:fontRef>
          </p:style>
        </p:cxnSp>
      </p:grpSp>
      <p:sp>
        <p:nvSpPr>
          <p:cNvPr id="27" name="圆角矩形 26"/>
          <p:cNvSpPr/>
          <p:nvPr/>
        </p:nvSpPr>
        <p:spPr>
          <a:xfrm>
            <a:off x="535360" y="4293096"/>
            <a:ext cx="8136904" cy="2376264"/>
          </a:xfrm>
          <a:prstGeom prst="roundRect">
            <a:avLst>
              <a:gd name="adj" fmla="val 8613"/>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274638">
              <a:lnSpc>
                <a:spcPct val="110000"/>
              </a:lnSpc>
              <a:spcAft>
                <a:spcPts val="600"/>
              </a:spcAft>
              <a:buClr>
                <a:srgbClr val="00B050"/>
              </a:buClr>
              <a:buSzPct val="65000"/>
              <a:buFont typeface="Wingdings" pitchFamily="2" charset="2"/>
              <a:buChar char="u"/>
            </a:pPr>
            <a:r>
              <a:rPr lang="en-US" altLang="zh-CN" sz="2200" dirty="0">
                <a:solidFill>
                  <a:srgbClr val="FF0000"/>
                </a:solidFill>
                <a:latin typeface="楷体" pitchFamily="49" charset="-122"/>
                <a:ea typeface="楷体" pitchFamily="49" charset="-122"/>
              </a:rPr>
              <a:t>S-</a:t>
            </a:r>
            <a:r>
              <a:rPr lang="zh-CN" altLang="en-US" sz="2200" dirty="0">
                <a:solidFill>
                  <a:srgbClr val="FF0000"/>
                </a:solidFill>
                <a:latin typeface="楷体" pitchFamily="49" charset="-122"/>
                <a:ea typeface="楷体" pitchFamily="49" charset="-122"/>
              </a:rPr>
              <a:t>属性文法：</a:t>
            </a:r>
            <a:r>
              <a:rPr lang="zh-CN" altLang="en-US" sz="2200" dirty="0">
                <a:solidFill>
                  <a:schemeClr val="tx1"/>
                </a:solidFill>
                <a:latin typeface="楷体" pitchFamily="49" charset="-122"/>
                <a:ea typeface="楷体" pitchFamily="49" charset="-122"/>
              </a:rPr>
              <a:t>只含有综合属性，某符号的综合属性值由</a:t>
            </a:r>
            <a:r>
              <a:rPr lang="zh-CN" altLang="en-US" sz="2200" u="sng" dirty="0">
                <a:solidFill>
                  <a:schemeClr val="tx1"/>
                </a:solidFill>
                <a:latin typeface="楷体" pitchFamily="49" charset="-122"/>
                <a:ea typeface="楷体" pitchFamily="49" charset="-122"/>
              </a:rPr>
              <a:t>自己继承属性</a:t>
            </a:r>
            <a:r>
              <a:rPr lang="zh-CN" altLang="en-US" sz="2200" dirty="0">
                <a:solidFill>
                  <a:schemeClr val="tx1"/>
                </a:solidFill>
                <a:latin typeface="楷体" pitchFamily="49" charset="-122"/>
                <a:ea typeface="楷体" pitchFamily="49" charset="-122"/>
              </a:rPr>
              <a:t>和后代结点的属性值决定；</a:t>
            </a:r>
            <a:endParaRPr lang="en-US" altLang="zh-CN" sz="2200" dirty="0">
              <a:solidFill>
                <a:schemeClr val="tx1"/>
              </a:solidFill>
              <a:latin typeface="楷体" pitchFamily="49" charset="-122"/>
              <a:ea typeface="楷体" pitchFamily="49" charset="-122"/>
            </a:endParaRPr>
          </a:p>
          <a:p>
            <a:pPr marL="274638" indent="-274638">
              <a:lnSpc>
                <a:spcPct val="110000"/>
              </a:lnSpc>
              <a:spcAft>
                <a:spcPts val="600"/>
              </a:spcAft>
              <a:buClr>
                <a:srgbClr val="00B050"/>
              </a:buClr>
              <a:buSzPct val="65000"/>
              <a:buFont typeface="Wingdings" pitchFamily="2" charset="2"/>
              <a:buChar char="u"/>
            </a:pPr>
            <a:r>
              <a:rPr lang="en-US" altLang="zh-CN" sz="2200" dirty="0">
                <a:solidFill>
                  <a:srgbClr val="FF0000"/>
                </a:solidFill>
                <a:latin typeface="楷体" pitchFamily="49" charset="-122"/>
                <a:ea typeface="楷体" pitchFamily="49" charset="-122"/>
              </a:rPr>
              <a:t>L-</a:t>
            </a:r>
            <a:r>
              <a:rPr lang="zh-CN" altLang="en-US" sz="2200" dirty="0">
                <a:solidFill>
                  <a:srgbClr val="FF0000"/>
                </a:solidFill>
                <a:latin typeface="楷体" pitchFamily="49" charset="-122"/>
                <a:ea typeface="楷体" pitchFamily="49" charset="-122"/>
              </a:rPr>
              <a:t>属性文法：</a:t>
            </a:r>
            <a:r>
              <a:rPr lang="zh-CN" altLang="en-US" sz="2200" dirty="0">
                <a:solidFill>
                  <a:schemeClr val="tx1"/>
                </a:solidFill>
                <a:latin typeface="楷体" pitchFamily="49" charset="-122"/>
                <a:ea typeface="楷体" pitchFamily="49" charset="-122"/>
              </a:rPr>
              <a:t>既含有综合属性又含有继承属性，且某文法符号的继承属性值由其</a:t>
            </a:r>
            <a:r>
              <a:rPr lang="zh-CN" altLang="en-US" sz="2200" u="sng">
                <a:solidFill>
                  <a:schemeClr val="tx1"/>
                </a:solidFill>
                <a:latin typeface="楷体" pitchFamily="49" charset="-122"/>
                <a:ea typeface="楷体" pitchFamily="49" charset="-122"/>
              </a:rPr>
              <a:t>左边结点的属性值以及</a:t>
            </a:r>
            <a:r>
              <a:rPr lang="zh-CN" altLang="en-US" sz="2200">
                <a:solidFill>
                  <a:schemeClr val="tx1"/>
                </a:solidFill>
                <a:latin typeface="楷体" pitchFamily="49" charset="-122"/>
                <a:ea typeface="楷体" pitchFamily="49" charset="-122"/>
              </a:rPr>
              <a:t>父结点的继承属性值</a:t>
            </a:r>
            <a:r>
              <a:rPr lang="zh-CN" altLang="en-US" sz="2200" dirty="0">
                <a:solidFill>
                  <a:schemeClr val="tx1"/>
                </a:solidFill>
                <a:latin typeface="楷体" pitchFamily="49" charset="-122"/>
                <a:ea typeface="楷体" pitchFamily="49" charset="-122"/>
              </a:rPr>
              <a:t>决定；</a:t>
            </a:r>
            <a:endParaRPr lang="en-US" altLang="zh-CN" sz="2200" dirty="0">
              <a:solidFill>
                <a:schemeClr val="tx1"/>
              </a:solidFill>
              <a:latin typeface="楷体" pitchFamily="49" charset="-122"/>
              <a:ea typeface="楷体" pitchFamily="49" charset="-122"/>
            </a:endParaRPr>
          </a:p>
          <a:p>
            <a:pPr marL="274638" indent="-274638">
              <a:lnSpc>
                <a:spcPct val="110000"/>
              </a:lnSpc>
              <a:spcAft>
                <a:spcPts val="600"/>
              </a:spcAft>
              <a:buClr>
                <a:srgbClr val="00B050"/>
              </a:buClr>
              <a:buSzPct val="65000"/>
              <a:buFont typeface="Wingdings" pitchFamily="2" charset="2"/>
              <a:buChar char="u"/>
            </a:pPr>
            <a:r>
              <a:rPr lang="en-US" altLang="zh-CN" sz="2200" dirty="0">
                <a:solidFill>
                  <a:schemeClr val="tx1"/>
                </a:solidFill>
                <a:latin typeface="楷体" pitchFamily="49" charset="-122"/>
                <a:ea typeface="楷体" pitchFamily="49" charset="-122"/>
              </a:rPr>
              <a:t>S</a:t>
            </a:r>
            <a:r>
              <a:rPr lang="zh-CN" altLang="en-US" sz="2200" dirty="0">
                <a:solidFill>
                  <a:schemeClr val="tx1"/>
                </a:solidFill>
                <a:latin typeface="楷体" pitchFamily="49" charset="-122"/>
                <a:ea typeface="楷体" pitchFamily="49" charset="-122"/>
              </a:rPr>
              <a:t>和</a:t>
            </a:r>
            <a:r>
              <a:rPr lang="en-US" altLang="zh-CN" sz="2200" dirty="0">
                <a:solidFill>
                  <a:schemeClr val="tx1"/>
                </a:solidFill>
                <a:latin typeface="楷体" pitchFamily="49" charset="-122"/>
                <a:ea typeface="楷体" pitchFamily="49" charset="-122"/>
              </a:rPr>
              <a:t>L</a:t>
            </a:r>
            <a:r>
              <a:rPr lang="zh-CN" altLang="en-US" sz="2200" dirty="0">
                <a:solidFill>
                  <a:schemeClr val="tx1"/>
                </a:solidFill>
                <a:latin typeface="楷体" pitchFamily="49" charset="-122"/>
                <a:ea typeface="楷体" pitchFamily="49" charset="-122"/>
              </a:rPr>
              <a:t>属性文法都用于一遍扫描分析计算。</a:t>
            </a:r>
            <a:endParaRPr lang="en-US" altLang="zh-CN" sz="2200" dirty="0">
              <a:solidFill>
                <a:schemeClr val="tx1"/>
              </a:solidFill>
              <a:latin typeface="楷体" pitchFamily="49" charset="-122"/>
              <a:ea typeface="楷体" pitchFamily="49" charset="-122"/>
            </a:endParaRPr>
          </a:p>
        </p:txBody>
      </p:sp>
      <p:sp>
        <p:nvSpPr>
          <p:cNvPr id="29" name="圆角矩形 28"/>
          <p:cNvSpPr/>
          <p:nvPr/>
        </p:nvSpPr>
        <p:spPr>
          <a:xfrm>
            <a:off x="6156176" y="1980456"/>
            <a:ext cx="2808312" cy="1872208"/>
          </a:xfrm>
          <a:prstGeom prst="roundRect">
            <a:avLst>
              <a:gd name="adj" fmla="val 445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274638">
              <a:lnSpc>
                <a:spcPct val="110000"/>
              </a:lnSpc>
              <a:spcAft>
                <a:spcPts val="600"/>
              </a:spcAft>
              <a:buClr>
                <a:srgbClr val="C00000"/>
              </a:buClr>
              <a:buSzPct val="65000"/>
              <a:buFont typeface="Wingdings" pitchFamily="2" charset="2"/>
              <a:buChar char="u"/>
            </a:pPr>
            <a:r>
              <a:rPr lang="zh-CN" altLang="en-US" sz="2000" dirty="0">
                <a:solidFill>
                  <a:schemeClr val="tx1"/>
                </a:solidFill>
                <a:latin typeface="楷体" pitchFamily="49" charset="-122"/>
                <a:ea typeface="楷体" pitchFamily="49" charset="-122"/>
              </a:rPr>
              <a:t>严格地说，这是</a:t>
            </a:r>
            <a:r>
              <a:rPr lang="en-US" altLang="zh-CN" sz="2000" dirty="0">
                <a:solidFill>
                  <a:schemeClr val="tx1"/>
                </a:solidFill>
                <a:latin typeface="楷体" pitchFamily="49" charset="-122"/>
                <a:ea typeface="楷体" pitchFamily="49" charset="-122"/>
              </a:rPr>
              <a:t>L-</a:t>
            </a:r>
            <a:r>
              <a:rPr lang="zh-CN" altLang="en-US" sz="2000" dirty="0">
                <a:solidFill>
                  <a:schemeClr val="tx1"/>
                </a:solidFill>
                <a:latin typeface="楷体" pitchFamily="49" charset="-122"/>
                <a:ea typeface="楷体" pitchFamily="49" charset="-122"/>
              </a:rPr>
              <a:t>属性文法的定义，方便一次扫描；</a:t>
            </a:r>
            <a:endParaRPr lang="en-US" altLang="zh-CN" sz="2000" dirty="0">
              <a:solidFill>
                <a:schemeClr val="tx1"/>
              </a:solidFill>
              <a:latin typeface="楷体" pitchFamily="49" charset="-122"/>
              <a:ea typeface="楷体" pitchFamily="49" charset="-122"/>
            </a:endParaRPr>
          </a:p>
          <a:p>
            <a:pPr marL="274638" indent="-274638">
              <a:lnSpc>
                <a:spcPct val="110000"/>
              </a:lnSpc>
              <a:spcAft>
                <a:spcPts val="600"/>
              </a:spcAft>
              <a:buClr>
                <a:srgbClr val="C00000"/>
              </a:buClr>
              <a:buSzPct val="65000"/>
              <a:buFont typeface="Wingdings" pitchFamily="2" charset="2"/>
              <a:buChar char="u"/>
            </a:pPr>
            <a:r>
              <a:rPr lang="zh-CN" altLang="en-US" sz="2000" dirty="0">
                <a:solidFill>
                  <a:schemeClr val="tx1"/>
                </a:solidFill>
                <a:latin typeface="楷体" pitchFamily="49" charset="-122"/>
                <a:ea typeface="楷体" pitchFamily="49" charset="-122"/>
              </a:rPr>
              <a:t>多遍扫描时，不分左右；</a:t>
            </a:r>
            <a:endParaRPr lang="en-US" altLang="zh-CN" sz="2000" dirty="0">
              <a:solidFill>
                <a:schemeClr val="tx1"/>
              </a:solidFill>
              <a:latin typeface="楷体" pitchFamily="49" charset="-122"/>
              <a:ea typeface="楷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61930"/>
            <a:ext cx="7886700" cy="795334"/>
          </a:xfrm>
        </p:spPr>
        <p:txBody>
          <a:bodyPr/>
          <a:lstStyle/>
          <a:p>
            <a:r>
              <a:rPr lang="zh-CN" altLang="en-US" dirty="0">
                <a:solidFill>
                  <a:srgbClr val="FF0000"/>
                </a:solidFill>
              </a:rPr>
              <a:t>例：</a:t>
            </a:r>
            <a:r>
              <a:rPr lang="zh-CN" altLang="en-US" dirty="0"/>
              <a:t>继承属性</a:t>
            </a:r>
            <a:r>
              <a:rPr lang="en-US" altLang="zh-CN" dirty="0" err="1"/>
              <a:t>L.in</a:t>
            </a:r>
            <a:endParaRPr lang="zh-CN" altLang="en-US" dirty="0"/>
          </a:p>
        </p:txBody>
      </p:sp>
      <p:sp>
        <p:nvSpPr>
          <p:cNvPr id="3" name="内容占位符 2"/>
          <p:cNvSpPr>
            <a:spLocks noGrp="1"/>
          </p:cNvSpPr>
          <p:nvPr>
            <p:ph idx="1"/>
          </p:nvPr>
        </p:nvSpPr>
        <p:spPr>
          <a:xfrm>
            <a:off x="362857" y="1074058"/>
            <a:ext cx="8432800" cy="1611086"/>
          </a:xfrm>
        </p:spPr>
        <p:txBody>
          <a:bodyPr/>
          <a:lstStyle/>
          <a:p>
            <a:pPr>
              <a:lnSpc>
                <a:spcPct val="110000"/>
              </a:lnSpc>
            </a:pPr>
            <a:r>
              <a:rPr lang="zh-CN" altLang="en-US" dirty="0"/>
              <a:t>一个结点的继承属性值是由此结点的</a:t>
            </a:r>
            <a:r>
              <a:rPr lang="zh-CN" altLang="en-US" dirty="0">
                <a:solidFill>
                  <a:srgbClr val="C00000"/>
                </a:solidFill>
              </a:rPr>
              <a:t>父结点和</a:t>
            </a:r>
            <a:r>
              <a:rPr lang="en-US" altLang="zh-CN" dirty="0">
                <a:solidFill>
                  <a:srgbClr val="C00000"/>
                </a:solidFill>
              </a:rPr>
              <a:t>/</a:t>
            </a:r>
            <a:r>
              <a:rPr lang="zh-CN" altLang="en-US" dirty="0">
                <a:solidFill>
                  <a:srgbClr val="C00000"/>
                </a:solidFill>
              </a:rPr>
              <a:t>或兄弟结点</a:t>
            </a:r>
            <a:r>
              <a:rPr lang="zh-CN" altLang="en-US" dirty="0"/>
              <a:t>的某些属性来决定的。</a:t>
            </a:r>
          </a:p>
          <a:p>
            <a:pPr>
              <a:lnSpc>
                <a:spcPct val="110000"/>
              </a:lnSpc>
            </a:pPr>
            <a:r>
              <a:rPr lang="en-US" altLang="zh-CN" dirty="0"/>
              <a:t>Left to Right</a:t>
            </a:r>
            <a:r>
              <a:rPr lang="zh-CN" altLang="en-US" dirty="0"/>
              <a:t>，词源：</a:t>
            </a:r>
            <a:r>
              <a:rPr lang="en-US" altLang="zh-CN" dirty="0"/>
              <a:t>L-</a:t>
            </a:r>
            <a:r>
              <a:rPr lang="zh-CN" altLang="en-US" dirty="0"/>
              <a:t>属性</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14</a:t>
            </a:fld>
            <a:endParaRPr lang="zh-CN" altLang="en-US" dirty="0"/>
          </a:p>
        </p:txBody>
      </p:sp>
      <p:graphicFrame>
        <p:nvGraphicFramePr>
          <p:cNvPr id="26" name="表格 25"/>
          <p:cNvGraphicFramePr>
            <a:graphicFrameLocks noGrp="1"/>
          </p:cNvGraphicFramePr>
          <p:nvPr>
            <p:extLst>
              <p:ext uri="{D42A27DB-BD31-4B8C-83A1-F6EECF244321}">
                <p14:modId xmlns:p14="http://schemas.microsoft.com/office/powerpoint/2010/main" val="2078457033"/>
              </p:ext>
            </p:extLst>
          </p:nvPr>
        </p:nvGraphicFramePr>
        <p:xfrm>
          <a:off x="1279399" y="2975429"/>
          <a:ext cx="6655634" cy="3439884"/>
        </p:xfrm>
        <a:graphic>
          <a:graphicData uri="http://schemas.openxmlformats.org/drawingml/2006/table">
            <a:tbl>
              <a:tblPr/>
              <a:tblGrid>
                <a:gridCol w="2784601">
                  <a:extLst>
                    <a:ext uri="{9D8B030D-6E8A-4147-A177-3AD203B41FA5}">
                      <a16:colId xmlns:a16="http://schemas.microsoft.com/office/drawing/2014/main" val="20000"/>
                    </a:ext>
                  </a:extLst>
                </a:gridCol>
                <a:gridCol w="3871033">
                  <a:extLst>
                    <a:ext uri="{9D8B030D-6E8A-4147-A177-3AD203B41FA5}">
                      <a16:colId xmlns:a16="http://schemas.microsoft.com/office/drawing/2014/main" val="20001"/>
                    </a:ext>
                  </a:extLst>
                </a:gridCol>
              </a:tblGrid>
              <a:tr h="509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dirty="0">
                          <a:latin typeface="楷体" pitchFamily="49" charset="-122"/>
                          <a:ea typeface="楷体" pitchFamily="49" charset="-122"/>
                        </a:rPr>
                        <a:t>生产式</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dirty="0">
                          <a:latin typeface="楷体" pitchFamily="49" charset="-122"/>
                          <a:ea typeface="楷体" pitchFamily="49" charset="-122"/>
                        </a:rPr>
                        <a:t>语义规则</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94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a:latin typeface="楷体" pitchFamily="49" charset="-122"/>
                          <a:ea typeface="楷体" pitchFamily="49" charset="-122"/>
                        </a:rPr>
                        <a:t>D</a:t>
                      </a:r>
                      <a:r>
                        <a:rPr kumimoji="1" lang="zh-CN" altLang="en-US" sz="2400" b="0" dirty="0">
                          <a:latin typeface="Comic Sans MS" pitchFamily="66" charset="0"/>
                          <a:ea typeface="楷体" pitchFamily="49" charset="-122"/>
                        </a:rPr>
                        <a:t>→</a:t>
                      </a:r>
                      <a:r>
                        <a:rPr kumimoji="1" lang="en-US" altLang="zh-CN" sz="2400" b="0" dirty="0">
                          <a:latin typeface="楷体" pitchFamily="49" charset="-122"/>
                          <a:ea typeface="楷体" pitchFamily="49" charset="-122"/>
                        </a:rPr>
                        <a:t>TL</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err="1">
                          <a:latin typeface="楷体" pitchFamily="49" charset="-122"/>
                          <a:ea typeface="楷体" pitchFamily="49" charset="-122"/>
                        </a:rPr>
                        <a:t>L.in</a:t>
                      </a:r>
                      <a:r>
                        <a:rPr kumimoji="1" lang="en-US" altLang="zh-CN" sz="2400" b="0" dirty="0">
                          <a:latin typeface="楷体" pitchFamily="49" charset="-122"/>
                          <a:ea typeface="楷体" pitchFamily="49" charset="-122"/>
                        </a:rPr>
                        <a:t>:=</a:t>
                      </a:r>
                      <a:r>
                        <a:rPr kumimoji="1" lang="en-US" altLang="zh-CN" sz="2400" b="0" dirty="0" err="1">
                          <a:latin typeface="楷体" pitchFamily="49" charset="-122"/>
                          <a:ea typeface="楷体" pitchFamily="49" charset="-122"/>
                        </a:rPr>
                        <a:t>T.type</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5094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a:latin typeface="楷体" pitchFamily="49" charset="-122"/>
                          <a:ea typeface="楷体" pitchFamily="49" charset="-122"/>
                        </a:rPr>
                        <a:t>T</a:t>
                      </a:r>
                      <a:r>
                        <a:rPr kumimoji="1" lang="zh-CN" altLang="en-US" sz="2400" b="0" dirty="0">
                          <a:latin typeface="Comic Sans MS" pitchFamily="66" charset="0"/>
                          <a:ea typeface="楷体" pitchFamily="49" charset="-122"/>
                        </a:rPr>
                        <a:t>→</a:t>
                      </a:r>
                      <a:r>
                        <a:rPr kumimoji="1" lang="en-US" altLang="zh-CN" sz="2400" b="0" dirty="0" err="1">
                          <a:latin typeface="楷体" pitchFamily="49" charset="-122"/>
                          <a:ea typeface="楷体" pitchFamily="49" charset="-122"/>
                        </a:rPr>
                        <a:t>int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err="1">
                          <a:latin typeface="楷体" pitchFamily="49" charset="-122"/>
                          <a:ea typeface="楷体" pitchFamily="49" charset="-122"/>
                        </a:rPr>
                        <a:t>T</a:t>
                      </a:r>
                      <a:r>
                        <a:rPr kumimoji="1" lang="en-US" altLang="zh-CN" sz="2400" b="0" err="1">
                          <a:latin typeface="楷体" pitchFamily="49" charset="-122"/>
                          <a:ea typeface="楷体" pitchFamily="49" charset="-122"/>
                        </a:rPr>
                        <a:t>.</a:t>
                      </a:r>
                      <a:r>
                        <a:rPr kumimoji="1" lang="en-US" altLang="zh-CN" sz="2400" b="0">
                          <a:latin typeface="楷体" pitchFamily="49" charset="-122"/>
                          <a:ea typeface="楷体" pitchFamily="49" charset="-122"/>
                        </a:rPr>
                        <a:t>type:=</a:t>
                      </a:r>
                      <a:r>
                        <a:rPr kumimoji="1" lang="en-US" altLang="zh-CN" sz="2400" b="0" dirty="0">
                          <a:latin typeface="楷体" pitchFamily="49" charset="-122"/>
                          <a:ea typeface="楷体" pitchFamily="49" charset="-122"/>
                        </a:rPr>
                        <a:t>integer</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5094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a:latin typeface="楷体" pitchFamily="49" charset="-122"/>
                          <a:ea typeface="楷体" pitchFamily="49" charset="-122"/>
                        </a:rPr>
                        <a:t>T</a:t>
                      </a:r>
                      <a:r>
                        <a:rPr kumimoji="1" lang="zh-CN" altLang="en-US" sz="2400" b="0" dirty="0">
                          <a:latin typeface="Comic Sans MS" pitchFamily="66" charset="0"/>
                          <a:ea typeface="楷体" pitchFamily="49" charset="-122"/>
                        </a:rPr>
                        <a:t>→</a:t>
                      </a:r>
                      <a:r>
                        <a:rPr kumimoji="1" lang="en-US" altLang="zh-CN" sz="2400" b="0" dirty="0">
                          <a:latin typeface="楷体" pitchFamily="49" charset="-122"/>
                          <a:ea typeface="楷体" pitchFamily="49" charset="-122"/>
                        </a:rPr>
                        <a:t>real</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err="1">
                          <a:latin typeface="楷体" pitchFamily="49" charset="-122"/>
                          <a:ea typeface="楷体" pitchFamily="49" charset="-122"/>
                        </a:rPr>
                        <a:t>T.type</a:t>
                      </a:r>
                      <a:r>
                        <a:rPr kumimoji="1" lang="en-US" altLang="zh-CN" sz="2400" b="0" dirty="0">
                          <a:latin typeface="楷体" pitchFamily="49" charset="-122"/>
                          <a:ea typeface="楷体" pitchFamily="49" charset="-122"/>
                        </a:rPr>
                        <a:t>:=real</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8926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a:latin typeface="楷体" pitchFamily="49" charset="-122"/>
                          <a:ea typeface="楷体" pitchFamily="49" charset="-122"/>
                        </a:rPr>
                        <a:t>L</a:t>
                      </a:r>
                      <a:r>
                        <a:rPr kumimoji="1" lang="zh-CN" altLang="en-US" sz="2400" b="0" dirty="0">
                          <a:latin typeface="Comic Sans MS" pitchFamily="66" charset="0"/>
                          <a:ea typeface="楷体" pitchFamily="49" charset="-122"/>
                        </a:rPr>
                        <a:t>→</a:t>
                      </a:r>
                      <a:r>
                        <a:rPr kumimoji="1" lang="en-US" altLang="zh-CN" sz="2400" b="0" dirty="0">
                          <a:latin typeface="楷体" pitchFamily="49" charset="-122"/>
                          <a:ea typeface="楷体" pitchFamily="49" charset="-122"/>
                        </a:rPr>
                        <a:t>L</a:t>
                      </a:r>
                      <a:r>
                        <a:rPr kumimoji="1" lang="en-US" altLang="zh-CN" sz="2400" b="0" baseline="-25000" dirty="0">
                          <a:latin typeface="楷体" pitchFamily="49" charset="-122"/>
                          <a:ea typeface="楷体" pitchFamily="49" charset="-122"/>
                        </a:rPr>
                        <a:t>1</a:t>
                      </a:r>
                      <a:r>
                        <a:rPr kumimoji="1" lang="en-US" altLang="zh-CN" sz="2400" b="0" dirty="0">
                          <a:latin typeface="楷体" pitchFamily="49" charset="-122"/>
                          <a:ea typeface="楷体" pitchFamily="49" charset="-122"/>
                        </a:rPr>
                        <a:t>,id</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a:latin typeface="楷体" pitchFamily="49" charset="-122"/>
                          <a:ea typeface="楷体" pitchFamily="49" charset="-122"/>
                        </a:rPr>
                        <a:t>L</a:t>
                      </a:r>
                      <a:r>
                        <a:rPr kumimoji="1" lang="en-US" altLang="zh-CN" sz="2400" b="0" baseline="-25000" dirty="0">
                          <a:latin typeface="楷体" pitchFamily="49" charset="-122"/>
                          <a:ea typeface="楷体" pitchFamily="49" charset="-122"/>
                        </a:rPr>
                        <a:t>1</a:t>
                      </a:r>
                      <a:r>
                        <a:rPr kumimoji="1" lang="en-US" altLang="zh-CN" sz="2400" b="0" dirty="0">
                          <a:latin typeface="楷体" pitchFamily="49" charset="-122"/>
                          <a:ea typeface="楷体" pitchFamily="49" charset="-122"/>
                        </a:rPr>
                        <a:t>.in:=</a:t>
                      </a:r>
                      <a:r>
                        <a:rPr kumimoji="1" lang="en-US" altLang="zh-CN" sz="2400" b="0" dirty="0" err="1">
                          <a:latin typeface="楷体" pitchFamily="49" charset="-122"/>
                          <a:ea typeface="楷体" pitchFamily="49" charset="-122"/>
                        </a:rPr>
                        <a:t>L.in</a:t>
                      </a:r>
                      <a:endParaRPr kumimoji="1" lang="en-US" altLang="zh-CN" sz="2400" b="0" dirty="0">
                        <a:latin typeface="楷体" pitchFamily="49" charset="-122"/>
                        <a:ea typeface="楷体"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err="1">
                          <a:latin typeface="楷体" pitchFamily="49" charset="-122"/>
                          <a:ea typeface="楷体" pitchFamily="49" charset="-122"/>
                        </a:rPr>
                        <a:t>addtype</a:t>
                      </a:r>
                      <a:r>
                        <a:rPr kumimoji="1" lang="en-US" altLang="zh-CN" sz="2400" b="0" dirty="0">
                          <a:latin typeface="楷体" pitchFamily="49" charset="-122"/>
                          <a:ea typeface="楷体" pitchFamily="49" charset="-122"/>
                        </a:rPr>
                        <a:t>(</a:t>
                      </a:r>
                      <a:r>
                        <a:rPr kumimoji="1" lang="en-US" altLang="zh-CN" sz="2400" b="0" dirty="0" err="1">
                          <a:latin typeface="楷体" pitchFamily="49" charset="-122"/>
                          <a:ea typeface="楷体" pitchFamily="49" charset="-122"/>
                        </a:rPr>
                        <a:t>id.entry,L.in</a:t>
                      </a:r>
                      <a:r>
                        <a:rPr kumimoji="1" lang="en-US" altLang="zh-CN" sz="2400" b="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5094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a:latin typeface="楷体" pitchFamily="49" charset="-122"/>
                          <a:ea typeface="楷体" pitchFamily="49" charset="-122"/>
                        </a:rPr>
                        <a:t>L</a:t>
                      </a:r>
                      <a:r>
                        <a:rPr kumimoji="1" lang="zh-CN" altLang="en-US" sz="2400" b="0" dirty="0">
                          <a:latin typeface="Comic Sans MS" pitchFamily="66" charset="0"/>
                          <a:ea typeface="楷体" pitchFamily="49" charset="-122"/>
                        </a:rPr>
                        <a:t>→</a:t>
                      </a:r>
                      <a:r>
                        <a:rPr kumimoji="1" lang="en-US" altLang="zh-CN" sz="2400" b="0" dirty="0">
                          <a:latin typeface="楷体" pitchFamily="49" charset="-122"/>
                          <a:ea typeface="楷体" pitchFamily="49" charset="-122"/>
                        </a:rPr>
                        <a:t>id</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b="0" dirty="0" err="1">
                          <a:latin typeface="楷体" pitchFamily="49" charset="-122"/>
                          <a:ea typeface="楷体" pitchFamily="49" charset="-122"/>
                        </a:rPr>
                        <a:t>addtype</a:t>
                      </a:r>
                      <a:r>
                        <a:rPr kumimoji="1" lang="en-US" altLang="zh-CN" sz="2400" b="0" dirty="0">
                          <a:latin typeface="楷体" pitchFamily="49" charset="-122"/>
                          <a:ea typeface="楷体" pitchFamily="49" charset="-122"/>
                        </a:rPr>
                        <a:t>(</a:t>
                      </a:r>
                      <a:r>
                        <a:rPr kumimoji="1" lang="en-US" altLang="zh-CN" sz="2400" b="0" dirty="0" err="1">
                          <a:latin typeface="楷体" pitchFamily="49" charset="-122"/>
                          <a:ea typeface="楷体" pitchFamily="49" charset="-122"/>
                        </a:rPr>
                        <a:t>id.entry,L.in</a:t>
                      </a:r>
                      <a:r>
                        <a:rPr kumimoji="1" lang="en-US" altLang="zh-CN" sz="2400" b="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5770"/>
            <a:ext cx="7886700" cy="638628"/>
          </a:xfrm>
        </p:spPr>
        <p:txBody>
          <a:bodyPr/>
          <a:lstStyle/>
          <a:p>
            <a:r>
              <a:rPr lang="zh-CN" altLang="en-US" dirty="0">
                <a:solidFill>
                  <a:srgbClr val="FF0000"/>
                </a:solidFill>
              </a:rPr>
              <a:t>例：</a:t>
            </a:r>
            <a:r>
              <a:rPr lang="zh-CN" altLang="en-US" dirty="0"/>
              <a:t>声明语句</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15</a:t>
            </a:fld>
            <a:endParaRPr lang="zh-CN" altLang="en-US"/>
          </a:p>
        </p:txBody>
      </p:sp>
      <p:grpSp>
        <p:nvGrpSpPr>
          <p:cNvPr id="3" name="组合 4"/>
          <p:cNvGrpSpPr/>
          <p:nvPr/>
        </p:nvGrpSpPr>
        <p:grpSpPr>
          <a:xfrm>
            <a:off x="3787826" y="1343470"/>
            <a:ext cx="3955186" cy="4824443"/>
            <a:chOff x="2787650" y="908050"/>
            <a:chExt cx="3955186" cy="4824443"/>
          </a:xfrm>
        </p:grpSpPr>
        <p:sp>
          <p:nvSpPr>
            <p:cNvPr id="6" name="Rectangle 4"/>
            <p:cNvSpPr>
              <a:spLocks noChangeArrowheads="1"/>
            </p:cNvSpPr>
            <p:nvPr/>
          </p:nvSpPr>
          <p:spPr bwMode="auto">
            <a:xfrm>
              <a:off x="4450080" y="2026920"/>
              <a:ext cx="368300" cy="39687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a:latin typeface="Times New Roman" pitchFamily="18" charset="0"/>
                  <a:ea typeface="宋体" pitchFamily="2" charset="-122"/>
                </a:rPr>
                <a:t>D</a:t>
              </a:r>
              <a:endParaRPr kumimoji="1" lang="en-US" altLang="zh-CN" sz="2400" b="0" dirty="0">
                <a:latin typeface="Times New Roman" pitchFamily="18" charset="0"/>
                <a:ea typeface="宋体" pitchFamily="2" charset="-122"/>
              </a:endParaRPr>
            </a:p>
          </p:txBody>
        </p:sp>
        <p:sp>
          <p:nvSpPr>
            <p:cNvPr id="7" name="Line 5"/>
            <p:cNvSpPr>
              <a:spLocks noChangeShapeType="1"/>
            </p:cNvSpPr>
            <p:nvPr/>
          </p:nvSpPr>
          <p:spPr bwMode="auto">
            <a:xfrm flipH="1">
              <a:off x="3779520" y="2346960"/>
              <a:ext cx="687600" cy="532800"/>
            </a:xfrm>
            <a:prstGeom prst="line">
              <a:avLst/>
            </a:prstGeom>
            <a:noFill/>
            <a:ln w="9525">
              <a:solidFill>
                <a:schemeClr val="tx1"/>
              </a:solidFill>
              <a:round/>
              <a:headEnd/>
              <a:tailEnd/>
            </a:ln>
            <a:effectLst/>
          </p:spPr>
          <p:txBody>
            <a:bodyPr wrap="none" anchor="ctr"/>
            <a:lstStyle/>
            <a:p>
              <a:endParaRPr lang="zh-CN" altLang="en-US"/>
            </a:p>
          </p:txBody>
        </p:sp>
        <p:sp>
          <p:nvSpPr>
            <p:cNvPr id="8" name="Line 6"/>
            <p:cNvSpPr>
              <a:spLocks noChangeShapeType="1"/>
            </p:cNvSpPr>
            <p:nvPr/>
          </p:nvSpPr>
          <p:spPr bwMode="auto">
            <a:xfrm>
              <a:off x="4788264" y="2347686"/>
              <a:ext cx="687600" cy="532800"/>
            </a:xfrm>
            <a:prstGeom prst="line">
              <a:avLst/>
            </a:prstGeom>
            <a:noFill/>
            <a:ln w="9525">
              <a:solidFill>
                <a:schemeClr val="tx1"/>
              </a:solidFill>
              <a:round/>
              <a:headEnd/>
              <a:tailEnd/>
            </a:ln>
            <a:effectLst/>
          </p:spPr>
          <p:txBody>
            <a:bodyPr wrap="none" anchor="ctr"/>
            <a:lstStyle/>
            <a:p>
              <a:endParaRPr lang="zh-CN" altLang="en-US"/>
            </a:p>
          </p:txBody>
        </p:sp>
        <p:sp>
          <p:nvSpPr>
            <p:cNvPr id="9" name="Rectangle 7"/>
            <p:cNvSpPr>
              <a:spLocks noChangeArrowheads="1"/>
            </p:cNvSpPr>
            <p:nvPr/>
          </p:nvSpPr>
          <p:spPr bwMode="auto">
            <a:xfrm>
              <a:off x="4921250" y="2819400"/>
              <a:ext cx="1185863" cy="39687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a:latin typeface="Times New Roman" pitchFamily="18" charset="0"/>
                  <a:ea typeface="宋体" pitchFamily="2" charset="-122"/>
                </a:rPr>
                <a:t>L.in= real</a:t>
              </a:r>
              <a:endParaRPr kumimoji="1" lang="en-US" altLang="zh-CN" sz="2400" b="0">
                <a:latin typeface="Times New Roman" pitchFamily="18" charset="0"/>
                <a:ea typeface="宋体" pitchFamily="2" charset="-122"/>
              </a:endParaRPr>
            </a:p>
          </p:txBody>
        </p:sp>
        <p:sp>
          <p:nvSpPr>
            <p:cNvPr id="10" name="Line 8"/>
            <p:cNvSpPr>
              <a:spLocks noChangeShapeType="1"/>
            </p:cNvSpPr>
            <p:nvPr/>
          </p:nvSpPr>
          <p:spPr bwMode="auto">
            <a:xfrm>
              <a:off x="5562600" y="3200400"/>
              <a:ext cx="296" cy="532800"/>
            </a:xfrm>
            <a:prstGeom prst="line">
              <a:avLst/>
            </a:prstGeom>
            <a:noFill/>
            <a:ln w="9525">
              <a:solidFill>
                <a:schemeClr val="tx1"/>
              </a:solidFill>
              <a:round/>
              <a:headEnd/>
              <a:tailEnd/>
            </a:ln>
            <a:effectLst/>
          </p:spPr>
          <p:txBody>
            <a:bodyPr wrap="none" anchor="ctr"/>
            <a:lstStyle/>
            <a:p>
              <a:endParaRPr lang="zh-CN" altLang="en-US"/>
            </a:p>
          </p:txBody>
        </p:sp>
        <p:sp>
          <p:nvSpPr>
            <p:cNvPr id="11" name="Rectangle 9"/>
            <p:cNvSpPr>
              <a:spLocks noChangeArrowheads="1"/>
            </p:cNvSpPr>
            <p:nvPr/>
          </p:nvSpPr>
          <p:spPr bwMode="auto">
            <a:xfrm>
              <a:off x="3930650" y="3657600"/>
              <a:ext cx="1185863" cy="39687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a:latin typeface="Times New Roman" pitchFamily="18" charset="0"/>
                  <a:ea typeface="宋体" pitchFamily="2" charset="-122"/>
                </a:rPr>
                <a:t>L.in= real</a:t>
              </a:r>
              <a:endParaRPr kumimoji="1" lang="en-US" altLang="zh-CN" sz="2400" b="0">
                <a:latin typeface="Times New Roman" pitchFamily="18" charset="0"/>
                <a:ea typeface="宋体" pitchFamily="2" charset="-122"/>
              </a:endParaRPr>
            </a:p>
          </p:txBody>
        </p:sp>
        <p:sp>
          <p:nvSpPr>
            <p:cNvPr id="12" name="Rectangle 10"/>
            <p:cNvSpPr>
              <a:spLocks noChangeArrowheads="1"/>
            </p:cNvSpPr>
            <p:nvPr/>
          </p:nvSpPr>
          <p:spPr bwMode="auto">
            <a:xfrm>
              <a:off x="2787650" y="4519607"/>
              <a:ext cx="1185863" cy="39687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err="1">
                  <a:latin typeface="Times New Roman" pitchFamily="18" charset="0"/>
                  <a:ea typeface="宋体" pitchFamily="2" charset="-122"/>
                </a:rPr>
                <a:t>L.in</a:t>
              </a:r>
              <a:r>
                <a:rPr kumimoji="1" lang="en-US" altLang="zh-CN" sz="2000" b="0" dirty="0">
                  <a:latin typeface="Times New Roman" pitchFamily="18" charset="0"/>
                  <a:ea typeface="宋体" pitchFamily="2" charset="-122"/>
                </a:rPr>
                <a:t>= real</a:t>
              </a:r>
              <a:endParaRPr kumimoji="1" lang="en-US" altLang="zh-CN" sz="2400" b="0" dirty="0">
                <a:latin typeface="Times New Roman" pitchFamily="18" charset="0"/>
                <a:ea typeface="宋体" pitchFamily="2" charset="-122"/>
              </a:endParaRPr>
            </a:p>
          </p:txBody>
        </p:sp>
        <p:sp>
          <p:nvSpPr>
            <p:cNvPr id="13" name="Line 11"/>
            <p:cNvSpPr>
              <a:spLocks noChangeShapeType="1"/>
            </p:cNvSpPr>
            <p:nvPr/>
          </p:nvSpPr>
          <p:spPr bwMode="auto">
            <a:xfrm>
              <a:off x="4524378" y="4038600"/>
              <a:ext cx="0" cy="532800"/>
            </a:xfrm>
            <a:prstGeom prst="line">
              <a:avLst/>
            </a:prstGeom>
            <a:noFill/>
            <a:ln w="9525">
              <a:solidFill>
                <a:schemeClr val="tx1"/>
              </a:solidFill>
              <a:round/>
              <a:headEnd/>
              <a:tailEnd/>
            </a:ln>
            <a:effectLst/>
          </p:spPr>
          <p:txBody>
            <a:bodyPr wrap="none" anchor="ctr"/>
            <a:lstStyle/>
            <a:p>
              <a:endParaRPr lang="zh-CN" altLang="en-US"/>
            </a:p>
          </p:txBody>
        </p:sp>
        <p:sp>
          <p:nvSpPr>
            <p:cNvPr id="14" name="Line 12"/>
            <p:cNvSpPr>
              <a:spLocks noChangeShapeType="1"/>
            </p:cNvSpPr>
            <p:nvPr/>
          </p:nvSpPr>
          <p:spPr bwMode="auto">
            <a:xfrm>
              <a:off x="3352800" y="4910133"/>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5" name="Line 13"/>
            <p:cNvSpPr>
              <a:spLocks noChangeShapeType="1"/>
            </p:cNvSpPr>
            <p:nvPr/>
          </p:nvSpPr>
          <p:spPr bwMode="auto">
            <a:xfrm flipH="1">
              <a:off x="3524268" y="4038600"/>
              <a:ext cx="687600" cy="532800"/>
            </a:xfrm>
            <a:prstGeom prst="line">
              <a:avLst/>
            </a:prstGeom>
            <a:noFill/>
            <a:ln w="9525">
              <a:solidFill>
                <a:schemeClr val="tx1"/>
              </a:solidFill>
              <a:round/>
              <a:headEnd/>
              <a:tailEnd/>
            </a:ln>
            <a:effectLst/>
          </p:spPr>
          <p:txBody>
            <a:bodyPr wrap="none" anchor="ctr"/>
            <a:lstStyle/>
            <a:p>
              <a:endParaRPr lang="zh-CN" altLang="en-US"/>
            </a:p>
          </p:txBody>
        </p:sp>
        <p:sp>
          <p:nvSpPr>
            <p:cNvPr id="16" name="Line 14"/>
            <p:cNvSpPr>
              <a:spLocks noChangeShapeType="1"/>
            </p:cNvSpPr>
            <p:nvPr/>
          </p:nvSpPr>
          <p:spPr bwMode="auto">
            <a:xfrm flipH="1">
              <a:off x="4572000" y="3200400"/>
              <a:ext cx="68580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Line 15"/>
            <p:cNvSpPr>
              <a:spLocks noChangeShapeType="1"/>
            </p:cNvSpPr>
            <p:nvPr/>
          </p:nvSpPr>
          <p:spPr bwMode="auto">
            <a:xfrm>
              <a:off x="5791200" y="3200400"/>
              <a:ext cx="687600" cy="533400"/>
            </a:xfrm>
            <a:prstGeom prst="line">
              <a:avLst/>
            </a:prstGeom>
            <a:noFill/>
            <a:ln w="9525">
              <a:solidFill>
                <a:schemeClr val="tx1"/>
              </a:solidFill>
              <a:round/>
              <a:headEnd/>
              <a:tailEnd/>
            </a:ln>
            <a:effectLst/>
          </p:spPr>
          <p:txBody>
            <a:bodyPr wrap="none" anchor="ctr"/>
            <a:lstStyle/>
            <a:p>
              <a:endParaRPr lang="zh-CN" altLang="en-US"/>
            </a:p>
          </p:txBody>
        </p:sp>
        <p:sp>
          <p:nvSpPr>
            <p:cNvPr id="18" name="Line 16"/>
            <p:cNvSpPr>
              <a:spLocks noChangeShapeType="1"/>
            </p:cNvSpPr>
            <p:nvPr/>
          </p:nvSpPr>
          <p:spPr bwMode="auto">
            <a:xfrm>
              <a:off x="4800600" y="4038600"/>
              <a:ext cx="687600" cy="532800"/>
            </a:xfrm>
            <a:prstGeom prst="line">
              <a:avLst/>
            </a:prstGeom>
            <a:noFill/>
            <a:ln w="9525">
              <a:solidFill>
                <a:schemeClr val="tx1"/>
              </a:solidFill>
              <a:round/>
              <a:headEnd/>
              <a:tailEnd/>
            </a:ln>
            <a:effectLst/>
          </p:spPr>
          <p:txBody>
            <a:bodyPr wrap="none" anchor="ctr"/>
            <a:lstStyle/>
            <a:p>
              <a:endParaRPr lang="zh-CN" altLang="en-US"/>
            </a:p>
          </p:txBody>
        </p:sp>
        <p:sp>
          <p:nvSpPr>
            <p:cNvPr id="19" name="Rectangle 17"/>
            <p:cNvSpPr>
              <a:spLocks noChangeArrowheads="1"/>
            </p:cNvSpPr>
            <p:nvPr/>
          </p:nvSpPr>
          <p:spPr bwMode="auto">
            <a:xfrm>
              <a:off x="2895600" y="2819400"/>
              <a:ext cx="1362075" cy="39687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err="1">
                  <a:latin typeface="Times New Roman" pitchFamily="18" charset="0"/>
                  <a:ea typeface="宋体" pitchFamily="2" charset="-122"/>
                </a:rPr>
                <a:t>T.type</a:t>
              </a:r>
              <a:r>
                <a:rPr kumimoji="1" lang="en-US" altLang="zh-CN" sz="2000" b="0" dirty="0">
                  <a:latin typeface="Times New Roman" pitchFamily="18" charset="0"/>
                  <a:ea typeface="宋体" pitchFamily="2" charset="-122"/>
                </a:rPr>
                <a:t>=real</a:t>
              </a:r>
              <a:endParaRPr kumimoji="1" lang="en-US" altLang="zh-CN" sz="2400" b="0" dirty="0">
                <a:latin typeface="Times New Roman" pitchFamily="18" charset="0"/>
                <a:ea typeface="宋体" pitchFamily="2" charset="-122"/>
              </a:endParaRPr>
            </a:p>
          </p:txBody>
        </p:sp>
        <p:sp>
          <p:nvSpPr>
            <p:cNvPr id="20" name="Line 18"/>
            <p:cNvSpPr>
              <a:spLocks noChangeShapeType="1"/>
            </p:cNvSpPr>
            <p:nvPr/>
          </p:nvSpPr>
          <p:spPr bwMode="auto">
            <a:xfrm>
              <a:off x="3505200" y="3200400"/>
              <a:ext cx="0" cy="532800"/>
            </a:xfrm>
            <a:prstGeom prst="line">
              <a:avLst/>
            </a:prstGeom>
            <a:noFill/>
            <a:ln w="9525">
              <a:solidFill>
                <a:schemeClr val="tx1"/>
              </a:solidFill>
              <a:round/>
              <a:headEnd/>
              <a:tailEnd/>
            </a:ln>
            <a:effectLst/>
          </p:spPr>
          <p:txBody>
            <a:bodyPr wrap="none" anchor="ctr"/>
            <a:lstStyle/>
            <a:p>
              <a:endParaRPr lang="zh-CN" altLang="en-US"/>
            </a:p>
          </p:txBody>
        </p:sp>
        <p:sp>
          <p:nvSpPr>
            <p:cNvPr id="21" name="Rectangle 19"/>
            <p:cNvSpPr>
              <a:spLocks noChangeArrowheads="1"/>
            </p:cNvSpPr>
            <p:nvPr/>
          </p:nvSpPr>
          <p:spPr bwMode="auto">
            <a:xfrm>
              <a:off x="3230880" y="3672840"/>
              <a:ext cx="563563" cy="39687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Times New Roman" pitchFamily="18" charset="0"/>
                  <a:ea typeface="宋体" pitchFamily="2" charset="-122"/>
                </a:rPr>
                <a:t>real</a:t>
              </a:r>
              <a:endParaRPr kumimoji="1" lang="en-US" altLang="zh-CN" sz="2400" b="0" dirty="0">
                <a:latin typeface="Times New Roman" pitchFamily="18" charset="0"/>
                <a:ea typeface="宋体" pitchFamily="2" charset="-122"/>
              </a:endParaRPr>
            </a:p>
          </p:txBody>
        </p:sp>
        <p:sp>
          <p:nvSpPr>
            <p:cNvPr id="22" name="Rectangle 20"/>
            <p:cNvSpPr>
              <a:spLocks noChangeArrowheads="1"/>
            </p:cNvSpPr>
            <p:nvPr/>
          </p:nvSpPr>
          <p:spPr bwMode="auto">
            <a:xfrm>
              <a:off x="5395205" y="4570383"/>
              <a:ext cx="442749"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Times New Roman" pitchFamily="18" charset="0"/>
                  <a:ea typeface="宋体" pitchFamily="2" charset="-122"/>
                </a:rPr>
                <a:t>id</a:t>
              </a:r>
              <a:r>
                <a:rPr kumimoji="1" lang="en-US" altLang="zh-CN" sz="1400" b="0" baseline="-25000" dirty="0">
                  <a:latin typeface="Times New Roman" pitchFamily="18" charset="0"/>
                  <a:ea typeface="宋体" pitchFamily="2" charset="-122"/>
                </a:rPr>
                <a:t>2</a:t>
              </a:r>
            </a:p>
          </p:txBody>
        </p:sp>
        <p:sp>
          <p:nvSpPr>
            <p:cNvPr id="23" name="Rectangle 21"/>
            <p:cNvSpPr>
              <a:spLocks noChangeArrowheads="1"/>
            </p:cNvSpPr>
            <p:nvPr/>
          </p:nvSpPr>
          <p:spPr bwMode="auto">
            <a:xfrm>
              <a:off x="3137775" y="5332383"/>
              <a:ext cx="442749"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Times New Roman" pitchFamily="18" charset="0"/>
                  <a:ea typeface="宋体" pitchFamily="2" charset="-122"/>
                </a:rPr>
                <a:t>id</a:t>
              </a:r>
              <a:r>
                <a:rPr kumimoji="1" lang="en-US" altLang="zh-CN" sz="1400" b="0" baseline="-25000" dirty="0">
                  <a:latin typeface="Times New Roman" pitchFamily="18" charset="0"/>
                  <a:ea typeface="宋体" pitchFamily="2" charset="-122"/>
                </a:rPr>
                <a:t>1</a:t>
              </a:r>
            </a:p>
          </p:txBody>
        </p:sp>
        <p:sp>
          <p:nvSpPr>
            <p:cNvPr id="24" name="Rectangle 22"/>
            <p:cNvSpPr>
              <a:spLocks noChangeArrowheads="1"/>
            </p:cNvSpPr>
            <p:nvPr/>
          </p:nvSpPr>
          <p:spPr bwMode="auto">
            <a:xfrm>
              <a:off x="6300087" y="3655983"/>
              <a:ext cx="442749"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Times New Roman" pitchFamily="18" charset="0"/>
                  <a:ea typeface="宋体" pitchFamily="2" charset="-122"/>
                </a:rPr>
                <a:t>id</a:t>
              </a:r>
              <a:r>
                <a:rPr kumimoji="1" lang="en-US" altLang="zh-CN" sz="1400" b="0" baseline="-25000" dirty="0">
                  <a:latin typeface="Times New Roman" pitchFamily="18" charset="0"/>
                  <a:ea typeface="宋体" pitchFamily="2" charset="-122"/>
                </a:rPr>
                <a:t>3</a:t>
              </a:r>
            </a:p>
          </p:txBody>
        </p:sp>
        <p:sp>
          <p:nvSpPr>
            <p:cNvPr id="26" name="Rectangle 24"/>
            <p:cNvSpPr>
              <a:spLocks noChangeArrowheads="1"/>
            </p:cNvSpPr>
            <p:nvPr/>
          </p:nvSpPr>
          <p:spPr bwMode="auto">
            <a:xfrm>
              <a:off x="2850198" y="908050"/>
              <a:ext cx="3581400" cy="762000"/>
            </a:xfrm>
            <a:prstGeom prst="rect">
              <a:avLst/>
            </a:prstGeom>
            <a:noFill/>
            <a:ln w="9525">
              <a:solidFill>
                <a:schemeClr val="tx1"/>
              </a:solidFill>
              <a:miter lim="800000"/>
              <a:headEnd/>
              <a:tailEnd/>
            </a:ln>
            <a:effectLst/>
          </p:spPr>
          <p:txBody>
            <a:bodyPr wrap="none" anchor="ctr"/>
            <a:lstStyle/>
            <a:p>
              <a:endParaRPr lang="zh-CN" altLang="en-US"/>
            </a:p>
          </p:txBody>
        </p:sp>
        <p:sp>
          <p:nvSpPr>
            <p:cNvPr id="27" name="Text Box 25"/>
            <p:cNvSpPr txBox="1">
              <a:spLocks noChangeArrowheads="1"/>
            </p:cNvSpPr>
            <p:nvPr/>
          </p:nvSpPr>
          <p:spPr bwMode="auto">
            <a:xfrm>
              <a:off x="3520123" y="1025525"/>
              <a:ext cx="2438488"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dirty="0">
                  <a:latin typeface="Times New Roman" pitchFamily="18" charset="0"/>
                  <a:ea typeface="宋体" pitchFamily="2" charset="-122"/>
                </a:rPr>
                <a:t>real  id</a:t>
              </a:r>
              <a:r>
                <a:rPr kumimoji="1" lang="en-US" altLang="zh-CN" sz="2400" baseline="-25000" dirty="0">
                  <a:latin typeface="Times New Roman" pitchFamily="18" charset="0"/>
                  <a:ea typeface="宋体" pitchFamily="2" charset="-122"/>
                </a:rPr>
                <a:t>1</a:t>
              </a:r>
              <a:r>
                <a:rPr kumimoji="1" lang="zh-CN" altLang="en-US" sz="2400" dirty="0">
                  <a:latin typeface="Times New Roman" pitchFamily="18" charset="0"/>
                  <a:ea typeface="宋体" pitchFamily="2" charset="-122"/>
                </a:rPr>
                <a:t>，</a:t>
              </a:r>
              <a:r>
                <a:rPr kumimoji="1" lang="en-US" altLang="zh-CN" sz="2400" dirty="0">
                  <a:latin typeface="Times New Roman" pitchFamily="18" charset="0"/>
                  <a:ea typeface="宋体" pitchFamily="2" charset="-122"/>
                </a:rPr>
                <a:t>id</a:t>
              </a:r>
              <a:r>
                <a:rPr kumimoji="1" lang="en-US" altLang="zh-CN" sz="2400" baseline="-25000" dirty="0">
                  <a:latin typeface="Times New Roman" pitchFamily="18" charset="0"/>
                  <a:ea typeface="宋体" pitchFamily="2" charset="-122"/>
                </a:rPr>
                <a:t>2</a:t>
              </a:r>
              <a:r>
                <a:rPr kumimoji="1" lang="zh-CN" altLang="en-US" sz="2400" dirty="0">
                  <a:latin typeface="Times New Roman" pitchFamily="18" charset="0"/>
                  <a:ea typeface="宋体" pitchFamily="2" charset="-122"/>
                </a:rPr>
                <a:t>，</a:t>
              </a:r>
              <a:r>
                <a:rPr kumimoji="1" lang="en-US" altLang="zh-CN" sz="2400" dirty="0">
                  <a:latin typeface="Times New Roman" pitchFamily="18" charset="0"/>
                  <a:ea typeface="宋体" pitchFamily="2" charset="-122"/>
                </a:rPr>
                <a:t>id</a:t>
              </a:r>
              <a:r>
                <a:rPr kumimoji="1" lang="en-US" altLang="zh-CN" sz="2400" baseline="-25000" dirty="0">
                  <a:latin typeface="Times New Roman" pitchFamily="18" charset="0"/>
                  <a:ea typeface="宋体" pitchFamily="2" charset="-122"/>
                </a:rPr>
                <a:t>3</a:t>
              </a:r>
              <a:endParaRPr kumimoji="1" lang="en-US" altLang="zh-CN" sz="2400" b="0" baseline="-25000" dirty="0">
                <a:latin typeface="Times New Roman" pitchFamily="18" charset="0"/>
                <a:ea typeface="宋体" pitchFamily="2" charset="-122"/>
              </a:endParaRPr>
            </a:p>
          </p:txBody>
        </p:sp>
        <p:sp>
          <p:nvSpPr>
            <p:cNvPr id="28" name="Rectangle 26"/>
            <p:cNvSpPr>
              <a:spLocks noChangeArrowheads="1"/>
            </p:cNvSpPr>
            <p:nvPr/>
          </p:nvSpPr>
          <p:spPr bwMode="auto">
            <a:xfrm>
              <a:off x="5426075" y="3618387"/>
              <a:ext cx="438150" cy="396875"/>
            </a:xfrm>
            <a:prstGeom prst="rect">
              <a:avLst/>
            </a:prstGeom>
            <a:noFill/>
            <a:ln w="9525">
              <a:noFill/>
              <a:miter lim="800000"/>
              <a:headEnd/>
              <a:tailEnd/>
            </a:ln>
            <a:effectLst/>
          </p:spPr>
          <p:txBody>
            <a:bodyPr wrap="none" anchor="ctr">
              <a:spAutoFit/>
            </a:bodyPr>
            <a:lstStyle/>
            <a:p>
              <a:pPr algn="ctr">
                <a:buClrTx/>
                <a:buSzTx/>
                <a:buFontTx/>
                <a:buNone/>
              </a:pPr>
              <a:r>
                <a:rPr kumimoji="1" lang="zh-CN" altLang="en-US" sz="2000" b="0" dirty="0">
                  <a:latin typeface="Times New Roman" pitchFamily="18" charset="0"/>
                  <a:ea typeface="宋体" pitchFamily="2" charset="-122"/>
                </a:rPr>
                <a:t>，</a:t>
              </a:r>
              <a:endParaRPr kumimoji="1" lang="zh-CN" altLang="en-US" sz="1400" b="0" dirty="0">
                <a:latin typeface="Times New Roman" pitchFamily="18" charset="0"/>
                <a:ea typeface="宋体" pitchFamily="2" charset="-122"/>
              </a:endParaRPr>
            </a:p>
          </p:txBody>
        </p:sp>
        <p:sp>
          <p:nvSpPr>
            <p:cNvPr id="29" name="Rectangle 27"/>
            <p:cNvSpPr>
              <a:spLocks noChangeArrowheads="1"/>
            </p:cNvSpPr>
            <p:nvPr/>
          </p:nvSpPr>
          <p:spPr bwMode="auto">
            <a:xfrm>
              <a:off x="4384223" y="4527807"/>
              <a:ext cx="438150" cy="396875"/>
            </a:xfrm>
            <a:prstGeom prst="rect">
              <a:avLst/>
            </a:prstGeom>
            <a:noFill/>
            <a:ln w="9525">
              <a:noFill/>
              <a:miter lim="800000"/>
              <a:headEnd/>
              <a:tailEnd/>
            </a:ln>
            <a:effectLst/>
          </p:spPr>
          <p:txBody>
            <a:bodyPr wrap="none" anchor="ctr">
              <a:spAutoFit/>
            </a:bodyPr>
            <a:lstStyle/>
            <a:p>
              <a:pPr algn="ctr">
                <a:buClrTx/>
                <a:buSzTx/>
                <a:buFontTx/>
                <a:buNone/>
              </a:pPr>
              <a:r>
                <a:rPr kumimoji="1" lang="zh-CN" altLang="en-US" sz="2000" b="0" dirty="0">
                  <a:latin typeface="Times New Roman" pitchFamily="18" charset="0"/>
                  <a:ea typeface="宋体" pitchFamily="2" charset="-122"/>
                </a:rPr>
                <a:t>，</a:t>
              </a:r>
              <a:endParaRPr kumimoji="1" lang="zh-CN" altLang="en-US" sz="1400" b="0" dirty="0">
                <a:latin typeface="Times New Roman" pitchFamily="18" charset="0"/>
                <a:ea typeface="宋体" pitchFamily="2" charset="-122"/>
              </a:endParaRPr>
            </a:p>
          </p:txBody>
        </p:sp>
      </p:grpSp>
      <p:sp>
        <p:nvSpPr>
          <p:cNvPr id="30" name="矩形 29"/>
          <p:cNvSpPr/>
          <p:nvPr/>
        </p:nvSpPr>
        <p:spPr>
          <a:xfrm>
            <a:off x="971574" y="2143143"/>
            <a:ext cx="1328737" cy="2900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ts val="0"/>
              </a:spcBef>
              <a:spcAft>
                <a:spcPts val="600"/>
              </a:spcAft>
            </a:pPr>
            <a:r>
              <a:rPr lang="en-US" altLang="zh-CN" sz="2400" dirty="0">
                <a:solidFill>
                  <a:srgbClr val="1E1CE3"/>
                </a:solidFill>
              </a:rPr>
              <a:t>D</a:t>
            </a:r>
            <a:r>
              <a:rPr lang="zh-CN" altLang="en-US" sz="2400" dirty="0">
                <a:solidFill>
                  <a:srgbClr val="1E1CE3"/>
                </a:solidFill>
                <a:latin typeface="Comic Sans MS" pitchFamily="66" charset="0"/>
              </a:rPr>
              <a:t>→</a:t>
            </a:r>
            <a:r>
              <a:rPr lang="en-US" altLang="zh-CN" sz="2400" dirty="0">
                <a:solidFill>
                  <a:srgbClr val="1E1CE3"/>
                </a:solidFill>
              </a:rPr>
              <a:t>TL</a:t>
            </a:r>
          </a:p>
          <a:p>
            <a:pPr>
              <a:lnSpc>
                <a:spcPct val="120000"/>
              </a:lnSpc>
              <a:spcBef>
                <a:spcPts val="0"/>
              </a:spcBef>
              <a:spcAft>
                <a:spcPts val="600"/>
              </a:spcAft>
            </a:pPr>
            <a:r>
              <a:rPr lang="en-US" altLang="zh-CN" sz="2400" dirty="0">
                <a:solidFill>
                  <a:srgbClr val="1E1CE3"/>
                </a:solidFill>
              </a:rPr>
              <a:t>T</a:t>
            </a:r>
            <a:r>
              <a:rPr lang="zh-CN" altLang="en-US" sz="2400" dirty="0">
                <a:solidFill>
                  <a:srgbClr val="1E1CE3"/>
                </a:solidFill>
                <a:latin typeface="Comic Sans MS" pitchFamily="66" charset="0"/>
              </a:rPr>
              <a:t>→</a:t>
            </a:r>
            <a:r>
              <a:rPr lang="en-US" altLang="zh-CN" sz="2400" dirty="0">
                <a:solidFill>
                  <a:srgbClr val="1E1CE3"/>
                </a:solidFill>
              </a:rPr>
              <a:t>real</a:t>
            </a:r>
          </a:p>
          <a:p>
            <a:pPr>
              <a:lnSpc>
                <a:spcPct val="120000"/>
              </a:lnSpc>
              <a:spcBef>
                <a:spcPts val="0"/>
              </a:spcBef>
              <a:spcAft>
                <a:spcPts val="600"/>
              </a:spcAft>
            </a:pPr>
            <a:r>
              <a:rPr lang="en-US" altLang="zh-CN" sz="2400" dirty="0">
                <a:solidFill>
                  <a:srgbClr val="1E1CE3"/>
                </a:solidFill>
              </a:rPr>
              <a:t>T</a:t>
            </a:r>
            <a:r>
              <a:rPr lang="zh-CN" altLang="en-US" sz="2400" dirty="0">
                <a:solidFill>
                  <a:srgbClr val="1E1CE3"/>
                </a:solidFill>
                <a:latin typeface="Comic Sans MS" pitchFamily="66" charset="0"/>
              </a:rPr>
              <a:t>→</a:t>
            </a:r>
            <a:r>
              <a:rPr lang="en-US" altLang="zh-CN" sz="2400" dirty="0" err="1">
                <a:solidFill>
                  <a:srgbClr val="1E1CE3"/>
                </a:solidFill>
              </a:rPr>
              <a:t>int</a:t>
            </a:r>
            <a:endParaRPr lang="en-US" altLang="zh-CN" sz="2400" dirty="0">
              <a:solidFill>
                <a:srgbClr val="1E1CE3"/>
              </a:solidFill>
            </a:endParaRPr>
          </a:p>
          <a:p>
            <a:pPr>
              <a:lnSpc>
                <a:spcPct val="120000"/>
              </a:lnSpc>
              <a:spcBef>
                <a:spcPts val="0"/>
              </a:spcBef>
              <a:spcAft>
                <a:spcPts val="600"/>
              </a:spcAft>
            </a:pPr>
            <a:r>
              <a:rPr lang="en-US" altLang="zh-CN" sz="2400" dirty="0">
                <a:solidFill>
                  <a:srgbClr val="1E1CE3"/>
                </a:solidFill>
              </a:rPr>
              <a:t>L</a:t>
            </a:r>
            <a:r>
              <a:rPr lang="zh-CN" altLang="en-US" sz="2400" dirty="0">
                <a:solidFill>
                  <a:srgbClr val="1E1CE3"/>
                </a:solidFill>
                <a:latin typeface="Comic Sans MS" pitchFamily="66" charset="0"/>
              </a:rPr>
              <a:t>→</a:t>
            </a:r>
            <a:r>
              <a:rPr lang="en-US" altLang="zh-CN" sz="2400" dirty="0" err="1">
                <a:solidFill>
                  <a:srgbClr val="1E1CE3"/>
                </a:solidFill>
              </a:rPr>
              <a:t>L</a:t>
            </a:r>
            <a:r>
              <a:rPr lang="en-US" altLang="zh-CN" sz="2400" dirty="0" err="1">
                <a:solidFill>
                  <a:srgbClr val="1E1CE3"/>
                </a:solidFill>
                <a:latin typeface="楷体" pitchFamily="49" charset="-122"/>
                <a:ea typeface="楷体" pitchFamily="49" charset="-122"/>
              </a:rPr>
              <a:t>,</a:t>
            </a:r>
            <a:r>
              <a:rPr lang="en-US" altLang="zh-CN" sz="2400" dirty="0" err="1">
                <a:solidFill>
                  <a:srgbClr val="1E1CE3"/>
                </a:solidFill>
              </a:rPr>
              <a:t>id</a:t>
            </a:r>
            <a:endParaRPr lang="en-US" altLang="zh-CN" sz="2400" dirty="0">
              <a:solidFill>
                <a:srgbClr val="1E1CE3"/>
              </a:solidFill>
            </a:endParaRPr>
          </a:p>
          <a:p>
            <a:pPr>
              <a:lnSpc>
                <a:spcPct val="120000"/>
              </a:lnSpc>
              <a:spcBef>
                <a:spcPts val="0"/>
              </a:spcBef>
              <a:spcAft>
                <a:spcPts val="600"/>
              </a:spcAft>
            </a:pPr>
            <a:r>
              <a:rPr lang="en-US" altLang="zh-CN" sz="2400" dirty="0">
                <a:solidFill>
                  <a:srgbClr val="1E1CE3"/>
                </a:solidFill>
              </a:rPr>
              <a:t>L</a:t>
            </a:r>
            <a:r>
              <a:rPr lang="zh-CN" altLang="en-US" sz="2400" dirty="0">
                <a:solidFill>
                  <a:srgbClr val="1E1CE3"/>
                </a:solidFill>
                <a:latin typeface="Comic Sans MS" pitchFamily="66" charset="0"/>
              </a:rPr>
              <a:t>→</a:t>
            </a:r>
            <a:r>
              <a:rPr lang="en-US" altLang="zh-CN" sz="2400" dirty="0">
                <a:solidFill>
                  <a:srgbClr val="1E1CE3"/>
                </a:solidFill>
              </a:rPr>
              <a:t>id</a:t>
            </a:r>
            <a:endParaRPr lang="zh-CN" altLang="en-US" sz="2400" dirty="0">
              <a:solidFill>
                <a:srgbClr val="1E1CE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2771775"/>
            <a:ext cx="7886700" cy="876301"/>
          </a:xfrm>
        </p:spPr>
        <p:txBody>
          <a:bodyPr>
            <a:normAutofit/>
          </a:bodyPr>
          <a:lstStyle/>
          <a:p>
            <a:pPr algn="ctr"/>
            <a:r>
              <a:rPr lang="en-US" altLang="zh-CN" sz="4000" dirty="0">
                <a:solidFill>
                  <a:srgbClr val="0000FF"/>
                </a:solidFill>
                <a:latin typeface="华文行楷" pitchFamily="2" charset="-122"/>
                <a:ea typeface="华文行楷" pitchFamily="2" charset="-122"/>
              </a:rPr>
              <a:t>6.2</a:t>
            </a:r>
            <a:r>
              <a:rPr lang="zh-CN" altLang="en-US" sz="4000" dirty="0">
                <a:solidFill>
                  <a:srgbClr val="0000FF"/>
                </a:solidFill>
                <a:latin typeface="华文行楷" pitchFamily="2" charset="-122"/>
                <a:ea typeface="华文行楷" pitchFamily="2" charset="-122"/>
              </a:rPr>
              <a:t>、基于属性文法的处理方法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4845"/>
            <a:ext cx="7886700" cy="999212"/>
          </a:xfrm>
        </p:spPr>
        <p:txBody>
          <a:bodyPr/>
          <a:lstStyle/>
          <a:p>
            <a:r>
              <a:rPr lang="zh-CN" altLang="en-US" dirty="0"/>
              <a:t>语法制导翻译实现</a:t>
            </a:r>
          </a:p>
        </p:txBody>
      </p:sp>
      <p:sp>
        <p:nvSpPr>
          <p:cNvPr id="3" name="内容占位符 2"/>
          <p:cNvSpPr>
            <a:spLocks noGrp="1"/>
          </p:cNvSpPr>
          <p:nvPr>
            <p:ph idx="1"/>
          </p:nvPr>
        </p:nvSpPr>
        <p:spPr>
          <a:xfrm>
            <a:off x="377371" y="1146631"/>
            <a:ext cx="8447315" cy="5109029"/>
          </a:xfrm>
        </p:spPr>
        <p:txBody>
          <a:bodyPr/>
          <a:lstStyle/>
          <a:p>
            <a:pPr algn="just">
              <a:lnSpc>
                <a:spcPct val="110000"/>
              </a:lnSpc>
              <a:buSzPct val="50000"/>
              <a:buFont typeface="Wingdings" pitchFamily="2" charset="2"/>
              <a:buChar char="n"/>
            </a:pPr>
            <a:r>
              <a:rPr lang="zh-CN" altLang="en-US" sz="2400" dirty="0"/>
              <a:t>从概念上讲，语法制导翻译，即基于</a:t>
            </a:r>
            <a:r>
              <a:rPr lang="zh-CN" altLang="en-US" sz="2400" u="sng" dirty="0"/>
              <a:t>属性文法</a:t>
            </a:r>
            <a:r>
              <a:rPr lang="zh-CN" altLang="en-US" sz="2400" dirty="0"/>
              <a:t>的处理过程通常是这样的：</a:t>
            </a:r>
            <a:endParaRPr lang="en-US" altLang="zh-CN" sz="2400" dirty="0"/>
          </a:p>
          <a:p>
            <a:pPr lvl="1" algn="just">
              <a:lnSpc>
                <a:spcPct val="110000"/>
              </a:lnSpc>
              <a:spcAft>
                <a:spcPts val="6000"/>
              </a:spcAft>
              <a:buSzPct val="50000"/>
              <a:buFont typeface="Wingdings" pitchFamily="2" charset="2"/>
              <a:buChar char="Ø"/>
            </a:pPr>
            <a:r>
              <a:rPr lang="zh-CN" altLang="en-US" dirty="0"/>
              <a:t>对单词符号串进行语法分析，</a:t>
            </a:r>
            <a:r>
              <a:rPr lang="zh-CN" altLang="en-US" dirty="0">
                <a:solidFill>
                  <a:srgbClr val="FF0000"/>
                </a:solidFill>
              </a:rPr>
              <a:t>构造语法分析树</a:t>
            </a:r>
            <a:r>
              <a:rPr lang="zh-CN" altLang="en-US" dirty="0"/>
              <a:t>，然后根据需要遍历语法树并在语法树的各结点处按语义规则进行计算。</a:t>
            </a:r>
            <a:endParaRPr lang="en-US" altLang="zh-CN" dirty="0"/>
          </a:p>
          <a:p>
            <a:pPr algn="just">
              <a:lnSpc>
                <a:spcPct val="110000"/>
              </a:lnSpc>
              <a:buSzPct val="50000"/>
              <a:buFont typeface="Wingdings" pitchFamily="2" charset="2"/>
              <a:buChar char="n"/>
            </a:pPr>
            <a:r>
              <a:rPr lang="zh-CN" altLang="en-US" sz="2400" dirty="0"/>
              <a:t>语义规则</a:t>
            </a:r>
            <a:endParaRPr lang="en-US" altLang="zh-CN" sz="2400" dirty="0"/>
          </a:p>
          <a:p>
            <a:pPr lvl="1" algn="just">
              <a:lnSpc>
                <a:spcPct val="110000"/>
              </a:lnSpc>
              <a:buFont typeface="Wingdings" pitchFamily="2" charset="2"/>
              <a:buChar char="Ø"/>
            </a:pPr>
            <a:r>
              <a:rPr lang="zh-CN" altLang="en-US" dirty="0"/>
              <a:t>产生式上附属的一组属性的计算规则。</a:t>
            </a:r>
            <a:endParaRPr lang="en-US" altLang="zh-CN" dirty="0"/>
          </a:p>
          <a:p>
            <a:pPr algn="just">
              <a:lnSpc>
                <a:spcPct val="110000"/>
              </a:lnSpc>
            </a:pPr>
            <a:r>
              <a:rPr lang="zh-CN" altLang="en-US" sz="2400" dirty="0"/>
              <a:t>语义规则的计算</a:t>
            </a:r>
            <a:endParaRPr lang="en-US" altLang="zh-CN" sz="2400" dirty="0"/>
          </a:p>
          <a:p>
            <a:pPr lvl="1" algn="just">
              <a:lnSpc>
                <a:spcPct val="110000"/>
              </a:lnSpc>
              <a:buFont typeface="Wingdings" pitchFamily="2" charset="2"/>
              <a:buChar char="Ø"/>
            </a:pPr>
            <a:r>
              <a:rPr lang="zh-CN" altLang="en-US" dirty="0"/>
              <a:t>按照语义规则对属性的计算。</a:t>
            </a:r>
            <a:endParaRPr lang="en-US" altLang="zh-CN" dirty="0"/>
          </a:p>
        </p:txBody>
      </p:sp>
      <p:sp>
        <p:nvSpPr>
          <p:cNvPr id="4" name="灯片编号占位符 3"/>
          <p:cNvSpPr>
            <a:spLocks noGrp="1"/>
          </p:cNvSpPr>
          <p:nvPr>
            <p:ph type="sldNum" sz="quarter" idx="12"/>
          </p:nvPr>
        </p:nvSpPr>
        <p:spPr>
          <a:xfrm>
            <a:off x="8317230" y="6280150"/>
            <a:ext cx="360000" cy="365125"/>
          </a:xfrm>
        </p:spPr>
        <p:txBody>
          <a:bodyPr/>
          <a:lstStyle/>
          <a:p>
            <a:pPr>
              <a:defRPr/>
            </a:pPr>
            <a:fld id="{8465E9D2-AF38-408B-950D-8AFF0F97D13E}" type="slidenum">
              <a:rPr lang="zh-CN" altLang="en-US" smtClean="0"/>
              <a:pPr>
                <a:defRPr/>
              </a:pPr>
              <a:t>17</a:t>
            </a:fld>
            <a:endParaRPr lang="zh-CN" altLang="en-US" dirty="0"/>
          </a:p>
        </p:txBody>
      </p:sp>
      <p:grpSp>
        <p:nvGrpSpPr>
          <p:cNvPr id="5" name="组合 13"/>
          <p:cNvGrpSpPr/>
          <p:nvPr/>
        </p:nvGrpSpPr>
        <p:grpSpPr>
          <a:xfrm>
            <a:off x="1799784" y="3552374"/>
            <a:ext cx="6183089" cy="391886"/>
            <a:chOff x="2481942" y="3523346"/>
            <a:chExt cx="6183089" cy="391886"/>
          </a:xfrm>
        </p:grpSpPr>
        <p:sp>
          <p:nvSpPr>
            <p:cNvPr id="6" name="矩形 5"/>
            <p:cNvSpPr/>
            <p:nvPr/>
          </p:nvSpPr>
          <p:spPr>
            <a:xfrm>
              <a:off x="2481942" y="3523346"/>
              <a:ext cx="1001487" cy="391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输入串</a:t>
              </a:r>
            </a:p>
          </p:txBody>
        </p:sp>
        <p:sp>
          <p:nvSpPr>
            <p:cNvPr id="7" name="矩形 6"/>
            <p:cNvSpPr/>
            <p:nvPr/>
          </p:nvSpPr>
          <p:spPr>
            <a:xfrm>
              <a:off x="3882573" y="3523346"/>
              <a:ext cx="1000800" cy="391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分析树</a:t>
              </a:r>
            </a:p>
          </p:txBody>
        </p:sp>
        <p:sp>
          <p:nvSpPr>
            <p:cNvPr id="8" name="矩形 7"/>
            <p:cNvSpPr/>
            <p:nvPr/>
          </p:nvSpPr>
          <p:spPr>
            <a:xfrm>
              <a:off x="5283203" y="3523346"/>
              <a:ext cx="1000800" cy="391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5F0140"/>
                  </a:solidFill>
                  <a:latin typeface="楷体" pitchFamily="49" charset="-122"/>
                  <a:ea typeface="楷体" pitchFamily="49" charset="-122"/>
                </a:rPr>
                <a:t>依赖图</a:t>
              </a:r>
            </a:p>
          </p:txBody>
        </p:sp>
        <p:sp>
          <p:nvSpPr>
            <p:cNvPr id="9" name="矩形 8"/>
            <p:cNvSpPr/>
            <p:nvPr/>
          </p:nvSpPr>
          <p:spPr>
            <a:xfrm>
              <a:off x="6698344" y="3523346"/>
              <a:ext cx="1966687" cy="391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语义规则的计算</a:t>
              </a:r>
            </a:p>
          </p:txBody>
        </p:sp>
        <p:cxnSp>
          <p:nvCxnSpPr>
            <p:cNvPr id="11" name="直接箭头连接符 10"/>
            <p:cNvCxnSpPr>
              <a:stCxn id="6" idx="3"/>
              <a:endCxn id="7" idx="1"/>
            </p:cNvCxnSpPr>
            <p:nvPr/>
          </p:nvCxnSpPr>
          <p:spPr>
            <a:xfrm>
              <a:off x="3483429" y="3719289"/>
              <a:ext cx="399144"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84057" y="3712031"/>
              <a:ext cx="399144"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291944" y="3712032"/>
              <a:ext cx="399144"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4426858" y="3338286"/>
            <a:ext cx="3809567" cy="2162628"/>
            <a:chOff x="4426858" y="3338286"/>
            <a:chExt cx="3809567" cy="2162628"/>
          </a:xfrm>
        </p:grpSpPr>
        <p:sp>
          <p:nvSpPr>
            <p:cNvPr id="14" name="椭圆 13"/>
            <p:cNvSpPr/>
            <p:nvPr/>
          </p:nvSpPr>
          <p:spPr>
            <a:xfrm>
              <a:off x="4426858" y="3338286"/>
              <a:ext cx="1349829" cy="798286"/>
            </a:xfrm>
            <a:prstGeom prst="ellipse">
              <a:avLst/>
            </a:prstGeom>
            <a:noFill/>
            <a:ln w="19050">
              <a:solidFill>
                <a:srgbClr val="5F014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502401" y="4760686"/>
              <a:ext cx="1734024" cy="7402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5F0140"/>
                  </a:solidFill>
                  <a:latin typeface="楷体" pitchFamily="49" charset="-122"/>
                  <a:ea typeface="楷体" pitchFamily="49" charset="-122"/>
                </a:rPr>
                <a:t>可以是多遍扫描的其他方法</a:t>
              </a:r>
            </a:p>
          </p:txBody>
        </p:sp>
        <p:cxnSp>
          <p:nvCxnSpPr>
            <p:cNvPr id="17" name="直接箭头连接符 16"/>
            <p:cNvCxnSpPr/>
            <p:nvPr/>
          </p:nvCxnSpPr>
          <p:spPr>
            <a:xfrm flipH="1" flipV="1">
              <a:off x="5608037" y="4048695"/>
              <a:ext cx="908179" cy="748457"/>
            </a:xfrm>
            <a:prstGeom prst="straightConnector1">
              <a:avLst/>
            </a:prstGeom>
            <a:ln w="28575">
              <a:solidFill>
                <a:srgbClr val="5F014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3002280" y="3139440"/>
            <a:ext cx="5541219" cy="3321594"/>
            <a:chOff x="3002280" y="3139440"/>
            <a:chExt cx="5541219" cy="3321594"/>
          </a:xfrm>
        </p:grpSpPr>
        <p:sp>
          <p:nvSpPr>
            <p:cNvPr id="19" name="圆角矩形 18"/>
            <p:cNvSpPr/>
            <p:nvPr/>
          </p:nvSpPr>
          <p:spPr>
            <a:xfrm>
              <a:off x="3002280" y="3139440"/>
              <a:ext cx="5120640" cy="1143000"/>
            </a:xfrm>
            <a:prstGeom prst="roundRect">
              <a:avLst/>
            </a:prstGeom>
            <a:noFill/>
            <a:ln w="6350">
              <a:solidFill>
                <a:srgbClr val="CC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76376" y="5720806"/>
              <a:ext cx="2108200" cy="740228"/>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r>
                <a:rPr lang="zh-CN" altLang="en-US" sz="2000" dirty="0">
                  <a:solidFill>
                    <a:schemeClr val="tx1"/>
                  </a:solidFill>
                  <a:latin typeface="楷体" pitchFamily="49" charset="-122"/>
                  <a:ea typeface="楷体" pitchFamily="49" charset="-122"/>
                </a:rPr>
                <a:t>一遍扫描，与语法分析同时计算</a:t>
              </a:r>
            </a:p>
          </p:txBody>
        </p:sp>
        <p:sp>
          <p:nvSpPr>
            <p:cNvPr id="22" name="任意多边形 21"/>
            <p:cNvSpPr/>
            <p:nvPr/>
          </p:nvSpPr>
          <p:spPr>
            <a:xfrm>
              <a:off x="7383439" y="4012442"/>
              <a:ext cx="1160060" cy="2047164"/>
            </a:xfrm>
            <a:custGeom>
              <a:avLst/>
              <a:gdLst>
                <a:gd name="connsiteX0" fmla="*/ 736979 w 1160060"/>
                <a:gd name="connsiteY0" fmla="*/ 0 h 2047164"/>
                <a:gd name="connsiteX1" fmla="*/ 1160060 w 1160060"/>
                <a:gd name="connsiteY1" fmla="*/ 0 h 2047164"/>
                <a:gd name="connsiteX2" fmla="*/ 1160060 w 1160060"/>
                <a:gd name="connsiteY2" fmla="*/ 2047164 h 2047164"/>
                <a:gd name="connsiteX3" fmla="*/ 0 w 1160060"/>
                <a:gd name="connsiteY3" fmla="*/ 2047164 h 2047164"/>
              </a:gdLst>
              <a:ahLst/>
              <a:cxnLst>
                <a:cxn ang="0">
                  <a:pos x="connsiteX0" y="connsiteY0"/>
                </a:cxn>
                <a:cxn ang="0">
                  <a:pos x="connsiteX1" y="connsiteY1"/>
                </a:cxn>
                <a:cxn ang="0">
                  <a:pos x="connsiteX2" y="connsiteY2"/>
                </a:cxn>
                <a:cxn ang="0">
                  <a:pos x="connsiteX3" y="connsiteY3"/>
                </a:cxn>
              </a:cxnLst>
              <a:rect l="l" t="t" r="r" b="b"/>
              <a:pathLst>
                <a:path w="1160060" h="2047164">
                  <a:moveTo>
                    <a:pt x="736979" y="0"/>
                  </a:moveTo>
                  <a:lnTo>
                    <a:pt x="1160060" y="0"/>
                  </a:lnTo>
                  <a:lnTo>
                    <a:pt x="1160060" y="2047164"/>
                  </a:lnTo>
                  <a:lnTo>
                    <a:pt x="0" y="2047164"/>
                  </a:lnTo>
                </a:path>
              </a:pathLst>
            </a:custGeom>
            <a:ln>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76441"/>
            <a:ext cx="7886700" cy="839561"/>
          </a:xfrm>
        </p:spPr>
        <p:txBody>
          <a:bodyPr/>
          <a:lstStyle/>
          <a:p>
            <a:r>
              <a:rPr lang="zh-CN" altLang="en-US" dirty="0"/>
              <a:t>三种属性计算的方法</a:t>
            </a:r>
          </a:p>
        </p:txBody>
      </p:sp>
      <p:sp>
        <p:nvSpPr>
          <p:cNvPr id="3" name="内容占位符 2"/>
          <p:cNvSpPr>
            <a:spLocks noGrp="1"/>
          </p:cNvSpPr>
          <p:nvPr>
            <p:ph idx="1"/>
          </p:nvPr>
        </p:nvSpPr>
        <p:spPr>
          <a:xfrm>
            <a:off x="628650" y="1146630"/>
            <a:ext cx="7886700" cy="5109029"/>
          </a:xfrm>
        </p:spPr>
        <p:txBody>
          <a:bodyPr/>
          <a:lstStyle/>
          <a:p>
            <a:pPr>
              <a:spcAft>
                <a:spcPts val="1000"/>
              </a:spcAft>
              <a:buNone/>
            </a:pPr>
            <a:r>
              <a:rPr lang="en-US" altLang="zh-CN" dirty="0"/>
              <a:t>1</a:t>
            </a:r>
            <a:r>
              <a:rPr lang="zh-CN" altLang="en-US" dirty="0"/>
              <a:t>、</a:t>
            </a:r>
            <a:r>
              <a:rPr lang="zh-CN" altLang="en-US" u="sng" dirty="0"/>
              <a:t>依赖图</a:t>
            </a:r>
            <a:r>
              <a:rPr lang="zh-CN" altLang="en-US" dirty="0"/>
              <a:t>的属性计算方法</a:t>
            </a:r>
            <a:endParaRPr lang="en-US" altLang="zh-CN" dirty="0"/>
          </a:p>
          <a:p>
            <a:pPr>
              <a:spcAft>
                <a:spcPts val="1000"/>
              </a:spcAft>
              <a:buNone/>
            </a:pPr>
            <a:r>
              <a:rPr lang="en-US" altLang="zh-CN" dirty="0"/>
              <a:t>2</a:t>
            </a:r>
            <a:r>
              <a:rPr lang="zh-CN" altLang="en-US" dirty="0"/>
              <a:t>、</a:t>
            </a:r>
            <a:r>
              <a:rPr lang="zh-CN" altLang="en-US" u="sng" dirty="0"/>
              <a:t>树遍历</a:t>
            </a:r>
            <a:r>
              <a:rPr lang="zh-CN" altLang="en-US" dirty="0"/>
              <a:t>的属性计算方法</a:t>
            </a:r>
            <a:endParaRPr lang="en-US" altLang="zh-CN" dirty="0"/>
          </a:p>
          <a:p>
            <a:pPr>
              <a:spcAft>
                <a:spcPts val="1000"/>
              </a:spcAft>
              <a:buNone/>
            </a:pPr>
            <a:r>
              <a:rPr lang="en-US" altLang="zh-CN" dirty="0"/>
              <a:t>3</a:t>
            </a:r>
            <a:r>
              <a:rPr lang="zh-CN" altLang="en-US" dirty="0"/>
              <a:t>、</a:t>
            </a:r>
            <a:r>
              <a:rPr lang="zh-CN" altLang="en-US" dirty="0">
                <a:solidFill>
                  <a:srgbClr val="FF0000"/>
                </a:solidFill>
              </a:rPr>
              <a:t>一遍扫描</a:t>
            </a:r>
            <a:r>
              <a:rPr lang="zh-CN" altLang="en-US" dirty="0"/>
              <a:t>的属性计算方法</a:t>
            </a:r>
            <a:endParaRPr lang="en-US" altLang="zh-CN" dirty="0"/>
          </a:p>
          <a:p>
            <a:pPr lvl="1">
              <a:spcAft>
                <a:spcPts val="1000"/>
              </a:spcAft>
              <a:buFont typeface="Wingdings" pitchFamily="2" charset="2"/>
              <a:buChar char="Ø"/>
            </a:pPr>
            <a:r>
              <a:rPr lang="zh-CN" altLang="en-US" dirty="0"/>
              <a:t>抽象语法树</a:t>
            </a:r>
            <a:endParaRPr lang="en-US" altLang="zh-CN" dirty="0"/>
          </a:p>
          <a:p>
            <a:pPr>
              <a:spcAft>
                <a:spcPts val="1000"/>
              </a:spcAft>
            </a:pPr>
            <a:r>
              <a:rPr lang="en-US" altLang="zh-CN" dirty="0"/>
              <a:t>6.3</a:t>
            </a:r>
            <a:r>
              <a:rPr lang="zh-CN" altLang="en-US" dirty="0"/>
              <a:t>节以及之后的内容都是在介绍一遍扫描的不同方法</a:t>
            </a:r>
            <a:endParaRPr lang="en-US" altLang="zh-CN" dirty="0"/>
          </a:p>
          <a:p>
            <a:pPr lvl="1">
              <a:spcAft>
                <a:spcPts val="1000"/>
              </a:spcAft>
              <a:buFont typeface="Wingdings" pitchFamily="2" charset="2"/>
              <a:buChar char="Ø"/>
            </a:pPr>
            <a:r>
              <a:rPr lang="en-US" altLang="zh-CN" dirty="0"/>
              <a:t>S-</a:t>
            </a:r>
            <a:r>
              <a:rPr lang="zh-CN" altLang="en-US" dirty="0"/>
              <a:t>属性文法，适合自下而上分析</a:t>
            </a:r>
            <a:endParaRPr lang="en-US" altLang="zh-CN" dirty="0"/>
          </a:p>
          <a:p>
            <a:pPr lvl="1">
              <a:spcAft>
                <a:spcPts val="1000"/>
              </a:spcAft>
              <a:buFont typeface="Wingdings" pitchFamily="2" charset="2"/>
              <a:buChar char="Ø"/>
            </a:pPr>
            <a:r>
              <a:rPr lang="en-US" altLang="zh-CN" dirty="0"/>
              <a:t>L-</a:t>
            </a:r>
            <a:r>
              <a:rPr lang="zh-CN" altLang="en-US" dirty="0"/>
              <a:t>属性文法，适合自上而下分析</a:t>
            </a:r>
            <a:endParaRPr lang="en-US" altLang="zh-CN" dirty="0"/>
          </a:p>
          <a:p>
            <a:pPr lvl="2">
              <a:spcAft>
                <a:spcPts val="1000"/>
              </a:spcAft>
              <a:buFont typeface="Wingdings" pitchFamily="2" charset="2"/>
              <a:buChar char="l"/>
            </a:pPr>
            <a:r>
              <a:rPr lang="zh-CN" altLang="en-US" sz="2200" dirty="0">
                <a:solidFill>
                  <a:srgbClr val="FF0000"/>
                </a:solidFill>
              </a:rPr>
              <a:t>也能自下而上，只是需要修改文法</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21584"/>
            <a:ext cx="7886700" cy="621846"/>
          </a:xfrm>
        </p:spPr>
        <p:txBody>
          <a:bodyPr/>
          <a:lstStyle/>
          <a:p>
            <a:r>
              <a:rPr lang="en-US" altLang="zh-CN" dirty="0"/>
              <a:t>6.2.1</a:t>
            </a:r>
            <a:r>
              <a:rPr lang="zh-CN" altLang="en-US" dirty="0"/>
              <a:t>、依赖图</a:t>
            </a:r>
          </a:p>
        </p:txBody>
      </p:sp>
      <p:sp>
        <p:nvSpPr>
          <p:cNvPr id="3" name="内容占位符 2"/>
          <p:cNvSpPr>
            <a:spLocks noGrp="1"/>
          </p:cNvSpPr>
          <p:nvPr>
            <p:ph idx="1"/>
          </p:nvPr>
        </p:nvSpPr>
        <p:spPr>
          <a:xfrm>
            <a:off x="628650" y="1190170"/>
            <a:ext cx="7886700" cy="2894150"/>
          </a:xfrm>
        </p:spPr>
        <p:txBody>
          <a:bodyPr/>
          <a:lstStyle/>
          <a:p>
            <a:pPr>
              <a:lnSpc>
                <a:spcPct val="110000"/>
              </a:lnSpc>
            </a:pPr>
            <a:r>
              <a:rPr lang="zh-CN" altLang="en-US" sz="2400" dirty="0"/>
              <a:t>在一棵语法树中，结点的继承属性和综合属性之间的相互依赖关系可以由依赖图来描述；</a:t>
            </a:r>
            <a:endParaRPr lang="en-US" altLang="zh-CN" sz="2400" dirty="0"/>
          </a:p>
          <a:p>
            <a:pPr>
              <a:lnSpc>
                <a:spcPct val="110000"/>
              </a:lnSpc>
            </a:pPr>
            <a:r>
              <a:rPr lang="zh-CN" altLang="en-US" sz="2400" dirty="0">
                <a:solidFill>
                  <a:srgbClr val="FF0000"/>
                </a:solidFill>
              </a:rPr>
              <a:t>依赖图</a:t>
            </a:r>
            <a:r>
              <a:rPr lang="zh-CN" altLang="en-US" sz="2400" dirty="0"/>
              <a:t>中为每一个属性设置一个结点，如果属性</a:t>
            </a:r>
            <a:r>
              <a:rPr lang="en-US" altLang="zh-CN" sz="2400" dirty="0"/>
              <a:t>b</a:t>
            </a:r>
            <a:r>
              <a:rPr lang="zh-CN" altLang="en-US" sz="2400" dirty="0"/>
              <a:t>依赖于属性</a:t>
            </a:r>
            <a:r>
              <a:rPr lang="en-US" altLang="zh-CN" sz="2400" dirty="0"/>
              <a:t>c</a:t>
            </a:r>
            <a:r>
              <a:rPr lang="zh-CN" altLang="en-US" sz="2400" dirty="0"/>
              <a:t>，则从属性</a:t>
            </a:r>
            <a:r>
              <a:rPr lang="en-US" altLang="zh-CN" sz="2400" dirty="0"/>
              <a:t>c</a:t>
            </a:r>
            <a:r>
              <a:rPr lang="zh-CN" altLang="en-US" sz="2400" dirty="0"/>
              <a:t>的结点有一</a:t>
            </a:r>
            <a:r>
              <a:rPr lang="zh-CN" altLang="en-US" sz="2400" dirty="0">
                <a:solidFill>
                  <a:srgbClr val="C00000"/>
                </a:solidFill>
              </a:rPr>
              <a:t>有向边</a:t>
            </a:r>
            <a:r>
              <a:rPr lang="zh-CN" altLang="en-US" sz="2400" dirty="0"/>
              <a:t>连到属性</a:t>
            </a:r>
            <a:r>
              <a:rPr lang="en-US" altLang="zh-CN" sz="2400" dirty="0"/>
              <a:t>b</a:t>
            </a:r>
            <a:r>
              <a:rPr lang="zh-CN" altLang="en-US" sz="2400" dirty="0"/>
              <a:t>的结点。</a:t>
            </a:r>
            <a:endParaRPr lang="en-US" altLang="zh-CN" sz="2400" dirty="0"/>
          </a:p>
          <a:p>
            <a:pPr>
              <a:lnSpc>
                <a:spcPct val="110000"/>
              </a:lnSpc>
            </a:pPr>
            <a:r>
              <a:rPr lang="zh-CN" altLang="en-US" sz="2400" dirty="0"/>
              <a:t>为每一包含过程调用的语义规则引入一个虚综合属性</a:t>
            </a:r>
            <a:r>
              <a:rPr lang="en-US" altLang="zh-CN" sz="2400" dirty="0"/>
              <a:t>b</a:t>
            </a:r>
            <a:r>
              <a:rPr lang="zh-CN" altLang="en-US" sz="2400" dirty="0"/>
              <a:t>，这样，每一语义规则都可写成</a:t>
            </a:r>
            <a:r>
              <a:rPr lang="en-US" altLang="zh-CN" sz="2000" dirty="0">
                <a:solidFill>
                  <a:srgbClr val="FF0000"/>
                </a:solidFill>
              </a:rPr>
              <a:t>b:=f(c1,c2,...,ck)</a:t>
            </a:r>
            <a:r>
              <a:rPr lang="zh-CN" altLang="en-US" sz="2400" dirty="0"/>
              <a:t>的形式。</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19</a:t>
            </a:fld>
            <a:endParaRPr lang="zh-CN" altLang="en-US"/>
          </a:p>
        </p:txBody>
      </p:sp>
      <p:grpSp>
        <p:nvGrpSpPr>
          <p:cNvPr id="32" name="组合 31"/>
          <p:cNvGrpSpPr/>
          <p:nvPr/>
        </p:nvGrpSpPr>
        <p:grpSpPr>
          <a:xfrm>
            <a:off x="1868696" y="4252693"/>
            <a:ext cx="5693250" cy="2111829"/>
            <a:chOff x="2086406" y="4252693"/>
            <a:chExt cx="5693250" cy="2111829"/>
          </a:xfrm>
        </p:grpSpPr>
        <p:grpSp>
          <p:nvGrpSpPr>
            <p:cNvPr id="31" name="组合 30"/>
            <p:cNvGrpSpPr/>
            <p:nvPr/>
          </p:nvGrpSpPr>
          <p:grpSpPr>
            <a:xfrm>
              <a:off x="2086406" y="4252693"/>
              <a:ext cx="2064657" cy="2111829"/>
              <a:chOff x="2086406" y="4252693"/>
              <a:chExt cx="2064657" cy="2111829"/>
            </a:xfrm>
          </p:grpSpPr>
          <p:grpSp>
            <p:nvGrpSpPr>
              <p:cNvPr id="27" name="组合 26"/>
              <p:cNvGrpSpPr/>
              <p:nvPr/>
            </p:nvGrpSpPr>
            <p:grpSpPr>
              <a:xfrm>
                <a:off x="2256950" y="4252693"/>
                <a:ext cx="1850568" cy="1527622"/>
                <a:chOff x="1153886" y="4281721"/>
                <a:chExt cx="1850568" cy="1527622"/>
              </a:xfrm>
            </p:grpSpPr>
            <p:sp>
              <p:nvSpPr>
                <p:cNvPr id="17" name="矩形 16"/>
                <p:cNvSpPr/>
                <p:nvPr/>
              </p:nvSpPr>
              <p:spPr>
                <a:xfrm>
                  <a:off x="1832429" y="4281721"/>
                  <a:ext cx="449943" cy="36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E</a:t>
                  </a:r>
                  <a:endParaRPr lang="zh-CN" altLang="en-US" sz="2400" dirty="0">
                    <a:solidFill>
                      <a:srgbClr val="C00000"/>
                    </a:solidFill>
                    <a:latin typeface="楷体" pitchFamily="49" charset="-122"/>
                    <a:ea typeface="楷体" pitchFamily="49" charset="-122"/>
                  </a:endParaRPr>
                </a:p>
              </p:txBody>
            </p:sp>
            <p:sp>
              <p:nvSpPr>
                <p:cNvPr id="18" name="矩形 17"/>
                <p:cNvSpPr/>
                <p:nvPr/>
              </p:nvSpPr>
              <p:spPr>
                <a:xfrm>
                  <a:off x="1803401" y="5399314"/>
                  <a:ext cx="449943" cy="36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a:t>
                  </a:r>
                  <a:endParaRPr lang="zh-CN" altLang="en-US" sz="2400" dirty="0">
                    <a:solidFill>
                      <a:srgbClr val="C00000"/>
                    </a:solidFill>
                    <a:latin typeface="楷体" pitchFamily="49" charset="-122"/>
                    <a:ea typeface="楷体" pitchFamily="49" charset="-122"/>
                  </a:endParaRPr>
                </a:p>
              </p:txBody>
            </p:sp>
            <p:sp>
              <p:nvSpPr>
                <p:cNvPr id="19" name="矩形 18"/>
                <p:cNvSpPr/>
                <p:nvPr/>
              </p:nvSpPr>
              <p:spPr>
                <a:xfrm>
                  <a:off x="2481940" y="5377543"/>
                  <a:ext cx="522514"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E</a:t>
                  </a:r>
                  <a:r>
                    <a:rPr lang="en-US" altLang="zh-CN" sz="2400" baseline="-25000" dirty="0">
                      <a:solidFill>
                        <a:srgbClr val="C00000"/>
                      </a:solidFill>
                      <a:latin typeface="楷体" pitchFamily="49" charset="-122"/>
                      <a:ea typeface="楷体" pitchFamily="49" charset="-122"/>
                    </a:rPr>
                    <a:t>2</a:t>
                  </a:r>
                  <a:endParaRPr lang="zh-CN" altLang="en-US" sz="2400" baseline="-25000" dirty="0">
                    <a:solidFill>
                      <a:srgbClr val="C00000"/>
                    </a:solidFill>
                    <a:latin typeface="楷体" pitchFamily="49" charset="-122"/>
                    <a:ea typeface="楷体" pitchFamily="49" charset="-122"/>
                  </a:endParaRPr>
                </a:p>
              </p:txBody>
            </p:sp>
            <p:sp>
              <p:nvSpPr>
                <p:cNvPr id="20" name="矩形 19"/>
                <p:cNvSpPr/>
                <p:nvPr/>
              </p:nvSpPr>
              <p:spPr>
                <a:xfrm>
                  <a:off x="1153886" y="5352143"/>
                  <a:ext cx="54428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E</a:t>
                  </a:r>
                  <a:r>
                    <a:rPr lang="en-US" altLang="zh-CN" sz="2400" baseline="-25000" dirty="0">
                      <a:solidFill>
                        <a:srgbClr val="C00000"/>
                      </a:solidFill>
                      <a:latin typeface="楷体" pitchFamily="49" charset="-122"/>
                      <a:ea typeface="楷体" pitchFamily="49" charset="-122"/>
                    </a:rPr>
                    <a:t>1</a:t>
                  </a:r>
                  <a:endParaRPr lang="zh-CN" altLang="en-US" sz="2400" baseline="-25000" dirty="0">
                    <a:solidFill>
                      <a:srgbClr val="C00000"/>
                    </a:solidFill>
                    <a:latin typeface="楷体" pitchFamily="49" charset="-122"/>
                    <a:ea typeface="楷体" pitchFamily="49" charset="-122"/>
                  </a:endParaRPr>
                </a:p>
              </p:txBody>
            </p:sp>
            <p:cxnSp>
              <p:nvCxnSpPr>
                <p:cNvPr id="24" name="直接连接符 23"/>
                <p:cNvCxnSpPr/>
                <p:nvPr/>
              </p:nvCxnSpPr>
              <p:spPr>
                <a:xfrm rot="-3240000">
                  <a:off x="1248226" y="5036461"/>
                  <a:ext cx="972457" cy="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3240000">
                  <a:off x="1872344" y="5050973"/>
                  <a:ext cx="972457" cy="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1661248" y="5077107"/>
                  <a:ext cx="756000" cy="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a:xfrm>
                <a:off x="2086406" y="6001664"/>
                <a:ext cx="2064657" cy="36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楷体" pitchFamily="49" charset="-122"/>
                    <a:ea typeface="楷体" pitchFamily="49" charset="-122"/>
                  </a:rPr>
                  <a:t>E</a:t>
                </a:r>
                <a:r>
                  <a:rPr lang="zh-CN" altLang="en-US" sz="2400" dirty="0">
                    <a:solidFill>
                      <a:srgbClr val="C00000"/>
                    </a:solidFill>
                    <a:latin typeface="Comic Sans MS" pitchFamily="66" charset="0"/>
                    <a:ea typeface="楷体" pitchFamily="49" charset="-122"/>
                  </a:rPr>
                  <a:t>→</a:t>
                </a:r>
                <a:r>
                  <a:rPr lang="en-US" altLang="zh-CN" sz="2400" dirty="0">
                    <a:solidFill>
                      <a:srgbClr val="C00000"/>
                    </a:solidFill>
                    <a:latin typeface="楷体" pitchFamily="49" charset="-122"/>
                    <a:ea typeface="楷体" pitchFamily="49" charset="-122"/>
                  </a:rPr>
                  <a:t>E</a:t>
                </a:r>
                <a:r>
                  <a:rPr lang="en-US" altLang="zh-CN" sz="2400" baseline="-25000" dirty="0">
                    <a:solidFill>
                      <a:srgbClr val="C00000"/>
                    </a:solidFill>
                    <a:latin typeface="楷体" pitchFamily="49" charset="-122"/>
                    <a:ea typeface="楷体" pitchFamily="49" charset="-122"/>
                  </a:rPr>
                  <a:t>1</a:t>
                </a:r>
                <a:r>
                  <a:rPr lang="en-US" altLang="zh-CN" sz="2400" dirty="0">
                    <a:solidFill>
                      <a:srgbClr val="C00000"/>
                    </a:solidFill>
                    <a:latin typeface="楷体" pitchFamily="49" charset="-122"/>
                    <a:ea typeface="楷体" pitchFamily="49" charset="-122"/>
                  </a:rPr>
                  <a:t>+E</a:t>
                </a:r>
                <a:r>
                  <a:rPr lang="en-US" altLang="zh-CN" sz="2400" baseline="-25000" dirty="0">
                    <a:solidFill>
                      <a:srgbClr val="C00000"/>
                    </a:solidFill>
                    <a:latin typeface="楷体" pitchFamily="49" charset="-122"/>
                    <a:ea typeface="楷体" pitchFamily="49" charset="-122"/>
                  </a:rPr>
                  <a:t>2</a:t>
                </a:r>
                <a:endParaRPr lang="zh-CN" altLang="en-US" sz="2400" baseline="-25000" dirty="0">
                  <a:solidFill>
                    <a:srgbClr val="C00000"/>
                  </a:solidFill>
                  <a:latin typeface="楷体" pitchFamily="49" charset="-122"/>
                  <a:ea typeface="楷体" pitchFamily="49" charset="-122"/>
                </a:endParaRPr>
              </a:p>
            </p:txBody>
          </p:sp>
        </p:grpSp>
        <p:grpSp>
          <p:nvGrpSpPr>
            <p:cNvPr id="30" name="组合 29"/>
            <p:cNvGrpSpPr/>
            <p:nvPr/>
          </p:nvGrpSpPr>
          <p:grpSpPr>
            <a:xfrm>
              <a:off x="4488541" y="4441374"/>
              <a:ext cx="3291115" cy="1901375"/>
              <a:chOff x="3254827" y="4615546"/>
              <a:chExt cx="3291115" cy="1901375"/>
            </a:xfrm>
          </p:grpSpPr>
          <p:grpSp>
            <p:nvGrpSpPr>
              <p:cNvPr id="13" name="组合 12"/>
              <p:cNvGrpSpPr/>
              <p:nvPr/>
            </p:nvGrpSpPr>
            <p:grpSpPr>
              <a:xfrm>
                <a:off x="3962390" y="4615546"/>
                <a:ext cx="1493378" cy="1249578"/>
                <a:chOff x="5486400" y="4005943"/>
                <a:chExt cx="1493378" cy="1249578"/>
              </a:xfrm>
            </p:grpSpPr>
            <p:sp>
              <p:nvSpPr>
                <p:cNvPr id="6" name="椭圆 5"/>
                <p:cNvSpPr/>
                <p:nvPr/>
              </p:nvSpPr>
              <p:spPr>
                <a:xfrm>
                  <a:off x="6192612" y="4005943"/>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486400" y="511152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835778" y="511152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flipV="1">
                  <a:off x="5580284" y="4140419"/>
                  <a:ext cx="648000" cy="10080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6307479" y="4140419"/>
                  <a:ext cx="573202" cy="99219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3254827" y="6154063"/>
                <a:ext cx="3291115" cy="36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latin typeface="楷体" pitchFamily="49" charset="-122"/>
                    <a:ea typeface="楷体" pitchFamily="49" charset="-122"/>
                  </a:rPr>
                  <a:t>E.val:=E</a:t>
                </a:r>
                <a:r>
                  <a:rPr lang="en-US" altLang="zh-CN" sz="2400" baseline="-25000" dirty="0">
                    <a:solidFill>
                      <a:srgbClr val="0070C0"/>
                    </a:solidFill>
                    <a:latin typeface="楷体" pitchFamily="49" charset="-122"/>
                    <a:ea typeface="楷体" pitchFamily="49" charset="-122"/>
                  </a:rPr>
                  <a:t>1</a:t>
                </a:r>
                <a:r>
                  <a:rPr lang="en-US" altLang="zh-CN" sz="2400" dirty="0">
                    <a:solidFill>
                      <a:srgbClr val="0070C0"/>
                    </a:solidFill>
                    <a:latin typeface="楷体" pitchFamily="49" charset="-122"/>
                    <a:ea typeface="楷体" pitchFamily="49" charset="-122"/>
                  </a:rPr>
                  <a:t>.val+E</a:t>
                </a:r>
                <a:r>
                  <a:rPr lang="en-US" altLang="zh-CN" sz="2400" baseline="-25000" dirty="0">
                    <a:solidFill>
                      <a:srgbClr val="0070C0"/>
                    </a:solidFill>
                    <a:latin typeface="楷体" pitchFamily="49" charset="-122"/>
                    <a:ea typeface="楷体" pitchFamily="49" charset="-122"/>
                  </a:rPr>
                  <a:t>2</a:t>
                </a:r>
                <a:r>
                  <a:rPr lang="en-US" altLang="zh-CN" sz="2400" dirty="0">
                    <a:solidFill>
                      <a:srgbClr val="0070C0"/>
                    </a:solidFill>
                    <a:latin typeface="楷体" pitchFamily="49" charset="-122"/>
                    <a:ea typeface="楷体" pitchFamily="49" charset="-122"/>
                  </a:rPr>
                  <a:t>.val</a:t>
                </a:r>
                <a:endParaRPr lang="zh-CN" altLang="en-US" sz="2400" dirty="0">
                  <a:solidFill>
                    <a:srgbClr val="0070C0"/>
                  </a:solidFill>
                  <a:latin typeface="楷体" pitchFamily="49" charset="-122"/>
                  <a:ea typeface="楷体" pitchFamily="49" charset="-122"/>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225" y="2751139"/>
            <a:ext cx="7886700" cy="920750"/>
          </a:xfrm>
        </p:spPr>
        <p:txBody>
          <a:bodyPr>
            <a:normAutofit/>
          </a:bodyPr>
          <a:lstStyle/>
          <a:p>
            <a:pPr algn="ctr"/>
            <a:r>
              <a:rPr lang="en-US" altLang="zh-CN" sz="4000" dirty="0">
                <a:solidFill>
                  <a:srgbClr val="0000FF"/>
                </a:solidFill>
                <a:latin typeface="华文行楷" pitchFamily="2" charset="-122"/>
                <a:ea typeface="华文行楷" pitchFamily="2" charset="-122"/>
              </a:rPr>
              <a:t>6.1</a:t>
            </a:r>
            <a:r>
              <a:rPr lang="zh-CN" altLang="en-US" sz="4000" dirty="0">
                <a:solidFill>
                  <a:srgbClr val="0000FF"/>
                </a:solidFill>
                <a:latin typeface="华文行楷" pitchFamily="2" charset="-122"/>
                <a:ea typeface="华文行楷" pitchFamily="2" charset="-122"/>
              </a:rPr>
              <a:t>、属性文法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76444"/>
            <a:ext cx="7886700" cy="1086304"/>
          </a:xfrm>
        </p:spPr>
        <p:txBody>
          <a:bodyPr/>
          <a:lstStyle/>
          <a:p>
            <a:r>
              <a:rPr lang="zh-CN" altLang="en-US" sz="3200" dirty="0"/>
              <a:t>前例，</a:t>
            </a:r>
            <a:r>
              <a:rPr lang="en-US" altLang="zh-CN" sz="3200" dirty="0"/>
              <a:t>real   id</a:t>
            </a:r>
            <a:r>
              <a:rPr lang="en-US" altLang="zh-CN" sz="3200" baseline="-25000" dirty="0"/>
              <a:t>1</a:t>
            </a:r>
            <a:r>
              <a:rPr lang="zh-CN" altLang="en-US" sz="3200" dirty="0"/>
              <a:t>，</a:t>
            </a:r>
            <a:r>
              <a:rPr lang="en-US" altLang="zh-CN" sz="3200" dirty="0"/>
              <a:t>id</a:t>
            </a:r>
            <a:r>
              <a:rPr lang="en-US" altLang="zh-CN" sz="3200" baseline="-25000" dirty="0"/>
              <a:t>2</a:t>
            </a:r>
            <a:r>
              <a:rPr lang="zh-CN" altLang="en-US" sz="3200" dirty="0"/>
              <a:t>，</a:t>
            </a:r>
            <a:r>
              <a:rPr lang="en-US" altLang="zh-CN" sz="3200" dirty="0"/>
              <a:t>id</a:t>
            </a:r>
            <a:r>
              <a:rPr lang="en-US" altLang="zh-CN" sz="3200" baseline="-25000" dirty="0"/>
              <a:t>3</a:t>
            </a:r>
            <a:r>
              <a:rPr lang="zh-CN" altLang="en-US" sz="3200" dirty="0"/>
              <a:t>  分析树的依赖图</a:t>
            </a:r>
          </a:p>
        </p:txBody>
      </p:sp>
      <p:sp>
        <p:nvSpPr>
          <p:cNvPr id="4" name="灯片编号占位符 3"/>
          <p:cNvSpPr>
            <a:spLocks noGrp="1"/>
          </p:cNvSpPr>
          <p:nvPr>
            <p:ph type="sldNum" sz="quarter" idx="12"/>
          </p:nvPr>
        </p:nvSpPr>
        <p:spPr>
          <a:xfrm>
            <a:off x="8040912" y="6457948"/>
            <a:ext cx="517979" cy="365125"/>
          </a:xfrm>
        </p:spPr>
        <p:txBody>
          <a:bodyPr/>
          <a:lstStyle/>
          <a:p>
            <a:pPr>
              <a:defRPr/>
            </a:pPr>
            <a:fld id="{8465E9D2-AF38-408B-950D-8AFF0F97D13E}" type="slidenum">
              <a:rPr lang="zh-CN" altLang="en-US" smtClean="0"/>
              <a:pPr>
                <a:defRPr/>
              </a:pPr>
              <a:t>20</a:t>
            </a:fld>
            <a:endParaRPr lang="zh-CN" altLang="en-US"/>
          </a:p>
        </p:txBody>
      </p:sp>
      <p:grpSp>
        <p:nvGrpSpPr>
          <p:cNvPr id="3" name="组合 51"/>
          <p:cNvGrpSpPr/>
          <p:nvPr/>
        </p:nvGrpSpPr>
        <p:grpSpPr>
          <a:xfrm>
            <a:off x="725604" y="1217028"/>
            <a:ext cx="7498787" cy="4384675"/>
            <a:chOff x="1102968" y="1676400"/>
            <a:chExt cx="7498787" cy="4384675"/>
          </a:xfrm>
        </p:grpSpPr>
        <p:grpSp>
          <p:nvGrpSpPr>
            <p:cNvPr id="5" name="组合 4"/>
            <p:cNvGrpSpPr/>
            <p:nvPr/>
          </p:nvGrpSpPr>
          <p:grpSpPr>
            <a:xfrm>
              <a:off x="1102968" y="1676400"/>
              <a:ext cx="7498787" cy="4384675"/>
              <a:chOff x="1102968" y="1676400"/>
              <a:chExt cx="7498787" cy="4384675"/>
            </a:xfrm>
          </p:grpSpPr>
          <p:sp>
            <p:nvSpPr>
              <p:cNvPr id="6" name="Rectangle 4"/>
              <p:cNvSpPr>
                <a:spLocks noChangeArrowheads="1"/>
              </p:cNvSpPr>
              <p:nvPr/>
            </p:nvSpPr>
            <p:spPr bwMode="auto">
              <a:xfrm>
                <a:off x="5024214" y="2304596"/>
                <a:ext cx="336550"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dirty="0">
                    <a:latin typeface="Times New Roman" pitchFamily="18" charset="0"/>
                    <a:ea typeface="宋体" pitchFamily="2" charset="-122"/>
                  </a:rPr>
                  <a:t>5</a:t>
                </a:r>
              </a:p>
            </p:txBody>
          </p:sp>
          <p:sp>
            <p:nvSpPr>
              <p:cNvPr id="7" name="Rectangle 5"/>
              <p:cNvSpPr>
                <a:spLocks noChangeArrowheads="1"/>
              </p:cNvSpPr>
              <p:nvPr/>
            </p:nvSpPr>
            <p:spPr bwMode="auto">
              <a:xfrm>
                <a:off x="6930570" y="2242458"/>
                <a:ext cx="336550"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dirty="0">
                    <a:latin typeface="Times New Roman" pitchFamily="18" charset="0"/>
                    <a:ea typeface="宋体" pitchFamily="2" charset="-122"/>
                  </a:rPr>
                  <a:t>6</a:t>
                </a:r>
              </a:p>
            </p:txBody>
          </p:sp>
          <p:cxnSp>
            <p:nvCxnSpPr>
              <p:cNvPr id="8" name="AutoShape 6"/>
              <p:cNvCxnSpPr>
                <a:cxnSpLocks noChangeShapeType="1"/>
              </p:cNvCxnSpPr>
              <p:nvPr/>
            </p:nvCxnSpPr>
            <p:spPr bwMode="auto">
              <a:xfrm rot="5400000" flipH="1" flipV="1">
                <a:off x="6019800" y="1676400"/>
                <a:ext cx="76200" cy="1905000"/>
              </a:xfrm>
              <a:prstGeom prst="curvedConnector3">
                <a:avLst>
                  <a:gd name="adj1" fmla="val -300000"/>
                </a:avLst>
              </a:prstGeom>
              <a:noFill/>
              <a:ln w="9525">
                <a:solidFill>
                  <a:schemeClr val="tx1"/>
                </a:solidFill>
                <a:round/>
                <a:headEnd/>
                <a:tailEnd type="triangle" w="med" len="med"/>
              </a:ln>
              <a:effectLst/>
            </p:spPr>
          </p:cxnSp>
          <p:sp>
            <p:nvSpPr>
              <p:cNvPr id="9" name="Rectangle 7"/>
              <p:cNvSpPr>
                <a:spLocks noChangeArrowheads="1"/>
              </p:cNvSpPr>
              <p:nvPr/>
            </p:nvSpPr>
            <p:spPr bwMode="auto">
              <a:xfrm>
                <a:off x="3429000" y="3581400"/>
                <a:ext cx="336550"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a:latin typeface="Times New Roman" pitchFamily="18" charset="0"/>
                    <a:ea typeface="宋体" pitchFamily="2" charset="-122"/>
                  </a:rPr>
                  <a:t>7</a:t>
                </a:r>
              </a:p>
            </p:txBody>
          </p:sp>
          <p:sp>
            <p:nvSpPr>
              <p:cNvPr id="10" name="Rectangle 8"/>
              <p:cNvSpPr>
                <a:spLocks noChangeArrowheads="1"/>
              </p:cNvSpPr>
              <p:nvPr/>
            </p:nvSpPr>
            <p:spPr bwMode="auto">
              <a:xfrm>
                <a:off x="4748213" y="3581400"/>
                <a:ext cx="336550"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dirty="0">
                    <a:latin typeface="Times New Roman" pitchFamily="18" charset="0"/>
                    <a:ea typeface="宋体" pitchFamily="2" charset="-122"/>
                  </a:rPr>
                  <a:t>8</a:t>
                </a:r>
              </a:p>
            </p:txBody>
          </p:sp>
          <p:cxnSp>
            <p:nvCxnSpPr>
              <p:cNvPr id="11" name="AutoShape 9"/>
              <p:cNvCxnSpPr>
                <a:cxnSpLocks noChangeShapeType="1"/>
              </p:cNvCxnSpPr>
              <p:nvPr/>
            </p:nvCxnSpPr>
            <p:spPr bwMode="auto">
              <a:xfrm rot="16200000" flipH="1">
                <a:off x="4239419" y="3304381"/>
                <a:ext cx="1588" cy="1317625"/>
              </a:xfrm>
              <a:prstGeom prst="curvedConnector3">
                <a:avLst>
                  <a:gd name="adj1" fmla="val 14400000"/>
                </a:avLst>
              </a:prstGeom>
              <a:noFill/>
              <a:ln w="9525">
                <a:solidFill>
                  <a:schemeClr val="tx1"/>
                </a:solidFill>
                <a:round/>
                <a:headEnd/>
                <a:tailEnd type="triangle" w="med" len="med"/>
              </a:ln>
              <a:effectLst/>
            </p:spPr>
          </p:cxnSp>
          <p:sp>
            <p:nvSpPr>
              <p:cNvPr id="12" name="Rectangle 10"/>
              <p:cNvSpPr>
                <a:spLocks noChangeArrowheads="1"/>
              </p:cNvSpPr>
              <p:nvPr/>
            </p:nvSpPr>
            <p:spPr bwMode="auto">
              <a:xfrm>
                <a:off x="2286000" y="4724400"/>
                <a:ext cx="336550"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a:latin typeface="Times New Roman" pitchFamily="18" charset="0"/>
                    <a:ea typeface="宋体" pitchFamily="2" charset="-122"/>
                  </a:rPr>
                  <a:t>9</a:t>
                </a:r>
              </a:p>
            </p:txBody>
          </p:sp>
          <p:sp>
            <p:nvSpPr>
              <p:cNvPr id="13" name="Rectangle 11"/>
              <p:cNvSpPr>
                <a:spLocks noChangeArrowheads="1"/>
              </p:cNvSpPr>
              <p:nvPr/>
            </p:nvSpPr>
            <p:spPr bwMode="auto">
              <a:xfrm>
                <a:off x="3376613" y="4724400"/>
                <a:ext cx="488950"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dirty="0">
                    <a:latin typeface="Times New Roman" pitchFamily="18" charset="0"/>
                    <a:ea typeface="宋体" pitchFamily="2" charset="-122"/>
                  </a:rPr>
                  <a:t>10</a:t>
                </a:r>
              </a:p>
            </p:txBody>
          </p:sp>
          <p:cxnSp>
            <p:nvCxnSpPr>
              <p:cNvPr id="14" name="AutoShape 12"/>
              <p:cNvCxnSpPr>
                <a:cxnSpLocks noChangeShapeType="1"/>
              </p:cNvCxnSpPr>
              <p:nvPr/>
            </p:nvCxnSpPr>
            <p:spPr bwMode="auto">
              <a:xfrm rot="16200000" flipH="1">
                <a:off x="3021013" y="4522787"/>
                <a:ext cx="1588" cy="1166813"/>
              </a:xfrm>
              <a:prstGeom prst="curvedConnector3">
                <a:avLst>
                  <a:gd name="adj1" fmla="val 14400000"/>
                </a:avLst>
              </a:prstGeom>
              <a:noFill/>
              <a:ln w="9525">
                <a:solidFill>
                  <a:schemeClr val="tx1"/>
                </a:solidFill>
                <a:round/>
                <a:headEnd/>
                <a:tailEnd type="triangle" w="med" len="med"/>
              </a:ln>
              <a:effectLst/>
            </p:spPr>
          </p:cxnSp>
          <p:sp>
            <p:nvSpPr>
              <p:cNvPr id="15" name="Rectangle 13"/>
              <p:cNvSpPr>
                <a:spLocks noChangeArrowheads="1"/>
              </p:cNvSpPr>
              <p:nvPr/>
            </p:nvSpPr>
            <p:spPr bwMode="auto">
              <a:xfrm>
                <a:off x="1219200" y="2438400"/>
                <a:ext cx="369888"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dirty="0">
                    <a:latin typeface="Times New Roman" pitchFamily="18" charset="0"/>
                    <a:ea typeface="宋体" pitchFamily="2" charset="-122"/>
                  </a:rPr>
                  <a:t>T</a:t>
                </a:r>
              </a:p>
            </p:txBody>
          </p:sp>
          <p:sp>
            <p:nvSpPr>
              <p:cNvPr id="16" name="Rectangle 14"/>
              <p:cNvSpPr>
                <a:spLocks noChangeArrowheads="1"/>
              </p:cNvSpPr>
              <p:nvPr/>
            </p:nvSpPr>
            <p:spPr bwMode="auto">
              <a:xfrm>
                <a:off x="2133600" y="2438400"/>
                <a:ext cx="336550"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a:latin typeface="Times New Roman" pitchFamily="18" charset="0"/>
                    <a:ea typeface="宋体" pitchFamily="2" charset="-122"/>
                  </a:rPr>
                  <a:t>4</a:t>
                </a:r>
              </a:p>
            </p:txBody>
          </p:sp>
          <p:sp>
            <p:nvSpPr>
              <p:cNvPr id="17" name="Rectangle 15"/>
              <p:cNvSpPr>
                <a:spLocks noChangeArrowheads="1"/>
              </p:cNvSpPr>
              <p:nvPr/>
            </p:nvSpPr>
            <p:spPr bwMode="auto">
              <a:xfrm>
                <a:off x="3429000" y="1676400"/>
                <a:ext cx="404813"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a:latin typeface="Times New Roman" pitchFamily="18" charset="0"/>
                    <a:ea typeface="宋体" pitchFamily="2" charset="-122"/>
                  </a:rPr>
                  <a:t>D</a:t>
                </a:r>
              </a:p>
            </p:txBody>
          </p:sp>
          <p:cxnSp>
            <p:nvCxnSpPr>
              <p:cNvPr id="18" name="AutoShape 16"/>
              <p:cNvCxnSpPr>
                <a:cxnSpLocks noChangeShapeType="1"/>
              </p:cNvCxnSpPr>
              <p:nvPr/>
            </p:nvCxnSpPr>
            <p:spPr bwMode="auto">
              <a:xfrm rot="16200000">
                <a:off x="3657600" y="1066800"/>
                <a:ext cx="76200" cy="2819400"/>
              </a:xfrm>
              <a:prstGeom prst="curvedConnector3">
                <a:avLst>
                  <a:gd name="adj1" fmla="val 400000"/>
                </a:avLst>
              </a:prstGeom>
              <a:noFill/>
              <a:ln w="9525">
                <a:solidFill>
                  <a:schemeClr val="tx1"/>
                </a:solidFill>
                <a:round/>
                <a:headEnd/>
                <a:tailEnd type="triangle" w="med" len="med"/>
              </a:ln>
              <a:effectLst/>
            </p:spPr>
          </p:cxnSp>
          <p:sp>
            <p:nvSpPr>
              <p:cNvPr id="19" name="Line 17"/>
              <p:cNvSpPr>
                <a:spLocks noChangeShapeType="1"/>
              </p:cNvSpPr>
              <p:nvPr/>
            </p:nvSpPr>
            <p:spPr bwMode="auto">
              <a:xfrm flipH="1">
                <a:off x="3733800" y="2667000"/>
                <a:ext cx="1295400" cy="1066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 name="Line 18"/>
              <p:cNvSpPr>
                <a:spLocks noChangeShapeType="1"/>
              </p:cNvSpPr>
              <p:nvPr/>
            </p:nvSpPr>
            <p:spPr bwMode="auto">
              <a:xfrm flipV="1">
                <a:off x="1600200" y="1905000"/>
                <a:ext cx="1828800" cy="6096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21" name="Line 19"/>
              <p:cNvSpPr>
                <a:spLocks noChangeShapeType="1"/>
              </p:cNvSpPr>
              <p:nvPr/>
            </p:nvSpPr>
            <p:spPr bwMode="auto">
              <a:xfrm>
                <a:off x="3810000" y="1905000"/>
                <a:ext cx="1981200" cy="5334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22" name="Line 20"/>
              <p:cNvSpPr>
                <a:spLocks noChangeShapeType="1"/>
              </p:cNvSpPr>
              <p:nvPr/>
            </p:nvSpPr>
            <p:spPr bwMode="auto">
              <a:xfrm flipH="1" flipV="1">
                <a:off x="5029200" y="3886200"/>
                <a:ext cx="533400" cy="304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 name="Line 21"/>
              <p:cNvSpPr>
                <a:spLocks noChangeShapeType="1"/>
              </p:cNvSpPr>
              <p:nvPr/>
            </p:nvSpPr>
            <p:spPr bwMode="auto">
              <a:xfrm flipH="1" flipV="1">
                <a:off x="7162800" y="2590800"/>
                <a:ext cx="533400" cy="304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 name="Rectangle 22"/>
              <p:cNvSpPr>
                <a:spLocks noChangeArrowheads="1"/>
              </p:cNvSpPr>
              <p:nvPr/>
            </p:nvSpPr>
            <p:spPr bwMode="auto">
              <a:xfrm>
                <a:off x="3810000" y="3581400"/>
                <a:ext cx="369888"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a:latin typeface="Times New Roman" pitchFamily="18" charset="0"/>
                    <a:ea typeface="宋体" pitchFamily="2" charset="-122"/>
                  </a:rPr>
                  <a:t>L</a:t>
                </a:r>
              </a:p>
            </p:txBody>
          </p:sp>
          <p:sp>
            <p:nvSpPr>
              <p:cNvPr id="25" name="Line 23"/>
              <p:cNvSpPr>
                <a:spLocks noChangeShapeType="1"/>
              </p:cNvSpPr>
              <p:nvPr/>
            </p:nvSpPr>
            <p:spPr bwMode="auto">
              <a:xfrm>
                <a:off x="4038600" y="4038600"/>
                <a:ext cx="0" cy="4572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26" name="Line 24"/>
              <p:cNvSpPr>
                <a:spLocks noChangeShapeType="1"/>
              </p:cNvSpPr>
              <p:nvPr/>
            </p:nvSpPr>
            <p:spPr bwMode="auto">
              <a:xfrm>
                <a:off x="4191000" y="3962400"/>
                <a:ext cx="762000" cy="4572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27" name="Line 25"/>
              <p:cNvSpPr>
                <a:spLocks noChangeShapeType="1"/>
              </p:cNvSpPr>
              <p:nvPr/>
            </p:nvSpPr>
            <p:spPr bwMode="auto">
              <a:xfrm>
                <a:off x="5867400" y="2743200"/>
                <a:ext cx="0" cy="6096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28" name="Line 26"/>
              <p:cNvSpPr>
                <a:spLocks noChangeShapeType="1"/>
              </p:cNvSpPr>
              <p:nvPr/>
            </p:nvSpPr>
            <p:spPr bwMode="auto">
              <a:xfrm>
                <a:off x="6096000" y="2590800"/>
                <a:ext cx="1143000" cy="6096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29" name="Rectangle 27"/>
              <p:cNvSpPr>
                <a:spLocks noChangeArrowheads="1"/>
              </p:cNvSpPr>
              <p:nvPr/>
            </p:nvSpPr>
            <p:spPr bwMode="auto">
              <a:xfrm>
                <a:off x="2743200" y="4648200"/>
                <a:ext cx="369888"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a:latin typeface="Times New Roman" pitchFamily="18" charset="0"/>
                    <a:ea typeface="宋体" pitchFamily="2" charset="-122"/>
                  </a:rPr>
                  <a:t>L</a:t>
                </a:r>
              </a:p>
            </p:txBody>
          </p:sp>
          <p:sp>
            <p:nvSpPr>
              <p:cNvPr id="30" name="Line 28"/>
              <p:cNvSpPr>
                <a:spLocks noChangeShapeType="1"/>
              </p:cNvSpPr>
              <p:nvPr/>
            </p:nvSpPr>
            <p:spPr bwMode="auto">
              <a:xfrm flipV="1">
                <a:off x="2895600" y="5029200"/>
                <a:ext cx="0" cy="609600"/>
              </a:xfrm>
              <a:prstGeom prst="line">
                <a:avLst/>
              </a:prstGeom>
              <a:noFill/>
              <a:ln w="9525" cap="rnd">
                <a:solidFill>
                  <a:schemeClr val="tx1"/>
                </a:solidFill>
                <a:prstDash val="sysDot"/>
                <a:round/>
                <a:headEnd/>
                <a:tailEnd type="triangle" w="med" len="med"/>
              </a:ln>
              <a:effectLst/>
            </p:spPr>
            <p:txBody>
              <a:bodyPr wrap="none" anchor="ctr"/>
              <a:lstStyle/>
              <a:p>
                <a:endParaRPr lang="zh-CN" altLang="en-US"/>
              </a:p>
            </p:txBody>
          </p:sp>
          <p:sp>
            <p:nvSpPr>
              <p:cNvPr id="31" name="Rectangle 29"/>
              <p:cNvSpPr>
                <a:spLocks noChangeArrowheads="1"/>
              </p:cNvSpPr>
              <p:nvPr/>
            </p:nvSpPr>
            <p:spPr bwMode="auto">
              <a:xfrm>
                <a:off x="5715000" y="2209800"/>
                <a:ext cx="369888" cy="45720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400" b="0">
                    <a:latin typeface="Times New Roman" pitchFamily="18" charset="0"/>
                    <a:ea typeface="宋体" pitchFamily="2" charset="-122"/>
                  </a:rPr>
                  <a:t>L</a:t>
                </a:r>
              </a:p>
            </p:txBody>
          </p:sp>
          <p:sp>
            <p:nvSpPr>
              <p:cNvPr id="32" name="Line 30"/>
              <p:cNvSpPr>
                <a:spLocks noChangeShapeType="1"/>
              </p:cNvSpPr>
              <p:nvPr/>
            </p:nvSpPr>
            <p:spPr bwMode="auto">
              <a:xfrm flipV="1">
                <a:off x="4114800" y="2514600"/>
                <a:ext cx="1600200" cy="12954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33" name="Line 31"/>
              <p:cNvSpPr>
                <a:spLocks noChangeShapeType="1"/>
              </p:cNvSpPr>
              <p:nvPr/>
            </p:nvSpPr>
            <p:spPr bwMode="auto">
              <a:xfrm flipV="1">
                <a:off x="2971800" y="3962400"/>
                <a:ext cx="914400" cy="8382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34" name="Rectangle 32"/>
              <p:cNvSpPr>
                <a:spLocks noChangeArrowheads="1"/>
              </p:cNvSpPr>
              <p:nvPr/>
            </p:nvSpPr>
            <p:spPr bwMode="auto">
              <a:xfrm>
                <a:off x="1102968" y="3229124"/>
                <a:ext cx="530915" cy="46166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real</a:t>
                </a:r>
                <a:endParaRPr kumimoji="1" lang="en-US" altLang="zh-CN" sz="2400" b="0" dirty="0">
                  <a:latin typeface="Times New Roman" pitchFamily="18" charset="0"/>
                  <a:ea typeface="宋体" pitchFamily="2" charset="-122"/>
                </a:endParaRPr>
              </a:p>
            </p:txBody>
          </p:sp>
          <p:sp>
            <p:nvSpPr>
              <p:cNvPr id="35" name="Line 33"/>
              <p:cNvSpPr>
                <a:spLocks noChangeShapeType="1"/>
              </p:cNvSpPr>
              <p:nvPr/>
            </p:nvSpPr>
            <p:spPr bwMode="auto">
              <a:xfrm>
                <a:off x="1371600" y="2819400"/>
                <a:ext cx="0" cy="4572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36" name="Rectangle 34"/>
              <p:cNvSpPr>
                <a:spLocks noChangeArrowheads="1"/>
              </p:cNvSpPr>
              <p:nvPr/>
            </p:nvSpPr>
            <p:spPr bwMode="auto">
              <a:xfrm>
                <a:off x="2057400" y="2743200"/>
                <a:ext cx="577850" cy="366713"/>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type</a:t>
                </a:r>
              </a:p>
            </p:txBody>
          </p:sp>
          <p:sp>
            <p:nvSpPr>
              <p:cNvPr id="37" name="Rectangle 35"/>
              <p:cNvSpPr>
                <a:spLocks noChangeArrowheads="1"/>
              </p:cNvSpPr>
              <p:nvPr/>
            </p:nvSpPr>
            <p:spPr bwMode="auto">
              <a:xfrm>
                <a:off x="3124200" y="3657600"/>
                <a:ext cx="361950" cy="366713"/>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in</a:t>
                </a:r>
                <a:endParaRPr kumimoji="1" lang="en-US" altLang="zh-CN" sz="2400" b="0" dirty="0">
                  <a:latin typeface="Times New Roman" pitchFamily="18" charset="0"/>
                  <a:ea typeface="宋体" pitchFamily="2" charset="-122"/>
                </a:endParaRPr>
              </a:p>
            </p:txBody>
          </p:sp>
          <p:sp>
            <p:nvSpPr>
              <p:cNvPr id="38" name="Rectangle 36"/>
              <p:cNvSpPr>
                <a:spLocks noChangeArrowheads="1"/>
              </p:cNvSpPr>
              <p:nvPr/>
            </p:nvSpPr>
            <p:spPr bwMode="auto">
              <a:xfrm>
                <a:off x="4724400" y="2286000"/>
                <a:ext cx="361950" cy="366713"/>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in</a:t>
                </a:r>
                <a:endParaRPr kumimoji="1" lang="en-US" altLang="zh-CN" sz="2400" b="0" dirty="0">
                  <a:latin typeface="Times New Roman" pitchFamily="18" charset="0"/>
                  <a:ea typeface="宋体" pitchFamily="2" charset="-122"/>
                </a:endParaRPr>
              </a:p>
            </p:txBody>
          </p:sp>
          <p:sp>
            <p:nvSpPr>
              <p:cNvPr id="39" name="Rectangle 37"/>
              <p:cNvSpPr>
                <a:spLocks noChangeArrowheads="1"/>
              </p:cNvSpPr>
              <p:nvPr/>
            </p:nvSpPr>
            <p:spPr bwMode="auto">
              <a:xfrm>
                <a:off x="1828800" y="4724400"/>
                <a:ext cx="361950" cy="366713"/>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in</a:t>
                </a:r>
                <a:endParaRPr kumimoji="1" lang="en-US" altLang="zh-CN" sz="2400" b="0" dirty="0">
                  <a:latin typeface="Times New Roman" pitchFamily="18" charset="0"/>
                  <a:ea typeface="宋体" pitchFamily="2" charset="-122"/>
                </a:endParaRPr>
              </a:p>
            </p:txBody>
          </p:sp>
          <p:sp>
            <p:nvSpPr>
              <p:cNvPr id="40" name="Rectangle 38"/>
              <p:cNvSpPr>
                <a:spLocks noChangeArrowheads="1"/>
              </p:cNvSpPr>
              <p:nvPr/>
            </p:nvSpPr>
            <p:spPr bwMode="auto">
              <a:xfrm>
                <a:off x="7673296" y="2695724"/>
                <a:ext cx="928459" cy="46166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en-US" sz="2400" b="0" dirty="0">
                    <a:latin typeface="Times New Roman" pitchFamily="18" charset="0"/>
                    <a:ea typeface="宋体" pitchFamily="2" charset="-122"/>
                  </a:rPr>
                  <a:t>3</a:t>
                </a:r>
                <a:r>
                  <a:rPr kumimoji="1" lang="en-US" altLang="en-US" b="0" dirty="0">
                    <a:latin typeface="Times New Roman" pitchFamily="18" charset="0"/>
                    <a:ea typeface="宋体" pitchFamily="2" charset="-122"/>
                  </a:rPr>
                  <a:t>  </a:t>
                </a:r>
                <a:r>
                  <a:rPr kumimoji="1" lang="en-US" altLang="zh-CN" b="0" dirty="0">
                    <a:latin typeface="Times New Roman" pitchFamily="18" charset="0"/>
                    <a:ea typeface="宋体" pitchFamily="2" charset="-122"/>
                  </a:rPr>
                  <a:t>entry</a:t>
                </a:r>
              </a:p>
            </p:txBody>
          </p:sp>
          <p:sp>
            <p:nvSpPr>
              <p:cNvPr id="41" name="Rectangle 39"/>
              <p:cNvSpPr>
                <a:spLocks noChangeArrowheads="1"/>
              </p:cNvSpPr>
              <p:nvPr/>
            </p:nvSpPr>
            <p:spPr bwMode="auto">
              <a:xfrm>
                <a:off x="5530078" y="3991124"/>
                <a:ext cx="947695" cy="461665"/>
              </a:xfrm>
              <a:prstGeom prst="rect">
                <a:avLst/>
              </a:prstGeom>
              <a:noFill/>
              <a:ln w="9525">
                <a:noFill/>
                <a:miter lim="800000"/>
                <a:headEnd/>
                <a:tailEnd/>
              </a:ln>
              <a:effectLst/>
            </p:spPr>
            <p:txBody>
              <a:bodyPr wrap="none" anchor="ctr">
                <a:spAutoFit/>
              </a:bodyPr>
              <a:lstStyle/>
              <a:p>
                <a:pPr algn="ctr">
                  <a:buClrTx/>
                  <a:buSzTx/>
                  <a:buFontTx/>
                  <a:buNone/>
                </a:pPr>
                <a:r>
                  <a:rPr kumimoji="1" lang="en-US" altLang="en-US" sz="2400" b="0" dirty="0">
                    <a:latin typeface="Times New Roman" pitchFamily="18" charset="0"/>
                    <a:ea typeface="宋体" pitchFamily="2" charset="-122"/>
                  </a:rPr>
                  <a:t>2 </a:t>
                </a:r>
                <a:r>
                  <a:rPr kumimoji="1" lang="en-US" altLang="en-US" b="0" dirty="0">
                    <a:latin typeface="Times New Roman" pitchFamily="18" charset="0"/>
                    <a:ea typeface="宋体" pitchFamily="2" charset="-122"/>
                  </a:rPr>
                  <a:t> </a:t>
                </a:r>
                <a:r>
                  <a:rPr kumimoji="1" lang="en-US" altLang="zh-CN" b="0" dirty="0">
                    <a:latin typeface="Times New Roman" pitchFamily="18" charset="0"/>
                    <a:ea typeface="宋体" pitchFamily="2" charset="-122"/>
                  </a:rPr>
                  <a:t>entry</a:t>
                </a:r>
              </a:p>
            </p:txBody>
          </p:sp>
          <p:sp>
            <p:nvSpPr>
              <p:cNvPr id="42" name="Rectangle 40"/>
              <p:cNvSpPr>
                <a:spLocks noChangeArrowheads="1"/>
              </p:cNvSpPr>
              <p:nvPr/>
            </p:nvSpPr>
            <p:spPr bwMode="auto">
              <a:xfrm>
                <a:off x="3810000" y="5334000"/>
                <a:ext cx="654050" cy="366713"/>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entry</a:t>
                </a:r>
              </a:p>
            </p:txBody>
          </p:sp>
          <p:sp>
            <p:nvSpPr>
              <p:cNvPr id="43" name="Rectangle 41"/>
              <p:cNvSpPr>
                <a:spLocks noChangeArrowheads="1"/>
              </p:cNvSpPr>
              <p:nvPr/>
            </p:nvSpPr>
            <p:spPr bwMode="auto">
              <a:xfrm>
                <a:off x="7180352" y="3122891"/>
                <a:ext cx="441146" cy="36933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id</a:t>
                </a:r>
                <a:r>
                  <a:rPr kumimoji="1" lang="en-US" altLang="zh-CN" b="0" baseline="-25000" dirty="0">
                    <a:latin typeface="Times New Roman" pitchFamily="18" charset="0"/>
                    <a:ea typeface="宋体" pitchFamily="2" charset="-122"/>
                  </a:rPr>
                  <a:t>3</a:t>
                </a:r>
              </a:p>
            </p:txBody>
          </p:sp>
          <p:sp>
            <p:nvSpPr>
              <p:cNvPr id="44" name="Rectangle 42"/>
              <p:cNvSpPr>
                <a:spLocks noChangeArrowheads="1"/>
              </p:cNvSpPr>
              <p:nvPr/>
            </p:nvSpPr>
            <p:spPr bwMode="auto">
              <a:xfrm>
                <a:off x="4894352" y="4342091"/>
                <a:ext cx="441146" cy="36933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id</a:t>
                </a:r>
                <a:r>
                  <a:rPr kumimoji="1" lang="en-US" altLang="zh-CN" b="0" baseline="-25000" dirty="0">
                    <a:latin typeface="Times New Roman" pitchFamily="18" charset="0"/>
                    <a:ea typeface="宋体" pitchFamily="2" charset="-122"/>
                  </a:rPr>
                  <a:t>2</a:t>
                </a:r>
              </a:p>
            </p:txBody>
          </p:sp>
          <p:sp>
            <p:nvSpPr>
              <p:cNvPr id="45" name="Rectangle 43"/>
              <p:cNvSpPr>
                <a:spLocks noChangeArrowheads="1"/>
              </p:cNvSpPr>
              <p:nvPr/>
            </p:nvSpPr>
            <p:spPr bwMode="auto">
              <a:xfrm>
                <a:off x="2684552" y="5637491"/>
                <a:ext cx="441146" cy="369332"/>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b="0" dirty="0">
                    <a:latin typeface="Times New Roman" pitchFamily="18" charset="0"/>
                    <a:ea typeface="宋体" pitchFamily="2" charset="-122"/>
                  </a:rPr>
                  <a:t>id</a:t>
                </a:r>
                <a:r>
                  <a:rPr kumimoji="1" lang="en-US" altLang="zh-CN" b="0" baseline="-25000" dirty="0">
                    <a:latin typeface="Times New Roman" pitchFamily="18" charset="0"/>
                    <a:ea typeface="宋体" pitchFamily="2" charset="-122"/>
                  </a:rPr>
                  <a:t>1</a:t>
                </a:r>
              </a:p>
            </p:txBody>
          </p:sp>
          <p:sp>
            <p:nvSpPr>
              <p:cNvPr id="47" name="Rectangle 45"/>
              <p:cNvSpPr>
                <a:spLocks noChangeArrowheads="1"/>
              </p:cNvSpPr>
              <p:nvPr/>
            </p:nvSpPr>
            <p:spPr bwMode="auto">
              <a:xfrm>
                <a:off x="3958770" y="4321324"/>
                <a:ext cx="336550" cy="461665"/>
              </a:xfrm>
              <a:prstGeom prst="rect">
                <a:avLst/>
              </a:prstGeom>
              <a:noFill/>
              <a:ln w="9525">
                <a:noFill/>
                <a:miter lim="800000"/>
                <a:headEnd/>
                <a:tailEnd/>
              </a:ln>
              <a:effectLst/>
            </p:spPr>
            <p:txBody>
              <a:bodyPr anchor="ctr">
                <a:spAutoFit/>
              </a:bodyPr>
              <a:lstStyle/>
              <a:p>
                <a:pPr algn="ctr">
                  <a:buClrTx/>
                  <a:buSzTx/>
                  <a:buFontTx/>
                  <a:buNone/>
                </a:pPr>
                <a:r>
                  <a:rPr kumimoji="1" lang="zh-CN" altLang="en-US" sz="2400" dirty="0">
                    <a:latin typeface="Times New Roman" pitchFamily="18" charset="0"/>
                    <a:ea typeface="宋体" pitchFamily="2" charset="-122"/>
                  </a:rPr>
                  <a:t>，</a:t>
                </a:r>
                <a:endParaRPr kumimoji="1" lang="en-US" altLang="zh-CN" sz="2400" b="0" dirty="0">
                  <a:latin typeface="Times New Roman" pitchFamily="18" charset="0"/>
                  <a:ea typeface="宋体" pitchFamily="2" charset="-122"/>
                </a:endParaRPr>
              </a:p>
            </p:txBody>
          </p:sp>
          <p:sp>
            <p:nvSpPr>
              <p:cNvPr id="48" name="Line 46"/>
              <p:cNvSpPr>
                <a:spLocks noChangeShapeType="1"/>
              </p:cNvSpPr>
              <p:nvPr/>
            </p:nvSpPr>
            <p:spPr bwMode="auto">
              <a:xfrm flipV="1">
                <a:off x="3733800" y="52578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9" name="Text Box 47"/>
              <p:cNvSpPr txBox="1">
                <a:spLocks noChangeArrowheads="1"/>
              </p:cNvSpPr>
              <p:nvPr/>
            </p:nvSpPr>
            <p:spPr bwMode="auto">
              <a:xfrm>
                <a:off x="3641725" y="5603875"/>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dirty="0">
                    <a:latin typeface="Times New Roman" pitchFamily="18" charset="0"/>
                    <a:ea typeface="宋体" pitchFamily="2" charset="-122"/>
                  </a:rPr>
                  <a:t>1</a:t>
                </a:r>
              </a:p>
            </p:txBody>
          </p:sp>
          <p:sp>
            <p:nvSpPr>
              <p:cNvPr id="50" name="Line 48"/>
              <p:cNvSpPr>
                <a:spLocks noChangeShapeType="1"/>
              </p:cNvSpPr>
              <p:nvPr/>
            </p:nvSpPr>
            <p:spPr bwMode="auto">
              <a:xfrm flipH="1">
                <a:off x="2627088" y="4013202"/>
                <a:ext cx="838200" cy="762000"/>
              </a:xfrm>
              <a:prstGeom prst="line">
                <a:avLst/>
              </a:prstGeom>
              <a:noFill/>
              <a:ln w="9525">
                <a:solidFill>
                  <a:schemeClr val="tx1"/>
                </a:solidFill>
                <a:round/>
                <a:headEnd/>
                <a:tailEnd type="triangle" w="med" len="med"/>
              </a:ln>
              <a:effectLst/>
            </p:spPr>
            <p:txBody>
              <a:bodyPr wrap="none" anchor="ctr"/>
              <a:lstStyle/>
              <a:p>
                <a:endParaRPr lang="zh-CN" altLang="en-US"/>
              </a:p>
            </p:txBody>
          </p:sp>
        </p:grpSp>
        <p:sp>
          <p:nvSpPr>
            <p:cNvPr id="51" name="Rectangle 45"/>
            <p:cNvSpPr>
              <a:spLocks noChangeArrowheads="1"/>
            </p:cNvSpPr>
            <p:nvPr/>
          </p:nvSpPr>
          <p:spPr bwMode="auto">
            <a:xfrm>
              <a:off x="5809340" y="3210984"/>
              <a:ext cx="336550" cy="461665"/>
            </a:xfrm>
            <a:prstGeom prst="rect">
              <a:avLst/>
            </a:prstGeom>
            <a:noFill/>
            <a:ln w="9525">
              <a:noFill/>
              <a:miter lim="800000"/>
              <a:headEnd/>
              <a:tailEnd/>
            </a:ln>
            <a:effectLst/>
          </p:spPr>
          <p:txBody>
            <a:bodyPr anchor="ctr">
              <a:spAutoFit/>
            </a:bodyPr>
            <a:lstStyle/>
            <a:p>
              <a:pPr algn="ctr">
                <a:buClrTx/>
                <a:buSzTx/>
                <a:buFontTx/>
                <a:buNone/>
              </a:pPr>
              <a:r>
                <a:rPr kumimoji="1" lang="zh-CN" altLang="en-US" sz="2400" b="0" dirty="0">
                  <a:latin typeface="Times New Roman" pitchFamily="18" charset="0"/>
                  <a:ea typeface="宋体" pitchFamily="2" charset="-122"/>
                </a:rPr>
                <a:t>，</a:t>
              </a:r>
              <a:endParaRPr kumimoji="1" lang="en-US" altLang="zh-CN" sz="2400" b="0" dirty="0">
                <a:latin typeface="Times New Roman" pitchFamily="18" charset="0"/>
                <a:ea typeface="宋体" pitchFamily="2" charset="-122"/>
              </a:endParaRPr>
            </a:p>
          </p:txBody>
        </p:sp>
      </p:grpSp>
      <p:sp>
        <p:nvSpPr>
          <p:cNvPr id="54" name="矩形 53"/>
          <p:cNvSpPr/>
          <p:nvPr/>
        </p:nvSpPr>
        <p:spPr>
          <a:xfrm>
            <a:off x="4992915" y="4257764"/>
            <a:ext cx="3730172" cy="2017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nSpc>
                <a:spcPct val="120000"/>
              </a:lnSpc>
              <a:spcAft>
                <a:spcPts val="1200"/>
              </a:spcAft>
              <a:buSzPct val="50000"/>
              <a:buFont typeface="Wingdings" pitchFamily="2" charset="2"/>
              <a:buChar char="n"/>
            </a:pPr>
            <a:r>
              <a:rPr lang="zh-CN" altLang="en-US" sz="2000" dirty="0">
                <a:solidFill>
                  <a:srgbClr val="C00000"/>
                </a:solidFill>
                <a:latin typeface="楷体" pitchFamily="49" charset="-122"/>
                <a:ea typeface="楷体" pitchFamily="49" charset="-122"/>
              </a:rPr>
              <a:t>属性计算次序：</a:t>
            </a:r>
            <a:endParaRPr lang="en-US" altLang="zh-CN" sz="2000" dirty="0">
              <a:solidFill>
                <a:srgbClr val="C00000"/>
              </a:solidFill>
              <a:latin typeface="楷体" pitchFamily="49" charset="-122"/>
              <a:ea typeface="楷体" pitchFamily="49" charset="-122"/>
            </a:endParaRPr>
          </a:p>
          <a:p>
            <a:pPr marL="182563" indent="-182563">
              <a:lnSpc>
                <a:spcPct val="120000"/>
              </a:lnSpc>
              <a:spcAft>
                <a:spcPts val="1200"/>
              </a:spcAft>
              <a:buSzPct val="50000"/>
              <a:buFont typeface="Wingdings" pitchFamily="2" charset="2"/>
              <a:buChar char="n"/>
            </a:pPr>
            <a:r>
              <a:rPr lang="zh-CN" altLang="en-US" sz="2000" dirty="0">
                <a:solidFill>
                  <a:srgbClr val="1E1CE3"/>
                </a:solidFill>
                <a:latin typeface="楷体" pitchFamily="49" charset="-122"/>
                <a:ea typeface="楷体" pitchFamily="49" charset="-122"/>
              </a:rPr>
              <a:t>输入字符串</a:t>
            </a:r>
            <a:r>
              <a:rPr lang="en-US" altLang="zh-CN" sz="2000" dirty="0">
                <a:solidFill>
                  <a:srgbClr val="C00000"/>
                </a:solidFill>
                <a:latin typeface="楷体" pitchFamily="49" charset="-122"/>
                <a:ea typeface="楷体" pitchFamily="49" charset="-122"/>
                <a:sym typeface="Symbol" pitchFamily="18" charset="2"/>
              </a:rPr>
              <a:t></a:t>
            </a:r>
            <a:r>
              <a:rPr lang="zh-CN" altLang="en-US" sz="2000" dirty="0">
                <a:solidFill>
                  <a:srgbClr val="1E1CE3"/>
                </a:solidFill>
                <a:latin typeface="楷体" pitchFamily="49" charset="-122"/>
                <a:ea typeface="楷体" pitchFamily="49" charset="-122"/>
              </a:rPr>
              <a:t>构造分析树</a:t>
            </a:r>
            <a:r>
              <a:rPr lang="en-US" altLang="zh-CN" sz="2000" dirty="0">
                <a:solidFill>
                  <a:srgbClr val="C00000"/>
                </a:solidFill>
                <a:latin typeface="楷体" pitchFamily="49" charset="-122"/>
                <a:ea typeface="楷体" pitchFamily="49" charset="-122"/>
                <a:sym typeface="Symbol" pitchFamily="18" charset="2"/>
              </a:rPr>
              <a:t></a:t>
            </a:r>
            <a:r>
              <a:rPr lang="zh-CN" altLang="en-US" sz="2000" dirty="0">
                <a:solidFill>
                  <a:srgbClr val="1E1CE3"/>
                </a:solidFill>
                <a:latin typeface="楷体" pitchFamily="49" charset="-122"/>
                <a:ea typeface="楷体" pitchFamily="49" charset="-122"/>
              </a:rPr>
              <a:t>根据属性文法构造属性依赖图</a:t>
            </a:r>
            <a:r>
              <a:rPr lang="en-US" altLang="zh-CN" sz="2000" dirty="0">
                <a:solidFill>
                  <a:srgbClr val="C00000"/>
                </a:solidFill>
                <a:latin typeface="楷体" pitchFamily="49" charset="-122"/>
                <a:ea typeface="楷体" pitchFamily="49" charset="-122"/>
                <a:sym typeface="Symbol" pitchFamily="18" charset="2"/>
              </a:rPr>
              <a:t></a:t>
            </a:r>
            <a:r>
              <a:rPr lang="zh-CN" altLang="en-US" sz="2000" dirty="0">
                <a:solidFill>
                  <a:srgbClr val="1E1CE3"/>
                </a:solidFill>
                <a:latin typeface="楷体" pitchFamily="49" charset="-122"/>
                <a:ea typeface="楷体" pitchFamily="49" charset="-122"/>
              </a:rPr>
              <a:t>对节点进行拓扑排序</a:t>
            </a:r>
            <a:r>
              <a:rPr lang="en-US" altLang="zh-CN" sz="2000" dirty="0">
                <a:solidFill>
                  <a:srgbClr val="C00000"/>
                </a:solidFill>
                <a:latin typeface="楷体" pitchFamily="49" charset="-122"/>
                <a:ea typeface="楷体" pitchFamily="49" charset="-122"/>
                <a:sym typeface="Symbol" pitchFamily="18" charset="2"/>
              </a:rPr>
              <a:t></a:t>
            </a:r>
            <a:r>
              <a:rPr lang="zh-CN" altLang="en-US" sz="2000" dirty="0">
                <a:solidFill>
                  <a:srgbClr val="1E1CE3"/>
                </a:solidFill>
                <a:latin typeface="楷体" pitchFamily="49" charset="-122"/>
                <a:ea typeface="楷体" pitchFamily="49" charset="-122"/>
              </a:rPr>
              <a:t>按拓扑排序的次序计算属性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31"/>
            <a:ext cx="7886700" cy="578304"/>
          </a:xfrm>
        </p:spPr>
        <p:txBody>
          <a:bodyPr/>
          <a:lstStyle/>
          <a:p>
            <a:r>
              <a:rPr lang="zh-CN" altLang="en-US" sz="3200" dirty="0">
                <a:solidFill>
                  <a:srgbClr val="FF0000"/>
                </a:solidFill>
              </a:rPr>
              <a:t>示例：</a:t>
            </a:r>
            <a:r>
              <a:rPr lang="zh-CN" altLang="en-US" sz="3200" dirty="0"/>
              <a:t>树遍历的属性计算</a:t>
            </a:r>
          </a:p>
        </p:txBody>
      </p:sp>
      <p:graphicFrame>
        <p:nvGraphicFramePr>
          <p:cNvPr id="5" name="内容占位符 4"/>
          <p:cNvGraphicFramePr>
            <a:graphicFrameLocks noGrp="1"/>
          </p:cNvGraphicFramePr>
          <p:nvPr>
            <p:ph idx="1"/>
          </p:nvPr>
        </p:nvGraphicFramePr>
        <p:xfrm>
          <a:off x="4093035" y="1698628"/>
          <a:ext cx="3831772" cy="3962400"/>
        </p:xfrm>
        <a:graphic>
          <a:graphicData uri="http://schemas.openxmlformats.org/drawingml/2006/table">
            <a:tbl>
              <a:tblPr firstRow="1" bandRow="1">
                <a:tableStyleId>{16D9F66E-5EB9-4882-86FB-DCBF35E3C3E4}</a:tableStyleId>
              </a:tblPr>
              <a:tblGrid>
                <a:gridCol w="1161144">
                  <a:extLst>
                    <a:ext uri="{9D8B030D-6E8A-4147-A177-3AD203B41FA5}">
                      <a16:colId xmlns:a16="http://schemas.microsoft.com/office/drawing/2014/main" val="20000"/>
                    </a:ext>
                  </a:extLst>
                </a:gridCol>
                <a:gridCol w="2670628">
                  <a:extLst>
                    <a:ext uri="{9D8B030D-6E8A-4147-A177-3AD203B41FA5}">
                      <a16:colId xmlns:a16="http://schemas.microsoft.com/office/drawing/2014/main" val="20001"/>
                    </a:ext>
                  </a:extLst>
                </a:gridCol>
              </a:tblGrid>
              <a:tr h="370840">
                <a:tc>
                  <a:txBody>
                    <a:bodyPr/>
                    <a:lstStyle/>
                    <a:p>
                      <a:pPr algn="ctr"/>
                      <a:r>
                        <a:rPr lang="zh-CN" altLang="en-US" sz="2400" b="0" dirty="0">
                          <a:solidFill>
                            <a:srgbClr val="1E1CE3"/>
                          </a:solidFill>
                          <a:latin typeface="楷体" pitchFamily="49" charset="-122"/>
                          <a:ea typeface="楷体" pitchFamily="49" charset="-122"/>
                        </a:rPr>
                        <a:t>产生式</a:t>
                      </a:r>
                    </a:p>
                  </a:txBody>
                  <a:tcPr/>
                </a:tc>
                <a:tc>
                  <a:txBody>
                    <a:bodyPr/>
                    <a:lstStyle/>
                    <a:p>
                      <a:pPr algn="ctr"/>
                      <a:r>
                        <a:rPr lang="zh-CN" altLang="en-US" sz="2400" b="0" dirty="0">
                          <a:solidFill>
                            <a:srgbClr val="1E1CE3"/>
                          </a:solidFill>
                          <a:latin typeface="楷体" pitchFamily="49" charset="-122"/>
                          <a:ea typeface="楷体" pitchFamily="49" charset="-122"/>
                        </a:rPr>
                        <a:t>语义规则</a:t>
                      </a:r>
                    </a:p>
                  </a:txBody>
                  <a:tcPr/>
                </a:tc>
                <a:extLst>
                  <a:ext uri="{0D108BD9-81ED-4DB2-BD59-A6C34878D82A}">
                    <a16:rowId xmlns:a16="http://schemas.microsoft.com/office/drawing/2014/main" val="10000"/>
                  </a:ext>
                </a:extLst>
              </a:tr>
              <a:tr h="1483360">
                <a:tc>
                  <a:txBody>
                    <a:bodyPr/>
                    <a:lstStyle/>
                    <a:p>
                      <a:pPr algn="ctr"/>
                      <a:r>
                        <a:rPr lang="en-US" altLang="zh-CN" sz="2400" dirty="0">
                          <a:solidFill>
                            <a:srgbClr val="1E1CE3"/>
                          </a:solidFill>
                          <a:latin typeface="楷体" pitchFamily="49" charset="-122"/>
                          <a:ea typeface="楷体" pitchFamily="49" charset="-122"/>
                        </a:rPr>
                        <a:t>S</a:t>
                      </a:r>
                      <a:r>
                        <a:rPr lang="zh-CN" altLang="en-US" sz="2400" dirty="0">
                          <a:solidFill>
                            <a:srgbClr val="1E1CE3"/>
                          </a:solidFill>
                          <a:latin typeface="Comic Sans MS" pitchFamily="66" charset="0"/>
                          <a:ea typeface="楷体" pitchFamily="49" charset="-122"/>
                        </a:rPr>
                        <a:t>→</a:t>
                      </a:r>
                      <a:r>
                        <a:rPr lang="en-US" altLang="zh-CN" sz="2400" dirty="0">
                          <a:solidFill>
                            <a:srgbClr val="1E1CE3"/>
                          </a:solidFill>
                          <a:latin typeface="楷体" pitchFamily="49" charset="-122"/>
                          <a:ea typeface="楷体" pitchFamily="49" charset="-122"/>
                        </a:rPr>
                        <a:t>XYZ</a:t>
                      </a:r>
                      <a:endParaRPr lang="zh-CN" altLang="en-US" sz="2400" dirty="0">
                        <a:solidFill>
                          <a:srgbClr val="1E1CE3"/>
                        </a:solidFill>
                        <a:latin typeface="楷体" pitchFamily="49" charset="-122"/>
                        <a:ea typeface="楷体" pitchFamily="49" charset="-122"/>
                      </a:endParaRPr>
                    </a:p>
                  </a:txBody>
                  <a:tcPr>
                    <a:solidFill>
                      <a:schemeClr val="accent2">
                        <a:lumMod val="40000"/>
                        <a:lumOff val="60000"/>
                      </a:schemeClr>
                    </a:solidFill>
                  </a:tcPr>
                </a:tc>
                <a:tc>
                  <a:txBody>
                    <a:bodyPr/>
                    <a:lstStyle/>
                    <a:p>
                      <a:pPr marL="684000" algn="l">
                        <a:spcAft>
                          <a:spcPts val="1200"/>
                        </a:spcAft>
                      </a:pPr>
                      <a:r>
                        <a:rPr lang="en-US" altLang="zh-CN" sz="2400" dirty="0" err="1">
                          <a:solidFill>
                            <a:srgbClr val="1E1CE3"/>
                          </a:solidFill>
                          <a:latin typeface="楷体" pitchFamily="49" charset="-122"/>
                          <a:ea typeface="楷体" pitchFamily="49" charset="-122"/>
                        </a:rPr>
                        <a:t>Z.h</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S.a</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X.c</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Z.g</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S.b</a:t>
                      </a:r>
                      <a:r>
                        <a:rPr lang="en-US" altLang="zh-CN" sz="2400" dirty="0">
                          <a:solidFill>
                            <a:srgbClr val="1E1CE3"/>
                          </a:solidFill>
                          <a:latin typeface="楷体" pitchFamily="49" charset="-122"/>
                          <a:ea typeface="楷体" pitchFamily="49" charset="-122"/>
                        </a:rPr>
                        <a:t>:=X.d-2</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Y.e</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S.b</a:t>
                      </a:r>
                      <a:endParaRPr lang="zh-CN" altLang="en-US" sz="2400" dirty="0">
                        <a:solidFill>
                          <a:srgbClr val="1E1CE3"/>
                        </a:solidFill>
                        <a:latin typeface="楷体" pitchFamily="49" charset="-122"/>
                        <a:ea typeface="楷体" pitchFamily="49" charset="-122"/>
                      </a:endParaRPr>
                    </a:p>
                  </a:txBody>
                  <a:tcPr>
                    <a:solidFill>
                      <a:schemeClr val="accent2">
                        <a:lumMod val="40000"/>
                        <a:lumOff val="60000"/>
                      </a:schemeClr>
                    </a:solidFill>
                  </a:tcPr>
                </a:tc>
                <a:extLst>
                  <a:ext uri="{0D108BD9-81ED-4DB2-BD59-A6C34878D82A}">
                    <a16:rowId xmlns:a16="http://schemas.microsoft.com/office/drawing/2014/main" val="10001"/>
                  </a:ext>
                </a:extLst>
              </a:tr>
              <a:tr h="1112520">
                <a:tc>
                  <a:txBody>
                    <a:bodyPr/>
                    <a:lstStyle/>
                    <a:p>
                      <a:pPr algn="ctr">
                        <a:spcAft>
                          <a:spcPts val="1200"/>
                        </a:spcAft>
                      </a:pPr>
                      <a:r>
                        <a:rPr lang="en-US" altLang="zh-CN" sz="2400" dirty="0">
                          <a:solidFill>
                            <a:srgbClr val="1E1CE3"/>
                          </a:solidFill>
                          <a:latin typeface="楷体" pitchFamily="49" charset="-122"/>
                          <a:ea typeface="楷体" pitchFamily="49" charset="-122"/>
                        </a:rPr>
                        <a:t>X</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x</a:t>
                      </a:r>
                      <a:endParaRPr lang="zh-CN" altLang="en-US" sz="2400" dirty="0">
                        <a:solidFill>
                          <a:srgbClr val="1E1CE3"/>
                        </a:solidFill>
                        <a:latin typeface="楷体" pitchFamily="49" charset="-122"/>
                        <a:ea typeface="楷体" pitchFamily="49" charset="-122"/>
                      </a:endParaRPr>
                    </a:p>
                    <a:p>
                      <a:pPr algn="ctr">
                        <a:spcAft>
                          <a:spcPts val="1200"/>
                        </a:spcAft>
                      </a:pPr>
                      <a:r>
                        <a:rPr lang="en-US" altLang="zh-CN" sz="2400" dirty="0">
                          <a:solidFill>
                            <a:srgbClr val="1E1CE3"/>
                          </a:solidFill>
                          <a:latin typeface="楷体" pitchFamily="49" charset="-122"/>
                          <a:ea typeface="楷体" pitchFamily="49" charset="-122"/>
                        </a:rPr>
                        <a:t>Y</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y</a:t>
                      </a:r>
                      <a:endParaRPr lang="zh-CN" altLang="en-US" sz="2400" dirty="0">
                        <a:solidFill>
                          <a:srgbClr val="1E1CE3"/>
                        </a:solidFill>
                        <a:latin typeface="楷体" pitchFamily="49" charset="-122"/>
                        <a:ea typeface="楷体" pitchFamily="49" charset="-122"/>
                      </a:endParaRPr>
                    </a:p>
                    <a:p>
                      <a:pPr algn="ctr">
                        <a:spcAft>
                          <a:spcPts val="1200"/>
                        </a:spcAft>
                      </a:pPr>
                      <a:r>
                        <a:rPr lang="en-US" altLang="zh-CN" sz="2400" dirty="0">
                          <a:solidFill>
                            <a:srgbClr val="1E1CE3"/>
                          </a:solidFill>
                          <a:latin typeface="楷体" pitchFamily="49" charset="-122"/>
                          <a:ea typeface="楷体" pitchFamily="49" charset="-122"/>
                        </a:rPr>
                        <a:t>Z</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z</a:t>
                      </a:r>
                      <a:endParaRPr lang="zh-CN" altLang="en-US" sz="2400" dirty="0">
                        <a:solidFill>
                          <a:srgbClr val="1E1CE3"/>
                        </a:solidFill>
                        <a:latin typeface="楷体" pitchFamily="49" charset="-122"/>
                        <a:ea typeface="楷体" pitchFamily="49" charset="-122"/>
                      </a:endParaRPr>
                    </a:p>
                  </a:txBody>
                  <a:tcPr/>
                </a:tc>
                <a:tc>
                  <a:txBody>
                    <a:bodyPr/>
                    <a:lstStyle/>
                    <a:p>
                      <a:pPr marL="684000" algn="l">
                        <a:spcAft>
                          <a:spcPts val="1200"/>
                        </a:spcAft>
                      </a:pPr>
                      <a:r>
                        <a:rPr lang="en-US" altLang="zh-CN" sz="2400" dirty="0" err="1">
                          <a:solidFill>
                            <a:srgbClr val="1E1CE3"/>
                          </a:solidFill>
                          <a:latin typeface="楷体" pitchFamily="49" charset="-122"/>
                          <a:ea typeface="楷体" pitchFamily="49" charset="-122"/>
                        </a:rPr>
                        <a:t>X.d</a:t>
                      </a:r>
                      <a:r>
                        <a:rPr lang="en-US" altLang="zh-CN" sz="2400" dirty="0">
                          <a:solidFill>
                            <a:srgbClr val="1E1CE3"/>
                          </a:solidFill>
                          <a:latin typeface="楷体" pitchFamily="49" charset="-122"/>
                          <a:ea typeface="楷体" pitchFamily="49" charset="-122"/>
                        </a:rPr>
                        <a:t>:=2*</a:t>
                      </a:r>
                      <a:r>
                        <a:rPr lang="en-US" altLang="zh-CN" sz="2400" dirty="0" err="1">
                          <a:solidFill>
                            <a:srgbClr val="1E1CE3"/>
                          </a:solidFill>
                          <a:latin typeface="楷体" pitchFamily="49" charset="-122"/>
                          <a:ea typeface="楷体" pitchFamily="49" charset="-122"/>
                        </a:rPr>
                        <a:t>X.c</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Y.f</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Y.e</a:t>
                      </a:r>
                      <a:r>
                        <a:rPr lang="en-US" altLang="zh-CN" sz="2400" dirty="0">
                          <a:solidFill>
                            <a:srgbClr val="1E1CE3"/>
                          </a:solidFill>
                          <a:latin typeface="楷体" pitchFamily="49" charset="-122"/>
                          <a:ea typeface="楷体" pitchFamily="49" charset="-122"/>
                        </a:rPr>
                        <a:t>*3</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Z.g</a:t>
                      </a:r>
                      <a:r>
                        <a:rPr lang="en-US" altLang="zh-CN" sz="2400" dirty="0">
                          <a:solidFill>
                            <a:srgbClr val="1E1CE3"/>
                          </a:solidFill>
                          <a:latin typeface="楷体" pitchFamily="49" charset="-122"/>
                          <a:ea typeface="楷体" pitchFamily="49" charset="-122"/>
                        </a:rPr>
                        <a:t>:=Z.h+1</a:t>
                      </a:r>
                      <a:endParaRPr lang="zh-CN" altLang="en-US" sz="2400" dirty="0">
                        <a:solidFill>
                          <a:srgbClr val="1E1CE3"/>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
        <p:nvSpPr>
          <p:cNvPr id="4" name="灯片编号占位符 3"/>
          <p:cNvSpPr>
            <a:spLocks noGrp="1"/>
          </p:cNvSpPr>
          <p:nvPr>
            <p:ph type="sldNum" sz="quarter" idx="12"/>
          </p:nvPr>
        </p:nvSpPr>
        <p:spPr>
          <a:xfrm>
            <a:off x="8069938" y="6356350"/>
            <a:ext cx="663121" cy="365125"/>
          </a:xfrm>
        </p:spPr>
        <p:txBody>
          <a:bodyPr/>
          <a:lstStyle/>
          <a:p>
            <a:pPr>
              <a:defRPr/>
            </a:pPr>
            <a:fld id="{8465E9D2-AF38-408B-950D-8AFF0F97D13E}" type="slidenum">
              <a:rPr lang="zh-CN" altLang="en-US" smtClean="0"/>
              <a:pPr>
                <a:defRPr/>
              </a:pPr>
              <a:t>21</a:t>
            </a:fld>
            <a:endParaRPr lang="zh-CN" altLang="en-US" dirty="0"/>
          </a:p>
        </p:txBody>
      </p:sp>
      <p:grpSp>
        <p:nvGrpSpPr>
          <p:cNvPr id="6" name="组合 5"/>
          <p:cNvGrpSpPr/>
          <p:nvPr/>
        </p:nvGrpSpPr>
        <p:grpSpPr>
          <a:xfrm>
            <a:off x="772967" y="1229362"/>
            <a:ext cx="2163385" cy="1992346"/>
            <a:chOff x="1576825" y="2187286"/>
            <a:chExt cx="2163385" cy="1992346"/>
          </a:xfrm>
        </p:grpSpPr>
        <p:grpSp>
          <p:nvGrpSpPr>
            <p:cNvPr id="7" name="组合 5"/>
            <p:cNvGrpSpPr/>
            <p:nvPr/>
          </p:nvGrpSpPr>
          <p:grpSpPr>
            <a:xfrm>
              <a:off x="1576825" y="2187286"/>
              <a:ext cx="2163385" cy="1992346"/>
              <a:chOff x="3086343" y="2193893"/>
              <a:chExt cx="2163385" cy="1992346"/>
            </a:xfrm>
          </p:grpSpPr>
          <p:sp>
            <p:nvSpPr>
              <p:cNvPr id="10" name="Rectangle 4"/>
              <p:cNvSpPr>
                <a:spLocks noChangeArrowheads="1"/>
              </p:cNvSpPr>
              <p:nvPr/>
            </p:nvSpPr>
            <p:spPr bwMode="auto">
              <a:xfrm>
                <a:off x="3970606" y="2193893"/>
                <a:ext cx="825867"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a:latin typeface="楷体" pitchFamily="49" charset="-122"/>
                    <a:ea typeface="楷体" pitchFamily="49" charset="-122"/>
                  </a:rPr>
                  <a:t>S:a=0</a:t>
                </a:r>
                <a:endParaRPr kumimoji="1" lang="en-US" altLang="zh-CN" sz="2000" b="0" dirty="0">
                  <a:latin typeface="楷体" pitchFamily="49" charset="-122"/>
                  <a:ea typeface="楷体" pitchFamily="49" charset="-122"/>
                </a:endParaRPr>
              </a:p>
            </p:txBody>
          </p:sp>
          <p:sp>
            <p:nvSpPr>
              <p:cNvPr id="11" name="Line 5"/>
              <p:cNvSpPr>
                <a:spLocks noChangeShapeType="1"/>
              </p:cNvSpPr>
              <p:nvPr/>
            </p:nvSpPr>
            <p:spPr bwMode="auto">
              <a:xfrm flipH="1">
                <a:off x="3309287" y="2546606"/>
                <a:ext cx="66960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12" name="Line 6"/>
              <p:cNvSpPr>
                <a:spLocks noChangeShapeType="1"/>
              </p:cNvSpPr>
              <p:nvPr/>
            </p:nvSpPr>
            <p:spPr bwMode="auto">
              <a:xfrm>
                <a:off x="4266001" y="2546606"/>
                <a:ext cx="668889" cy="552694"/>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13" name="Rectangle 7"/>
              <p:cNvSpPr>
                <a:spLocks noChangeArrowheads="1"/>
              </p:cNvSpPr>
              <p:nvPr/>
            </p:nvSpPr>
            <p:spPr bwMode="auto">
              <a:xfrm>
                <a:off x="4936822" y="3060898"/>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a:t>
                </a:r>
              </a:p>
            </p:txBody>
          </p:sp>
          <p:sp>
            <p:nvSpPr>
              <p:cNvPr id="14" name="Rectangle 9"/>
              <p:cNvSpPr>
                <a:spLocks noChangeArrowheads="1"/>
              </p:cNvSpPr>
              <p:nvPr/>
            </p:nvSpPr>
            <p:spPr bwMode="auto">
              <a:xfrm>
                <a:off x="3960726" y="3060898"/>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Y</a:t>
                </a:r>
              </a:p>
            </p:txBody>
          </p:sp>
          <p:sp>
            <p:nvSpPr>
              <p:cNvPr id="15" name="Rectangle 10"/>
              <p:cNvSpPr>
                <a:spLocks noChangeArrowheads="1"/>
              </p:cNvSpPr>
              <p:nvPr/>
            </p:nvSpPr>
            <p:spPr bwMode="auto">
              <a:xfrm>
                <a:off x="3949838" y="3779839"/>
                <a:ext cx="375449" cy="406400"/>
              </a:xfrm>
              <a:prstGeom prst="rect">
                <a:avLst/>
              </a:prstGeom>
              <a:noFill/>
              <a:ln w="9525">
                <a:noFill/>
                <a:miter lim="800000"/>
                <a:headEnd/>
                <a:tailEnd/>
              </a:ln>
              <a:effectLst/>
            </p:spPr>
            <p:txBody>
              <a:bodyPr wrap="square" anchor="ctr">
                <a:spAutoFit/>
              </a:bodyPr>
              <a:lstStyle/>
              <a:p>
                <a:pPr algn="ctr">
                  <a:buClrTx/>
                  <a:buSzTx/>
                  <a:buFontTx/>
                  <a:buNone/>
                </a:pPr>
                <a:r>
                  <a:rPr kumimoji="1" lang="en-US" altLang="zh-CN" sz="2000" b="0" dirty="0">
                    <a:latin typeface="楷体" pitchFamily="49" charset="-122"/>
                    <a:ea typeface="楷体" pitchFamily="49" charset="-122"/>
                  </a:rPr>
                  <a:t>y</a:t>
                </a:r>
              </a:p>
            </p:txBody>
          </p:sp>
          <p:sp>
            <p:nvSpPr>
              <p:cNvPr id="16" name="Line 13"/>
              <p:cNvSpPr>
                <a:spLocks noChangeShapeType="1"/>
              </p:cNvSpPr>
              <p:nvPr/>
            </p:nvSpPr>
            <p:spPr bwMode="auto">
              <a:xfrm flipH="1">
                <a:off x="4137302" y="2546606"/>
                <a:ext cx="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17" name="Rectangle 17"/>
              <p:cNvSpPr>
                <a:spLocks noChangeArrowheads="1"/>
              </p:cNvSpPr>
              <p:nvPr/>
            </p:nvSpPr>
            <p:spPr bwMode="auto">
              <a:xfrm>
                <a:off x="3086343" y="3060898"/>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a:t>
                </a:r>
              </a:p>
            </p:txBody>
          </p:sp>
          <p:sp>
            <p:nvSpPr>
              <p:cNvPr id="18" name="Line 18"/>
              <p:cNvSpPr>
                <a:spLocks noChangeShapeType="1"/>
              </p:cNvSpPr>
              <p:nvPr/>
            </p:nvSpPr>
            <p:spPr bwMode="auto">
              <a:xfrm>
                <a:off x="3243942" y="3447137"/>
                <a:ext cx="0" cy="3810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19" name="Rectangle 19"/>
              <p:cNvSpPr>
                <a:spLocks noChangeArrowheads="1"/>
              </p:cNvSpPr>
              <p:nvPr/>
            </p:nvSpPr>
            <p:spPr bwMode="auto">
              <a:xfrm>
                <a:off x="3093498" y="3782984"/>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a:t>
                </a:r>
              </a:p>
            </p:txBody>
          </p:sp>
          <p:sp>
            <p:nvSpPr>
              <p:cNvPr id="20" name="Rectangle 22"/>
              <p:cNvSpPr>
                <a:spLocks noChangeArrowheads="1"/>
              </p:cNvSpPr>
              <p:nvPr/>
            </p:nvSpPr>
            <p:spPr bwMode="auto">
              <a:xfrm>
                <a:off x="4929896" y="3782984"/>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a:t>
                </a:r>
                <a:endParaRPr kumimoji="1" lang="en-US" altLang="zh-CN" sz="2000" b="0" baseline="-25000" dirty="0">
                  <a:latin typeface="楷体" pitchFamily="49" charset="-122"/>
                  <a:ea typeface="楷体" pitchFamily="49" charset="-122"/>
                </a:endParaRPr>
              </a:p>
            </p:txBody>
          </p:sp>
        </p:grpSp>
        <p:sp>
          <p:nvSpPr>
            <p:cNvPr id="8" name="Line 18"/>
            <p:cNvSpPr>
              <a:spLocks noChangeShapeType="1"/>
            </p:cNvSpPr>
            <p:nvPr/>
          </p:nvSpPr>
          <p:spPr bwMode="auto">
            <a:xfrm>
              <a:off x="2612524" y="3455047"/>
              <a:ext cx="0" cy="3810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9" name="Line 18"/>
            <p:cNvSpPr>
              <a:spLocks noChangeShapeType="1"/>
            </p:cNvSpPr>
            <p:nvPr/>
          </p:nvSpPr>
          <p:spPr bwMode="auto">
            <a:xfrm>
              <a:off x="3570448" y="3455047"/>
              <a:ext cx="0" cy="3810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grpSp>
      <p:sp>
        <p:nvSpPr>
          <p:cNvPr id="39" name="矩形 38"/>
          <p:cNvSpPr/>
          <p:nvPr/>
        </p:nvSpPr>
        <p:spPr>
          <a:xfrm>
            <a:off x="1944913" y="6052457"/>
            <a:ext cx="5602515" cy="449943"/>
          </a:xfrm>
          <a:prstGeom prst="rect">
            <a:avLst/>
          </a:prstGeom>
          <a:solidFill>
            <a:srgbClr val="CC66F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表</a:t>
            </a:r>
            <a:r>
              <a:rPr lang="en-US" altLang="zh-CN" sz="2400" dirty="0">
                <a:solidFill>
                  <a:srgbClr val="C00000"/>
                </a:solidFill>
                <a:latin typeface="楷体" pitchFamily="49" charset="-122"/>
                <a:ea typeface="楷体" pitchFamily="49" charset="-122"/>
              </a:rPr>
              <a:t>6.3 </a:t>
            </a:r>
            <a:r>
              <a:rPr lang="zh-CN" altLang="en-US" sz="2400" dirty="0">
                <a:solidFill>
                  <a:srgbClr val="C00000"/>
                </a:solidFill>
                <a:latin typeface="楷体" pitchFamily="49" charset="-122"/>
                <a:ea typeface="楷体" pitchFamily="49" charset="-122"/>
              </a:rPr>
              <a:t>语义规则中有较复杂的依赖关系</a:t>
            </a:r>
          </a:p>
        </p:txBody>
      </p:sp>
      <p:grpSp>
        <p:nvGrpSpPr>
          <p:cNvPr id="40" name="组合 39"/>
          <p:cNvGrpSpPr/>
          <p:nvPr/>
        </p:nvGrpSpPr>
        <p:grpSpPr>
          <a:xfrm>
            <a:off x="7523975" y="217729"/>
            <a:ext cx="1353142" cy="1332966"/>
            <a:chOff x="30163" y="2300288"/>
            <a:chExt cx="1353142" cy="1332966"/>
          </a:xfrm>
        </p:grpSpPr>
        <p:pic>
          <p:nvPicPr>
            <p:cNvPr id="41"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42" name="矩形 41"/>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143</a:t>
              </a:r>
              <a:r>
                <a:rPr lang="zh-CN" altLang="en-US" sz="2400" dirty="0">
                  <a:solidFill>
                    <a:srgbClr val="CC0099"/>
                  </a:solidFill>
                  <a:latin typeface="楷体" pitchFamily="49" charset="-122"/>
                  <a:ea typeface="楷体" pitchFamily="49" charset="-122"/>
                </a:rPr>
                <a:t>页</a:t>
              </a:r>
            </a:p>
          </p:txBody>
        </p:sp>
      </p:grpSp>
      <p:grpSp>
        <p:nvGrpSpPr>
          <p:cNvPr id="43" name="组合 42"/>
          <p:cNvGrpSpPr/>
          <p:nvPr/>
        </p:nvGrpSpPr>
        <p:grpSpPr>
          <a:xfrm>
            <a:off x="749428" y="3586939"/>
            <a:ext cx="2694717" cy="2356147"/>
            <a:chOff x="531718" y="3804649"/>
            <a:chExt cx="2694717" cy="2356147"/>
          </a:xfrm>
        </p:grpSpPr>
        <p:sp>
          <p:nvSpPr>
            <p:cNvPr id="44" name="Rectangle 4"/>
            <p:cNvSpPr>
              <a:spLocks noChangeArrowheads="1"/>
            </p:cNvSpPr>
            <p:nvPr/>
          </p:nvSpPr>
          <p:spPr bwMode="auto">
            <a:xfrm>
              <a:off x="1389548" y="3804649"/>
              <a:ext cx="825867"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a:latin typeface="楷体" pitchFamily="49" charset="-122"/>
                  <a:ea typeface="楷体" pitchFamily="49" charset="-122"/>
                </a:rPr>
                <a:t>S:a=0</a:t>
              </a:r>
              <a:endParaRPr kumimoji="1" lang="en-US" altLang="zh-CN" sz="2000" b="0" dirty="0">
                <a:latin typeface="楷体" pitchFamily="49" charset="-122"/>
                <a:ea typeface="楷体" pitchFamily="49" charset="-122"/>
              </a:endParaRPr>
            </a:p>
          </p:txBody>
        </p:sp>
        <p:sp>
          <p:nvSpPr>
            <p:cNvPr id="45" name="Line 5"/>
            <p:cNvSpPr>
              <a:spLocks noChangeShapeType="1"/>
            </p:cNvSpPr>
            <p:nvPr/>
          </p:nvSpPr>
          <p:spPr bwMode="auto">
            <a:xfrm flipH="1">
              <a:off x="763371" y="4165599"/>
              <a:ext cx="66960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46" name="Line 6"/>
            <p:cNvSpPr>
              <a:spLocks noChangeShapeType="1"/>
            </p:cNvSpPr>
            <p:nvPr/>
          </p:nvSpPr>
          <p:spPr bwMode="auto">
            <a:xfrm>
              <a:off x="1669593" y="4165599"/>
              <a:ext cx="66960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47" name="Rectangle 7"/>
            <p:cNvSpPr>
              <a:spLocks noChangeArrowheads="1"/>
            </p:cNvSpPr>
            <p:nvPr/>
          </p:nvSpPr>
          <p:spPr bwMode="auto">
            <a:xfrm>
              <a:off x="2330036" y="4701633"/>
              <a:ext cx="896399"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Z:h=0</a:t>
              </a:r>
            </a:p>
            <a:p>
              <a:pPr>
                <a:buClrTx/>
                <a:buSzTx/>
                <a:buFontTx/>
                <a:buNone/>
              </a:pPr>
              <a:r>
                <a:rPr kumimoji="1" lang="en-US" altLang="zh-CN" sz="2000" dirty="0">
                  <a:latin typeface="楷体" pitchFamily="49" charset="-122"/>
                  <a:ea typeface="楷体" pitchFamily="49" charset="-122"/>
                </a:rPr>
                <a:t>  g=1</a:t>
              </a:r>
              <a:endParaRPr kumimoji="1" lang="en-US" altLang="zh-CN" sz="2000" b="0" dirty="0">
                <a:latin typeface="楷体" pitchFamily="49" charset="-122"/>
                <a:ea typeface="楷体" pitchFamily="49" charset="-122"/>
              </a:endParaRPr>
            </a:p>
          </p:txBody>
        </p:sp>
        <p:sp>
          <p:nvSpPr>
            <p:cNvPr id="48" name="Rectangle 9"/>
            <p:cNvSpPr>
              <a:spLocks noChangeArrowheads="1"/>
            </p:cNvSpPr>
            <p:nvPr/>
          </p:nvSpPr>
          <p:spPr bwMode="auto">
            <a:xfrm>
              <a:off x="1399395" y="4686690"/>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Y</a:t>
              </a:r>
            </a:p>
          </p:txBody>
        </p:sp>
        <p:sp>
          <p:nvSpPr>
            <p:cNvPr id="49" name="Rectangle 10"/>
            <p:cNvSpPr>
              <a:spLocks noChangeArrowheads="1"/>
            </p:cNvSpPr>
            <p:nvPr/>
          </p:nvSpPr>
          <p:spPr bwMode="auto">
            <a:xfrm>
              <a:off x="1373994" y="5754396"/>
              <a:ext cx="375449" cy="406400"/>
            </a:xfrm>
            <a:prstGeom prst="rect">
              <a:avLst/>
            </a:prstGeom>
            <a:noFill/>
            <a:ln w="9525">
              <a:noFill/>
              <a:miter lim="800000"/>
              <a:headEnd/>
              <a:tailEnd/>
            </a:ln>
            <a:effectLst/>
          </p:spPr>
          <p:txBody>
            <a:bodyPr wrap="square" anchor="ctr">
              <a:spAutoFit/>
            </a:bodyPr>
            <a:lstStyle/>
            <a:p>
              <a:pPr algn="ctr">
                <a:buClrTx/>
                <a:buSzTx/>
                <a:buFontTx/>
                <a:buNone/>
              </a:pPr>
              <a:r>
                <a:rPr kumimoji="1" lang="en-US" altLang="zh-CN" sz="2000" b="0" dirty="0">
                  <a:latin typeface="楷体" pitchFamily="49" charset="-122"/>
                  <a:ea typeface="楷体" pitchFamily="49" charset="-122"/>
                </a:rPr>
                <a:t>y</a:t>
              </a:r>
            </a:p>
          </p:txBody>
        </p:sp>
        <p:sp>
          <p:nvSpPr>
            <p:cNvPr id="50" name="Line 13"/>
            <p:cNvSpPr>
              <a:spLocks noChangeShapeType="1"/>
            </p:cNvSpPr>
            <p:nvPr/>
          </p:nvSpPr>
          <p:spPr bwMode="auto">
            <a:xfrm flipH="1">
              <a:off x="1551707" y="4165599"/>
              <a:ext cx="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51" name="Rectangle 17"/>
            <p:cNvSpPr>
              <a:spLocks noChangeArrowheads="1"/>
            </p:cNvSpPr>
            <p:nvPr/>
          </p:nvSpPr>
          <p:spPr bwMode="auto">
            <a:xfrm>
              <a:off x="539078" y="4701633"/>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a:t>
              </a:r>
            </a:p>
          </p:txBody>
        </p:sp>
        <p:sp>
          <p:nvSpPr>
            <p:cNvPr id="52" name="Rectangle 19"/>
            <p:cNvSpPr>
              <a:spLocks noChangeArrowheads="1"/>
            </p:cNvSpPr>
            <p:nvPr/>
          </p:nvSpPr>
          <p:spPr bwMode="auto">
            <a:xfrm>
              <a:off x="531718" y="575754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a:t>
              </a:r>
            </a:p>
          </p:txBody>
        </p:sp>
        <p:sp>
          <p:nvSpPr>
            <p:cNvPr id="53" name="Rectangle 22"/>
            <p:cNvSpPr>
              <a:spLocks noChangeArrowheads="1"/>
            </p:cNvSpPr>
            <p:nvPr/>
          </p:nvSpPr>
          <p:spPr bwMode="auto">
            <a:xfrm>
              <a:off x="2368116" y="575754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a:t>
              </a:r>
              <a:endParaRPr kumimoji="1" lang="en-US" altLang="zh-CN" sz="2000" b="0" baseline="-25000" dirty="0">
                <a:latin typeface="楷体" pitchFamily="49" charset="-122"/>
                <a:ea typeface="楷体" pitchFamily="49" charset="-122"/>
              </a:endParaRPr>
            </a:p>
          </p:txBody>
        </p:sp>
        <p:sp>
          <p:nvSpPr>
            <p:cNvPr id="54" name="Line 18"/>
            <p:cNvSpPr>
              <a:spLocks noChangeShapeType="1"/>
            </p:cNvSpPr>
            <p:nvPr/>
          </p:nvSpPr>
          <p:spPr bwMode="auto">
            <a:xfrm>
              <a:off x="2518186"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55" name="Line 18"/>
            <p:cNvSpPr>
              <a:spLocks noChangeShapeType="1"/>
            </p:cNvSpPr>
            <p:nvPr/>
          </p:nvSpPr>
          <p:spPr bwMode="auto">
            <a:xfrm>
              <a:off x="1553436"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56" name="Line 18"/>
            <p:cNvSpPr>
              <a:spLocks noChangeShapeType="1"/>
            </p:cNvSpPr>
            <p:nvPr/>
          </p:nvSpPr>
          <p:spPr bwMode="auto">
            <a:xfrm>
              <a:off x="689386"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grpSp>
      <p:sp>
        <p:nvSpPr>
          <p:cNvPr id="57" name="矩形 56"/>
          <p:cNvSpPr/>
          <p:nvPr/>
        </p:nvSpPr>
        <p:spPr>
          <a:xfrm>
            <a:off x="243114" y="1451424"/>
            <a:ext cx="537029" cy="537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①</a:t>
            </a:r>
          </a:p>
        </p:txBody>
      </p:sp>
      <p:sp>
        <p:nvSpPr>
          <p:cNvPr id="58" name="矩形 57"/>
          <p:cNvSpPr/>
          <p:nvPr/>
        </p:nvSpPr>
        <p:spPr>
          <a:xfrm>
            <a:off x="243114" y="3780974"/>
            <a:ext cx="537029" cy="537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32229"/>
            <a:ext cx="7886700" cy="812801"/>
          </a:xfrm>
        </p:spPr>
        <p:txBody>
          <a:bodyPr/>
          <a:lstStyle/>
          <a:p>
            <a:r>
              <a:rPr lang="zh-CN" altLang="en-US" dirty="0"/>
              <a:t>示例：树遍历的属性计算（续）</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22</a:t>
            </a:fld>
            <a:endParaRPr lang="zh-CN" altLang="en-US"/>
          </a:p>
        </p:txBody>
      </p:sp>
      <p:grpSp>
        <p:nvGrpSpPr>
          <p:cNvPr id="19" name="组合 18"/>
          <p:cNvGrpSpPr/>
          <p:nvPr/>
        </p:nvGrpSpPr>
        <p:grpSpPr>
          <a:xfrm>
            <a:off x="766747" y="3906254"/>
            <a:ext cx="2779001" cy="2340907"/>
            <a:chOff x="447433" y="3819889"/>
            <a:chExt cx="2779001" cy="2340907"/>
          </a:xfrm>
        </p:grpSpPr>
        <p:sp>
          <p:nvSpPr>
            <p:cNvPr id="20" name="Rectangle 4"/>
            <p:cNvSpPr>
              <a:spLocks noChangeArrowheads="1"/>
            </p:cNvSpPr>
            <p:nvPr/>
          </p:nvSpPr>
          <p:spPr bwMode="auto">
            <a:xfrm>
              <a:off x="1408835" y="3819889"/>
              <a:ext cx="1338828"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a:latin typeface="楷体" pitchFamily="49" charset="-122"/>
                  <a:ea typeface="楷体" pitchFamily="49" charset="-122"/>
                </a:rPr>
                <a:t>S:a=0,b=0</a:t>
              </a:r>
              <a:endParaRPr kumimoji="1" lang="en-US" altLang="zh-CN" sz="2000" b="0" dirty="0">
                <a:latin typeface="楷体" pitchFamily="49" charset="-122"/>
                <a:ea typeface="楷体" pitchFamily="49" charset="-122"/>
              </a:endParaRPr>
            </a:p>
          </p:txBody>
        </p:sp>
        <p:sp>
          <p:nvSpPr>
            <p:cNvPr id="21" name="Line 5"/>
            <p:cNvSpPr>
              <a:spLocks noChangeShapeType="1"/>
            </p:cNvSpPr>
            <p:nvPr/>
          </p:nvSpPr>
          <p:spPr bwMode="auto">
            <a:xfrm flipH="1">
              <a:off x="787186" y="4165599"/>
              <a:ext cx="66960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22" name="Line 6"/>
            <p:cNvSpPr>
              <a:spLocks noChangeShapeType="1"/>
            </p:cNvSpPr>
            <p:nvPr/>
          </p:nvSpPr>
          <p:spPr bwMode="auto">
            <a:xfrm>
              <a:off x="1698171" y="4165599"/>
              <a:ext cx="66960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23" name="Rectangle 7"/>
            <p:cNvSpPr>
              <a:spLocks noChangeArrowheads="1"/>
            </p:cNvSpPr>
            <p:nvPr/>
          </p:nvSpPr>
          <p:spPr bwMode="auto">
            <a:xfrm>
              <a:off x="2330035" y="4678371"/>
              <a:ext cx="896399"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Z:h=0</a:t>
              </a:r>
            </a:p>
            <a:p>
              <a:pPr>
                <a:buClrTx/>
                <a:buSzTx/>
                <a:buFontTx/>
                <a:buNone/>
              </a:pPr>
              <a:r>
                <a:rPr kumimoji="1" lang="en-US" altLang="zh-CN" sz="2000" dirty="0">
                  <a:latin typeface="楷体" pitchFamily="49" charset="-122"/>
                  <a:ea typeface="楷体" pitchFamily="49" charset="-122"/>
                </a:rPr>
                <a:t>  g=1</a:t>
              </a:r>
              <a:endParaRPr kumimoji="1" lang="en-US" altLang="zh-CN" sz="2000" b="0" dirty="0">
                <a:latin typeface="楷体" pitchFamily="49" charset="-122"/>
                <a:ea typeface="楷体" pitchFamily="49" charset="-122"/>
              </a:endParaRPr>
            </a:p>
          </p:txBody>
        </p:sp>
        <p:sp>
          <p:nvSpPr>
            <p:cNvPr id="24" name="Rectangle 9"/>
            <p:cNvSpPr>
              <a:spLocks noChangeArrowheads="1"/>
            </p:cNvSpPr>
            <p:nvPr/>
          </p:nvSpPr>
          <p:spPr bwMode="auto">
            <a:xfrm>
              <a:off x="1368226" y="4678371"/>
              <a:ext cx="896399"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Y:e=0</a:t>
              </a:r>
            </a:p>
            <a:p>
              <a:pPr>
                <a:buClrTx/>
                <a:buSzTx/>
                <a:buFontTx/>
                <a:buNone/>
              </a:pPr>
              <a:r>
                <a:rPr kumimoji="1" lang="en-US" altLang="zh-CN" sz="2000" dirty="0">
                  <a:latin typeface="楷体" pitchFamily="49" charset="-122"/>
                  <a:ea typeface="楷体" pitchFamily="49" charset="-122"/>
                </a:rPr>
                <a:t>  f=0</a:t>
              </a:r>
              <a:endParaRPr kumimoji="1" lang="en-US" altLang="zh-CN" sz="2000" b="0" dirty="0">
                <a:latin typeface="楷体" pitchFamily="49" charset="-122"/>
                <a:ea typeface="楷体" pitchFamily="49" charset="-122"/>
              </a:endParaRPr>
            </a:p>
          </p:txBody>
        </p:sp>
        <p:sp>
          <p:nvSpPr>
            <p:cNvPr id="25" name="Rectangle 10"/>
            <p:cNvSpPr>
              <a:spLocks noChangeArrowheads="1"/>
            </p:cNvSpPr>
            <p:nvPr/>
          </p:nvSpPr>
          <p:spPr bwMode="auto">
            <a:xfrm>
              <a:off x="1378532" y="5754396"/>
              <a:ext cx="375449" cy="406400"/>
            </a:xfrm>
            <a:prstGeom prst="rect">
              <a:avLst/>
            </a:prstGeom>
            <a:noFill/>
            <a:ln w="9525">
              <a:noFill/>
              <a:miter lim="800000"/>
              <a:headEnd/>
              <a:tailEnd/>
            </a:ln>
            <a:effectLst/>
          </p:spPr>
          <p:txBody>
            <a:bodyPr wrap="square" anchor="ctr">
              <a:spAutoFit/>
            </a:bodyPr>
            <a:lstStyle/>
            <a:p>
              <a:pPr algn="ctr">
                <a:buClrTx/>
                <a:buSzTx/>
                <a:buFontTx/>
                <a:buNone/>
              </a:pPr>
              <a:r>
                <a:rPr kumimoji="1" lang="en-US" altLang="zh-CN" sz="2000" b="0" dirty="0">
                  <a:latin typeface="楷体" pitchFamily="49" charset="-122"/>
                  <a:ea typeface="楷体" pitchFamily="49" charset="-122"/>
                </a:rPr>
                <a:t>y</a:t>
              </a:r>
            </a:p>
          </p:txBody>
        </p:sp>
        <p:sp>
          <p:nvSpPr>
            <p:cNvPr id="26" name="Line 13"/>
            <p:cNvSpPr>
              <a:spLocks noChangeShapeType="1"/>
            </p:cNvSpPr>
            <p:nvPr/>
          </p:nvSpPr>
          <p:spPr bwMode="auto">
            <a:xfrm flipH="1">
              <a:off x="1575522" y="4165599"/>
              <a:ext cx="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27" name="Rectangle 17"/>
            <p:cNvSpPr>
              <a:spLocks noChangeArrowheads="1"/>
            </p:cNvSpPr>
            <p:nvPr/>
          </p:nvSpPr>
          <p:spPr bwMode="auto">
            <a:xfrm>
              <a:off x="447433" y="4678371"/>
              <a:ext cx="893963"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X:c=1</a:t>
              </a:r>
            </a:p>
            <a:p>
              <a:pPr>
                <a:buClrTx/>
                <a:buSzTx/>
                <a:buFontTx/>
                <a:buNone/>
              </a:pPr>
              <a:r>
                <a:rPr kumimoji="1" lang="en-US" altLang="zh-CN" sz="2000" dirty="0">
                  <a:latin typeface="楷体" pitchFamily="49" charset="-122"/>
                  <a:ea typeface="楷体" pitchFamily="49" charset="-122"/>
                </a:rPr>
                <a:t>  </a:t>
              </a:r>
              <a:r>
                <a:rPr kumimoji="1" lang="en-US" altLang="zh-CN" sz="2000">
                  <a:latin typeface="楷体" pitchFamily="49" charset="-122"/>
                  <a:ea typeface="楷体" pitchFamily="49" charset="-122"/>
                </a:rPr>
                <a:t>d=2</a:t>
              </a:r>
              <a:endParaRPr kumimoji="1" lang="en-US" altLang="zh-CN" sz="2000" b="0" dirty="0">
                <a:latin typeface="楷体" pitchFamily="49" charset="-122"/>
                <a:ea typeface="楷体" pitchFamily="49" charset="-122"/>
              </a:endParaRPr>
            </a:p>
          </p:txBody>
        </p:sp>
        <p:sp>
          <p:nvSpPr>
            <p:cNvPr id="28" name="Rectangle 19"/>
            <p:cNvSpPr>
              <a:spLocks noChangeArrowheads="1"/>
            </p:cNvSpPr>
            <p:nvPr/>
          </p:nvSpPr>
          <p:spPr bwMode="auto">
            <a:xfrm>
              <a:off x="479325" y="575754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a:t>
              </a:r>
            </a:p>
          </p:txBody>
        </p:sp>
        <p:sp>
          <p:nvSpPr>
            <p:cNvPr id="29" name="Rectangle 22"/>
            <p:cNvSpPr>
              <a:spLocks noChangeArrowheads="1"/>
            </p:cNvSpPr>
            <p:nvPr/>
          </p:nvSpPr>
          <p:spPr bwMode="auto">
            <a:xfrm>
              <a:off x="2368116" y="575754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a:t>
              </a:r>
              <a:endParaRPr kumimoji="1" lang="en-US" altLang="zh-CN" sz="2000" b="0" baseline="-25000" dirty="0">
                <a:latin typeface="楷体" pitchFamily="49" charset="-122"/>
                <a:ea typeface="楷体" pitchFamily="49" charset="-122"/>
              </a:endParaRPr>
            </a:p>
          </p:txBody>
        </p:sp>
        <p:sp>
          <p:nvSpPr>
            <p:cNvPr id="30" name="Line 18"/>
            <p:cNvSpPr>
              <a:spLocks noChangeShapeType="1"/>
            </p:cNvSpPr>
            <p:nvPr/>
          </p:nvSpPr>
          <p:spPr bwMode="auto">
            <a:xfrm>
              <a:off x="2518186"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31" name="Line 18"/>
            <p:cNvSpPr>
              <a:spLocks noChangeShapeType="1"/>
            </p:cNvSpPr>
            <p:nvPr/>
          </p:nvSpPr>
          <p:spPr bwMode="auto">
            <a:xfrm>
              <a:off x="1567500"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32" name="Line 18"/>
            <p:cNvSpPr>
              <a:spLocks noChangeShapeType="1"/>
            </p:cNvSpPr>
            <p:nvPr/>
          </p:nvSpPr>
          <p:spPr bwMode="auto">
            <a:xfrm>
              <a:off x="636993"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grpSp>
      <p:grpSp>
        <p:nvGrpSpPr>
          <p:cNvPr id="33" name="组合 32"/>
          <p:cNvGrpSpPr/>
          <p:nvPr/>
        </p:nvGrpSpPr>
        <p:grpSpPr>
          <a:xfrm>
            <a:off x="794107" y="1286952"/>
            <a:ext cx="2746878" cy="2340907"/>
            <a:chOff x="479556" y="3819889"/>
            <a:chExt cx="2746878" cy="2340907"/>
          </a:xfrm>
        </p:grpSpPr>
        <p:sp>
          <p:nvSpPr>
            <p:cNvPr id="34" name="Rectangle 4"/>
            <p:cNvSpPr>
              <a:spLocks noChangeArrowheads="1"/>
            </p:cNvSpPr>
            <p:nvPr/>
          </p:nvSpPr>
          <p:spPr bwMode="auto">
            <a:xfrm>
              <a:off x="1408835" y="3819889"/>
              <a:ext cx="1338828"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a:latin typeface="楷体" pitchFamily="49" charset="-122"/>
                  <a:ea typeface="楷体" pitchFamily="49" charset="-122"/>
                </a:rPr>
                <a:t>S:a=0,b=0</a:t>
              </a:r>
              <a:endParaRPr kumimoji="1" lang="en-US" altLang="zh-CN" sz="2000" b="0" dirty="0">
                <a:latin typeface="楷体" pitchFamily="49" charset="-122"/>
                <a:ea typeface="楷体" pitchFamily="49" charset="-122"/>
              </a:endParaRPr>
            </a:p>
          </p:txBody>
        </p:sp>
        <p:sp>
          <p:nvSpPr>
            <p:cNvPr id="35" name="Line 5"/>
            <p:cNvSpPr>
              <a:spLocks noChangeShapeType="1"/>
            </p:cNvSpPr>
            <p:nvPr/>
          </p:nvSpPr>
          <p:spPr bwMode="auto">
            <a:xfrm flipH="1">
              <a:off x="796712" y="4165599"/>
              <a:ext cx="66960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36" name="Line 6"/>
            <p:cNvSpPr>
              <a:spLocks noChangeShapeType="1"/>
            </p:cNvSpPr>
            <p:nvPr/>
          </p:nvSpPr>
          <p:spPr bwMode="auto">
            <a:xfrm>
              <a:off x="1693408" y="4165599"/>
              <a:ext cx="66960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37" name="Rectangle 7"/>
            <p:cNvSpPr>
              <a:spLocks noChangeArrowheads="1"/>
            </p:cNvSpPr>
            <p:nvPr/>
          </p:nvSpPr>
          <p:spPr bwMode="auto">
            <a:xfrm>
              <a:off x="2330035" y="4678371"/>
              <a:ext cx="896399"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Z:h=0</a:t>
              </a:r>
            </a:p>
            <a:p>
              <a:pPr>
                <a:buClrTx/>
                <a:buSzTx/>
                <a:buFontTx/>
                <a:buNone/>
              </a:pPr>
              <a:r>
                <a:rPr kumimoji="1" lang="en-US" altLang="zh-CN" sz="2000" dirty="0">
                  <a:latin typeface="楷体" pitchFamily="49" charset="-122"/>
                  <a:ea typeface="楷体" pitchFamily="49" charset="-122"/>
                </a:rPr>
                <a:t>  g=1</a:t>
              </a:r>
              <a:endParaRPr kumimoji="1" lang="en-US" altLang="zh-CN" sz="2000" b="0" dirty="0">
                <a:latin typeface="楷体" pitchFamily="49" charset="-122"/>
                <a:ea typeface="楷体" pitchFamily="49" charset="-122"/>
              </a:endParaRPr>
            </a:p>
          </p:txBody>
        </p:sp>
        <p:sp>
          <p:nvSpPr>
            <p:cNvPr id="38" name="Rectangle 9"/>
            <p:cNvSpPr>
              <a:spLocks noChangeArrowheads="1"/>
            </p:cNvSpPr>
            <p:nvPr/>
          </p:nvSpPr>
          <p:spPr bwMode="auto">
            <a:xfrm>
              <a:off x="1427973" y="4678668"/>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Y</a:t>
              </a:r>
            </a:p>
          </p:txBody>
        </p:sp>
        <p:sp>
          <p:nvSpPr>
            <p:cNvPr id="39" name="Rectangle 10"/>
            <p:cNvSpPr>
              <a:spLocks noChangeArrowheads="1"/>
            </p:cNvSpPr>
            <p:nvPr/>
          </p:nvSpPr>
          <p:spPr bwMode="auto">
            <a:xfrm>
              <a:off x="1402572" y="5754396"/>
              <a:ext cx="375449" cy="406400"/>
            </a:xfrm>
            <a:prstGeom prst="rect">
              <a:avLst/>
            </a:prstGeom>
            <a:noFill/>
            <a:ln w="9525">
              <a:noFill/>
              <a:miter lim="800000"/>
              <a:headEnd/>
              <a:tailEnd/>
            </a:ln>
            <a:effectLst/>
          </p:spPr>
          <p:txBody>
            <a:bodyPr wrap="square" anchor="ctr">
              <a:spAutoFit/>
            </a:bodyPr>
            <a:lstStyle/>
            <a:p>
              <a:pPr algn="ctr">
                <a:buClrTx/>
                <a:buSzTx/>
                <a:buFontTx/>
                <a:buNone/>
              </a:pPr>
              <a:r>
                <a:rPr kumimoji="1" lang="en-US" altLang="zh-CN" sz="2000" b="0" dirty="0">
                  <a:latin typeface="楷体" pitchFamily="49" charset="-122"/>
                  <a:ea typeface="楷体" pitchFamily="49" charset="-122"/>
                </a:rPr>
                <a:t>y</a:t>
              </a:r>
            </a:p>
          </p:txBody>
        </p:sp>
        <p:sp>
          <p:nvSpPr>
            <p:cNvPr id="40" name="Line 13"/>
            <p:cNvSpPr>
              <a:spLocks noChangeShapeType="1"/>
            </p:cNvSpPr>
            <p:nvPr/>
          </p:nvSpPr>
          <p:spPr bwMode="auto">
            <a:xfrm flipH="1">
              <a:off x="1575522" y="4165599"/>
              <a:ext cx="0" cy="5544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41" name="Rectangle 17"/>
            <p:cNvSpPr>
              <a:spLocks noChangeArrowheads="1"/>
            </p:cNvSpPr>
            <p:nvPr/>
          </p:nvSpPr>
          <p:spPr bwMode="auto">
            <a:xfrm>
              <a:off x="479556" y="4678371"/>
              <a:ext cx="896399"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X:c=1</a:t>
              </a:r>
            </a:p>
            <a:p>
              <a:pPr>
                <a:buClrTx/>
                <a:buSzTx/>
                <a:buFontTx/>
                <a:buNone/>
              </a:pPr>
              <a:r>
                <a:rPr kumimoji="1" lang="en-US" altLang="zh-CN" sz="2000" dirty="0">
                  <a:latin typeface="楷体" pitchFamily="49" charset="-122"/>
                  <a:ea typeface="楷体" pitchFamily="49" charset="-122"/>
                </a:rPr>
                <a:t>  </a:t>
              </a:r>
              <a:r>
                <a:rPr kumimoji="1" lang="en-US" altLang="zh-CN" sz="2000">
                  <a:latin typeface="楷体" pitchFamily="49" charset="-122"/>
                  <a:ea typeface="楷体" pitchFamily="49" charset="-122"/>
                </a:rPr>
                <a:t>d=2</a:t>
              </a:r>
              <a:endParaRPr kumimoji="1" lang="en-US" altLang="zh-CN" sz="2000" b="0" dirty="0">
                <a:latin typeface="楷体" pitchFamily="49" charset="-122"/>
                <a:ea typeface="楷体" pitchFamily="49" charset="-122"/>
              </a:endParaRPr>
            </a:p>
          </p:txBody>
        </p:sp>
        <p:sp>
          <p:nvSpPr>
            <p:cNvPr id="42" name="Rectangle 19"/>
            <p:cNvSpPr>
              <a:spLocks noChangeArrowheads="1"/>
            </p:cNvSpPr>
            <p:nvPr/>
          </p:nvSpPr>
          <p:spPr bwMode="auto">
            <a:xfrm>
              <a:off x="531718" y="575754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a:t>
              </a:r>
            </a:p>
          </p:txBody>
        </p:sp>
        <p:sp>
          <p:nvSpPr>
            <p:cNvPr id="43" name="Rectangle 22"/>
            <p:cNvSpPr>
              <a:spLocks noChangeArrowheads="1"/>
            </p:cNvSpPr>
            <p:nvPr/>
          </p:nvSpPr>
          <p:spPr bwMode="auto">
            <a:xfrm>
              <a:off x="2368116" y="575754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a:t>
              </a:r>
              <a:endParaRPr kumimoji="1" lang="en-US" altLang="zh-CN" sz="2000" b="0" baseline="-25000" dirty="0">
                <a:latin typeface="楷体" pitchFamily="49" charset="-122"/>
                <a:ea typeface="楷体" pitchFamily="49" charset="-122"/>
              </a:endParaRPr>
            </a:p>
          </p:txBody>
        </p:sp>
        <p:sp>
          <p:nvSpPr>
            <p:cNvPr id="44" name="Line 18"/>
            <p:cNvSpPr>
              <a:spLocks noChangeShapeType="1"/>
            </p:cNvSpPr>
            <p:nvPr/>
          </p:nvSpPr>
          <p:spPr bwMode="auto">
            <a:xfrm>
              <a:off x="2518186"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45" name="Line 18"/>
            <p:cNvSpPr>
              <a:spLocks noChangeShapeType="1"/>
            </p:cNvSpPr>
            <p:nvPr/>
          </p:nvSpPr>
          <p:spPr bwMode="auto">
            <a:xfrm>
              <a:off x="1582014"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46" name="Line 18"/>
            <p:cNvSpPr>
              <a:spLocks noChangeShapeType="1"/>
            </p:cNvSpPr>
            <p:nvPr/>
          </p:nvSpPr>
          <p:spPr bwMode="auto">
            <a:xfrm>
              <a:off x="689386" y="5069732"/>
              <a:ext cx="0" cy="741600"/>
            </a:xfrm>
            <a:prstGeom prst="line">
              <a:avLst/>
            </a:prstGeom>
            <a:noFill/>
            <a:ln w="9525">
              <a:solidFill>
                <a:schemeClr val="tx1"/>
              </a:solidFill>
              <a:round/>
              <a:headEnd/>
              <a:tailEnd/>
            </a:ln>
            <a:effectLst/>
          </p:spPr>
          <p:txBody>
            <a:bodyPr wrap="none" anchor="ctr"/>
            <a:lstStyle/>
            <a:p>
              <a:endParaRPr lang="zh-CN" altLang="en-US" sz="2000">
                <a:latin typeface="楷体" pitchFamily="49" charset="-122"/>
                <a:ea typeface="楷体" pitchFamily="49" charset="-122"/>
              </a:endParaRPr>
            </a:p>
          </p:txBody>
        </p:sp>
      </p:grpSp>
      <p:graphicFrame>
        <p:nvGraphicFramePr>
          <p:cNvPr id="47" name="内容占位符 4"/>
          <p:cNvGraphicFramePr>
            <a:graphicFrameLocks noGrp="1"/>
          </p:cNvGraphicFramePr>
          <p:nvPr>
            <p:ph idx="1"/>
          </p:nvPr>
        </p:nvGraphicFramePr>
        <p:xfrm>
          <a:off x="4455885" y="1655086"/>
          <a:ext cx="3831772" cy="3962400"/>
        </p:xfrm>
        <a:graphic>
          <a:graphicData uri="http://schemas.openxmlformats.org/drawingml/2006/table">
            <a:tbl>
              <a:tblPr firstRow="1" bandRow="1">
                <a:tableStyleId>{16D9F66E-5EB9-4882-86FB-DCBF35E3C3E4}</a:tableStyleId>
              </a:tblPr>
              <a:tblGrid>
                <a:gridCol w="1161144">
                  <a:extLst>
                    <a:ext uri="{9D8B030D-6E8A-4147-A177-3AD203B41FA5}">
                      <a16:colId xmlns:a16="http://schemas.microsoft.com/office/drawing/2014/main" val="20000"/>
                    </a:ext>
                  </a:extLst>
                </a:gridCol>
                <a:gridCol w="2670628">
                  <a:extLst>
                    <a:ext uri="{9D8B030D-6E8A-4147-A177-3AD203B41FA5}">
                      <a16:colId xmlns:a16="http://schemas.microsoft.com/office/drawing/2014/main" val="20001"/>
                    </a:ext>
                  </a:extLst>
                </a:gridCol>
              </a:tblGrid>
              <a:tr h="370840">
                <a:tc>
                  <a:txBody>
                    <a:bodyPr/>
                    <a:lstStyle/>
                    <a:p>
                      <a:pPr algn="ctr"/>
                      <a:r>
                        <a:rPr lang="zh-CN" altLang="en-US" sz="2400" b="0" dirty="0">
                          <a:solidFill>
                            <a:srgbClr val="1E1CE3"/>
                          </a:solidFill>
                          <a:latin typeface="楷体" pitchFamily="49" charset="-122"/>
                          <a:ea typeface="楷体" pitchFamily="49" charset="-122"/>
                        </a:rPr>
                        <a:t>产生式</a:t>
                      </a:r>
                    </a:p>
                  </a:txBody>
                  <a:tcPr/>
                </a:tc>
                <a:tc>
                  <a:txBody>
                    <a:bodyPr/>
                    <a:lstStyle/>
                    <a:p>
                      <a:pPr algn="ctr"/>
                      <a:r>
                        <a:rPr lang="zh-CN" altLang="en-US" sz="2400" b="0" dirty="0">
                          <a:solidFill>
                            <a:srgbClr val="1E1CE3"/>
                          </a:solidFill>
                          <a:latin typeface="楷体" pitchFamily="49" charset="-122"/>
                          <a:ea typeface="楷体" pitchFamily="49" charset="-122"/>
                        </a:rPr>
                        <a:t>语义规则</a:t>
                      </a:r>
                    </a:p>
                  </a:txBody>
                  <a:tcPr/>
                </a:tc>
                <a:extLst>
                  <a:ext uri="{0D108BD9-81ED-4DB2-BD59-A6C34878D82A}">
                    <a16:rowId xmlns:a16="http://schemas.microsoft.com/office/drawing/2014/main" val="10000"/>
                  </a:ext>
                </a:extLst>
              </a:tr>
              <a:tr h="1483360">
                <a:tc>
                  <a:txBody>
                    <a:bodyPr/>
                    <a:lstStyle/>
                    <a:p>
                      <a:pPr algn="ctr"/>
                      <a:r>
                        <a:rPr lang="en-US" altLang="zh-CN" sz="2400" dirty="0">
                          <a:solidFill>
                            <a:srgbClr val="1E1CE3"/>
                          </a:solidFill>
                          <a:latin typeface="楷体" pitchFamily="49" charset="-122"/>
                          <a:ea typeface="楷体" pitchFamily="49" charset="-122"/>
                        </a:rPr>
                        <a:t>S</a:t>
                      </a:r>
                      <a:r>
                        <a:rPr lang="zh-CN" altLang="en-US" sz="2400" dirty="0">
                          <a:solidFill>
                            <a:srgbClr val="1E1CE3"/>
                          </a:solidFill>
                          <a:latin typeface="Comic Sans MS" pitchFamily="66" charset="0"/>
                          <a:ea typeface="楷体" pitchFamily="49" charset="-122"/>
                        </a:rPr>
                        <a:t>→</a:t>
                      </a:r>
                      <a:r>
                        <a:rPr lang="en-US" altLang="zh-CN" sz="2400" dirty="0">
                          <a:solidFill>
                            <a:srgbClr val="1E1CE3"/>
                          </a:solidFill>
                          <a:latin typeface="楷体" pitchFamily="49" charset="-122"/>
                          <a:ea typeface="楷体" pitchFamily="49" charset="-122"/>
                        </a:rPr>
                        <a:t>XYZ</a:t>
                      </a:r>
                      <a:endParaRPr lang="zh-CN" altLang="en-US" sz="2400" dirty="0">
                        <a:solidFill>
                          <a:srgbClr val="1E1CE3"/>
                        </a:solidFill>
                        <a:latin typeface="楷体" pitchFamily="49" charset="-122"/>
                        <a:ea typeface="楷体" pitchFamily="49" charset="-122"/>
                      </a:endParaRPr>
                    </a:p>
                  </a:txBody>
                  <a:tcPr>
                    <a:solidFill>
                      <a:schemeClr val="accent2">
                        <a:lumMod val="40000"/>
                        <a:lumOff val="60000"/>
                      </a:schemeClr>
                    </a:solidFill>
                  </a:tcPr>
                </a:tc>
                <a:tc>
                  <a:txBody>
                    <a:bodyPr/>
                    <a:lstStyle/>
                    <a:p>
                      <a:pPr marL="684000" algn="l">
                        <a:spcAft>
                          <a:spcPts val="1200"/>
                        </a:spcAft>
                      </a:pPr>
                      <a:r>
                        <a:rPr lang="en-US" altLang="zh-CN" sz="2400" dirty="0" err="1">
                          <a:solidFill>
                            <a:srgbClr val="1E1CE3"/>
                          </a:solidFill>
                          <a:latin typeface="楷体" pitchFamily="49" charset="-122"/>
                          <a:ea typeface="楷体" pitchFamily="49" charset="-122"/>
                        </a:rPr>
                        <a:t>Z.h</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S.a</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X.c</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Z.g</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S.b</a:t>
                      </a:r>
                      <a:r>
                        <a:rPr lang="en-US" altLang="zh-CN" sz="2400" dirty="0">
                          <a:solidFill>
                            <a:srgbClr val="1E1CE3"/>
                          </a:solidFill>
                          <a:latin typeface="楷体" pitchFamily="49" charset="-122"/>
                          <a:ea typeface="楷体" pitchFamily="49" charset="-122"/>
                        </a:rPr>
                        <a:t>:=X.d-2</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Y.e</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S.b</a:t>
                      </a:r>
                      <a:endParaRPr lang="zh-CN" altLang="en-US" sz="2400" dirty="0">
                        <a:solidFill>
                          <a:srgbClr val="1E1CE3"/>
                        </a:solidFill>
                        <a:latin typeface="楷体" pitchFamily="49" charset="-122"/>
                        <a:ea typeface="楷体" pitchFamily="49" charset="-122"/>
                      </a:endParaRPr>
                    </a:p>
                  </a:txBody>
                  <a:tcPr>
                    <a:solidFill>
                      <a:schemeClr val="accent2">
                        <a:lumMod val="40000"/>
                        <a:lumOff val="60000"/>
                      </a:schemeClr>
                    </a:solidFill>
                  </a:tcPr>
                </a:tc>
                <a:extLst>
                  <a:ext uri="{0D108BD9-81ED-4DB2-BD59-A6C34878D82A}">
                    <a16:rowId xmlns:a16="http://schemas.microsoft.com/office/drawing/2014/main" val="10001"/>
                  </a:ext>
                </a:extLst>
              </a:tr>
              <a:tr h="1112520">
                <a:tc>
                  <a:txBody>
                    <a:bodyPr/>
                    <a:lstStyle/>
                    <a:p>
                      <a:pPr algn="ctr">
                        <a:spcAft>
                          <a:spcPts val="1200"/>
                        </a:spcAft>
                      </a:pPr>
                      <a:r>
                        <a:rPr lang="en-US" altLang="zh-CN" sz="2400" dirty="0">
                          <a:solidFill>
                            <a:srgbClr val="1E1CE3"/>
                          </a:solidFill>
                          <a:latin typeface="楷体" pitchFamily="49" charset="-122"/>
                          <a:ea typeface="楷体" pitchFamily="49" charset="-122"/>
                        </a:rPr>
                        <a:t>X</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x</a:t>
                      </a:r>
                      <a:endParaRPr lang="zh-CN" altLang="en-US" sz="2400" dirty="0">
                        <a:solidFill>
                          <a:srgbClr val="1E1CE3"/>
                        </a:solidFill>
                        <a:latin typeface="楷体" pitchFamily="49" charset="-122"/>
                        <a:ea typeface="楷体" pitchFamily="49" charset="-122"/>
                      </a:endParaRPr>
                    </a:p>
                    <a:p>
                      <a:pPr algn="ctr">
                        <a:spcAft>
                          <a:spcPts val="1200"/>
                        </a:spcAft>
                      </a:pPr>
                      <a:r>
                        <a:rPr lang="en-US" altLang="zh-CN" sz="2400" dirty="0">
                          <a:solidFill>
                            <a:srgbClr val="1E1CE3"/>
                          </a:solidFill>
                          <a:latin typeface="楷体" pitchFamily="49" charset="-122"/>
                          <a:ea typeface="楷体" pitchFamily="49" charset="-122"/>
                        </a:rPr>
                        <a:t>Y</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y</a:t>
                      </a:r>
                      <a:endParaRPr lang="zh-CN" altLang="en-US" sz="2400" dirty="0">
                        <a:solidFill>
                          <a:srgbClr val="1E1CE3"/>
                        </a:solidFill>
                        <a:latin typeface="楷体" pitchFamily="49" charset="-122"/>
                        <a:ea typeface="楷体" pitchFamily="49" charset="-122"/>
                      </a:endParaRPr>
                    </a:p>
                    <a:p>
                      <a:pPr algn="ctr">
                        <a:spcAft>
                          <a:spcPts val="1200"/>
                        </a:spcAft>
                      </a:pPr>
                      <a:r>
                        <a:rPr lang="en-US" altLang="zh-CN" sz="2400" dirty="0">
                          <a:solidFill>
                            <a:srgbClr val="1E1CE3"/>
                          </a:solidFill>
                          <a:latin typeface="楷体" pitchFamily="49" charset="-122"/>
                          <a:ea typeface="楷体" pitchFamily="49" charset="-122"/>
                        </a:rPr>
                        <a:t>Z</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z</a:t>
                      </a:r>
                      <a:endParaRPr lang="zh-CN" altLang="en-US" sz="2400" dirty="0">
                        <a:solidFill>
                          <a:srgbClr val="1E1CE3"/>
                        </a:solidFill>
                        <a:latin typeface="楷体" pitchFamily="49" charset="-122"/>
                        <a:ea typeface="楷体" pitchFamily="49" charset="-122"/>
                      </a:endParaRPr>
                    </a:p>
                  </a:txBody>
                  <a:tcPr/>
                </a:tc>
                <a:tc>
                  <a:txBody>
                    <a:bodyPr/>
                    <a:lstStyle/>
                    <a:p>
                      <a:pPr marL="684000" algn="l">
                        <a:spcAft>
                          <a:spcPts val="1200"/>
                        </a:spcAft>
                      </a:pPr>
                      <a:r>
                        <a:rPr lang="en-US" altLang="zh-CN" sz="2400" dirty="0" err="1">
                          <a:solidFill>
                            <a:srgbClr val="1E1CE3"/>
                          </a:solidFill>
                          <a:latin typeface="楷体" pitchFamily="49" charset="-122"/>
                          <a:ea typeface="楷体" pitchFamily="49" charset="-122"/>
                        </a:rPr>
                        <a:t>X.d</a:t>
                      </a:r>
                      <a:r>
                        <a:rPr lang="en-US" altLang="zh-CN" sz="2400" dirty="0">
                          <a:solidFill>
                            <a:srgbClr val="1E1CE3"/>
                          </a:solidFill>
                          <a:latin typeface="楷体" pitchFamily="49" charset="-122"/>
                          <a:ea typeface="楷体" pitchFamily="49" charset="-122"/>
                        </a:rPr>
                        <a:t>:=2*</a:t>
                      </a:r>
                      <a:r>
                        <a:rPr lang="en-US" altLang="zh-CN" sz="2400" dirty="0" err="1">
                          <a:solidFill>
                            <a:srgbClr val="1E1CE3"/>
                          </a:solidFill>
                          <a:latin typeface="楷体" pitchFamily="49" charset="-122"/>
                          <a:ea typeface="楷体" pitchFamily="49" charset="-122"/>
                        </a:rPr>
                        <a:t>X.c</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Y.f</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Y.e</a:t>
                      </a:r>
                      <a:r>
                        <a:rPr lang="en-US" altLang="zh-CN" sz="2400" dirty="0">
                          <a:solidFill>
                            <a:srgbClr val="1E1CE3"/>
                          </a:solidFill>
                          <a:latin typeface="楷体" pitchFamily="49" charset="-122"/>
                          <a:ea typeface="楷体" pitchFamily="49" charset="-122"/>
                        </a:rPr>
                        <a:t>*3</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Z.g</a:t>
                      </a:r>
                      <a:r>
                        <a:rPr lang="en-US" altLang="zh-CN" sz="2400" dirty="0">
                          <a:solidFill>
                            <a:srgbClr val="1E1CE3"/>
                          </a:solidFill>
                          <a:latin typeface="楷体" pitchFamily="49" charset="-122"/>
                          <a:ea typeface="楷体" pitchFamily="49" charset="-122"/>
                        </a:rPr>
                        <a:t>:=Z.h+1</a:t>
                      </a:r>
                      <a:endParaRPr lang="zh-CN" altLang="en-US" sz="2400" dirty="0">
                        <a:solidFill>
                          <a:srgbClr val="1E1CE3"/>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
        <p:nvSpPr>
          <p:cNvPr id="48" name="矩形 47"/>
          <p:cNvSpPr/>
          <p:nvPr/>
        </p:nvSpPr>
        <p:spPr>
          <a:xfrm>
            <a:off x="297542" y="1457969"/>
            <a:ext cx="537029" cy="537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③</a:t>
            </a:r>
          </a:p>
        </p:txBody>
      </p:sp>
      <p:sp>
        <p:nvSpPr>
          <p:cNvPr id="49" name="矩形 48"/>
          <p:cNvSpPr/>
          <p:nvPr/>
        </p:nvSpPr>
        <p:spPr>
          <a:xfrm>
            <a:off x="297542" y="4066903"/>
            <a:ext cx="537029" cy="537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④</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27965"/>
            <a:ext cx="7886700" cy="747395"/>
          </a:xfrm>
        </p:spPr>
        <p:txBody>
          <a:bodyPr/>
          <a:lstStyle/>
          <a:p>
            <a:r>
              <a:rPr lang="zh-CN" altLang="en-US" dirty="0"/>
              <a:t>依赖关系</a:t>
            </a:r>
          </a:p>
        </p:txBody>
      </p:sp>
      <p:sp>
        <p:nvSpPr>
          <p:cNvPr id="3" name="内容占位符 2"/>
          <p:cNvSpPr>
            <a:spLocks noGrp="1"/>
          </p:cNvSpPr>
          <p:nvPr>
            <p:ph idx="1"/>
          </p:nvPr>
        </p:nvSpPr>
        <p:spPr>
          <a:xfrm>
            <a:off x="4601566" y="1051567"/>
            <a:ext cx="4101004" cy="2070005"/>
          </a:xfrm>
          <a:solidFill>
            <a:schemeClr val="accent4">
              <a:lumMod val="40000"/>
              <a:lumOff val="60000"/>
            </a:schemeClr>
          </a:solidFill>
        </p:spPr>
        <p:txBody>
          <a:bodyPr/>
          <a:lstStyle/>
          <a:p>
            <a:r>
              <a:rPr lang="en-US" altLang="zh-CN" sz="2400" dirty="0">
                <a:solidFill>
                  <a:schemeClr val="tx1"/>
                </a:solidFill>
              </a:rPr>
              <a:t>S</a:t>
            </a:r>
            <a:r>
              <a:rPr lang="zh-CN" altLang="en-US" sz="2400" dirty="0">
                <a:solidFill>
                  <a:schemeClr val="tx1"/>
                </a:solidFill>
              </a:rPr>
              <a:t>有继承属性</a:t>
            </a:r>
            <a:r>
              <a:rPr lang="en-US" altLang="zh-CN" sz="2400" dirty="0">
                <a:solidFill>
                  <a:schemeClr val="tx1"/>
                </a:solidFill>
              </a:rPr>
              <a:t>a</a:t>
            </a:r>
            <a:r>
              <a:rPr lang="zh-CN" altLang="en-US" sz="2400" dirty="0">
                <a:solidFill>
                  <a:schemeClr val="tx1"/>
                </a:solidFill>
              </a:rPr>
              <a:t>，综合属性</a:t>
            </a:r>
            <a:r>
              <a:rPr lang="en-US" altLang="zh-CN" sz="2400" dirty="0">
                <a:solidFill>
                  <a:schemeClr val="tx1"/>
                </a:solidFill>
              </a:rPr>
              <a:t>b</a:t>
            </a:r>
          </a:p>
          <a:p>
            <a:r>
              <a:rPr lang="en-US" altLang="zh-CN" sz="2400" dirty="0">
                <a:solidFill>
                  <a:schemeClr val="tx1"/>
                </a:solidFill>
              </a:rPr>
              <a:t>X</a:t>
            </a:r>
            <a:r>
              <a:rPr lang="zh-CN" altLang="en-US" sz="2400" dirty="0">
                <a:solidFill>
                  <a:schemeClr val="tx1"/>
                </a:solidFill>
              </a:rPr>
              <a:t>有继承属性</a:t>
            </a:r>
            <a:r>
              <a:rPr lang="en-US" altLang="zh-CN" sz="2400" dirty="0">
                <a:solidFill>
                  <a:schemeClr val="tx1"/>
                </a:solidFill>
              </a:rPr>
              <a:t>c</a:t>
            </a:r>
            <a:r>
              <a:rPr lang="zh-CN" altLang="en-US" sz="2400" dirty="0">
                <a:solidFill>
                  <a:schemeClr val="tx1"/>
                </a:solidFill>
              </a:rPr>
              <a:t>，综合属性</a:t>
            </a:r>
            <a:r>
              <a:rPr lang="en-US" altLang="zh-CN" sz="2400" dirty="0">
                <a:solidFill>
                  <a:schemeClr val="tx1"/>
                </a:solidFill>
              </a:rPr>
              <a:t>d</a:t>
            </a:r>
          </a:p>
          <a:p>
            <a:r>
              <a:rPr lang="en-US" altLang="zh-CN" sz="2400" dirty="0">
                <a:solidFill>
                  <a:schemeClr val="tx1"/>
                </a:solidFill>
              </a:rPr>
              <a:t>Y</a:t>
            </a:r>
            <a:r>
              <a:rPr lang="zh-CN" altLang="en-US" sz="2400" dirty="0">
                <a:solidFill>
                  <a:schemeClr val="tx1"/>
                </a:solidFill>
              </a:rPr>
              <a:t>有继承属性</a:t>
            </a:r>
            <a:r>
              <a:rPr lang="en-US" altLang="zh-CN" sz="2400" dirty="0">
                <a:solidFill>
                  <a:schemeClr val="tx1"/>
                </a:solidFill>
              </a:rPr>
              <a:t>e</a:t>
            </a:r>
            <a:r>
              <a:rPr lang="zh-CN" altLang="en-US" sz="2400" dirty="0">
                <a:solidFill>
                  <a:schemeClr val="tx1"/>
                </a:solidFill>
              </a:rPr>
              <a:t>，综合属性</a:t>
            </a:r>
            <a:r>
              <a:rPr lang="en-US" altLang="zh-CN" sz="2400" dirty="0">
                <a:solidFill>
                  <a:schemeClr val="tx1"/>
                </a:solidFill>
              </a:rPr>
              <a:t>f</a:t>
            </a:r>
          </a:p>
          <a:p>
            <a:r>
              <a:rPr lang="en-US" altLang="zh-CN" sz="2400" dirty="0">
                <a:solidFill>
                  <a:schemeClr val="tx1"/>
                </a:solidFill>
              </a:rPr>
              <a:t>Z</a:t>
            </a:r>
            <a:r>
              <a:rPr lang="zh-CN" altLang="en-US" sz="2400" dirty="0">
                <a:solidFill>
                  <a:schemeClr val="tx1"/>
                </a:solidFill>
              </a:rPr>
              <a:t>有继承属性</a:t>
            </a:r>
            <a:r>
              <a:rPr lang="en-US" altLang="zh-CN" sz="2400" dirty="0">
                <a:solidFill>
                  <a:schemeClr val="tx1"/>
                </a:solidFill>
              </a:rPr>
              <a:t>h</a:t>
            </a:r>
            <a:r>
              <a:rPr lang="zh-CN" altLang="en-US" sz="2400" dirty="0">
                <a:solidFill>
                  <a:schemeClr val="tx1"/>
                </a:solidFill>
              </a:rPr>
              <a:t>，综合属性</a:t>
            </a:r>
            <a:r>
              <a:rPr lang="en-US" altLang="zh-CN" sz="2400" dirty="0">
                <a:solidFill>
                  <a:schemeClr val="tx1"/>
                </a:solidFill>
              </a:rPr>
              <a:t>g</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23</a:t>
            </a:fld>
            <a:endParaRPr lang="zh-CN" altLang="en-US"/>
          </a:p>
        </p:txBody>
      </p:sp>
      <p:grpSp>
        <p:nvGrpSpPr>
          <p:cNvPr id="6" name="组合 5"/>
          <p:cNvGrpSpPr/>
          <p:nvPr/>
        </p:nvGrpSpPr>
        <p:grpSpPr>
          <a:xfrm>
            <a:off x="5403591" y="3717091"/>
            <a:ext cx="2522136" cy="2356673"/>
            <a:chOff x="464894" y="3804123"/>
            <a:chExt cx="2522136" cy="2356673"/>
          </a:xfrm>
        </p:grpSpPr>
        <p:sp>
          <p:nvSpPr>
            <p:cNvPr id="7" name="Rectangle 4"/>
            <p:cNvSpPr>
              <a:spLocks noChangeArrowheads="1"/>
            </p:cNvSpPr>
            <p:nvPr/>
          </p:nvSpPr>
          <p:spPr bwMode="auto">
            <a:xfrm>
              <a:off x="1428825" y="3804123"/>
              <a:ext cx="825867"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a:latin typeface="楷体" pitchFamily="49" charset="-122"/>
                  <a:ea typeface="楷体" pitchFamily="49" charset="-122"/>
                </a:rPr>
                <a:t>S:a,b</a:t>
              </a:r>
              <a:endParaRPr kumimoji="1" lang="en-US" altLang="zh-CN" sz="2000" b="0" dirty="0">
                <a:latin typeface="楷体" pitchFamily="49" charset="-122"/>
                <a:ea typeface="楷体" pitchFamily="49" charset="-122"/>
              </a:endParaRPr>
            </a:p>
          </p:txBody>
        </p:sp>
        <p:sp>
          <p:nvSpPr>
            <p:cNvPr id="8" name="Line 5"/>
            <p:cNvSpPr>
              <a:spLocks noChangeShapeType="1"/>
            </p:cNvSpPr>
            <p:nvPr/>
          </p:nvSpPr>
          <p:spPr bwMode="auto">
            <a:xfrm flipH="1">
              <a:off x="787186" y="4165599"/>
              <a:ext cx="669600" cy="554400"/>
            </a:xfrm>
            <a:prstGeom prst="line">
              <a:avLst/>
            </a:prstGeom>
            <a:noFill/>
            <a:ln w="9525">
              <a:solidFill>
                <a:schemeClr val="bg2">
                  <a:lumMod val="75000"/>
                </a:schemeClr>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9" name="Line 6"/>
            <p:cNvSpPr>
              <a:spLocks noChangeShapeType="1"/>
            </p:cNvSpPr>
            <p:nvPr/>
          </p:nvSpPr>
          <p:spPr bwMode="auto">
            <a:xfrm>
              <a:off x="1698171" y="4165599"/>
              <a:ext cx="669600" cy="554400"/>
            </a:xfrm>
            <a:prstGeom prst="line">
              <a:avLst/>
            </a:prstGeom>
            <a:noFill/>
            <a:ln w="9525">
              <a:solidFill>
                <a:schemeClr val="bg2">
                  <a:lumMod val="75000"/>
                </a:schemeClr>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10" name="Rectangle 7"/>
            <p:cNvSpPr>
              <a:spLocks noChangeArrowheads="1"/>
            </p:cNvSpPr>
            <p:nvPr/>
          </p:nvSpPr>
          <p:spPr bwMode="auto">
            <a:xfrm>
              <a:off x="2348714" y="4678371"/>
              <a:ext cx="638316"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Z:h</a:t>
              </a:r>
            </a:p>
            <a:p>
              <a:pPr>
                <a:buClrTx/>
                <a:buSzTx/>
                <a:buFontTx/>
                <a:buNone/>
              </a:pPr>
              <a:r>
                <a:rPr kumimoji="1" lang="en-US" altLang="zh-CN" sz="2000" dirty="0">
                  <a:latin typeface="楷体" pitchFamily="49" charset="-122"/>
                  <a:ea typeface="楷体" pitchFamily="49" charset="-122"/>
                </a:rPr>
                <a:t>  g</a:t>
              </a:r>
              <a:endParaRPr kumimoji="1" lang="en-US" altLang="zh-CN" sz="2000" b="0" dirty="0">
                <a:latin typeface="楷体" pitchFamily="49" charset="-122"/>
                <a:ea typeface="楷体" pitchFamily="49" charset="-122"/>
              </a:endParaRPr>
            </a:p>
          </p:txBody>
        </p:sp>
        <p:sp>
          <p:nvSpPr>
            <p:cNvPr id="11" name="Rectangle 9"/>
            <p:cNvSpPr>
              <a:spLocks noChangeArrowheads="1"/>
            </p:cNvSpPr>
            <p:nvPr/>
          </p:nvSpPr>
          <p:spPr bwMode="auto">
            <a:xfrm>
              <a:off x="1386905" y="4678371"/>
              <a:ext cx="638316"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Y:e</a:t>
              </a:r>
            </a:p>
            <a:p>
              <a:pPr>
                <a:buClrTx/>
                <a:buSzTx/>
                <a:buFontTx/>
                <a:buNone/>
              </a:pPr>
              <a:r>
                <a:rPr kumimoji="1" lang="en-US" altLang="zh-CN" sz="2000" dirty="0">
                  <a:latin typeface="楷体" pitchFamily="49" charset="-122"/>
                  <a:ea typeface="楷体" pitchFamily="49" charset="-122"/>
                </a:rPr>
                <a:t>  f</a:t>
              </a:r>
              <a:endParaRPr kumimoji="1" lang="en-US" altLang="zh-CN" sz="2000" b="0" dirty="0">
                <a:latin typeface="楷体" pitchFamily="49" charset="-122"/>
                <a:ea typeface="楷体" pitchFamily="49" charset="-122"/>
              </a:endParaRPr>
            </a:p>
          </p:txBody>
        </p:sp>
        <p:sp>
          <p:nvSpPr>
            <p:cNvPr id="12" name="Rectangle 10"/>
            <p:cNvSpPr>
              <a:spLocks noChangeArrowheads="1"/>
            </p:cNvSpPr>
            <p:nvPr/>
          </p:nvSpPr>
          <p:spPr bwMode="auto">
            <a:xfrm>
              <a:off x="1378532" y="5754396"/>
              <a:ext cx="375449" cy="406400"/>
            </a:xfrm>
            <a:prstGeom prst="rect">
              <a:avLst/>
            </a:prstGeom>
            <a:noFill/>
            <a:ln w="9525">
              <a:noFill/>
              <a:miter lim="800000"/>
              <a:headEnd/>
              <a:tailEnd/>
            </a:ln>
            <a:effectLst/>
          </p:spPr>
          <p:txBody>
            <a:bodyPr wrap="square" anchor="ctr">
              <a:spAutoFit/>
            </a:bodyPr>
            <a:lstStyle/>
            <a:p>
              <a:pPr algn="ctr">
                <a:buClrTx/>
                <a:buSzTx/>
                <a:buFontTx/>
                <a:buNone/>
              </a:pPr>
              <a:r>
                <a:rPr kumimoji="1" lang="en-US" altLang="zh-CN" sz="2000" b="0" dirty="0">
                  <a:latin typeface="楷体" pitchFamily="49" charset="-122"/>
                  <a:ea typeface="楷体" pitchFamily="49" charset="-122"/>
                </a:rPr>
                <a:t>y</a:t>
              </a:r>
            </a:p>
          </p:txBody>
        </p:sp>
        <p:sp>
          <p:nvSpPr>
            <p:cNvPr id="13" name="Line 13"/>
            <p:cNvSpPr>
              <a:spLocks noChangeShapeType="1"/>
            </p:cNvSpPr>
            <p:nvPr/>
          </p:nvSpPr>
          <p:spPr bwMode="auto">
            <a:xfrm flipH="1">
              <a:off x="1575522" y="4165599"/>
              <a:ext cx="0" cy="554400"/>
            </a:xfrm>
            <a:prstGeom prst="line">
              <a:avLst/>
            </a:prstGeom>
            <a:noFill/>
            <a:ln w="9525">
              <a:solidFill>
                <a:schemeClr val="bg2">
                  <a:lumMod val="75000"/>
                </a:schemeClr>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14" name="Rectangle 17"/>
            <p:cNvSpPr>
              <a:spLocks noChangeArrowheads="1"/>
            </p:cNvSpPr>
            <p:nvPr/>
          </p:nvSpPr>
          <p:spPr bwMode="auto">
            <a:xfrm>
              <a:off x="464894" y="4678371"/>
              <a:ext cx="638316" cy="707886"/>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X:c</a:t>
              </a:r>
            </a:p>
            <a:p>
              <a:pPr>
                <a:buClrTx/>
                <a:buSzTx/>
                <a:buFontTx/>
                <a:buNone/>
              </a:pPr>
              <a:r>
                <a:rPr kumimoji="1" lang="en-US" altLang="zh-CN" sz="2000" dirty="0">
                  <a:latin typeface="楷体" pitchFamily="49" charset="-122"/>
                  <a:ea typeface="楷体" pitchFamily="49" charset="-122"/>
                </a:rPr>
                <a:t>  d</a:t>
              </a:r>
              <a:endParaRPr kumimoji="1" lang="en-US" altLang="zh-CN" sz="2000" b="0" dirty="0">
                <a:latin typeface="楷体" pitchFamily="49" charset="-122"/>
                <a:ea typeface="楷体" pitchFamily="49" charset="-122"/>
              </a:endParaRPr>
            </a:p>
          </p:txBody>
        </p:sp>
        <p:sp>
          <p:nvSpPr>
            <p:cNvPr id="15" name="Rectangle 19"/>
            <p:cNvSpPr>
              <a:spLocks noChangeArrowheads="1"/>
            </p:cNvSpPr>
            <p:nvPr/>
          </p:nvSpPr>
          <p:spPr bwMode="auto">
            <a:xfrm>
              <a:off x="479325" y="575754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x</a:t>
              </a:r>
            </a:p>
          </p:txBody>
        </p:sp>
        <p:sp>
          <p:nvSpPr>
            <p:cNvPr id="16" name="Rectangle 22"/>
            <p:cNvSpPr>
              <a:spLocks noChangeArrowheads="1"/>
            </p:cNvSpPr>
            <p:nvPr/>
          </p:nvSpPr>
          <p:spPr bwMode="auto">
            <a:xfrm>
              <a:off x="2368116" y="575754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楷体" pitchFamily="49" charset="-122"/>
                  <a:ea typeface="楷体" pitchFamily="49" charset="-122"/>
                </a:rPr>
                <a:t>z</a:t>
              </a:r>
              <a:endParaRPr kumimoji="1" lang="en-US" altLang="zh-CN" sz="2000" b="0" baseline="-25000" dirty="0">
                <a:latin typeface="楷体" pitchFamily="49" charset="-122"/>
                <a:ea typeface="楷体" pitchFamily="49" charset="-122"/>
              </a:endParaRPr>
            </a:p>
          </p:txBody>
        </p:sp>
        <p:sp>
          <p:nvSpPr>
            <p:cNvPr id="17" name="Line 18"/>
            <p:cNvSpPr>
              <a:spLocks noChangeShapeType="1"/>
            </p:cNvSpPr>
            <p:nvPr/>
          </p:nvSpPr>
          <p:spPr bwMode="auto">
            <a:xfrm>
              <a:off x="2518186" y="5069732"/>
              <a:ext cx="0" cy="741600"/>
            </a:xfrm>
            <a:prstGeom prst="line">
              <a:avLst/>
            </a:prstGeom>
            <a:noFill/>
            <a:ln w="9525">
              <a:solidFill>
                <a:schemeClr val="bg2">
                  <a:lumMod val="75000"/>
                </a:schemeClr>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18" name="Line 18"/>
            <p:cNvSpPr>
              <a:spLocks noChangeShapeType="1"/>
            </p:cNvSpPr>
            <p:nvPr/>
          </p:nvSpPr>
          <p:spPr bwMode="auto">
            <a:xfrm>
              <a:off x="1567500" y="5069732"/>
              <a:ext cx="0" cy="741600"/>
            </a:xfrm>
            <a:prstGeom prst="line">
              <a:avLst/>
            </a:prstGeom>
            <a:noFill/>
            <a:ln w="9525">
              <a:solidFill>
                <a:schemeClr val="bg2">
                  <a:lumMod val="75000"/>
                </a:schemeClr>
              </a:solidFill>
              <a:round/>
              <a:headEnd/>
              <a:tailEnd/>
            </a:ln>
            <a:effectLst/>
          </p:spPr>
          <p:txBody>
            <a:bodyPr wrap="none" anchor="ctr"/>
            <a:lstStyle/>
            <a:p>
              <a:endParaRPr lang="zh-CN" altLang="en-US" sz="2000">
                <a:latin typeface="楷体" pitchFamily="49" charset="-122"/>
                <a:ea typeface="楷体" pitchFamily="49" charset="-122"/>
              </a:endParaRPr>
            </a:p>
          </p:txBody>
        </p:sp>
        <p:sp>
          <p:nvSpPr>
            <p:cNvPr id="19" name="Line 18"/>
            <p:cNvSpPr>
              <a:spLocks noChangeShapeType="1"/>
            </p:cNvSpPr>
            <p:nvPr/>
          </p:nvSpPr>
          <p:spPr bwMode="auto">
            <a:xfrm>
              <a:off x="636993" y="5069732"/>
              <a:ext cx="0" cy="741600"/>
            </a:xfrm>
            <a:prstGeom prst="line">
              <a:avLst/>
            </a:prstGeom>
            <a:noFill/>
            <a:ln w="9525">
              <a:solidFill>
                <a:schemeClr val="bg2">
                  <a:lumMod val="75000"/>
                </a:schemeClr>
              </a:solidFill>
              <a:round/>
              <a:headEnd/>
              <a:tailEnd/>
            </a:ln>
            <a:effectLst/>
          </p:spPr>
          <p:txBody>
            <a:bodyPr wrap="none" anchor="ctr"/>
            <a:lstStyle/>
            <a:p>
              <a:endParaRPr lang="zh-CN" altLang="en-US" sz="2000">
                <a:latin typeface="楷体" pitchFamily="49" charset="-122"/>
                <a:ea typeface="楷体" pitchFamily="49" charset="-122"/>
              </a:endParaRPr>
            </a:p>
          </p:txBody>
        </p:sp>
      </p:grpSp>
      <p:grpSp>
        <p:nvGrpSpPr>
          <p:cNvPr id="31" name="组合 30"/>
          <p:cNvGrpSpPr/>
          <p:nvPr/>
        </p:nvGrpSpPr>
        <p:grpSpPr>
          <a:xfrm>
            <a:off x="5885984" y="3591934"/>
            <a:ext cx="2151509" cy="1847850"/>
            <a:chOff x="4735066" y="2819400"/>
            <a:chExt cx="2151509" cy="1847850"/>
          </a:xfrm>
        </p:grpSpPr>
        <p:sp>
          <p:nvSpPr>
            <p:cNvPr id="20" name="任意多边形 19"/>
            <p:cNvSpPr/>
            <p:nvPr/>
          </p:nvSpPr>
          <p:spPr>
            <a:xfrm>
              <a:off x="5610225" y="2819400"/>
              <a:ext cx="952500" cy="1019175"/>
            </a:xfrm>
            <a:custGeom>
              <a:avLst/>
              <a:gdLst>
                <a:gd name="connsiteX0" fmla="*/ 0 w 914400"/>
                <a:gd name="connsiteY0" fmla="*/ 228600 h 1019175"/>
                <a:gd name="connsiteX1" fmla="*/ 0 w 914400"/>
                <a:gd name="connsiteY1" fmla="*/ 0 h 1019175"/>
                <a:gd name="connsiteX2" fmla="*/ 914400 w 914400"/>
                <a:gd name="connsiteY2" fmla="*/ 0 h 1019175"/>
                <a:gd name="connsiteX3" fmla="*/ 914400 w 914400"/>
                <a:gd name="connsiteY3" fmla="*/ 1019175 h 1019175"/>
              </a:gdLst>
              <a:ahLst/>
              <a:cxnLst>
                <a:cxn ang="0">
                  <a:pos x="connsiteX0" y="connsiteY0"/>
                </a:cxn>
                <a:cxn ang="0">
                  <a:pos x="connsiteX1" y="connsiteY1"/>
                </a:cxn>
                <a:cxn ang="0">
                  <a:pos x="connsiteX2" y="connsiteY2"/>
                </a:cxn>
                <a:cxn ang="0">
                  <a:pos x="connsiteX3" y="connsiteY3"/>
                </a:cxn>
              </a:cxnLst>
              <a:rect l="l" t="t" r="r" b="b"/>
              <a:pathLst>
                <a:path w="914400" h="1019175">
                  <a:moveTo>
                    <a:pt x="0" y="228600"/>
                  </a:moveTo>
                  <a:lnTo>
                    <a:pt x="0" y="0"/>
                  </a:lnTo>
                  <a:lnTo>
                    <a:pt x="914400" y="0"/>
                  </a:lnTo>
                  <a:lnTo>
                    <a:pt x="914400" y="1019175"/>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a:off x="6543675" y="4038600"/>
              <a:ext cx="342900" cy="381000"/>
            </a:xfrm>
            <a:prstGeom prst="arc">
              <a:avLst>
                <a:gd name="adj1" fmla="val 15486681"/>
                <a:gd name="adj2" fmla="val 6652268"/>
              </a:avLst>
            </a:pr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4819650" y="4076700"/>
              <a:ext cx="1733550" cy="590550"/>
            </a:xfrm>
            <a:custGeom>
              <a:avLst/>
              <a:gdLst>
                <a:gd name="connsiteX0" fmla="*/ 1733550 w 1733550"/>
                <a:gd name="connsiteY0" fmla="*/ 428625 h 590550"/>
                <a:gd name="connsiteX1" fmla="*/ 1733550 w 1733550"/>
                <a:gd name="connsiteY1" fmla="*/ 590550 h 590550"/>
                <a:gd name="connsiteX2" fmla="*/ 266700 w 1733550"/>
                <a:gd name="connsiteY2" fmla="*/ 590550 h 590550"/>
                <a:gd name="connsiteX3" fmla="*/ 266700 w 1733550"/>
                <a:gd name="connsiteY3" fmla="*/ 0 h 590550"/>
                <a:gd name="connsiteX4" fmla="*/ 0 w 1733550"/>
                <a:gd name="connsiteY4" fmla="*/ 0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550" h="590550">
                  <a:moveTo>
                    <a:pt x="1733550" y="428625"/>
                  </a:moveTo>
                  <a:lnTo>
                    <a:pt x="1733550" y="590550"/>
                  </a:lnTo>
                  <a:lnTo>
                    <a:pt x="266700" y="590550"/>
                  </a:lnTo>
                  <a:lnTo>
                    <a:pt x="266700" y="0"/>
                  </a:lnTo>
                  <a:lnTo>
                    <a:pt x="0" y="0"/>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4735066" y="4143375"/>
              <a:ext cx="217934" cy="221729"/>
            </a:xfrm>
            <a:custGeom>
              <a:avLst/>
              <a:gdLst>
                <a:gd name="connsiteX0" fmla="*/ 0 w 171450"/>
                <a:gd name="connsiteY0" fmla="*/ 0 h 228600"/>
                <a:gd name="connsiteX1" fmla="*/ 171450 w 171450"/>
                <a:gd name="connsiteY1" fmla="*/ 228600 h 228600"/>
                <a:gd name="connsiteX2" fmla="*/ 0 w 171450"/>
                <a:gd name="connsiteY2" fmla="*/ 228600 h 228600"/>
              </a:gdLst>
              <a:ahLst/>
              <a:cxnLst>
                <a:cxn ang="0">
                  <a:pos x="connsiteX0" y="connsiteY0"/>
                </a:cxn>
                <a:cxn ang="0">
                  <a:pos x="connsiteX1" y="connsiteY1"/>
                </a:cxn>
                <a:cxn ang="0">
                  <a:pos x="connsiteX2" y="connsiteY2"/>
                </a:cxn>
              </a:cxnLst>
              <a:rect l="l" t="t" r="r" b="b"/>
              <a:pathLst>
                <a:path w="171450" h="228600">
                  <a:moveTo>
                    <a:pt x="0" y="0"/>
                  </a:moveTo>
                  <a:lnTo>
                    <a:pt x="171450" y="228600"/>
                  </a:lnTo>
                  <a:lnTo>
                    <a:pt x="0" y="228600"/>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2" name="组合 31"/>
          <p:cNvGrpSpPr/>
          <p:nvPr/>
        </p:nvGrpSpPr>
        <p:grpSpPr>
          <a:xfrm>
            <a:off x="5284768" y="3439534"/>
            <a:ext cx="1762125" cy="1718320"/>
            <a:chOff x="4133850" y="2667000"/>
            <a:chExt cx="1762125" cy="1718320"/>
          </a:xfrm>
        </p:grpSpPr>
        <p:sp>
          <p:nvSpPr>
            <p:cNvPr id="25" name="任意多边形 24"/>
            <p:cNvSpPr/>
            <p:nvPr/>
          </p:nvSpPr>
          <p:spPr>
            <a:xfrm>
              <a:off x="4133850" y="2667000"/>
              <a:ext cx="1743075" cy="1718320"/>
            </a:xfrm>
            <a:custGeom>
              <a:avLst/>
              <a:gdLst>
                <a:gd name="connsiteX0" fmla="*/ 400050 w 1743075"/>
                <a:gd name="connsiteY0" fmla="*/ 1771650 h 1771650"/>
                <a:gd name="connsiteX1" fmla="*/ 0 w 1743075"/>
                <a:gd name="connsiteY1" fmla="*/ 1771650 h 1771650"/>
                <a:gd name="connsiteX2" fmla="*/ 0 w 1743075"/>
                <a:gd name="connsiteY2" fmla="*/ 0 h 1771650"/>
                <a:gd name="connsiteX3" fmla="*/ 1743075 w 1743075"/>
                <a:gd name="connsiteY3" fmla="*/ 0 h 1771650"/>
                <a:gd name="connsiteX4" fmla="*/ 1743075 w 1743075"/>
                <a:gd name="connsiteY4" fmla="*/ 40005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075" h="1771650">
                  <a:moveTo>
                    <a:pt x="400050" y="1771650"/>
                  </a:moveTo>
                  <a:lnTo>
                    <a:pt x="0" y="1771650"/>
                  </a:lnTo>
                  <a:lnTo>
                    <a:pt x="0" y="0"/>
                  </a:lnTo>
                  <a:lnTo>
                    <a:pt x="1743075" y="0"/>
                  </a:lnTo>
                  <a:lnTo>
                    <a:pt x="1743075" y="400050"/>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任意多边形 25"/>
            <p:cNvSpPr/>
            <p:nvPr/>
          </p:nvSpPr>
          <p:spPr>
            <a:xfrm>
              <a:off x="5724525" y="3324225"/>
              <a:ext cx="152400" cy="742950"/>
            </a:xfrm>
            <a:custGeom>
              <a:avLst/>
              <a:gdLst>
                <a:gd name="connsiteX0" fmla="*/ 152400 w 152400"/>
                <a:gd name="connsiteY0" fmla="*/ 0 h 742950"/>
                <a:gd name="connsiteX1" fmla="*/ 152400 w 152400"/>
                <a:gd name="connsiteY1" fmla="*/ 742950 h 742950"/>
                <a:gd name="connsiteX2" fmla="*/ 0 w 152400"/>
                <a:gd name="connsiteY2" fmla="*/ 742950 h 742950"/>
              </a:gdLst>
              <a:ahLst/>
              <a:cxnLst>
                <a:cxn ang="0">
                  <a:pos x="connsiteX0" y="connsiteY0"/>
                </a:cxn>
                <a:cxn ang="0">
                  <a:pos x="connsiteX1" y="connsiteY1"/>
                </a:cxn>
                <a:cxn ang="0">
                  <a:pos x="connsiteX2" y="connsiteY2"/>
                </a:cxn>
              </a:cxnLst>
              <a:rect l="l" t="t" r="r" b="b"/>
              <a:pathLst>
                <a:path w="152400" h="742950">
                  <a:moveTo>
                    <a:pt x="152400" y="0"/>
                  </a:moveTo>
                  <a:lnTo>
                    <a:pt x="152400" y="742950"/>
                  </a:lnTo>
                  <a:lnTo>
                    <a:pt x="0" y="742950"/>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26"/>
            <p:cNvSpPr/>
            <p:nvPr/>
          </p:nvSpPr>
          <p:spPr>
            <a:xfrm>
              <a:off x="5678041" y="4133850"/>
              <a:ext cx="217934" cy="221729"/>
            </a:xfrm>
            <a:custGeom>
              <a:avLst/>
              <a:gdLst>
                <a:gd name="connsiteX0" fmla="*/ 0 w 171450"/>
                <a:gd name="connsiteY0" fmla="*/ 0 h 228600"/>
                <a:gd name="connsiteX1" fmla="*/ 171450 w 171450"/>
                <a:gd name="connsiteY1" fmla="*/ 228600 h 228600"/>
                <a:gd name="connsiteX2" fmla="*/ 0 w 171450"/>
                <a:gd name="connsiteY2" fmla="*/ 228600 h 228600"/>
              </a:gdLst>
              <a:ahLst/>
              <a:cxnLst>
                <a:cxn ang="0">
                  <a:pos x="connsiteX0" y="connsiteY0"/>
                </a:cxn>
                <a:cxn ang="0">
                  <a:pos x="connsiteX1" y="connsiteY1"/>
                </a:cxn>
                <a:cxn ang="0">
                  <a:pos x="connsiteX2" y="connsiteY2"/>
                </a:cxn>
              </a:cxnLst>
              <a:rect l="l" t="t" r="r" b="b"/>
              <a:pathLst>
                <a:path w="171450" h="228600">
                  <a:moveTo>
                    <a:pt x="0" y="0"/>
                  </a:moveTo>
                  <a:lnTo>
                    <a:pt x="171450" y="228600"/>
                  </a:lnTo>
                  <a:lnTo>
                    <a:pt x="0" y="228600"/>
                  </a:lnTo>
                </a:path>
              </a:pathLst>
            </a:custGeom>
            <a:ln>
              <a:solidFill>
                <a:srgbClr val="CC0099"/>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33" name="内容占位符 4"/>
          <p:cNvGraphicFramePr>
            <a:graphicFrameLocks/>
          </p:cNvGraphicFramePr>
          <p:nvPr/>
        </p:nvGraphicFramePr>
        <p:xfrm>
          <a:off x="451445" y="1670822"/>
          <a:ext cx="3831772" cy="3962400"/>
        </p:xfrm>
        <a:graphic>
          <a:graphicData uri="http://schemas.openxmlformats.org/drawingml/2006/table">
            <a:tbl>
              <a:tblPr firstRow="1" bandRow="1">
                <a:tableStyleId>{16D9F66E-5EB9-4882-86FB-DCBF35E3C3E4}</a:tableStyleId>
              </a:tblPr>
              <a:tblGrid>
                <a:gridCol w="1161144">
                  <a:extLst>
                    <a:ext uri="{9D8B030D-6E8A-4147-A177-3AD203B41FA5}">
                      <a16:colId xmlns:a16="http://schemas.microsoft.com/office/drawing/2014/main" val="20000"/>
                    </a:ext>
                  </a:extLst>
                </a:gridCol>
                <a:gridCol w="2670628">
                  <a:extLst>
                    <a:ext uri="{9D8B030D-6E8A-4147-A177-3AD203B41FA5}">
                      <a16:colId xmlns:a16="http://schemas.microsoft.com/office/drawing/2014/main" val="20001"/>
                    </a:ext>
                  </a:extLst>
                </a:gridCol>
              </a:tblGrid>
              <a:tr h="370840">
                <a:tc>
                  <a:txBody>
                    <a:bodyPr/>
                    <a:lstStyle/>
                    <a:p>
                      <a:pPr algn="ctr"/>
                      <a:r>
                        <a:rPr lang="zh-CN" altLang="en-US" sz="2400" b="0" dirty="0">
                          <a:solidFill>
                            <a:srgbClr val="1E1CE3"/>
                          </a:solidFill>
                          <a:latin typeface="楷体" pitchFamily="49" charset="-122"/>
                          <a:ea typeface="楷体" pitchFamily="49" charset="-122"/>
                        </a:rPr>
                        <a:t>产生式</a:t>
                      </a:r>
                    </a:p>
                  </a:txBody>
                  <a:tcPr/>
                </a:tc>
                <a:tc>
                  <a:txBody>
                    <a:bodyPr/>
                    <a:lstStyle/>
                    <a:p>
                      <a:pPr algn="ctr"/>
                      <a:r>
                        <a:rPr lang="zh-CN" altLang="en-US" sz="2400" b="0" dirty="0">
                          <a:solidFill>
                            <a:srgbClr val="1E1CE3"/>
                          </a:solidFill>
                          <a:latin typeface="楷体" pitchFamily="49" charset="-122"/>
                          <a:ea typeface="楷体" pitchFamily="49" charset="-122"/>
                        </a:rPr>
                        <a:t>语义规则</a:t>
                      </a:r>
                    </a:p>
                  </a:txBody>
                  <a:tcPr/>
                </a:tc>
                <a:extLst>
                  <a:ext uri="{0D108BD9-81ED-4DB2-BD59-A6C34878D82A}">
                    <a16:rowId xmlns:a16="http://schemas.microsoft.com/office/drawing/2014/main" val="10000"/>
                  </a:ext>
                </a:extLst>
              </a:tr>
              <a:tr h="1483360">
                <a:tc>
                  <a:txBody>
                    <a:bodyPr/>
                    <a:lstStyle/>
                    <a:p>
                      <a:pPr algn="ctr"/>
                      <a:r>
                        <a:rPr lang="en-US" altLang="zh-CN" sz="2400" dirty="0">
                          <a:solidFill>
                            <a:srgbClr val="1E1CE3"/>
                          </a:solidFill>
                          <a:latin typeface="楷体" pitchFamily="49" charset="-122"/>
                          <a:ea typeface="楷体" pitchFamily="49" charset="-122"/>
                        </a:rPr>
                        <a:t>S</a:t>
                      </a:r>
                      <a:r>
                        <a:rPr lang="zh-CN" altLang="en-US" sz="2400" dirty="0">
                          <a:solidFill>
                            <a:srgbClr val="1E1CE3"/>
                          </a:solidFill>
                          <a:latin typeface="Comic Sans MS" pitchFamily="66" charset="0"/>
                          <a:ea typeface="楷体" pitchFamily="49" charset="-122"/>
                        </a:rPr>
                        <a:t>→</a:t>
                      </a:r>
                      <a:r>
                        <a:rPr lang="en-US" altLang="zh-CN" sz="2400" dirty="0">
                          <a:solidFill>
                            <a:srgbClr val="1E1CE3"/>
                          </a:solidFill>
                          <a:latin typeface="楷体" pitchFamily="49" charset="-122"/>
                          <a:ea typeface="楷体" pitchFamily="49" charset="-122"/>
                        </a:rPr>
                        <a:t>XYZ</a:t>
                      </a:r>
                      <a:endParaRPr lang="zh-CN" altLang="en-US" sz="2400" dirty="0">
                        <a:solidFill>
                          <a:srgbClr val="1E1CE3"/>
                        </a:solidFill>
                        <a:latin typeface="楷体" pitchFamily="49" charset="-122"/>
                        <a:ea typeface="楷体" pitchFamily="49" charset="-122"/>
                      </a:endParaRPr>
                    </a:p>
                  </a:txBody>
                  <a:tcPr>
                    <a:solidFill>
                      <a:schemeClr val="accent2">
                        <a:lumMod val="40000"/>
                        <a:lumOff val="60000"/>
                      </a:schemeClr>
                    </a:solidFill>
                  </a:tcPr>
                </a:tc>
                <a:tc>
                  <a:txBody>
                    <a:bodyPr/>
                    <a:lstStyle/>
                    <a:p>
                      <a:pPr marL="684000" algn="l">
                        <a:spcAft>
                          <a:spcPts val="1200"/>
                        </a:spcAft>
                      </a:pPr>
                      <a:r>
                        <a:rPr lang="en-US" altLang="zh-CN" sz="2400" dirty="0" err="1">
                          <a:solidFill>
                            <a:srgbClr val="1E1CE3"/>
                          </a:solidFill>
                          <a:latin typeface="楷体" pitchFamily="49" charset="-122"/>
                          <a:ea typeface="楷体" pitchFamily="49" charset="-122"/>
                        </a:rPr>
                        <a:t>Z.h</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S.a</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X.c</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Z.g</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S.b</a:t>
                      </a:r>
                      <a:r>
                        <a:rPr lang="en-US" altLang="zh-CN" sz="2400" dirty="0">
                          <a:solidFill>
                            <a:srgbClr val="1E1CE3"/>
                          </a:solidFill>
                          <a:latin typeface="楷体" pitchFamily="49" charset="-122"/>
                          <a:ea typeface="楷体" pitchFamily="49" charset="-122"/>
                        </a:rPr>
                        <a:t>:=X.d-2</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Y.e</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S.b</a:t>
                      </a:r>
                      <a:endParaRPr lang="zh-CN" altLang="en-US" sz="2400" dirty="0">
                        <a:solidFill>
                          <a:srgbClr val="1E1CE3"/>
                        </a:solidFill>
                        <a:latin typeface="楷体" pitchFamily="49" charset="-122"/>
                        <a:ea typeface="楷体" pitchFamily="49" charset="-122"/>
                      </a:endParaRPr>
                    </a:p>
                  </a:txBody>
                  <a:tcPr>
                    <a:solidFill>
                      <a:schemeClr val="accent2">
                        <a:lumMod val="40000"/>
                        <a:lumOff val="60000"/>
                      </a:schemeClr>
                    </a:solidFill>
                  </a:tcPr>
                </a:tc>
                <a:extLst>
                  <a:ext uri="{0D108BD9-81ED-4DB2-BD59-A6C34878D82A}">
                    <a16:rowId xmlns:a16="http://schemas.microsoft.com/office/drawing/2014/main" val="10001"/>
                  </a:ext>
                </a:extLst>
              </a:tr>
              <a:tr h="1112520">
                <a:tc>
                  <a:txBody>
                    <a:bodyPr/>
                    <a:lstStyle/>
                    <a:p>
                      <a:pPr algn="ctr">
                        <a:spcAft>
                          <a:spcPts val="1200"/>
                        </a:spcAft>
                      </a:pPr>
                      <a:r>
                        <a:rPr lang="en-US" altLang="zh-CN" sz="2400" dirty="0">
                          <a:solidFill>
                            <a:srgbClr val="1E1CE3"/>
                          </a:solidFill>
                          <a:latin typeface="楷体" pitchFamily="49" charset="-122"/>
                          <a:ea typeface="楷体" pitchFamily="49" charset="-122"/>
                        </a:rPr>
                        <a:t>X</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x</a:t>
                      </a:r>
                      <a:endParaRPr lang="zh-CN" altLang="en-US" sz="2400" dirty="0">
                        <a:solidFill>
                          <a:srgbClr val="1E1CE3"/>
                        </a:solidFill>
                        <a:latin typeface="楷体" pitchFamily="49" charset="-122"/>
                        <a:ea typeface="楷体" pitchFamily="49" charset="-122"/>
                      </a:endParaRPr>
                    </a:p>
                    <a:p>
                      <a:pPr algn="ctr">
                        <a:spcAft>
                          <a:spcPts val="1200"/>
                        </a:spcAft>
                      </a:pPr>
                      <a:r>
                        <a:rPr lang="en-US" altLang="zh-CN" sz="2400" dirty="0">
                          <a:solidFill>
                            <a:srgbClr val="1E1CE3"/>
                          </a:solidFill>
                          <a:latin typeface="楷体" pitchFamily="49" charset="-122"/>
                          <a:ea typeface="楷体" pitchFamily="49" charset="-122"/>
                        </a:rPr>
                        <a:t>Y</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y</a:t>
                      </a:r>
                      <a:endParaRPr lang="zh-CN" altLang="en-US" sz="2400" dirty="0">
                        <a:solidFill>
                          <a:srgbClr val="1E1CE3"/>
                        </a:solidFill>
                        <a:latin typeface="楷体" pitchFamily="49" charset="-122"/>
                        <a:ea typeface="楷体" pitchFamily="49" charset="-122"/>
                      </a:endParaRPr>
                    </a:p>
                    <a:p>
                      <a:pPr algn="ctr">
                        <a:spcAft>
                          <a:spcPts val="1200"/>
                        </a:spcAft>
                      </a:pPr>
                      <a:r>
                        <a:rPr lang="en-US" altLang="zh-CN" sz="2400" dirty="0">
                          <a:solidFill>
                            <a:srgbClr val="1E1CE3"/>
                          </a:solidFill>
                          <a:latin typeface="楷体" pitchFamily="49" charset="-122"/>
                          <a:ea typeface="楷体" pitchFamily="49" charset="-122"/>
                        </a:rPr>
                        <a:t>Z</a:t>
                      </a:r>
                      <a:r>
                        <a:rPr lang="zh-CN" altLang="en-US" sz="2400" kern="1200" dirty="0">
                          <a:solidFill>
                            <a:srgbClr val="1E1CE3"/>
                          </a:solidFill>
                          <a:latin typeface="Comic Sans MS" pitchFamily="66" charset="0"/>
                          <a:ea typeface="楷体" pitchFamily="49" charset="-122"/>
                          <a:cs typeface="+mn-cs"/>
                        </a:rPr>
                        <a:t>→</a:t>
                      </a:r>
                      <a:r>
                        <a:rPr lang="en-US" altLang="zh-CN" sz="2400" dirty="0">
                          <a:solidFill>
                            <a:srgbClr val="1E1CE3"/>
                          </a:solidFill>
                          <a:latin typeface="楷体" pitchFamily="49" charset="-122"/>
                          <a:ea typeface="楷体" pitchFamily="49" charset="-122"/>
                        </a:rPr>
                        <a:t>z</a:t>
                      </a:r>
                      <a:endParaRPr lang="zh-CN" altLang="en-US" sz="2400" dirty="0">
                        <a:solidFill>
                          <a:srgbClr val="1E1CE3"/>
                        </a:solidFill>
                        <a:latin typeface="楷体" pitchFamily="49" charset="-122"/>
                        <a:ea typeface="楷体" pitchFamily="49" charset="-122"/>
                      </a:endParaRPr>
                    </a:p>
                  </a:txBody>
                  <a:tcPr/>
                </a:tc>
                <a:tc>
                  <a:txBody>
                    <a:bodyPr/>
                    <a:lstStyle/>
                    <a:p>
                      <a:pPr marL="684000" algn="l">
                        <a:spcAft>
                          <a:spcPts val="1200"/>
                        </a:spcAft>
                      </a:pPr>
                      <a:r>
                        <a:rPr lang="en-US" altLang="zh-CN" sz="2400" dirty="0" err="1">
                          <a:solidFill>
                            <a:srgbClr val="1E1CE3"/>
                          </a:solidFill>
                          <a:latin typeface="楷体" pitchFamily="49" charset="-122"/>
                          <a:ea typeface="楷体" pitchFamily="49" charset="-122"/>
                        </a:rPr>
                        <a:t>X.d</a:t>
                      </a:r>
                      <a:r>
                        <a:rPr lang="en-US" altLang="zh-CN" sz="2400" dirty="0">
                          <a:solidFill>
                            <a:srgbClr val="1E1CE3"/>
                          </a:solidFill>
                          <a:latin typeface="楷体" pitchFamily="49" charset="-122"/>
                          <a:ea typeface="楷体" pitchFamily="49" charset="-122"/>
                        </a:rPr>
                        <a:t>:=2*</a:t>
                      </a:r>
                      <a:r>
                        <a:rPr lang="en-US" altLang="zh-CN" sz="2400" dirty="0" err="1">
                          <a:solidFill>
                            <a:srgbClr val="1E1CE3"/>
                          </a:solidFill>
                          <a:latin typeface="楷体" pitchFamily="49" charset="-122"/>
                          <a:ea typeface="楷体" pitchFamily="49" charset="-122"/>
                        </a:rPr>
                        <a:t>X.c</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Y.f</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Y.e</a:t>
                      </a:r>
                      <a:r>
                        <a:rPr lang="en-US" altLang="zh-CN" sz="2400" dirty="0">
                          <a:solidFill>
                            <a:srgbClr val="1E1CE3"/>
                          </a:solidFill>
                          <a:latin typeface="楷体" pitchFamily="49" charset="-122"/>
                          <a:ea typeface="楷体" pitchFamily="49" charset="-122"/>
                        </a:rPr>
                        <a:t>*3</a:t>
                      </a:r>
                      <a:endParaRPr lang="zh-CN" altLang="en-US" sz="2400" dirty="0">
                        <a:solidFill>
                          <a:srgbClr val="1E1CE3"/>
                        </a:solidFill>
                        <a:latin typeface="楷体" pitchFamily="49" charset="-122"/>
                        <a:ea typeface="楷体" pitchFamily="49" charset="-122"/>
                      </a:endParaRPr>
                    </a:p>
                    <a:p>
                      <a:pPr marL="684000" algn="l">
                        <a:spcAft>
                          <a:spcPts val="1200"/>
                        </a:spcAft>
                      </a:pPr>
                      <a:r>
                        <a:rPr lang="en-US" altLang="zh-CN" sz="2400" dirty="0" err="1">
                          <a:solidFill>
                            <a:srgbClr val="1E1CE3"/>
                          </a:solidFill>
                          <a:latin typeface="楷体" pitchFamily="49" charset="-122"/>
                          <a:ea typeface="楷体" pitchFamily="49" charset="-122"/>
                        </a:rPr>
                        <a:t>Z.g</a:t>
                      </a:r>
                      <a:r>
                        <a:rPr lang="en-US" altLang="zh-CN" sz="2400" dirty="0">
                          <a:solidFill>
                            <a:srgbClr val="1E1CE3"/>
                          </a:solidFill>
                          <a:latin typeface="楷体" pitchFamily="49" charset="-122"/>
                          <a:ea typeface="楷体" pitchFamily="49" charset="-122"/>
                        </a:rPr>
                        <a:t>:=Z.h+1</a:t>
                      </a:r>
                      <a:endParaRPr lang="zh-CN" altLang="en-US" sz="2400" dirty="0">
                        <a:solidFill>
                          <a:srgbClr val="1E1CE3"/>
                        </a:solidFill>
                        <a:latin typeface="楷体" pitchFamily="49" charset="-122"/>
                        <a:ea typeface="楷体" pitchFamily="49" charset="-122"/>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16" y="336098"/>
            <a:ext cx="7528382" cy="578304"/>
          </a:xfrm>
        </p:spPr>
        <p:txBody>
          <a:bodyPr/>
          <a:lstStyle/>
          <a:p>
            <a:r>
              <a:rPr lang="en-US" altLang="zh-CN" dirty="0">
                <a:solidFill>
                  <a:srgbClr val="FF0000"/>
                </a:solidFill>
              </a:rPr>
              <a:t>6.2.3</a:t>
            </a:r>
            <a:r>
              <a:rPr lang="zh-CN" altLang="en-US" dirty="0">
                <a:solidFill>
                  <a:srgbClr val="FF0000"/>
                </a:solidFill>
              </a:rPr>
              <a:t>、一遍扫描的处理方法！！！</a:t>
            </a:r>
          </a:p>
        </p:txBody>
      </p:sp>
      <p:sp>
        <p:nvSpPr>
          <p:cNvPr id="3" name="内容占位符 2"/>
          <p:cNvSpPr>
            <a:spLocks noGrp="1"/>
          </p:cNvSpPr>
          <p:nvPr>
            <p:ph idx="1"/>
          </p:nvPr>
        </p:nvSpPr>
        <p:spPr>
          <a:xfrm>
            <a:off x="508000" y="1204683"/>
            <a:ext cx="8258629" cy="4528574"/>
          </a:xfrm>
        </p:spPr>
        <p:txBody>
          <a:bodyPr/>
          <a:lstStyle/>
          <a:p>
            <a:pPr>
              <a:lnSpc>
                <a:spcPct val="110000"/>
              </a:lnSpc>
            </a:pPr>
            <a:r>
              <a:rPr lang="zh-CN" altLang="en-US" sz="2600" dirty="0"/>
              <a:t>在语法分析的同时计算属性的值</a:t>
            </a:r>
            <a:endParaRPr lang="en-US" altLang="zh-CN" sz="2600" dirty="0"/>
          </a:p>
          <a:p>
            <a:pPr>
              <a:lnSpc>
                <a:spcPct val="110000"/>
              </a:lnSpc>
            </a:pPr>
            <a:r>
              <a:rPr lang="zh-CN" altLang="en-US" sz="2600" dirty="0"/>
              <a:t>一遍扫描的处理过程与如下</a:t>
            </a:r>
            <a:r>
              <a:rPr lang="zh-CN" altLang="en-US" sz="2600" dirty="0">
                <a:solidFill>
                  <a:srgbClr val="FF0000"/>
                </a:solidFill>
              </a:rPr>
              <a:t>两个因素有关</a:t>
            </a:r>
            <a:r>
              <a:rPr lang="zh-CN" altLang="en-US" sz="2600" dirty="0"/>
              <a:t>：</a:t>
            </a:r>
            <a:endParaRPr lang="en-US" altLang="zh-CN" sz="2600" dirty="0"/>
          </a:p>
          <a:p>
            <a:pPr lvl="1">
              <a:lnSpc>
                <a:spcPct val="110000"/>
              </a:lnSpc>
              <a:buNone/>
            </a:pPr>
            <a:r>
              <a:rPr lang="zh-CN" altLang="en-US" sz="2200" dirty="0"/>
              <a:t>（</a:t>
            </a:r>
            <a:r>
              <a:rPr lang="en-US" altLang="zh-CN" sz="2200" dirty="0"/>
              <a:t>1</a:t>
            </a:r>
            <a:r>
              <a:rPr lang="zh-CN" altLang="en-US" sz="2200" dirty="0"/>
              <a:t>）所采用的</a:t>
            </a:r>
            <a:r>
              <a:rPr lang="zh-CN" altLang="en-US" sz="2200" dirty="0">
                <a:solidFill>
                  <a:srgbClr val="C00000"/>
                </a:solidFill>
              </a:rPr>
              <a:t>语法分析方法</a:t>
            </a:r>
            <a:endParaRPr lang="en-US" altLang="zh-CN" sz="2200" dirty="0">
              <a:solidFill>
                <a:srgbClr val="C00000"/>
              </a:solidFill>
            </a:endParaRPr>
          </a:p>
          <a:p>
            <a:pPr lvl="1">
              <a:lnSpc>
                <a:spcPct val="110000"/>
              </a:lnSpc>
              <a:buNone/>
            </a:pPr>
            <a:r>
              <a:rPr lang="zh-CN" altLang="en-US" sz="2200" dirty="0"/>
              <a:t>（</a:t>
            </a:r>
            <a:r>
              <a:rPr lang="en-US" altLang="zh-CN" sz="2200" dirty="0"/>
              <a:t>2</a:t>
            </a:r>
            <a:r>
              <a:rPr lang="zh-CN" altLang="en-US" sz="2200" dirty="0"/>
              <a:t>）属性的计算次序</a:t>
            </a:r>
            <a:endParaRPr lang="en-US" altLang="zh-CN" sz="2200" dirty="0"/>
          </a:p>
          <a:p>
            <a:pPr>
              <a:lnSpc>
                <a:spcPct val="110000"/>
              </a:lnSpc>
            </a:pPr>
            <a:r>
              <a:rPr lang="zh-CN" altLang="en-US" sz="2600" dirty="0"/>
              <a:t>计算次序</a:t>
            </a:r>
            <a:r>
              <a:rPr lang="zh-CN" altLang="en-US" sz="2600" u="sng" dirty="0"/>
              <a:t>受语法分析方法限制</a:t>
            </a:r>
            <a:r>
              <a:rPr lang="zh-CN" altLang="en-US" sz="2600" dirty="0"/>
              <a:t>！</a:t>
            </a:r>
            <a:endParaRPr lang="en-US" altLang="zh-CN" sz="2600" dirty="0"/>
          </a:p>
          <a:p>
            <a:pPr lvl="1">
              <a:lnSpc>
                <a:spcPct val="110000"/>
              </a:lnSpc>
              <a:buFont typeface="Wingdings" pitchFamily="2" charset="2"/>
              <a:buChar char="Ø"/>
            </a:pPr>
            <a:r>
              <a:rPr lang="en-US" altLang="zh-CN" sz="2200" dirty="0">
                <a:solidFill>
                  <a:srgbClr val="FF0000"/>
                </a:solidFill>
              </a:rPr>
              <a:t>L-</a:t>
            </a:r>
            <a:r>
              <a:rPr lang="zh-CN" altLang="en-US" sz="2200" dirty="0">
                <a:solidFill>
                  <a:srgbClr val="FF0000"/>
                </a:solidFill>
              </a:rPr>
              <a:t>属性文法</a:t>
            </a:r>
            <a:r>
              <a:rPr lang="zh-CN" altLang="en-US" sz="2200" dirty="0"/>
              <a:t>可用于一遍扫描的</a:t>
            </a:r>
            <a:r>
              <a:rPr lang="zh-CN" altLang="en-US" sz="2200" u="sng" dirty="0"/>
              <a:t>自上而下</a:t>
            </a:r>
            <a:r>
              <a:rPr lang="zh-CN" altLang="en-US" sz="2200" dirty="0"/>
              <a:t>的分析过程；</a:t>
            </a:r>
            <a:endParaRPr lang="en-US" altLang="zh-CN" sz="2200" dirty="0"/>
          </a:p>
          <a:p>
            <a:pPr lvl="1">
              <a:lnSpc>
                <a:spcPct val="110000"/>
              </a:lnSpc>
              <a:buFont typeface="Wingdings" pitchFamily="2" charset="2"/>
              <a:buChar char="Ø"/>
            </a:pPr>
            <a:r>
              <a:rPr lang="en-US" altLang="zh-CN" sz="2200" dirty="0">
                <a:solidFill>
                  <a:srgbClr val="FF0000"/>
                </a:solidFill>
              </a:rPr>
              <a:t>S-</a:t>
            </a:r>
            <a:r>
              <a:rPr lang="zh-CN" altLang="en-US" sz="2200" dirty="0">
                <a:solidFill>
                  <a:srgbClr val="FF0000"/>
                </a:solidFill>
              </a:rPr>
              <a:t>属性文法</a:t>
            </a:r>
            <a:r>
              <a:rPr lang="zh-CN" altLang="en-US" sz="2200" dirty="0"/>
              <a:t>可用于一遍扫描的</a:t>
            </a:r>
            <a:r>
              <a:rPr lang="zh-CN" altLang="en-US" sz="2200" u="sng" dirty="0"/>
              <a:t>自下而上</a:t>
            </a:r>
            <a:r>
              <a:rPr lang="zh-CN" altLang="en-US" sz="2200" dirty="0"/>
              <a:t>的分析过程。</a:t>
            </a:r>
            <a:endParaRPr lang="en-US" altLang="zh-CN" sz="2200" dirty="0"/>
          </a:p>
          <a:p>
            <a:pPr>
              <a:lnSpc>
                <a:spcPct val="110000"/>
              </a:lnSpc>
            </a:pPr>
            <a:r>
              <a:rPr lang="zh-CN" altLang="en-US" sz="2600" dirty="0"/>
              <a:t>从一遍扫描的处理方法来理解“语法制导翻译”。</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24</a:t>
            </a:fld>
            <a:endParaRPr lang="zh-CN" altLang="en-US"/>
          </a:p>
        </p:txBody>
      </p:sp>
      <p:sp>
        <p:nvSpPr>
          <p:cNvPr id="5" name="文本框 4">
            <a:extLst>
              <a:ext uri="{FF2B5EF4-FFF2-40B4-BE49-F238E27FC236}">
                <a16:creationId xmlns:a16="http://schemas.microsoft.com/office/drawing/2014/main" id="{A022283C-6012-431B-BB1F-4ADBADF57F68}"/>
              </a:ext>
            </a:extLst>
          </p:cNvPr>
          <p:cNvSpPr txBox="1">
            <a:spLocks noChangeArrowheads="1"/>
          </p:cNvSpPr>
          <p:nvPr/>
        </p:nvSpPr>
        <p:spPr bwMode="auto">
          <a:xfrm>
            <a:off x="2925082" y="6262914"/>
            <a:ext cx="3105150" cy="369332"/>
          </a:xfrm>
          <a:prstGeom prst="rect">
            <a:avLst/>
          </a:prstGeom>
          <a:noFill/>
          <a:ln w="9525">
            <a:noFill/>
            <a:miter lim="800000"/>
            <a:headEnd/>
            <a:tailEnd/>
          </a:ln>
        </p:spPr>
        <p:txBody>
          <a:bodyPr>
            <a:spAutoFit/>
          </a:bodyPr>
          <a:lstStyle/>
          <a:p>
            <a:r>
              <a:rPr lang="en-US" altLang="zh-CN" dirty="0">
                <a:solidFill>
                  <a:srgbClr val="1E1CE3"/>
                </a:solidFill>
                <a:latin typeface="Calibri" pitchFamily="34" charset="0"/>
                <a:ea typeface="等线" pitchFamily="2" charset="-122"/>
              </a:rPr>
              <a:t>copyright </a:t>
            </a:r>
            <a:r>
              <a:rPr lang="en-US" altLang="zh-CN">
                <a:solidFill>
                  <a:srgbClr val="1E1CE3"/>
                </a:solidFill>
                <a:latin typeface="Calibri" pitchFamily="34" charset="0"/>
                <a:ea typeface="等线" pitchFamily="2" charset="-122"/>
              </a:rPr>
              <a:t>© 2022 </a:t>
            </a:r>
            <a:r>
              <a:rPr lang="en-US" altLang="zh-CN" dirty="0">
                <a:solidFill>
                  <a:srgbClr val="1E1CE3"/>
                </a:solidFill>
                <a:latin typeface="Calibri" pitchFamily="34" charset="0"/>
                <a:ea typeface="等线" pitchFamily="2" charset="-122"/>
              </a:rPr>
              <a:t>by Xu Dezhi</a:t>
            </a:r>
            <a:endParaRPr lang="zh-CN" altLang="en-US" dirty="0">
              <a:solidFill>
                <a:srgbClr val="1E1CE3"/>
              </a:solidFill>
              <a:latin typeface="Calibri" pitchFamily="34" charset="0"/>
              <a:ea typeface="等线"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619672" y="2509345"/>
          <a:ext cx="4383214" cy="3468414"/>
        </p:xfrm>
        <a:graphic>
          <a:graphicData uri="http://schemas.openxmlformats.org/drawingml/2006/table">
            <a:tbl>
              <a:tblPr/>
              <a:tblGrid>
                <a:gridCol w="1636770">
                  <a:extLst>
                    <a:ext uri="{9D8B030D-6E8A-4147-A177-3AD203B41FA5}">
                      <a16:colId xmlns:a16="http://schemas.microsoft.com/office/drawing/2014/main" val="20000"/>
                    </a:ext>
                  </a:extLst>
                </a:gridCol>
                <a:gridCol w="2746444">
                  <a:extLst>
                    <a:ext uri="{9D8B030D-6E8A-4147-A177-3AD203B41FA5}">
                      <a16:colId xmlns:a16="http://schemas.microsoft.com/office/drawing/2014/main" val="20001"/>
                    </a:ext>
                  </a:extLst>
                </a:gridCol>
              </a:tblGrid>
              <a:tr h="693683">
                <a:tc>
                  <a:txBody>
                    <a:bodyPr/>
                    <a:lstStyle/>
                    <a:p>
                      <a:pPr algn="l"/>
                      <a:r>
                        <a:rPr lang="en-US" altLang="zh-CN" sz="2400" dirty="0">
                          <a:solidFill>
                            <a:srgbClr val="1E1CE3"/>
                          </a:solidFill>
                          <a:latin typeface="楷体" pitchFamily="49" charset="-122"/>
                          <a:ea typeface="楷体" pitchFamily="49" charset="-122"/>
                        </a:rPr>
                        <a:t>S</a:t>
                      </a:r>
                      <a:r>
                        <a:rPr lang="zh-CN" altLang="en-US" sz="2400" dirty="0">
                          <a:solidFill>
                            <a:srgbClr val="1E1CE3"/>
                          </a:solidFill>
                          <a:latin typeface="楷体" pitchFamily="49" charset="-122"/>
                          <a:ea typeface="楷体" pitchFamily="49" charset="-122"/>
                          <a:sym typeface="Symbol" pitchFamily="18" charset="2"/>
                        </a:rPr>
                        <a:t></a:t>
                      </a:r>
                      <a:r>
                        <a:rPr lang="en-US" altLang="zh-CN" sz="2400" dirty="0">
                          <a:solidFill>
                            <a:srgbClr val="1E1CE3"/>
                          </a:solidFill>
                          <a:latin typeface="楷体" pitchFamily="49" charset="-122"/>
                          <a:ea typeface="楷体" pitchFamily="49" charset="-122"/>
                        </a:rPr>
                        <a:t>L</a:t>
                      </a:r>
                      <a:endParaRPr lang="zh-CN" altLang="en-US" sz="2400" dirty="0">
                        <a:latin typeface="楷体" pitchFamily="49" charset="-122"/>
                        <a:ea typeface="楷体" pitchFamily="49" charset="-122"/>
                      </a:endParaRPr>
                    </a:p>
                  </a:txBody>
                  <a:tcPr marL="90000" marR="90000" marT="46800" marB="46800" anchor="ct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936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L</a:t>
                      </a:r>
                      <a:r>
                        <a:rPr lang="zh-CN" altLang="en-US" sz="2400" dirty="0">
                          <a:solidFill>
                            <a:srgbClr val="1E1CE3"/>
                          </a:solidFill>
                          <a:sym typeface="Symbol" pitchFamily="18" charset="2"/>
                        </a:rPr>
                        <a:t></a:t>
                      </a:r>
                      <a:r>
                        <a:rPr lang="en-US" altLang="zh-CN" sz="2400" dirty="0">
                          <a:solidFill>
                            <a:srgbClr val="1E1CE3"/>
                          </a:solidFill>
                          <a:latin typeface="楷体" pitchFamily="49" charset="-122"/>
                          <a:ea typeface="楷体" pitchFamily="49" charset="-122"/>
                        </a:rPr>
                        <a:t>L</a:t>
                      </a:r>
                      <a:r>
                        <a:rPr lang="en-US" altLang="zh-CN" sz="2400" baseline="-25000" dirty="0">
                          <a:solidFill>
                            <a:srgbClr val="1E1CE3"/>
                          </a:solidFill>
                          <a:latin typeface="楷体" pitchFamily="49" charset="-122"/>
                          <a:ea typeface="楷体" pitchFamily="49" charset="-122"/>
                        </a:rPr>
                        <a:t>1</a:t>
                      </a:r>
                      <a:r>
                        <a:rPr lang="en-US" altLang="zh-CN" sz="2400" dirty="0">
                          <a:solidFill>
                            <a:srgbClr val="1E1CE3"/>
                          </a:solidFill>
                          <a:latin typeface="楷体" pitchFamily="49" charset="-122"/>
                          <a:ea typeface="楷体" pitchFamily="49" charset="-122"/>
                        </a:rPr>
                        <a:t>B</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93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L</a:t>
                      </a:r>
                      <a:r>
                        <a:rPr lang="zh-CN" altLang="en-US" sz="2400" dirty="0">
                          <a:solidFill>
                            <a:srgbClr val="1E1CE3"/>
                          </a:solidFill>
                          <a:sym typeface="Symbol" pitchFamily="18" charset="2"/>
                        </a:rPr>
                        <a:t></a:t>
                      </a:r>
                      <a:r>
                        <a:rPr lang="en-US" altLang="zh-CN" sz="2400" dirty="0">
                          <a:solidFill>
                            <a:srgbClr val="1E1CE3"/>
                          </a:solidFill>
                          <a:latin typeface="楷体" pitchFamily="49" charset="-122"/>
                          <a:ea typeface="楷体" pitchFamily="49" charset="-122"/>
                        </a:rPr>
                        <a:t>B</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936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B</a:t>
                      </a:r>
                      <a:r>
                        <a:rPr lang="zh-CN" altLang="en-US" sz="2400" dirty="0">
                          <a:solidFill>
                            <a:srgbClr val="1E1CE3"/>
                          </a:solidFill>
                          <a:sym typeface="Symbol" pitchFamily="18" charset="2"/>
                        </a:rPr>
                        <a:t></a:t>
                      </a:r>
                      <a:r>
                        <a:rPr lang="en-US" altLang="zh-CN" sz="2400" dirty="0">
                          <a:solidFill>
                            <a:srgbClr val="1E1CE3"/>
                          </a:solidFill>
                          <a:latin typeface="楷体" pitchFamily="49" charset="-122"/>
                          <a:ea typeface="楷体" pitchFamily="49" charset="-122"/>
                        </a:rPr>
                        <a:t>0</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936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B</a:t>
                      </a:r>
                      <a:r>
                        <a:rPr lang="zh-CN" altLang="en-US" sz="2400" dirty="0">
                          <a:solidFill>
                            <a:srgbClr val="1E1CE3"/>
                          </a:solidFill>
                          <a:sym typeface="Symbol" pitchFamily="18" charset="2"/>
                        </a:rPr>
                        <a:t></a:t>
                      </a:r>
                      <a:r>
                        <a:rPr lang="en-US" altLang="zh-CN" sz="2400" dirty="0">
                          <a:solidFill>
                            <a:srgbClr val="1E1CE3"/>
                          </a:solidFill>
                          <a:latin typeface="楷体" pitchFamily="49" charset="-122"/>
                          <a:ea typeface="楷体" pitchFamily="49" charset="-122"/>
                        </a:rPr>
                        <a:t>1</a:t>
                      </a:r>
                      <a:endParaRPr lang="zh-CN" altLang="en-US" sz="24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标题 1"/>
          <p:cNvSpPr>
            <a:spLocks noGrp="1"/>
          </p:cNvSpPr>
          <p:nvPr>
            <p:ph type="title"/>
          </p:nvPr>
        </p:nvSpPr>
        <p:spPr>
          <a:xfrm>
            <a:off x="614135" y="307069"/>
            <a:ext cx="7886700" cy="578302"/>
          </a:xfrm>
        </p:spPr>
        <p:txBody>
          <a:bodyPr/>
          <a:lstStyle/>
          <a:p>
            <a:r>
              <a:rPr lang="zh-CN" altLang="en-US" dirty="0">
                <a:solidFill>
                  <a:srgbClr val="FF0000"/>
                </a:solidFill>
              </a:rPr>
              <a:t>例题</a:t>
            </a:r>
          </a:p>
        </p:txBody>
      </p:sp>
      <p:sp>
        <p:nvSpPr>
          <p:cNvPr id="3" name="内容占位符 2"/>
          <p:cNvSpPr>
            <a:spLocks noGrp="1"/>
          </p:cNvSpPr>
          <p:nvPr>
            <p:ph idx="1"/>
          </p:nvPr>
        </p:nvSpPr>
        <p:spPr>
          <a:xfrm>
            <a:off x="628650" y="1277257"/>
            <a:ext cx="7886700" cy="1117600"/>
          </a:xfrm>
        </p:spPr>
        <p:txBody>
          <a:bodyPr/>
          <a:lstStyle/>
          <a:p>
            <a:pPr marL="503238" indent="-503238">
              <a:buNone/>
            </a:pPr>
            <a:r>
              <a:rPr lang="en-US" altLang="zh-CN" dirty="0"/>
              <a:t>1</a:t>
            </a:r>
            <a:r>
              <a:rPr lang="zh-CN" altLang="en-US" dirty="0"/>
              <a:t>、对下面文法，写出将输入串转换成十进制整数的属性文法。</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25</a:t>
            </a:fld>
            <a:endParaRPr lang="zh-CN" altLang="en-US"/>
          </a:p>
        </p:txBody>
      </p:sp>
      <p:graphicFrame>
        <p:nvGraphicFramePr>
          <p:cNvPr id="9" name="表格 8"/>
          <p:cNvGraphicFramePr>
            <a:graphicFrameLocks noGrp="1"/>
          </p:cNvGraphicFramePr>
          <p:nvPr/>
        </p:nvGraphicFramePr>
        <p:xfrm>
          <a:off x="1619672" y="2509345"/>
          <a:ext cx="4383214" cy="3468414"/>
        </p:xfrm>
        <a:graphic>
          <a:graphicData uri="http://schemas.openxmlformats.org/drawingml/2006/table">
            <a:tbl>
              <a:tblPr/>
              <a:tblGrid>
                <a:gridCol w="1636770">
                  <a:extLst>
                    <a:ext uri="{9D8B030D-6E8A-4147-A177-3AD203B41FA5}">
                      <a16:colId xmlns:a16="http://schemas.microsoft.com/office/drawing/2014/main" val="20000"/>
                    </a:ext>
                  </a:extLst>
                </a:gridCol>
                <a:gridCol w="2746444">
                  <a:extLst>
                    <a:ext uri="{9D8B030D-6E8A-4147-A177-3AD203B41FA5}">
                      <a16:colId xmlns:a16="http://schemas.microsoft.com/office/drawing/2014/main" val="20001"/>
                    </a:ext>
                  </a:extLst>
                </a:gridCol>
              </a:tblGrid>
              <a:tr h="693683">
                <a:tc>
                  <a:txBody>
                    <a:bodyPr/>
                    <a:lstStyle/>
                    <a:p>
                      <a:pPr algn="l"/>
                      <a:r>
                        <a:rPr lang="en-US" altLang="zh-CN" sz="2400" dirty="0">
                          <a:solidFill>
                            <a:srgbClr val="1E1CE3"/>
                          </a:solidFill>
                          <a:latin typeface="楷体" pitchFamily="49" charset="-122"/>
                          <a:ea typeface="楷体" pitchFamily="49" charset="-122"/>
                        </a:rPr>
                        <a:t>S</a:t>
                      </a:r>
                      <a:r>
                        <a:rPr lang="zh-CN" altLang="en-US" sz="2400" dirty="0">
                          <a:solidFill>
                            <a:srgbClr val="1E1CE3"/>
                          </a:solidFill>
                          <a:latin typeface="楷体" pitchFamily="49" charset="-122"/>
                          <a:ea typeface="楷体" pitchFamily="49" charset="-122"/>
                          <a:sym typeface="Symbol" pitchFamily="18" charset="2"/>
                        </a:rPr>
                        <a:t></a:t>
                      </a:r>
                      <a:r>
                        <a:rPr lang="en-US" altLang="zh-CN" sz="2400" dirty="0">
                          <a:solidFill>
                            <a:srgbClr val="1E1CE3"/>
                          </a:solidFill>
                          <a:latin typeface="楷体" pitchFamily="49" charset="-122"/>
                          <a:ea typeface="楷体" pitchFamily="49" charset="-122"/>
                        </a:rPr>
                        <a:t>L</a:t>
                      </a:r>
                      <a:endParaRPr lang="zh-CN" altLang="en-US" sz="2400" dirty="0">
                        <a:latin typeface="楷体" pitchFamily="49" charset="-122"/>
                        <a:ea typeface="楷体" pitchFamily="49" charset="-122"/>
                      </a:endParaRPr>
                    </a:p>
                  </a:txBody>
                  <a:tcPr marL="90000" marR="90000" marT="46800" marB="46800" anchor="ct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printf</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L.a</a:t>
                      </a:r>
                      <a:r>
                        <a:rPr lang="en-US" altLang="zh-CN" sz="2400" dirty="0">
                          <a:solidFill>
                            <a:srgbClr val="1E1CE3"/>
                          </a:solidFill>
                          <a:latin typeface="楷体" pitchFamily="49" charset="-122"/>
                          <a:ea typeface="楷体" pitchFamily="49" charset="-122"/>
                        </a:rPr>
                        <a:t>)}</a:t>
                      </a:r>
                    </a:p>
                  </a:txBody>
                  <a:tcPr marL="90000" marR="90000" marT="46800" marB="46800"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936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L</a:t>
                      </a:r>
                      <a:r>
                        <a:rPr lang="zh-CN" altLang="en-US" sz="2400" dirty="0">
                          <a:solidFill>
                            <a:srgbClr val="1E1CE3"/>
                          </a:solidFill>
                          <a:sym typeface="Symbol" pitchFamily="18" charset="2"/>
                        </a:rPr>
                        <a:t></a:t>
                      </a:r>
                      <a:r>
                        <a:rPr lang="en-US" altLang="zh-CN" sz="2400" dirty="0">
                          <a:solidFill>
                            <a:srgbClr val="1E1CE3"/>
                          </a:solidFill>
                          <a:latin typeface="楷体" pitchFamily="49" charset="-122"/>
                          <a:ea typeface="楷体" pitchFamily="49" charset="-122"/>
                        </a:rPr>
                        <a:t>L</a:t>
                      </a:r>
                      <a:r>
                        <a:rPr lang="en-US" altLang="zh-CN" sz="2400" baseline="-25000" dirty="0">
                          <a:solidFill>
                            <a:srgbClr val="1E1CE3"/>
                          </a:solidFill>
                          <a:latin typeface="楷体" pitchFamily="49" charset="-122"/>
                          <a:ea typeface="楷体" pitchFamily="49" charset="-122"/>
                        </a:rPr>
                        <a:t>1</a:t>
                      </a:r>
                      <a:r>
                        <a:rPr lang="en-US" altLang="zh-CN" sz="2400" dirty="0">
                          <a:solidFill>
                            <a:srgbClr val="1E1CE3"/>
                          </a:solidFill>
                          <a:latin typeface="楷体" pitchFamily="49" charset="-122"/>
                          <a:ea typeface="楷体" pitchFamily="49" charset="-122"/>
                        </a:rPr>
                        <a:t>B</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L.a</a:t>
                      </a:r>
                      <a:r>
                        <a:rPr lang="en-US" altLang="zh-CN" sz="2400" dirty="0">
                          <a:solidFill>
                            <a:srgbClr val="1E1CE3"/>
                          </a:solidFill>
                          <a:latin typeface="楷体" pitchFamily="49" charset="-122"/>
                          <a:ea typeface="楷体" pitchFamily="49" charset="-122"/>
                        </a:rPr>
                        <a:t>=L</a:t>
                      </a:r>
                      <a:r>
                        <a:rPr lang="en-US" altLang="zh-CN" sz="2400" baseline="-25000" dirty="0">
                          <a:solidFill>
                            <a:srgbClr val="1E1CE3"/>
                          </a:solidFill>
                          <a:latin typeface="楷体" pitchFamily="49" charset="-122"/>
                          <a:ea typeface="楷体" pitchFamily="49" charset="-122"/>
                        </a:rPr>
                        <a:t>1</a:t>
                      </a:r>
                      <a:r>
                        <a:rPr lang="en-US" altLang="zh-CN" sz="2400" dirty="0">
                          <a:solidFill>
                            <a:srgbClr val="1E1CE3"/>
                          </a:solidFill>
                          <a:latin typeface="楷体" pitchFamily="49" charset="-122"/>
                          <a:ea typeface="楷体" pitchFamily="49" charset="-122"/>
                        </a:rPr>
                        <a:t>.a*2+B.a}</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93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L</a:t>
                      </a:r>
                      <a:r>
                        <a:rPr lang="zh-CN" altLang="en-US" sz="2400" dirty="0">
                          <a:solidFill>
                            <a:srgbClr val="1E1CE3"/>
                          </a:solidFill>
                          <a:sym typeface="Symbol" pitchFamily="18" charset="2"/>
                        </a:rPr>
                        <a:t></a:t>
                      </a:r>
                      <a:r>
                        <a:rPr lang="en-US" altLang="zh-CN" sz="2400" dirty="0">
                          <a:solidFill>
                            <a:srgbClr val="1E1CE3"/>
                          </a:solidFill>
                          <a:latin typeface="楷体" pitchFamily="49" charset="-122"/>
                          <a:ea typeface="楷体" pitchFamily="49" charset="-122"/>
                        </a:rPr>
                        <a:t>B</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L.a</a:t>
                      </a: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B.a</a:t>
                      </a:r>
                      <a:r>
                        <a:rPr lang="en-US" altLang="zh-CN" sz="2400" dirty="0">
                          <a:solidFill>
                            <a:srgbClr val="1E1CE3"/>
                          </a:solidFill>
                          <a:latin typeface="楷体" pitchFamily="49" charset="-122"/>
                          <a:ea typeface="楷体" pitchFamily="49" charset="-122"/>
                        </a:rPr>
                        <a:t>}</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936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B</a:t>
                      </a:r>
                      <a:r>
                        <a:rPr lang="zh-CN" altLang="en-US" sz="2400" dirty="0">
                          <a:solidFill>
                            <a:srgbClr val="1E1CE3"/>
                          </a:solidFill>
                          <a:sym typeface="Symbol" pitchFamily="18" charset="2"/>
                        </a:rPr>
                        <a:t></a:t>
                      </a:r>
                      <a:r>
                        <a:rPr lang="en-US" altLang="zh-CN" sz="2400" dirty="0">
                          <a:solidFill>
                            <a:srgbClr val="1E1CE3"/>
                          </a:solidFill>
                          <a:latin typeface="楷体" pitchFamily="49" charset="-122"/>
                          <a:ea typeface="楷体" pitchFamily="49" charset="-122"/>
                        </a:rPr>
                        <a:t>0</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B.a</a:t>
                      </a:r>
                      <a:r>
                        <a:rPr lang="en-US" altLang="zh-CN" sz="2400" dirty="0">
                          <a:solidFill>
                            <a:srgbClr val="1E1CE3"/>
                          </a:solidFill>
                          <a:latin typeface="楷体" pitchFamily="49" charset="-122"/>
                          <a:ea typeface="楷体" pitchFamily="49" charset="-122"/>
                        </a:rPr>
                        <a:t>=0}</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936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B</a:t>
                      </a:r>
                      <a:r>
                        <a:rPr lang="zh-CN" altLang="en-US" sz="2400" dirty="0">
                          <a:solidFill>
                            <a:srgbClr val="1E1CE3"/>
                          </a:solidFill>
                          <a:sym typeface="Symbol" pitchFamily="18" charset="2"/>
                        </a:rPr>
                        <a:t></a:t>
                      </a:r>
                      <a:r>
                        <a:rPr lang="en-US" altLang="zh-CN" sz="2400" dirty="0">
                          <a:solidFill>
                            <a:srgbClr val="1E1CE3"/>
                          </a:solidFill>
                          <a:latin typeface="楷体" pitchFamily="49" charset="-122"/>
                          <a:ea typeface="楷体" pitchFamily="49" charset="-122"/>
                        </a:rPr>
                        <a:t>1</a:t>
                      </a:r>
                      <a:endParaRPr lang="zh-CN" altLang="en-US" sz="24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1E1CE3"/>
                          </a:solidFill>
                          <a:latin typeface="楷体" pitchFamily="49" charset="-122"/>
                          <a:ea typeface="楷体" pitchFamily="49" charset="-122"/>
                        </a:rPr>
                        <a:t>{</a:t>
                      </a:r>
                      <a:r>
                        <a:rPr lang="en-US" altLang="zh-CN" sz="2400" dirty="0" err="1">
                          <a:solidFill>
                            <a:srgbClr val="1E1CE3"/>
                          </a:solidFill>
                          <a:latin typeface="楷体" pitchFamily="49" charset="-122"/>
                          <a:ea typeface="楷体" pitchFamily="49" charset="-122"/>
                        </a:rPr>
                        <a:t>B.a</a:t>
                      </a:r>
                      <a:r>
                        <a:rPr lang="en-US" altLang="zh-CN" sz="2400" dirty="0">
                          <a:solidFill>
                            <a:srgbClr val="1E1CE3"/>
                          </a:solidFill>
                          <a:latin typeface="楷体" pitchFamily="49" charset="-122"/>
                          <a:ea typeface="楷体" pitchFamily="49" charset="-122"/>
                        </a:rPr>
                        <a:t>=1}</a:t>
                      </a:r>
                      <a:endParaRPr lang="zh-CN" altLang="en-US" sz="24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7" name="圆角矩形 6"/>
          <p:cNvSpPr/>
          <p:nvPr/>
        </p:nvSpPr>
        <p:spPr>
          <a:xfrm>
            <a:off x="5940152" y="4365104"/>
            <a:ext cx="2088232"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sz="2000" dirty="0">
                <a:solidFill>
                  <a:schemeClr val="tx1"/>
                </a:solidFill>
                <a:latin typeface="楷体" pitchFamily="49" charset="-122"/>
                <a:ea typeface="楷体" pitchFamily="49" charset="-122"/>
              </a:rPr>
              <a:t>一遍扫描之：</a:t>
            </a:r>
            <a:endParaRPr lang="en-US" altLang="zh-CN" sz="2000" dirty="0">
              <a:solidFill>
                <a:schemeClr val="tx1"/>
              </a:solidFill>
              <a:latin typeface="楷体" pitchFamily="49" charset="-122"/>
              <a:ea typeface="楷体" pitchFamily="49" charset="-122"/>
            </a:endParaRPr>
          </a:p>
          <a:p>
            <a:pPr>
              <a:lnSpc>
                <a:spcPct val="110000"/>
              </a:lnSpc>
              <a:spcAft>
                <a:spcPts val="600"/>
              </a:spcAft>
            </a:pPr>
            <a:r>
              <a:rPr lang="zh-CN" altLang="en-US" sz="2000" dirty="0">
                <a:solidFill>
                  <a:schemeClr val="tx1"/>
                </a:solidFill>
                <a:latin typeface="楷体" pitchFamily="49" charset="-122"/>
                <a:ea typeface="楷体" pitchFamily="49" charset="-122"/>
              </a:rPr>
              <a:t>自下而上分析中同时计算语义值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36" y="219985"/>
            <a:ext cx="7886700" cy="607330"/>
          </a:xfrm>
        </p:spPr>
        <p:txBody>
          <a:bodyPr/>
          <a:lstStyle/>
          <a:p>
            <a:r>
              <a:rPr lang="zh-CN" altLang="en-US" dirty="0">
                <a:solidFill>
                  <a:srgbClr val="FF0000"/>
                </a:solidFill>
              </a:rPr>
              <a:t>例题（续）</a:t>
            </a:r>
          </a:p>
        </p:txBody>
      </p:sp>
      <p:sp>
        <p:nvSpPr>
          <p:cNvPr id="3" name="内容占位符 2"/>
          <p:cNvSpPr>
            <a:spLocks noGrp="1"/>
          </p:cNvSpPr>
          <p:nvPr>
            <p:ph idx="1"/>
          </p:nvPr>
        </p:nvSpPr>
        <p:spPr>
          <a:xfrm>
            <a:off x="410938" y="1041860"/>
            <a:ext cx="8384721" cy="612775"/>
          </a:xfrm>
        </p:spPr>
        <p:txBody>
          <a:bodyPr/>
          <a:lstStyle/>
          <a:p>
            <a:pPr>
              <a:buNone/>
            </a:pPr>
            <a:r>
              <a:rPr lang="en-US" altLang="zh-CN" sz="2500" dirty="0"/>
              <a:t>2</a:t>
            </a:r>
            <a:r>
              <a:rPr lang="zh-CN" altLang="en-US" sz="2500" dirty="0"/>
              <a:t>、给出前页属性文法输入串</a:t>
            </a:r>
            <a:r>
              <a:rPr lang="en-US" altLang="zh-CN" sz="2500" dirty="0"/>
              <a:t>1101</a:t>
            </a:r>
            <a:r>
              <a:rPr lang="zh-CN" altLang="en-US" sz="2500" dirty="0"/>
              <a:t>的</a:t>
            </a:r>
            <a:r>
              <a:rPr lang="zh-CN" altLang="en-US" sz="2500" dirty="0">
                <a:solidFill>
                  <a:srgbClr val="C00000"/>
                </a:solidFill>
              </a:rPr>
              <a:t>带注释的语法树</a:t>
            </a:r>
            <a:r>
              <a:rPr lang="zh-CN" altLang="en-US" sz="2500" dirty="0"/>
              <a:t>。</a:t>
            </a:r>
          </a:p>
        </p:txBody>
      </p:sp>
      <p:sp>
        <p:nvSpPr>
          <p:cNvPr id="4" name="灯片编号占位符 3"/>
          <p:cNvSpPr>
            <a:spLocks noGrp="1"/>
          </p:cNvSpPr>
          <p:nvPr>
            <p:ph type="sldNum" sz="quarter" idx="12"/>
          </p:nvPr>
        </p:nvSpPr>
        <p:spPr>
          <a:xfrm>
            <a:off x="7866742" y="6356350"/>
            <a:ext cx="648607" cy="365125"/>
          </a:xfrm>
        </p:spPr>
        <p:txBody>
          <a:bodyPr/>
          <a:lstStyle/>
          <a:p>
            <a:pPr>
              <a:defRPr/>
            </a:pPr>
            <a:fld id="{8465E9D2-AF38-408B-950D-8AFF0F97D13E}" type="slidenum">
              <a:rPr lang="zh-CN" altLang="en-US" smtClean="0"/>
              <a:pPr>
                <a:defRPr/>
              </a:pPr>
              <a:t>26</a:t>
            </a:fld>
            <a:endParaRPr lang="zh-CN" altLang="en-US"/>
          </a:p>
        </p:txBody>
      </p:sp>
      <p:grpSp>
        <p:nvGrpSpPr>
          <p:cNvPr id="33" name="组合 32"/>
          <p:cNvGrpSpPr/>
          <p:nvPr/>
        </p:nvGrpSpPr>
        <p:grpSpPr>
          <a:xfrm>
            <a:off x="4225390" y="1679093"/>
            <a:ext cx="3658978" cy="4611107"/>
            <a:chOff x="2376565" y="1679093"/>
            <a:chExt cx="3658978" cy="4611107"/>
          </a:xfrm>
        </p:grpSpPr>
        <p:sp>
          <p:nvSpPr>
            <p:cNvPr id="11" name="Rectangle 4"/>
            <p:cNvSpPr>
              <a:spLocks noChangeArrowheads="1"/>
            </p:cNvSpPr>
            <p:nvPr/>
          </p:nvSpPr>
          <p:spPr bwMode="auto">
            <a:xfrm>
              <a:off x="4558945" y="1679093"/>
              <a:ext cx="898429" cy="400110"/>
            </a:xfrm>
            <a:prstGeom prst="rect">
              <a:avLst/>
            </a:prstGeom>
            <a:noFill/>
            <a:ln w="9525">
              <a:noFill/>
              <a:miter lim="800000"/>
              <a:headEnd/>
              <a:tailEnd/>
            </a:ln>
            <a:effectLst/>
          </p:spPr>
          <p:txBody>
            <a:bodyPr wrap="square" anchor="ctr">
              <a:spAutoFit/>
            </a:bodyPr>
            <a:lstStyle/>
            <a:p>
              <a:pPr algn="ctr">
                <a:buClrTx/>
                <a:buSzTx/>
                <a:buFontTx/>
                <a:buNone/>
              </a:pPr>
              <a:r>
                <a:rPr kumimoji="1" lang="en-US" altLang="zh-CN" sz="2000" dirty="0">
                  <a:latin typeface="Times New Roman" pitchFamily="18" charset="0"/>
                  <a:ea typeface="宋体" pitchFamily="2" charset="-122"/>
                </a:rPr>
                <a:t>13</a:t>
              </a:r>
              <a:endParaRPr kumimoji="1" lang="en-US" altLang="zh-CN" sz="2000" b="0" dirty="0">
                <a:latin typeface="Times New Roman" pitchFamily="18" charset="0"/>
                <a:ea typeface="宋体" pitchFamily="2" charset="-122"/>
              </a:endParaRPr>
            </a:p>
          </p:txBody>
        </p:sp>
        <p:sp>
          <p:nvSpPr>
            <p:cNvPr id="14" name="Rectangle 7"/>
            <p:cNvSpPr>
              <a:spLocks noChangeArrowheads="1"/>
            </p:cNvSpPr>
            <p:nvPr/>
          </p:nvSpPr>
          <p:spPr bwMode="auto">
            <a:xfrm>
              <a:off x="4525788" y="2328613"/>
              <a:ext cx="920445"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err="1">
                  <a:latin typeface="Times New Roman" pitchFamily="18" charset="0"/>
                  <a:ea typeface="宋体" pitchFamily="2" charset="-122"/>
                </a:rPr>
                <a:t>L.a</a:t>
              </a:r>
              <a:r>
                <a:rPr kumimoji="1" lang="en-US" altLang="zh-CN" sz="2000" b="0" dirty="0">
                  <a:latin typeface="Times New Roman" pitchFamily="18" charset="0"/>
                  <a:ea typeface="宋体" pitchFamily="2" charset="-122"/>
                </a:rPr>
                <a:t>=13</a:t>
              </a:r>
            </a:p>
          </p:txBody>
        </p:sp>
        <p:sp>
          <p:nvSpPr>
            <p:cNvPr id="15" name="Rectangle 9"/>
            <p:cNvSpPr>
              <a:spLocks noChangeArrowheads="1"/>
            </p:cNvSpPr>
            <p:nvPr/>
          </p:nvSpPr>
          <p:spPr bwMode="auto">
            <a:xfrm>
              <a:off x="3047794" y="3758254"/>
              <a:ext cx="792205"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err="1">
                  <a:latin typeface="Times New Roman" pitchFamily="18" charset="0"/>
                  <a:ea typeface="宋体" pitchFamily="2" charset="-122"/>
                </a:rPr>
                <a:t>L.a</a:t>
              </a:r>
              <a:r>
                <a:rPr kumimoji="1" lang="en-US" altLang="zh-CN" sz="2000" b="0" dirty="0">
                  <a:latin typeface="Times New Roman" pitchFamily="18" charset="0"/>
                  <a:ea typeface="宋体" pitchFamily="2" charset="-122"/>
                </a:rPr>
                <a:t>=3</a:t>
              </a:r>
            </a:p>
          </p:txBody>
        </p:sp>
        <p:sp>
          <p:nvSpPr>
            <p:cNvPr id="16" name="Rectangle 10"/>
            <p:cNvSpPr>
              <a:spLocks noChangeArrowheads="1"/>
            </p:cNvSpPr>
            <p:nvPr/>
          </p:nvSpPr>
          <p:spPr bwMode="auto">
            <a:xfrm>
              <a:off x="3594974" y="4444053"/>
              <a:ext cx="918075" cy="400110"/>
            </a:xfrm>
            <a:prstGeom prst="rect">
              <a:avLst/>
            </a:prstGeom>
            <a:noFill/>
            <a:ln w="9525">
              <a:noFill/>
              <a:miter lim="800000"/>
              <a:headEnd/>
              <a:tailEnd/>
            </a:ln>
            <a:effectLst/>
          </p:spPr>
          <p:txBody>
            <a:bodyPr wrap="square" anchor="ctr">
              <a:spAutoFit/>
            </a:bodyPr>
            <a:lstStyle/>
            <a:p>
              <a:pPr algn="ctr">
                <a:buClrTx/>
                <a:buSzTx/>
                <a:buFontTx/>
                <a:buNone/>
              </a:pPr>
              <a:r>
                <a:rPr kumimoji="1" lang="en-US" altLang="zh-CN" sz="2000" dirty="0" err="1">
                  <a:latin typeface="Times New Roman" pitchFamily="18" charset="0"/>
                  <a:ea typeface="宋体" pitchFamily="2" charset="-122"/>
                </a:rPr>
                <a:t>B.a</a:t>
              </a:r>
              <a:r>
                <a:rPr kumimoji="1" lang="en-US" altLang="zh-CN" sz="2000" dirty="0">
                  <a:latin typeface="Times New Roman" pitchFamily="18" charset="0"/>
                  <a:ea typeface="宋体" pitchFamily="2" charset="-122"/>
                </a:rPr>
                <a:t>=1</a:t>
              </a:r>
              <a:endParaRPr kumimoji="1" lang="en-US" altLang="zh-CN" sz="2000" b="0" dirty="0">
                <a:latin typeface="Times New Roman" pitchFamily="18" charset="0"/>
                <a:ea typeface="宋体" pitchFamily="2" charset="-122"/>
              </a:endParaRPr>
            </a:p>
          </p:txBody>
        </p:sp>
        <p:sp>
          <p:nvSpPr>
            <p:cNvPr id="18" name="Rectangle 17"/>
            <p:cNvSpPr>
              <a:spLocks noChangeArrowheads="1"/>
            </p:cNvSpPr>
            <p:nvPr/>
          </p:nvSpPr>
          <p:spPr bwMode="auto">
            <a:xfrm>
              <a:off x="2391137" y="4447664"/>
              <a:ext cx="918000"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err="1">
                  <a:latin typeface="Times New Roman" pitchFamily="18" charset="0"/>
                  <a:ea typeface="宋体" pitchFamily="2" charset="-122"/>
                </a:rPr>
                <a:t>L.a</a:t>
              </a:r>
              <a:r>
                <a:rPr kumimoji="1" lang="en-US" altLang="zh-CN" sz="2000" dirty="0">
                  <a:latin typeface="Times New Roman" pitchFamily="18" charset="0"/>
                  <a:ea typeface="宋体" pitchFamily="2" charset="-122"/>
                </a:rPr>
                <a:t>=1</a:t>
              </a:r>
              <a:endParaRPr kumimoji="1" lang="en-US" altLang="zh-CN" sz="2000" b="0" dirty="0">
                <a:latin typeface="Times New Roman" pitchFamily="18" charset="0"/>
                <a:ea typeface="宋体" pitchFamily="2" charset="-122"/>
              </a:endParaRPr>
            </a:p>
          </p:txBody>
        </p:sp>
        <p:sp>
          <p:nvSpPr>
            <p:cNvPr id="19" name="Line 18"/>
            <p:cNvSpPr>
              <a:spLocks noChangeShapeType="1"/>
            </p:cNvSpPr>
            <p:nvPr/>
          </p:nvSpPr>
          <p:spPr bwMode="auto">
            <a:xfrm>
              <a:off x="2846441" y="4848417"/>
              <a:ext cx="0" cy="288000"/>
            </a:xfrm>
            <a:prstGeom prst="line">
              <a:avLst/>
            </a:prstGeom>
            <a:noFill/>
            <a:ln w="9525">
              <a:solidFill>
                <a:schemeClr val="tx1"/>
              </a:solidFill>
              <a:round/>
              <a:headEnd/>
              <a:tailEnd/>
            </a:ln>
            <a:effectLst/>
          </p:spPr>
          <p:txBody>
            <a:bodyPr wrap="none" anchor="ctr"/>
            <a:lstStyle/>
            <a:p>
              <a:endParaRPr lang="zh-CN" altLang="en-US" sz="2000"/>
            </a:p>
          </p:txBody>
        </p:sp>
        <p:sp>
          <p:nvSpPr>
            <p:cNvPr id="20" name="Rectangle 19"/>
            <p:cNvSpPr>
              <a:spLocks noChangeArrowheads="1"/>
            </p:cNvSpPr>
            <p:nvPr/>
          </p:nvSpPr>
          <p:spPr bwMode="auto">
            <a:xfrm>
              <a:off x="2376565" y="5140723"/>
              <a:ext cx="918000"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err="1">
                  <a:latin typeface="Times New Roman" pitchFamily="18" charset="0"/>
                  <a:ea typeface="宋体" pitchFamily="2" charset="-122"/>
                </a:rPr>
                <a:t>B.a</a:t>
              </a:r>
              <a:r>
                <a:rPr kumimoji="1" lang="en-US" altLang="zh-CN" sz="2000" b="0" dirty="0">
                  <a:latin typeface="Times New Roman" pitchFamily="18" charset="0"/>
                  <a:ea typeface="宋体" pitchFamily="2" charset="-122"/>
                </a:rPr>
                <a:t>=1</a:t>
              </a:r>
            </a:p>
          </p:txBody>
        </p:sp>
        <p:sp>
          <p:nvSpPr>
            <p:cNvPr id="21" name="Rectangle 22"/>
            <p:cNvSpPr>
              <a:spLocks noChangeArrowheads="1"/>
            </p:cNvSpPr>
            <p:nvPr/>
          </p:nvSpPr>
          <p:spPr bwMode="auto">
            <a:xfrm>
              <a:off x="5228912" y="3019851"/>
              <a:ext cx="806631"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err="1">
                  <a:latin typeface="Times New Roman" pitchFamily="18" charset="0"/>
                  <a:ea typeface="宋体" pitchFamily="2" charset="-122"/>
                </a:rPr>
                <a:t>B.a</a:t>
              </a:r>
              <a:r>
                <a:rPr kumimoji="1" lang="en-US" altLang="zh-CN" sz="2000" b="0" dirty="0">
                  <a:latin typeface="Times New Roman" pitchFamily="18" charset="0"/>
                  <a:ea typeface="宋体" pitchFamily="2" charset="-122"/>
                </a:rPr>
                <a:t>=1</a:t>
              </a:r>
              <a:endParaRPr kumimoji="1" lang="en-US" altLang="zh-CN" sz="2000" b="0" baseline="-25000" dirty="0">
                <a:latin typeface="Times New Roman" pitchFamily="18" charset="0"/>
                <a:ea typeface="宋体" pitchFamily="2" charset="-122"/>
              </a:endParaRPr>
            </a:p>
          </p:txBody>
        </p:sp>
        <p:sp>
          <p:nvSpPr>
            <p:cNvPr id="9" name="Line 18"/>
            <p:cNvSpPr>
              <a:spLocks noChangeShapeType="1"/>
            </p:cNvSpPr>
            <p:nvPr/>
          </p:nvSpPr>
          <p:spPr bwMode="auto">
            <a:xfrm>
              <a:off x="4071968" y="4848439"/>
              <a:ext cx="0" cy="381000"/>
            </a:xfrm>
            <a:prstGeom prst="line">
              <a:avLst/>
            </a:prstGeom>
            <a:noFill/>
            <a:ln w="9525">
              <a:solidFill>
                <a:schemeClr val="tx1"/>
              </a:solidFill>
              <a:round/>
              <a:headEnd/>
              <a:tailEnd/>
            </a:ln>
            <a:effectLst/>
          </p:spPr>
          <p:txBody>
            <a:bodyPr wrap="none" anchor="ctr"/>
            <a:lstStyle/>
            <a:p>
              <a:endParaRPr lang="zh-CN" altLang="en-US" sz="2000"/>
            </a:p>
          </p:txBody>
        </p:sp>
        <p:sp>
          <p:nvSpPr>
            <p:cNvPr id="10" name="Line 18"/>
            <p:cNvSpPr>
              <a:spLocks noChangeShapeType="1"/>
            </p:cNvSpPr>
            <p:nvPr/>
          </p:nvSpPr>
          <p:spPr bwMode="auto">
            <a:xfrm>
              <a:off x="4986990" y="2076448"/>
              <a:ext cx="0" cy="252000"/>
            </a:xfrm>
            <a:prstGeom prst="line">
              <a:avLst/>
            </a:prstGeom>
            <a:noFill/>
            <a:ln w="9525">
              <a:solidFill>
                <a:schemeClr val="tx1"/>
              </a:solidFill>
              <a:round/>
              <a:headEnd/>
              <a:tailEnd/>
            </a:ln>
            <a:effectLst/>
          </p:spPr>
          <p:txBody>
            <a:bodyPr wrap="none" anchor="ctr"/>
            <a:lstStyle/>
            <a:p>
              <a:endParaRPr lang="zh-CN" altLang="en-US" sz="2000"/>
            </a:p>
          </p:txBody>
        </p:sp>
        <p:sp>
          <p:nvSpPr>
            <p:cNvPr id="24" name="Rectangle 9"/>
            <p:cNvSpPr>
              <a:spLocks noChangeArrowheads="1"/>
            </p:cNvSpPr>
            <p:nvPr/>
          </p:nvSpPr>
          <p:spPr bwMode="auto">
            <a:xfrm>
              <a:off x="3896874" y="3019851"/>
              <a:ext cx="792205"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err="1">
                  <a:latin typeface="Times New Roman" pitchFamily="18" charset="0"/>
                  <a:ea typeface="宋体" pitchFamily="2" charset="-122"/>
                </a:rPr>
                <a:t>L.a</a:t>
              </a:r>
              <a:r>
                <a:rPr kumimoji="1" lang="en-US" altLang="zh-CN" sz="2000" b="0" dirty="0">
                  <a:latin typeface="Times New Roman" pitchFamily="18" charset="0"/>
                  <a:ea typeface="宋体" pitchFamily="2" charset="-122"/>
                </a:rPr>
                <a:t>=6</a:t>
              </a:r>
            </a:p>
          </p:txBody>
        </p:sp>
        <p:sp>
          <p:nvSpPr>
            <p:cNvPr id="25" name="Rectangle 9"/>
            <p:cNvSpPr>
              <a:spLocks noChangeArrowheads="1"/>
            </p:cNvSpPr>
            <p:nvPr/>
          </p:nvSpPr>
          <p:spPr bwMode="auto">
            <a:xfrm>
              <a:off x="4557314" y="3758254"/>
              <a:ext cx="806631"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err="1">
                  <a:latin typeface="Times New Roman" pitchFamily="18" charset="0"/>
                  <a:ea typeface="宋体" pitchFamily="2" charset="-122"/>
                </a:rPr>
                <a:t>B.a</a:t>
              </a:r>
              <a:r>
                <a:rPr kumimoji="1" lang="en-US" altLang="zh-CN" sz="2000" dirty="0">
                  <a:latin typeface="Times New Roman" pitchFamily="18" charset="0"/>
                  <a:ea typeface="宋体" pitchFamily="2" charset="-122"/>
                </a:rPr>
                <a:t>=0</a:t>
              </a:r>
              <a:endParaRPr kumimoji="1" lang="en-US" altLang="zh-CN" sz="2000" b="0" dirty="0">
                <a:latin typeface="Times New Roman" pitchFamily="18" charset="0"/>
                <a:ea typeface="宋体" pitchFamily="2" charset="-122"/>
              </a:endParaRPr>
            </a:p>
          </p:txBody>
        </p:sp>
        <p:sp>
          <p:nvSpPr>
            <p:cNvPr id="26" name="Rectangle 9"/>
            <p:cNvSpPr>
              <a:spLocks noChangeArrowheads="1"/>
            </p:cNvSpPr>
            <p:nvPr/>
          </p:nvSpPr>
          <p:spPr bwMode="auto">
            <a:xfrm>
              <a:off x="5477274" y="3787292"/>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Times New Roman" pitchFamily="18" charset="0"/>
                  <a:ea typeface="宋体" pitchFamily="2" charset="-122"/>
                </a:rPr>
                <a:t>1</a:t>
              </a:r>
            </a:p>
          </p:txBody>
        </p:sp>
        <p:sp>
          <p:nvSpPr>
            <p:cNvPr id="27" name="Line 18"/>
            <p:cNvSpPr>
              <a:spLocks noChangeShapeType="1"/>
            </p:cNvSpPr>
            <p:nvPr/>
          </p:nvSpPr>
          <p:spPr bwMode="auto">
            <a:xfrm flipH="1">
              <a:off x="2830266" y="5542862"/>
              <a:ext cx="1636" cy="369450"/>
            </a:xfrm>
            <a:prstGeom prst="line">
              <a:avLst/>
            </a:prstGeom>
            <a:noFill/>
            <a:ln w="9525">
              <a:solidFill>
                <a:schemeClr val="tx1"/>
              </a:solidFill>
              <a:round/>
              <a:headEnd/>
              <a:tailEnd/>
            </a:ln>
            <a:effectLst/>
          </p:spPr>
          <p:txBody>
            <a:bodyPr wrap="none" anchor="ctr"/>
            <a:lstStyle/>
            <a:p>
              <a:endParaRPr lang="zh-CN" altLang="en-US" sz="2000"/>
            </a:p>
          </p:txBody>
        </p:sp>
        <p:sp>
          <p:nvSpPr>
            <p:cNvPr id="28" name="Line 18"/>
            <p:cNvSpPr>
              <a:spLocks noChangeShapeType="1"/>
            </p:cNvSpPr>
            <p:nvPr/>
          </p:nvSpPr>
          <p:spPr bwMode="auto">
            <a:xfrm>
              <a:off x="4980005" y="4159241"/>
              <a:ext cx="0" cy="381000"/>
            </a:xfrm>
            <a:prstGeom prst="line">
              <a:avLst/>
            </a:prstGeom>
            <a:noFill/>
            <a:ln w="9525">
              <a:solidFill>
                <a:schemeClr val="tx1"/>
              </a:solidFill>
              <a:round/>
              <a:headEnd/>
              <a:tailEnd/>
            </a:ln>
            <a:effectLst/>
          </p:spPr>
          <p:txBody>
            <a:bodyPr wrap="none" anchor="ctr"/>
            <a:lstStyle/>
            <a:p>
              <a:endParaRPr lang="zh-CN" altLang="en-US" sz="2000"/>
            </a:p>
          </p:txBody>
        </p:sp>
        <p:sp>
          <p:nvSpPr>
            <p:cNvPr id="29" name="Line 18"/>
            <p:cNvSpPr>
              <a:spLocks noChangeShapeType="1"/>
            </p:cNvSpPr>
            <p:nvPr/>
          </p:nvSpPr>
          <p:spPr bwMode="auto">
            <a:xfrm>
              <a:off x="5633602" y="3423778"/>
              <a:ext cx="0" cy="381000"/>
            </a:xfrm>
            <a:prstGeom prst="line">
              <a:avLst/>
            </a:prstGeom>
            <a:noFill/>
            <a:ln w="9525">
              <a:solidFill>
                <a:schemeClr val="tx1"/>
              </a:solidFill>
              <a:round/>
              <a:headEnd/>
              <a:tailEnd/>
            </a:ln>
            <a:effectLst/>
          </p:spPr>
          <p:txBody>
            <a:bodyPr wrap="none" anchor="ctr"/>
            <a:lstStyle/>
            <a:p>
              <a:endParaRPr lang="zh-CN" altLang="en-US" sz="2000"/>
            </a:p>
          </p:txBody>
        </p:sp>
        <p:sp>
          <p:nvSpPr>
            <p:cNvPr id="30" name="Rectangle 9"/>
            <p:cNvSpPr>
              <a:spLocks noChangeArrowheads="1"/>
            </p:cNvSpPr>
            <p:nvPr/>
          </p:nvSpPr>
          <p:spPr bwMode="auto">
            <a:xfrm>
              <a:off x="4825946" y="4520261"/>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Times New Roman" pitchFamily="18" charset="0"/>
                  <a:ea typeface="宋体" pitchFamily="2" charset="-122"/>
                </a:rPr>
                <a:t>0</a:t>
              </a:r>
            </a:p>
          </p:txBody>
        </p:sp>
        <p:sp>
          <p:nvSpPr>
            <p:cNvPr id="31" name="Rectangle 9"/>
            <p:cNvSpPr>
              <a:spLocks noChangeArrowheads="1"/>
            </p:cNvSpPr>
            <p:nvPr/>
          </p:nvSpPr>
          <p:spPr bwMode="auto">
            <a:xfrm>
              <a:off x="3925165" y="5202426"/>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dirty="0">
                  <a:latin typeface="Times New Roman" pitchFamily="18" charset="0"/>
                  <a:ea typeface="宋体" pitchFamily="2" charset="-122"/>
                </a:rPr>
                <a:t>1</a:t>
              </a:r>
              <a:endParaRPr kumimoji="1" lang="en-US" altLang="zh-CN" sz="2000" b="0" dirty="0">
                <a:latin typeface="Times New Roman" pitchFamily="18" charset="0"/>
                <a:ea typeface="宋体" pitchFamily="2" charset="-122"/>
              </a:endParaRPr>
            </a:p>
          </p:txBody>
        </p:sp>
        <p:sp>
          <p:nvSpPr>
            <p:cNvPr id="32" name="Rectangle 9"/>
            <p:cNvSpPr>
              <a:spLocks noChangeArrowheads="1"/>
            </p:cNvSpPr>
            <p:nvPr/>
          </p:nvSpPr>
          <p:spPr bwMode="auto">
            <a:xfrm>
              <a:off x="2677845" y="5890090"/>
              <a:ext cx="312906" cy="400110"/>
            </a:xfrm>
            <a:prstGeom prst="rect">
              <a:avLst/>
            </a:prstGeom>
            <a:noFill/>
            <a:ln w="9525">
              <a:noFill/>
              <a:miter lim="800000"/>
              <a:headEnd/>
              <a:tailEnd/>
            </a:ln>
            <a:effectLst/>
          </p:spPr>
          <p:txBody>
            <a:bodyPr wrap="none" anchor="ctr">
              <a:spAutoFit/>
            </a:bodyPr>
            <a:lstStyle/>
            <a:p>
              <a:pPr algn="ctr">
                <a:buClrTx/>
                <a:buSzTx/>
                <a:buFontTx/>
                <a:buNone/>
              </a:pPr>
              <a:r>
                <a:rPr kumimoji="1" lang="en-US" altLang="zh-CN" sz="2000" b="0" dirty="0">
                  <a:latin typeface="Times New Roman" pitchFamily="18" charset="0"/>
                  <a:ea typeface="宋体" pitchFamily="2" charset="-122"/>
                </a:rPr>
                <a:t>1</a:t>
              </a:r>
            </a:p>
          </p:txBody>
        </p:sp>
        <p:cxnSp>
          <p:nvCxnSpPr>
            <p:cNvPr id="37" name="直接连接符 36"/>
            <p:cNvCxnSpPr/>
            <p:nvPr/>
          </p:nvCxnSpPr>
          <p:spPr>
            <a:xfrm rot="-2520000">
              <a:off x="4300740" y="2926266"/>
              <a:ext cx="5760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520000">
              <a:off x="5106282" y="2926266"/>
              <a:ext cx="5760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2520000">
              <a:off x="3538742" y="3615695"/>
              <a:ext cx="5760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2520000">
              <a:off x="2754976" y="4326895"/>
              <a:ext cx="5760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520000">
              <a:off x="4401616" y="3600455"/>
              <a:ext cx="5760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2520000">
              <a:off x="3473430" y="4326895"/>
              <a:ext cx="5760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4" name="表格 33"/>
          <p:cNvGraphicFramePr>
            <a:graphicFrameLocks noGrp="1"/>
          </p:cNvGraphicFramePr>
          <p:nvPr/>
        </p:nvGraphicFramePr>
        <p:xfrm>
          <a:off x="467544" y="1844825"/>
          <a:ext cx="3528392" cy="2448274"/>
        </p:xfrm>
        <a:graphic>
          <a:graphicData uri="http://schemas.openxmlformats.org/drawingml/2006/table">
            <a:tbl>
              <a:tblPr/>
              <a:tblGrid>
                <a:gridCol w="1317564">
                  <a:extLst>
                    <a:ext uri="{9D8B030D-6E8A-4147-A177-3AD203B41FA5}">
                      <a16:colId xmlns:a16="http://schemas.microsoft.com/office/drawing/2014/main" val="20000"/>
                    </a:ext>
                  </a:extLst>
                </a:gridCol>
                <a:gridCol w="2210828">
                  <a:extLst>
                    <a:ext uri="{9D8B030D-6E8A-4147-A177-3AD203B41FA5}">
                      <a16:colId xmlns:a16="http://schemas.microsoft.com/office/drawing/2014/main" val="20001"/>
                    </a:ext>
                  </a:extLst>
                </a:gridCol>
              </a:tblGrid>
              <a:tr h="489655">
                <a:tc>
                  <a:txBody>
                    <a:bodyPr/>
                    <a:lstStyle/>
                    <a:p>
                      <a:pPr algn="l"/>
                      <a:r>
                        <a:rPr lang="en-US" altLang="zh-CN" sz="2000" dirty="0">
                          <a:solidFill>
                            <a:srgbClr val="1E1CE3"/>
                          </a:solidFill>
                          <a:latin typeface="楷体" pitchFamily="49" charset="-122"/>
                          <a:ea typeface="楷体" pitchFamily="49" charset="-122"/>
                        </a:rPr>
                        <a:t>S</a:t>
                      </a:r>
                      <a:r>
                        <a:rPr lang="zh-CN" altLang="en-US" sz="2000" dirty="0">
                          <a:solidFill>
                            <a:srgbClr val="1E1CE3"/>
                          </a:solidFill>
                          <a:latin typeface="楷体" pitchFamily="49" charset="-122"/>
                          <a:ea typeface="楷体" pitchFamily="49" charset="-122"/>
                          <a:sym typeface="Symbol" pitchFamily="18" charset="2"/>
                        </a:rPr>
                        <a:t></a:t>
                      </a:r>
                      <a:r>
                        <a:rPr lang="en-US" altLang="zh-CN" sz="2000" dirty="0">
                          <a:solidFill>
                            <a:srgbClr val="1E1CE3"/>
                          </a:solidFill>
                          <a:latin typeface="楷体" pitchFamily="49" charset="-122"/>
                          <a:ea typeface="楷体" pitchFamily="49" charset="-122"/>
                        </a:rPr>
                        <a:t>L</a:t>
                      </a:r>
                      <a:endParaRPr lang="zh-CN" altLang="en-US" sz="2000" dirty="0">
                        <a:latin typeface="楷体" pitchFamily="49" charset="-122"/>
                        <a:ea typeface="楷体" pitchFamily="49" charset="-122"/>
                      </a:endParaRPr>
                    </a:p>
                  </a:txBody>
                  <a:tcPr marL="90000" marR="90000" marT="46800" marB="46800" anchor="ct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a:t>
                      </a:r>
                      <a:r>
                        <a:rPr lang="en-US" altLang="zh-CN" sz="2000" dirty="0" err="1">
                          <a:solidFill>
                            <a:srgbClr val="1E1CE3"/>
                          </a:solidFill>
                          <a:latin typeface="楷体" pitchFamily="49" charset="-122"/>
                          <a:ea typeface="楷体" pitchFamily="49" charset="-122"/>
                        </a:rPr>
                        <a:t>printf</a:t>
                      </a:r>
                      <a:r>
                        <a:rPr lang="en-US" altLang="zh-CN" sz="2000" dirty="0">
                          <a:solidFill>
                            <a:srgbClr val="1E1CE3"/>
                          </a:solidFill>
                          <a:latin typeface="楷体" pitchFamily="49" charset="-122"/>
                          <a:ea typeface="楷体" pitchFamily="49" charset="-122"/>
                        </a:rPr>
                        <a:t>(</a:t>
                      </a:r>
                      <a:r>
                        <a:rPr lang="en-US" altLang="zh-CN" sz="2000" dirty="0" err="1">
                          <a:solidFill>
                            <a:srgbClr val="1E1CE3"/>
                          </a:solidFill>
                          <a:latin typeface="楷体" pitchFamily="49" charset="-122"/>
                          <a:ea typeface="楷体" pitchFamily="49" charset="-122"/>
                        </a:rPr>
                        <a:t>L.a</a:t>
                      </a:r>
                      <a:r>
                        <a:rPr lang="en-US" altLang="zh-CN" sz="2000" dirty="0">
                          <a:solidFill>
                            <a:srgbClr val="1E1CE3"/>
                          </a:solidFill>
                          <a:latin typeface="楷体" pitchFamily="49" charset="-122"/>
                          <a:ea typeface="楷体" pitchFamily="49" charset="-122"/>
                        </a:rPr>
                        <a:t>)}</a:t>
                      </a:r>
                    </a:p>
                  </a:txBody>
                  <a:tcPr marL="90000" marR="90000" marT="46800" marB="46800"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r h="489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L</a:t>
                      </a:r>
                      <a:r>
                        <a:rPr lang="zh-CN" altLang="en-US" sz="2000" dirty="0">
                          <a:solidFill>
                            <a:srgbClr val="1E1CE3"/>
                          </a:solidFill>
                          <a:sym typeface="Symbol" pitchFamily="18" charset="2"/>
                        </a:rPr>
                        <a:t></a:t>
                      </a:r>
                      <a:r>
                        <a:rPr lang="en-US" altLang="zh-CN" sz="2000" dirty="0">
                          <a:solidFill>
                            <a:srgbClr val="1E1CE3"/>
                          </a:solidFill>
                          <a:latin typeface="楷体" pitchFamily="49" charset="-122"/>
                          <a:ea typeface="楷体" pitchFamily="49" charset="-122"/>
                        </a:rPr>
                        <a:t>L</a:t>
                      </a:r>
                      <a:r>
                        <a:rPr lang="en-US" altLang="zh-CN" sz="2000" baseline="-25000" dirty="0">
                          <a:solidFill>
                            <a:srgbClr val="1E1CE3"/>
                          </a:solidFill>
                          <a:latin typeface="楷体" pitchFamily="49" charset="-122"/>
                          <a:ea typeface="楷体" pitchFamily="49" charset="-122"/>
                        </a:rPr>
                        <a:t>1</a:t>
                      </a:r>
                      <a:r>
                        <a:rPr lang="en-US" altLang="zh-CN" sz="2000" dirty="0">
                          <a:solidFill>
                            <a:srgbClr val="1E1CE3"/>
                          </a:solidFill>
                          <a:latin typeface="楷体" pitchFamily="49" charset="-122"/>
                          <a:ea typeface="楷体" pitchFamily="49" charset="-122"/>
                        </a:rPr>
                        <a:t>B</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a:t>
                      </a:r>
                      <a:r>
                        <a:rPr lang="en-US" altLang="zh-CN" sz="2000" dirty="0" err="1">
                          <a:solidFill>
                            <a:srgbClr val="1E1CE3"/>
                          </a:solidFill>
                          <a:latin typeface="楷体" pitchFamily="49" charset="-122"/>
                          <a:ea typeface="楷体" pitchFamily="49" charset="-122"/>
                        </a:rPr>
                        <a:t>L.a</a:t>
                      </a:r>
                      <a:r>
                        <a:rPr lang="en-US" altLang="zh-CN" sz="2000" dirty="0">
                          <a:solidFill>
                            <a:srgbClr val="1E1CE3"/>
                          </a:solidFill>
                          <a:latin typeface="楷体" pitchFamily="49" charset="-122"/>
                          <a:ea typeface="楷体" pitchFamily="49" charset="-122"/>
                        </a:rPr>
                        <a:t>=L</a:t>
                      </a:r>
                      <a:r>
                        <a:rPr lang="en-US" altLang="zh-CN" sz="2000" baseline="-25000" dirty="0">
                          <a:solidFill>
                            <a:srgbClr val="1E1CE3"/>
                          </a:solidFill>
                          <a:latin typeface="楷体" pitchFamily="49" charset="-122"/>
                          <a:ea typeface="楷体" pitchFamily="49" charset="-122"/>
                        </a:rPr>
                        <a:t>1</a:t>
                      </a:r>
                      <a:r>
                        <a:rPr lang="en-US" altLang="zh-CN" sz="2000" dirty="0">
                          <a:solidFill>
                            <a:srgbClr val="1E1CE3"/>
                          </a:solidFill>
                          <a:latin typeface="楷体" pitchFamily="49" charset="-122"/>
                          <a:ea typeface="楷体" pitchFamily="49" charset="-122"/>
                        </a:rPr>
                        <a:t>.a*2+B.a}</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4896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L</a:t>
                      </a:r>
                      <a:r>
                        <a:rPr lang="zh-CN" altLang="en-US" sz="2000" dirty="0">
                          <a:solidFill>
                            <a:srgbClr val="1E1CE3"/>
                          </a:solidFill>
                          <a:sym typeface="Symbol" pitchFamily="18" charset="2"/>
                        </a:rPr>
                        <a:t></a:t>
                      </a:r>
                      <a:r>
                        <a:rPr lang="en-US" altLang="zh-CN" sz="2000" dirty="0">
                          <a:solidFill>
                            <a:srgbClr val="1E1CE3"/>
                          </a:solidFill>
                          <a:latin typeface="楷体" pitchFamily="49" charset="-122"/>
                          <a:ea typeface="楷体" pitchFamily="49" charset="-122"/>
                        </a:rPr>
                        <a:t>B</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a:t>
                      </a:r>
                      <a:r>
                        <a:rPr lang="en-US" altLang="zh-CN" sz="2000" dirty="0" err="1">
                          <a:solidFill>
                            <a:srgbClr val="1E1CE3"/>
                          </a:solidFill>
                          <a:latin typeface="楷体" pitchFamily="49" charset="-122"/>
                          <a:ea typeface="楷体" pitchFamily="49" charset="-122"/>
                        </a:rPr>
                        <a:t>L.a</a:t>
                      </a:r>
                      <a:r>
                        <a:rPr lang="en-US" altLang="zh-CN" sz="2000" dirty="0">
                          <a:solidFill>
                            <a:srgbClr val="1E1CE3"/>
                          </a:solidFill>
                          <a:latin typeface="楷体" pitchFamily="49" charset="-122"/>
                          <a:ea typeface="楷体" pitchFamily="49" charset="-122"/>
                        </a:rPr>
                        <a:t>=</a:t>
                      </a:r>
                      <a:r>
                        <a:rPr lang="en-US" altLang="zh-CN" sz="2000" dirty="0" err="1">
                          <a:solidFill>
                            <a:srgbClr val="1E1CE3"/>
                          </a:solidFill>
                          <a:latin typeface="楷体" pitchFamily="49" charset="-122"/>
                          <a:ea typeface="楷体" pitchFamily="49" charset="-122"/>
                        </a:rPr>
                        <a:t>B.a</a:t>
                      </a:r>
                      <a:r>
                        <a:rPr lang="en-US" altLang="zh-CN" sz="2000" dirty="0">
                          <a:solidFill>
                            <a:srgbClr val="1E1CE3"/>
                          </a:solidFill>
                          <a:latin typeface="楷体" pitchFamily="49" charset="-122"/>
                          <a:ea typeface="楷体" pitchFamily="49" charset="-122"/>
                        </a:rPr>
                        <a:t>}</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489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B</a:t>
                      </a:r>
                      <a:r>
                        <a:rPr lang="zh-CN" altLang="en-US" sz="2000" dirty="0">
                          <a:solidFill>
                            <a:srgbClr val="1E1CE3"/>
                          </a:solidFill>
                          <a:sym typeface="Symbol" pitchFamily="18" charset="2"/>
                        </a:rPr>
                        <a:t></a:t>
                      </a:r>
                      <a:r>
                        <a:rPr lang="en-US" altLang="zh-CN" sz="2000" dirty="0">
                          <a:solidFill>
                            <a:srgbClr val="1E1CE3"/>
                          </a:solidFill>
                          <a:latin typeface="楷体" pitchFamily="49" charset="-122"/>
                          <a:ea typeface="楷体" pitchFamily="49" charset="-122"/>
                        </a:rPr>
                        <a:t>0</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a:t>
                      </a:r>
                      <a:r>
                        <a:rPr lang="en-US" altLang="zh-CN" sz="2000" dirty="0" err="1">
                          <a:solidFill>
                            <a:srgbClr val="1E1CE3"/>
                          </a:solidFill>
                          <a:latin typeface="楷体" pitchFamily="49" charset="-122"/>
                          <a:ea typeface="楷体" pitchFamily="49" charset="-122"/>
                        </a:rPr>
                        <a:t>B.a</a:t>
                      </a:r>
                      <a:r>
                        <a:rPr lang="en-US" altLang="zh-CN" sz="2000" dirty="0">
                          <a:solidFill>
                            <a:srgbClr val="1E1CE3"/>
                          </a:solidFill>
                          <a:latin typeface="楷体" pitchFamily="49" charset="-122"/>
                          <a:ea typeface="楷体" pitchFamily="49" charset="-122"/>
                        </a:rPr>
                        <a:t>=0}</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489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B</a:t>
                      </a:r>
                      <a:r>
                        <a:rPr lang="zh-CN" altLang="en-US" sz="2000" dirty="0">
                          <a:solidFill>
                            <a:srgbClr val="1E1CE3"/>
                          </a:solidFill>
                          <a:sym typeface="Symbol" pitchFamily="18" charset="2"/>
                        </a:rPr>
                        <a:t></a:t>
                      </a:r>
                      <a:r>
                        <a:rPr lang="en-US" altLang="zh-CN" sz="2000" dirty="0">
                          <a:solidFill>
                            <a:srgbClr val="1E1CE3"/>
                          </a:solidFill>
                          <a:latin typeface="楷体" pitchFamily="49" charset="-122"/>
                          <a:ea typeface="楷体" pitchFamily="49" charset="-122"/>
                        </a:rPr>
                        <a:t>1</a:t>
                      </a:r>
                      <a:endParaRPr lang="zh-CN" altLang="en-US" sz="20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1E1CE3"/>
                          </a:solidFill>
                          <a:latin typeface="楷体" pitchFamily="49" charset="-122"/>
                          <a:ea typeface="楷体" pitchFamily="49" charset="-122"/>
                        </a:rPr>
                        <a:t>{</a:t>
                      </a:r>
                      <a:r>
                        <a:rPr lang="en-US" altLang="zh-CN" sz="2000" dirty="0" err="1">
                          <a:solidFill>
                            <a:srgbClr val="1E1CE3"/>
                          </a:solidFill>
                          <a:latin typeface="楷体" pitchFamily="49" charset="-122"/>
                          <a:ea typeface="楷体" pitchFamily="49" charset="-122"/>
                        </a:rPr>
                        <a:t>B.a</a:t>
                      </a:r>
                      <a:r>
                        <a:rPr lang="en-US" altLang="zh-CN" sz="2000" dirty="0">
                          <a:solidFill>
                            <a:srgbClr val="1E1CE3"/>
                          </a:solidFill>
                          <a:latin typeface="楷体" pitchFamily="49" charset="-122"/>
                          <a:ea typeface="楷体" pitchFamily="49" charset="-122"/>
                        </a:rPr>
                        <a:t>=1}</a:t>
                      </a:r>
                      <a:endParaRPr lang="zh-CN" altLang="en-US" sz="2000" dirty="0">
                        <a:solidFill>
                          <a:srgbClr val="1E1CE3"/>
                        </a:solidFill>
                        <a:latin typeface="楷体" pitchFamily="49" charset="-122"/>
                        <a:ea typeface="楷体" pitchFamily="49" charset="-122"/>
                      </a:endParaRP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4693920" y="1402080"/>
            <a:ext cx="4084320" cy="45110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8650" y="365126"/>
            <a:ext cx="7886700" cy="1013732"/>
          </a:xfrm>
        </p:spPr>
        <p:txBody>
          <a:bodyPr/>
          <a:lstStyle/>
          <a:p>
            <a:r>
              <a:rPr lang="zh-CN" altLang="en-US" dirty="0"/>
              <a:t>分析树和抽象语法树</a:t>
            </a:r>
          </a:p>
        </p:txBody>
      </p:sp>
      <p:sp>
        <p:nvSpPr>
          <p:cNvPr id="6" name="灯片编号占位符 5"/>
          <p:cNvSpPr>
            <a:spLocks noGrp="1"/>
          </p:cNvSpPr>
          <p:nvPr>
            <p:ph type="sldNum" sz="quarter" idx="12"/>
          </p:nvPr>
        </p:nvSpPr>
        <p:spPr>
          <a:xfrm>
            <a:off x="7982856" y="6356350"/>
            <a:ext cx="532493" cy="365125"/>
          </a:xfrm>
        </p:spPr>
        <p:txBody>
          <a:bodyPr/>
          <a:lstStyle/>
          <a:p>
            <a:pPr>
              <a:defRPr/>
            </a:pPr>
            <a:fld id="{8465E9D2-AF38-408B-950D-8AFF0F97D13E}" type="slidenum">
              <a:rPr lang="zh-CN" altLang="en-US" smtClean="0"/>
              <a:pPr>
                <a:defRPr/>
              </a:pPr>
              <a:t>27</a:t>
            </a:fld>
            <a:endParaRPr lang="zh-CN" altLang="en-US" dirty="0"/>
          </a:p>
        </p:txBody>
      </p:sp>
      <p:grpSp>
        <p:nvGrpSpPr>
          <p:cNvPr id="48" name="组合 47"/>
          <p:cNvGrpSpPr/>
          <p:nvPr/>
        </p:nvGrpSpPr>
        <p:grpSpPr>
          <a:xfrm>
            <a:off x="362077" y="1665878"/>
            <a:ext cx="8308788" cy="4248690"/>
            <a:chOff x="362077" y="1665878"/>
            <a:chExt cx="8308788" cy="4248690"/>
          </a:xfrm>
        </p:grpSpPr>
        <p:grpSp>
          <p:nvGrpSpPr>
            <p:cNvPr id="3" name="组合 9"/>
            <p:cNvGrpSpPr/>
            <p:nvPr/>
          </p:nvGrpSpPr>
          <p:grpSpPr>
            <a:xfrm>
              <a:off x="1095841" y="5254406"/>
              <a:ext cx="6596746" cy="660162"/>
              <a:chOff x="1386115" y="5167323"/>
              <a:chExt cx="6596746" cy="660162"/>
            </a:xfrm>
          </p:grpSpPr>
          <p:sp>
            <p:nvSpPr>
              <p:cNvPr id="7" name="内容占位符 2"/>
              <p:cNvSpPr txBox="1">
                <a:spLocks/>
              </p:cNvSpPr>
              <p:nvPr/>
            </p:nvSpPr>
            <p:spPr bwMode="auto">
              <a:xfrm>
                <a:off x="1386115" y="5167323"/>
                <a:ext cx="1400629" cy="660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lang="zh-CN" altLang="en-US" sz="2800" dirty="0">
                    <a:solidFill>
                      <a:srgbClr val="1E1CE3"/>
                    </a:solidFill>
                    <a:latin typeface="楷体" pitchFamily="49" charset="-122"/>
                    <a:ea typeface="楷体" pitchFamily="49" charset="-122"/>
                  </a:rPr>
                  <a:t>分析树</a:t>
                </a:r>
                <a:endParaRPr kumimoji="0" lang="zh-CN" altLang="en-US" sz="28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endParaRPr>
              </a:p>
            </p:txBody>
          </p:sp>
          <p:sp>
            <p:nvSpPr>
              <p:cNvPr id="8" name="内容占位符 2"/>
              <p:cNvSpPr txBox="1">
                <a:spLocks/>
              </p:cNvSpPr>
              <p:nvPr/>
            </p:nvSpPr>
            <p:spPr bwMode="auto">
              <a:xfrm>
                <a:off x="5660576" y="5167323"/>
                <a:ext cx="2322285" cy="5803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lang="zh-CN" altLang="en-US" sz="2800" dirty="0">
                    <a:solidFill>
                      <a:srgbClr val="1E1CE3"/>
                    </a:solidFill>
                    <a:latin typeface="楷体" pitchFamily="49" charset="-122"/>
                    <a:ea typeface="楷体" pitchFamily="49" charset="-122"/>
                  </a:rPr>
                  <a:t>抽象语法树</a:t>
                </a:r>
                <a:endParaRPr kumimoji="0" lang="zh-CN" altLang="en-US" sz="28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endParaRPr>
              </a:p>
            </p:txBody>
          </p:sp>
        </p:grpSp>
        <p:grpSp>
          <p:nvGrpSpPr>
            <p:cNvPr id="9" name="组合 8"/>
            <p:cNvGrpSpPr/>
            <p:nvPr/>
          </p:nvGrpSpPr>
          <p:grpSpPr>
            <a:xfrm>
              <a:off x="362077" y="1665878"/>
              <a:ext cx="8308788" cy="3355977"/>
              <a:chOff x="274991" y="548278"/>
              <a:chExt cx="8308788" cy="3355977"/>
            </a:xfrm>
          </p:grpSpPr>
          <p:grpSp>
            <p:nvGrpSpPr>
              <p:cNvPr id="10" name="组合 8"/>
              <p:cNvGrpSpPr/>
              <p:nvPr/>
            </p:nvGrpSpPr>
            <p:grpSpPr>
              <a:xfrm>
                <a:off x="274991" y="548278"/>
                <a:ext cx="3884191" cy="3355977"/>
                <a:chOff x="2607230" y="1090911"/>
                <a:chExt cx="3884191" cy="3355977"/>
              </a:xfrm>
            </p:grpSpPr>
            <p:sp>
              <p:nvSpPr>
                <p:cNvPr id="23" name="椭圆 22"/>
                <p:cNvSpPr/>
                <p:nvPr/>
              </p:nvSpPr>
              <p:spPr>
                <a:xfrm>
                  <a:off x="3848198" y="1090911"/>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E</a:t>
                  </a:r>
                  <a:endParaRPr lang="zh-CN" altLang="en-US" sz="2000" dirty="0">
                    <a:solidFill>
                      <a:schemeClr val="tx1">
                        <a:lumMod val="95000"/>
                        <a:lumOff val="5000"/>
                      </a:schemeClr>
                    </a:solidFill>
                    <a:latin typeface="楷体" pitchFamily="49" charset="-122"/>
                    <a:ea typeface="楷体" pitchFamily="49" charset="-122"/>
                  </a:endParaRPr>
                </a:p>
              </p:txBody>
            </p:sp>
            <p:sp>
              <p:nvSpPr>
                <p:cNvPr id="24" name="椭圆 23"/>
                <p:cNvSpPr/>
                <p:nvPr/>
              </p:nvSpPr>
              <p:spPr>
                <a:xfrm>
                  <a:off x="2607230" y="1836362"/>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E</a:t>
                  </a:r>
                  <a:endParaRPr lang="zh-CN" altLang="en-US" sz="2000" dirty="0">
                    <a:solidFill>
                      <a:schemeClr val="tx1">
                        <a:lumMod val="95000"/>
                        <a:lumOff val="5000"/>
                      </a:schemeClr>
                    </a:solidFill>
                    <a:latin typeface="楷体" pitchFamily="49" charset="-122"/>
                    <a:ea typeface="楷体" pitchFamily="49" charset="-122"/>
                  </a:endParaRPr>
                </a:p>
              </p:txBody>
            </p:sp>
            <p:sp>
              <p:nvSpPr>
                <p:cNvPr id="25" name="椭圆 24"/>
                <p:cNvSpPr/>
                <p:nvPr/>
              </p:nvSpPr>
              <p:spPr>
                <a:xfrm>
                  <a:off x="3848198" y="1836362"/>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a:t>
                  </a:r>
                  <a:endParaRPr lang="zh-CN" altLang="en-US" sz="2000" dirty="0">
                    <a:solidFill>
                      <a:schemeClr val="tx1">
                        <a:lumMod val="95000"/>
                        <a:lumOff val="5000"/>
                      </a:schemeClr>
                    </a:solidFill>
                    <a:latin typeface="楷体" pitchFamily="49" charset="-122"/>
                    <a:ea typeface="楷体" pitchFamily="49" charset="-122"/>
                  </a:endParaRPr>
                </a:p>
              </p:txBody>
            </p:sp>
            <p:sp>
              <p:nvSpPr>
                <p:cNvPr id="26" name="椭圆 12"/>
                <p:cNvSpPr/>
                <p:nvPr/>
              </p:nvSpPr>
              <p:spPr>
                <a:xfrm>
                  <a:off x="2607230" y="2692704"/>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lumMod val="95000"/>
                          <a:lumOff val="5000"/>
                        </a:schemeClr>
                      </a:solidFill>
                      <a:latin typeface="楷体" pitchFamily="49" charset="-122"/>
                      <a:ea typeface="楷体" pitchFamily="49" charset="-122"/>
                    </a:rPr>
                    <a:t>15</a:t>
                  </a:r>
                  <a:endParaRPr lang="zh-CN" altLang="en-US" sz="2000" dirty="0">
                    <a:solidFill>
                      <a:schemeClr val="tx1">
                        <a:lumMod val="95000"/>
                        <a:lumOff val="5000"/>
                      </a:schemeClr>
                    </a:solidFill>
                    <a:latin typeface="楷体" pitchFamily="49" charset="-122"/>
                    <a:ea typeface="楷体" pitchFamily="49" charset="-122"/>
                  </a:endParaRPr>
                </a:p>
              </p:txBody>
            </p:sp>
            <p:sp>
              <p:nvSpPr>
                <p:cNvPr id="27" name="椭圆 26"/>
                <p:cNvSpPr/>
                <p:nvPr/>
              </p:nvSpPr>
              <p:spPr>
                <a:xfrm>
                  <a:off x="5089170" y="1836362"/>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E</a:t>
                  </a:r>
                  <a:endParaRPr lang="zh-CN" altLang="en-US" sz="2000" dirty="0">
                    <a:solidFill>
                      <a:schemeClr val="tx1">
                        <a:lumMod val="95000"/>
                        <a:lumOff val="5000"/>
                      </a:schemeClr>
                    </a:solidFill>
                    <a:latin typeface="楷体" pitchFamily="49" charset="-122"/>
                    <a:ea typeface="楷体" pitchFamily="49" charset="-122"/>
                  </a:endParaRPr>
                </a:p>
              </p:txBody>
            </p:sp>
            <p:sp>
              <p:nvSpPr>
                <p:cNvPr id="28" name="椭圆 27"/>
                <p:cNvSpPr/>
                <p:nvPr/>
              </p:nvSpPr>
              <p:spPr>
                <a:xfrm>
                  <a:off x="5996746" y="2587918"/>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a:t>
                  </a:r>
                  <a:endParaRPr lang="zh-CN" altLang="en-US" sz="2000" dirty="0">
                    <a:solidFill>
                      <a:schemeClr val="tx1">
                        <a:lumMod val="95000"/>
                        <a:lumOff val="5000"/>
                      </a:schemeClr>
                    </a:solidFill>
                    <a:latin typeface="楷体" pitchFamily="49" charset="-122"/>
                    <a:ea typeface="楷体" pitchFamily="49" charset="-122"/>
                  </a:endParaRPr>
                </a:p>
              </p:txBody>
            </p:sp>
            <p:sp>
              <p:nvSpPr>
                <p:cNvPr id="29" name="椭圆 28"/>
                <p:cNvSpPr/>
                <p:nvPr/>
              </p:nvSpPr>
              <p:spPr>
                <a:xfrm>
                  <a:off x="4127178" y="2587918"/>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a:t>
                  </a:r>
                  <a:endParaRPr lang="zh-CN" altLang="en-US" sz="2000" dirty="0">
                    <a:solidFill>
                      <a:schemeClr val="tx1">
                        <a:lumMod val="95000"/>
                        <a:lumOff val="5000"/>
                      </a:schemeClr>
                    </a:solidFill>
                    <a:latin typeface="楷体" pitchFamily="49" charset="-122"/>
                    <a:ea typeface="楷体" pitchFamily="49" charset="-122"/>
                  </a:endParaRPr>
                </a:p>
              </p:txBody>
            </p:sp>
            <p:sp>
              <p:nvSpPr>
                <p:cNvPr id="30" name="椭圆 29"/>
                <p:cNvSpPr/>
                <p:nvPr/>
              </p:nvSpPr>
              <p:spPr>
                <a:xfrm>
                  <a:off x="5093933" y="2587918"/>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E</a:t>
                  </a:r>
                  <a:endParaRPr lang="zh-CN" altLang="en-US" sz="2000" dirty="0">
                    <a:solidFill>
                      <a:schemeClr val="tx1">
                        <a:lumMod val="95000"/>
                        <a:lumOff val="5000"/>
                      </a:schemeClr>
                    </a:solidFill>
                    <a:latin typeface="楷体" pitchFamily="49" charset="-122"/>
                    <a:ea typeface="楷体" pitchFamily="49" charset="-122"/>
                  </a:endParaRPr>
                </a:p>
              </p:txBody>
            </p:sp>
            <p:sp>
              <p:nvSpPr>
                <p:cNvPr id="31" name="椭圆 30"/>
                <p:cNvSpPr/>
                <p:nvPr/>
              </p:nvSpPr>
              <p:spPr>
                <a:xfrm>
                  <a:off x="5872908" y="3342645"/>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E</a:t>
                  </a:r>
                  <a:endParaRPr lang="zh-CN" altLang="en-US" sz="2000" dirty="0">
                    <a:solidFill>
                      <a:schemeClr val="tx1">
                        <a:lumMod val="95000"/>
                        <a:lumOff val="5000"/>
                      </a:schemeClr>
                    </a:solidFill>
                    <a:latin typeface="楷体" pitchFamily="49" charset="-122"/>
                    <a:ea typeface="楷体" pitchFamily="49" charset="-122"/>
                  </a:endParaRPr>
                </a:p>
              </p:txBody>
            </p:sp>
            <p:sp>
              <p:nvSpPr>
                <p:cNvPr id="32" name="椭圆 31"/>
                <p:cNvSpPr/>
                <p:nvPr/>
              </p:nvSpPr>
              <p:spPr>
                <a:xfrm>
                  <a:off x="4284357" y="3342645"/>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E</a:t>
                  </a:r>
                  <a:endParaRPr lang="zh-CN" altLang="en-US" sz="2000" dirty="0">
                    <a:solidFill>
                      <a:schemeClr val="tx1">
                        <a:lumMod val="95000"/>
                        <a:lumOff val="5000"/>
                      </a:schemeClr>
                    </a:solidFill>
                    <a:latin typeface="楷体" pitchFamily="49" charset="-122"/>
                    <a:ea typeface="楷体" pitchFamily="49" charset="-122"/>
                  </a:endParaRPr>
                </a:p>
              </p:txBody>
            </p:sp>
            <p:sp>
              <p:nvSpPr>
                <p:cNvPr id="33" name="椭圆 32"/>
                <p:cNvSpPr/>
                <p:nvPr/>
              </p:nvSpPr>
              <p:spPr>
                <a:xfrm>
                  <a:off x="5089170" y="3342645"/>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a:t>
                  </a:r>
                  <a:endParaRPr lang="zh-CN" altLang="en-US" sz="2000" dirty="0">
                    <a:solidFill>
                      <a:schemeClr val="tx1">
                        <a:lumMod val="95000"/>
                        <a:lumOff val="5000"/>
                      </a:schemeClr>
                    </a:solidFill>
                    <a:latin typeface="楷体" pitchFamily="49" charset="-122"/>
                    <a:ea typeface="楷体" pitchFamily="49" charset="-122"/>
                  </a:endParaRPr>
                </a:p>
              </p:txBody>
            </p:sp>
            <p:sp>
              <p:nvSpPr>
                <p:cNvPr id="34" name="椭圆 33"/>
                <p:cNvSpPr/>
                <p:nvPr/>
              </p:nvSpPr>
              <p:spPr>
                <a:xfrm>
                  <a:off x="5868145" y="4117105"/>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4</a:t>
                  </a:r>
                  <a:endParaRPr lang="zh-CN" altLang="en-US" sz="2000" dirty="0">
                    <a:solidFill>
                      <a:schemeClr val="tx1">
                        <a:lumMod val="95000"/>
                        <a:lumOff val="5000"/>
                      </a:schemeClr>
                    </a:solidFill>
                    <a:latin typeface="楷体" pitchFamily="49" charset="-122"/>
                    <a:ea typeface="楷体" pitchFamily="49" charset="-122"/>
                  </a:endParaRPr>
                </a:p>
              </p:txBody>
            </p:sp>
            <p:sp>
              <p:nvSpPr>
                <p:cNvPr id="35" name="椭圆 34"/>
                <p:cNvSpPr/>
                <p:nvPr/>
              </p:nvSpPr>
              <p:spPr>
                <a:xfrm>
                  <a:off x="4289120" y="4088077"/>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3</a:t>
                  </a:r>
                  <a:endParaRPr lang="zh-CN" altLang="en-US" sz="2000" dirty="0">
                    <a:solidFill>
                      <a:schemeClr val="tx1">
                        <a:lumMod val="95000"/>
                        <a:lumOff val="5000"/>
                      </a:schemeClr>
                    </a:solidFill>
                    <a:latin typeface="楷体" pitchFamily="49" charset="-122"/>
                    <a:ea typeface="楷体" pitchFamily="49" charset="-122"/>
                  </a:endParaRPr>
                </a:p>
              </p:txBody>
            </p:sp>
            <p:cxnSp>
              <p:nvCxnSpPr>
                <p:cNvPr id="36" name="直接箭头连接符 35"/>
                <p:cNvCxnSpPr>
                  <a:stCxn id="23" idx="3"/>
                  <a:endCxn id="24" idx="0"/>
                </p:cNvCxnSpPr>
                <p:nvPr/>
              </p:nvCxnSpPr>
              <p:spPr>
                <a:xfrm flipH="1">
                  <a:off x="2854568" y="1372398"/>
                  <a:ext cx="1066074" cy="463964"/>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3" idx="4"/>
                </p:cNvCxnSpPr>
                <p:nvPr/>
              </p:nvCxnSpPr>
              <p:spPr>
                <a:xfrm>
                  <a:off x="4095536" y="1420694"/>
                  <a:ext cx="0" cy="432000"/>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3" idx="5"/>
                  <a:endCxn id="27" idx="0"/>
                </p:cNvCxnSpPr>
                <p:nvPr/>
              </p:nvCxnSpPr>
              <p:spPr>
                <a:xfrm>
                  <a:off x="4270429" y="1372398"/>
                  <a:ext cx="1066079" cy="463964"/>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7" idx="3"/>
                  <a:endCxn id="29" idx="0"/>
                </p:cNvCxnSpPr>
                <p:nvPr/>
              </p:nvCxnSpPr>
              <p:spPr>
                <a:xfrm flipH="1">
                  <a:off x="4374516" y="2117849"/>
                  <a:ext cx="787098" cy="470069"/>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7" idx="5"/>
                  <a:endCxn id="28" idx="0"/>
                </p:cNvCxnSpPr>
                <p:nvPr/>
              </p:nvCxnSpPr>
              <p:spPr>
                <a:xfrm>
                  <a:off x="5511401" y="2117849"/>
                  <a:ext cx="732683" cy="470069"/>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0" idx="3"/>
                  <a:endCxn id="32" idx="0"/>
                </p:cNvCxnSpPr>
                <p:nvPr/>
              </p:nvCxnSpPr>
              <p:spPr>
                <a:xfrm flipH="1">
                  <a:off x="4531695" y="2869405"/>
                  <a:ext cx="634682" cy="473240"/>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0" idx="5"/>
                  <a:endCxn id="31" idx="0"/>
                </p:cNvCxnSpPr>
                <p:nvPr/>
              </p:nvCxnSpPr>
              <p:spPr>
                <a:xfrm>
                  <a:off x="5516164" y="2869405"/>
                  <a:ext cx="604082" cy="473240"/>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2854564" y="2158887"/>
                  <a:ext cx="0" cy="533817"/>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343764" y="2166144"/>
                  <a:ext cx="0" cy="432000"/>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334013" y="2917700"/>
                  <a:ext cx="0" cy="432000"/>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4533957" y="3665171"/>
                  <a:ext cx="0" cy="432000"/>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6112989" y="3679686"/>
                  <a:ext cx="0" cy="432000"/>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63"/>
              <p:cNvGrpSpPr/>
              <p:nvPr/>
            </p:nvGrpSpPr>
            <p:grpSpPr>
              <a:xfrm>
                <a:off x="4646951" y="548278"/>
                <a:ext cx="3936828" cy="1826790"/>
                <a:chOff x="4646951" y="548278"/>
                <a:chExt cx="3936828" cy="1826790"/>
              </a:xfrm>
            </p:grpSpPr>
            <p:sp>
              <p:nvSpPr>
                <p:cNvPr id="12" name="椭圆 11"/>
                <p:cNvSpPr/>
                <p:nvPr/>
              </p:nvSpPr>
              <p:spPr>
                <a:xfrm>
                  <a:off x="5940556" y="548278"/>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a:t>
                  </a:r>
                  <a:endParaRPr lang="zh-CN" altLang="en-US" sz="2000" dirty="0">
                    <a:solidFill>
                      <a:schemeClr val="tx1">
                        <a:lumMod val="95000"/>
                        <a:lumOff val="5000"/>
                      </a:schemeClr>
                    </a:solidFill>
                    <a:latin typeface="楷体" pitchFamily="49" charset="-122"/>
                    <a:ea typeface="楷体" pitchFamily="49" charset="-122"/>
                  </a:endParaRPr>
                </a:p>
              </p:txBody>
            </p:sp>
            <p:sp>
              <p:nvSpPr>
                <p:cNvPr id="13" name="椭圆 12"/>
                <p:cNvSpPr/>
                <p:nvPr/>
              </p:nvSpPr>
              <p:spPr>
                <a:xfrm>
                  <a:off x="7181528" y="1293729"/>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a:t>
                  </a:r>
                  <a:endParaRPr lang="zh-CN" altLang="en-US" sz="2000" dirty="0">
                    <a:solidFill>
                      <a:schemeClr val="tx1">
                        <a:lumMod val="95000"/>
                        <a:lumOff val="5000"/>
                      </a:schemeClr>
                    </a:solidFill>
                    <a:latin typeface="楷体" pitchFamily="49" charset="-122"/>
                    <a:ea typeface="楷体" pitchFamily="49" charset="-122"/>
                  </a:endParaRPr>
                </a:p>
              </p:txBody>
            </p:sp>
            <p:sp>
              <p:nvSpPr>
                <p:cNvPr id="14" name="椭圆 13"/>
                <p:cNvSpPr/>
                <p:nvPr/>
              </p:nvSpPr>
              <p:spPr>
                <a:xfrm>
                  <a:off x="8089104" y="2045285"/>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4</a:t>
                  </a:r>
                  <a:endParaRPr lang="zh-CN" altLang="en-US" sz="2000" dirty="0">
                    <a:solidFill>
                      <a:schemeClr val="tx1">
                        <a:lumMod val="95000"/>
                        <a:lumOff val="5000"/>
                      </a:schemeClr>
                    </a:solidFill>
                    <a:latin typeface="楷体" pitchFamily="49" charset="-122"/>
                    <a:ea typeface="楷体" pitchFamily="49" charset="-122"/>
                  </a:endParaRPr>
                </a:p>
              </p:txBody>
            </p:sp>
            <p:sp>
              <p:nvSpPr>
                <p:cNvPr id="15" name="椭圆 14"/>
                <p:cNvSpPr/>
                <p:nvPr/>
              </p:nvSpPr>
              <p:spPr>
                <a:xfrm>
                  <a:off x="6219536" y="2045285"/>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latin typeface="楷体" pitchFamily="49" charset="-122"/>
                      <a:ea typeface="楷体" pitchFamily="49" charset="-122"/>
                    </a:rPr>
                    <a:t>3</a:t>
                  </a:r>
                  <a:endParaRPr lang="zh-CN" altLang="en-US" sz="2000" dirty="0">
                    <a:solidFill>
                      <a:schemeClr val="tx1">
                        <a:lumMod val="95000"/>
                        <a:lumOff val="5000"/>
                      </a:schemeClr>
                    </a:solidFill>
                    <a:latin typeface="楷体" pitchFamily="49" charset="-122"/>
                    <a:ea typeface="楷体" pitchFamily="49" charset="-122"/>
                  </a:endParaRPr>
                </a:p>
              </p:txBody>
            </p:sp>
            <p:cxnSp>
              <p:nvCxnSpPr>
                <p:cNvPr id="16" name="直接箭头连接符 15"/>
                <p:cNvCxnSpPr>
                  <a:stCxn id="12" idx="3"/>
                  <a:endCxn id="21" idx="0"/>
                </p:cNvCxnSpPr>
                <p:nvPr/>
              </p:nvCxnSpPr>
              <p:spPr>
                <a:xfrm flipH="1">
                  <a:off x="4946926" y="829765"/>
                  <a:ext cx="1066074" cy="463964"/>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5"/>
                  <a:endCxn id="13" idx="0"/>
                </p:cNvCxnSpPr>
                <p:nvPr/>
              </p:nvCxnSpPr>
              <p:spPr>
                <a:xfrm>
                  <a:off x="6362787" y="829765"/>
                  <a:ext cx="1066079" cy="463964"/>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5" idx="0"/>
                </p:cNvCxnSpPr>
                <p:nvPr/>
              </p:nvCxnSpPr>
              <p:spPr>
                <a:xfrm flipH="1">
                  <a:off x="6466874" y="1575216"/>
                  <a:ext cx="787098" cy="470069"/>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5"/>
                  <a:endCxn id="14" idx="0"/>
                </p:cNvCxnSpPr>
                <p:nvPr/>
              </p:nvCxnSpPr>
              <p:spPr>
                <a:xfrm>
                  <a:off x="7603759" y="1575216"/>
                  <a:ext cx="732683" cy="470069"/>
                </a:xfrm>
                <a:prstGeom prst="straightConnector1">
                  <a:avLst/>
                </a:prstGeom>
                <a:ln w="19050">
                  <a:solidFill>
                    <a:schemeClr val="tx1">
                      <a:lumMod val="95000"/>
                      <a:lumOff val="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nvGrpSpPr>
                <p:cNvPr id="20" name="组合 62"/>
                <p:cNvGrpSpPr/>
                <p:nvPr/>
              </p:nvGrpSpPr>
              <p:grpSpPr>
                <a:xfrm>
                  <a:off x="4646951" y="1259174"/>
                  <a:ext cx="599607" cy="374754"/>
                  <a:chOff x="4646951" y="1259174"/>
                  <a:chExt cx="599607" cy="374754"/>
                </a:xfrm>
              </p:grpSpPr>
              <p:sp>
                <p:nvSpPr>
                  <p:cNvPr id="21" name="椭圆 20"/>
                  <p:cNvSpPr/>
                  <p:nvPr/>
                </p:nvSpPr>
                <p:spPr>
                  <a:xfrm>
                    <a:off x="4699588" y="1293729"/>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lumMod val="95000"/>
                          <a:lumOff val="5000"/>
                        </a:schemeClr>
                      </a:solidFill>
                      <a:latin typeface="楷体" pitchFamily="49" charset="-122"/>
                      <a:ea typeface="楷体" pitchFamily="49" charset="-122"/>
                    </a:endParaRPr>
                  </a:p>
                </p:txBody>
              </p:sp>
              <p:sp>
                <p:nvSpPr>
                  <p:cNvPr id="22" name="矩形 21"/>
                  <p:cNvSpPr/>
                  <p:nvPr/>
                </p:nvSpPr>
                <p:spPr>
                  <a:xfrm>
                    <a:off x="4646951" y="1259174"/>
                    <a:ext cx="599607" cy="374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15</a:t>
                    </a:r>
                    <a:endParaRPr lang="zh-CN" altLang="en-US" sz="2000" dirty="0">
                      <a:solidFill>
                        <a:schemeClr val="tx1"/>
                      </a:solidFill>
                      <a:latin typeface="楷体" pitchFamily="49" charset="-122"/>
                      <a:ea typeface="楷体" pitchFamily="49" charset="-122"/>
                    </a:endParaRPr>
                  </a:p>
                </p:txBody>
              </p:sp>
            </p:grpSp>
          </p:gr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构造抽象语法树的属性文法</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28</a:t>
            </a:fld>
            <a:endParaRPr lang="zh-CN" altLang="en-US"/>
          </a:p>
        </p:txBody>
      </p:sp>
      <p:graphicFrame>
        <p:nvGraphicFramePr>
          <p:cNvPr id="5" name="表格 4"/>
          <p:cNvGraphicFramePr>
            <a:graphicFrameLocks noGrp="1"/>
          </p:cNvGraphicFramePr>
          <p:nvPr/>
        </p:nvGraphicFramePr>
        <p:xfrm>
          <a:off x="650768" y="1885904"/>
          <a:ext cx="7929796" cy="3657600"/>
        </p:xfrm>
        <a:graphic>
          <a:graphicData uri="http://schemas.openxmlformats.org/drawingml/2006/table">
            <a:tbl>
              <a:tblPr/>
              <a:tblGrid>
                <a:gridCol w="2469807">
                  <a:extLst>
                    <a:ext uri="{9D8B030D-6E8A-4147-A177-3AD203B41FA5}">
                      <a16:colId xmlns:a16="http://schemas.microsoft.com/office/drawing/2014/main" val="20000"/>
                    </a:ext>
                  </a:extLst>
                </a:gridCol>
                <a:gridCol w="5459989">
                  <a:extLst>
                    <a:ext uri="{9D8B030D-6E8A-4147-A177-3AD203B41FA5}">
                      <a16:colId xmlns:a16="http://schemas.microsoft.com/office/drawing/2014/main" val="20001"/>
                    </a:ext>
                  </a:extLst>
                </a:gridCol>
              </a:tblGrid>
              <a:tr h="419725">
                <a:tc>
                  <a:txBody>
                    <a:bodyPr/>
                    <a:lstStyle/>
                    <a:p>
                      <a:pPr algn="ctr"/>
                      <a:r>
                        <a:rPr lang="zh-CN" altLang="en-US" sz="2400" dirty="0">
                          <a:latin typeface="楷体" pitchFamily="49" charset="-122"/>
                          <a:ea typeface="楷体" pitchFamily="49" charset="-122"/>
                        </a:rPr>
                        <a:t>产生式</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语义规则</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9725">
                <a:tc>
                  <a:txBody>
                    <a:bodyPr/>
                    <a:lstStyle/>
                    <a:p>
                      <a:r>
                        <a:rPr lang="en-US" altLang="zh-CN" sz="2400" dirty="0">
                          <a:latin typeface="楷体" pitchFamily="49" charset="-122"/>
                          <a:ea typeface="楷体" pitchFamily="49" charset="-122"/>
                        </a:rPr>
                        <a:t>E</a:t>
                      </a:r>
                      <a:r>
                        <a:rPr lang="zh-CN" altLang="en-US" sz="2400" dirty="0">
                          <a:latin typeface="+mj-ea"/>
                          <a:ea typeface="+mj-ea"/>
                        </a:rPr>
                        <a:t>→</a:t>
                      </a:r>
                      <a:r>
                        <a:rPr lang="en-US" altLang="zh-CN" sz="2400" dirty="0">
                          <a:latin typeface="楷体" pitchFamily="49" charset="-122"/>
                          <a:ea typeface="楷体" pitchFamily="49" charset="-122"/>
                        </a:rPr>
                        <a:t>E</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2400" dirty="0" err="1">
                          <a:latin typeface="楷体" pitchFamily="49" charset="-122"/>
                          <a:ea typeface="楷体" pitchFamily="49" charset="-122"/>
                        </a:rPr>
                        <a:t>E.nptr</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mkNode</a:t>
                      </a:r>
                      <a:r>
                        <a:rPr lang="en-US" altLang="zh-CN" sz="2400" dirty="0">
                          <a:latin typeface="楷体" pitchFamily="49" charset="-122"/>
                          <a:ea typeface="楷体" pitchFamily="49" charset="-122"/>
                        </a:rPr>
                        <a:t>(‘+’,E</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.nptr,T.nptr)</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419725">
                <a:tc>
                  <a:txBody>
                    <a:bodyPr/>
                    <a:lstStyle/>
                    <a:p>
                      <a:r>
                        <a:rPr lang="en-US" altLang="zh-CN" sz="2400" dirty="0">
                          <a:latin typeface="楷体" pitchFamily="49" charset="-122"/>
                          <a:ea typeface="楷体" pitchFamily="49" charset="-122"/>
                        </a:rPr>
                        <a:t>E</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err="1">
                          <a:latin typeface="楷体" pitchFamily="49" charset="-122"/>
                          <a:ea typeface="楷体" pitchFamily="49" charset="-122"/>
                        </a:rPr>
                        <a:t>E.nptr</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T.nptr</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19725">
                <a:tc>
                  <a:txBody>
                    <a:bodyPr/>
                    <a:lstStyle/>
                    <a:p>
                      <a:r>
                        <a:rPr lang="en-US" altLang="zh-CN" sz="2400" dirty="0">
                          <a:latin typeface="楷体" pitchFamily="49" charset="-122"/>
                          <a:ea typeface="楷体" pitchFamily="49" charset="-122"/>
                        </a:rPr>
                        <a:t>T</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*F</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2400" dirty="0" err="1">
                          <a:latin typeface="楷体" pitchFamily="49" charset="-122"/>
                          <a:ea typeface="楷体" pitchFamily="49" charset="-122"/>
                        </a:rPr>
                        <a:t>T.nptr</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mkNode</a:t>
                      </a: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.nptr,F.nptr)</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419725">
                <a:tc>
                  <a:txBody>
                    <a:bodyPr/>
                    <a:lstStyle/>
                    <a:p>
                      <a:r>
                        <a:rPr lang="en-US" altLang="zh-CN" sz="2400" dirty="0">
                          <a:latin typeface="楷体" pitchFamily="49" charset="-122"/>
                          <a:ea typeface="楷体" pitchFamily="49" charset="-122"/>
                        </a:rPr>
                        <a:t>T</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F</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err="1">
                          <a:latin typeface="楷体" pitchFamily="49" charset="-122"/>
                          <a:ea typeface="楷体" pitchFamily="49" charset="-122"/>
                        </a:rPr>
                        <a:t>T.nptr</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F.nptr</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419725">
                <a:tc>
                  <a:txBody>
                    <a:bodyPr/>
                    <a:lstStyle/>
                    <a:p>
                      <a:r>
                        <a:rPr lang="en-US" altLang="zh-CN" sz="2400" dirty="0">
                          <a:latin typeface="楷体" pitchFamily="49" charset="-122"/>
                          <a:ea typeface="楷体" pitchFamily="49" charset="-122"/>
                        </a:rPr>
                        <a:t>F</a:t>
                      </a:r>
                      <a:r>
                        <a:rPr lang="zh-CN" altLang="en-US" sz="2400" kern="1200" dirty="0">
                          <a:solidFill>
                            <a:schemeClr val="dk1"/>
                          </a:solidFill>
                          <a:latin typeface="+mj-ea"/>
                          <a:ea typeface="+mn-ea"/>
                          <a:cs typeface="+mn-cs"/>
                        </a:rPr>
                        <a:t>→ </a:t>
                      </a:r>
                      <a:r>
                        <a:rPr lang="en-US" altLang="zh-CN" sz="2400" dirty="0">
                          <a:latin typeface="楷体" pitchFamily="49" charset="-122"/>
                          <a:ea typeface="楷体" pitchFamily="49" charset="-122"/>
                        </a:rPr>
                        <a:t>(E)</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2400" dirty="0" err="1">
                          <a:latin typeface="楷体" pitchFamily="49" charset="-122"/>
                          <a:ea typeface="楷体" pitchFamily="49" charset="-122"/>
                        </a:rPr>
                        <a:t>F.nptr</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E.nptr</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419725">
                <a:tc>
                  <a:txBody>
                    <a:bodyPr/>
                    <a:lstStyle/>
                    <a:p>
                      <a:r>
                        <a:rPr lang="en-US" altLang="zh-CN" sz="2400" dirty="0">
                          <a:latin typeface="楷体" pitchFamily="49" charset="-122"/>
                          <a:ea typeface="楷体" pitchFamily="49" charset="-122"/>
                        </a:rPr>
                        <a:t>F</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id</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err="1">
                          <a:latin typeface="楷体" pitchFamily="49" charset="-122"/>
                          <a:ea typeface="楷体" pitchFamily="49" charset="-122"/>
                        </a:rPr>
                        <a:t>F.nptr</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mkLeaf</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id,id.entry</a:t>
                      </a: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419725">
                <a:tc>
                  <a:txBody>
                    <a:bodyPr/>
                    <a:lstStyle/>
                    <a:p>
                      <a:r>
                        <a:rPr lang="en-US" altLang="zh-CN" sz="2400" dirty="0">
                          <a:latin typeface="楷体" pitchFamily="49" charset="-122"/>
                          <a:ea typeface="楷体" pitchFamily="49" charset="-122"/>
                        </a:rPr>
                        <a:t>F</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num</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2">
                        <a:lumMod val="40000"/>
                        <a:lumOff val="60000"/>
                      </a:schemeClr>
                    </a:solidFill>
                  </a:tcPr>
                </a:tc>
                <a:tc>
                  <a:txBody>
                    <a:bodyPr/>
                    <a:lstStyle/>
                    <a:p>
                      <a:r>
                        <a:rPr lang="en-US" altLang="zh-CN" sz="2400" dirty="0" err="1">
                          <a:latin typeface="楷体" pitchFamily="49" charset="-122"/>
                          <a:ea typeface="楷体" pitchFamily="49" charset="-122"/>
                        </a:rPr>
                        <a:t>F.nptr</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mkLeaf</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num,num.val</a:t>
                      </a: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999218"/>
          </a:xfrm>
        </p:spPr>
        <p:txBody>
          <a:bodyPr/>
          <a:lstStyle/>
          <a:p>
            <a:r>
              <a:rPr lang="en-US" altLang="zh-CN" dirty="0"/>
              <a:t>a+5*b</a:t>
            </a:r>
            <a:r>
              <a:rPr lang="zh-CN" altLang="en-US" dirty="0"/>
              <a:t>的抽象语法树的构造（续</a:t>
            </a:r>
            <a:r>
              <a:rPr lang="en-US" altLang="zh-CN" dirty="0"/>
              <a:t>1</a:t>
            </a:r>
            <a:r>
              <a:rPr lang="zh-CN" altLang="en-US" dirty="0"/>
              <a:t>）</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29</a:t>
            </a:fld>
            <a:endParaRPr lang="zh-CN" altLang="en-US"/>
          </a:p>
        </p:txBody>
      </p:sp>
      <p:grpSp>
        <p:nvGrpSpPr>
          <p:cNvPr id="76" name="组合 75"/>
          <p:cNvGrpSpPr/>
          <p:nvPr/>
        </p:nvGrpSpPr>
        <p:grpSpPr>
          <a:xfrm>
            <a:off x="252488" y="1746000"/>
            <a:ext cx="8762655" cy="4398282"/>
            <a:chOff x="252488" y="1746000"/>
            <a:chExt cx="8762655" cy="4398282"/>
          </a:xfrm>
        </p:grpSpPr>
        <p:grpSp>
          <p:nvGrpSpPr>
            <p:cNvPr id="71" name="组合 70"/>
            <p:cNvGrpSpPr/>
            <p:nvPr/>
          </p:nvGrpSpPr>
          <p:grpSpPr>
            <a:xfrm>
              <a:off x="252488" y="1746000"/>
              <a:ext cx="8762655" cy="4398282"/>
              <a:chOff x="252488" y="1746000"/>
              <a:chExt cx="8762655" cy="4398282"/>
            </a:xfrm>
          </p:grpSpPr>
          <p:grpSp>
            <p:nvGrpSpPr>
              <p:cNvPr id="3" name="Group 115"/>
              <p:cNvGrpSpPr>
                <a:grpSpLocks/>
              </p:cNvGrpSpPr>
              <p:nvPr/>
            </p:nvGrpSpPr>
            <p:grpSpPr bwMode="auto">
              <a:xfrm>
                <a:off x="252488" y="1746000"/>
                <a:ext cx="8762655" cy="4398282"/>
                <a:chOff x="72" y="1152"/>
                <a:chExt cx="5688" cy="2832"/>
              </a:xfrm>
            </p:grpSpPr>
            <p:sp>
              <p:nvSpPr>
                <p:cNvPr id="6" name="Rectangle 47"/>
                <p:cNvSpPr>
                  <a:spLocks noChangeArrowheads="1"/>
                </p:cNvSpPr>
                <p:nvPr/>
              </p:nvSpPr>
              <p:spPr bwMode="auto">
                <a:xfrm>
                  <a:off x="1586" y="1152"/>
                  <a:ext cx="574" cy="229"/>
                </a:xfrm>
                <a:prstGeom prst="rect">
                  <a:avLst/>
                </a:prstGeom>
                <a:noFill/>
                <a:ln w="9525">
                  <a:noFill/>
                  <a:miter lim="800000"/>
                  <a:headEnd/>
                  <a:tailEnd/>
                </a:ln>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7" name="Rectangle 48"/>
                <p:cNvSpPr>
                  <a:spLocks noChangeArrowheads="1"/>
                </p:cNvSpPr>
                <p:nvPr/>
              </p:nvSpPr>
              <p:spPr bwMode="auto">
                <a:xfrm>
                  <a:off x="3960" y="1513"/>
                  <a:ext cx="552" cy="215"/>
                </a:xfrm>
                <a:prstGeom prst="rect">
                  <a:avLst/>
                </a:prstGeom>
                <a:noFill/>
                <a:ln w="9525">
                  <a:noFill/>
                  <a:miter lim="800000"/>
                  <a:headEnd/>
                  <a:tailEnd/>
                </a:ln>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8" name="Rectangle 49"/>
                <p:cNvSpPr>
                  <a:spLocks noChangeArrowheads="1"/>
                </p:cNvSpPr>
                <p:nvPr/>
              </p:nvSpPr>
              <p:spPr bwMode="auto">
                <a:xfrm>
                  <a:off x="92" y="1584"/>
                  <a:ext cx="554" cy="192"/>
                </a:xfrm>
                <a:prstGeom prst="rect">
                  <a:avLst/>
                </a:prstGeom>
                <a:noFill/>
                <a:ln w="9525">
                  <a:noFill/>
                  <a:miter lim="800000"/>
                  <a:headEnd/>
                  <a:tailEnd/>
                </a:ln>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9" name="Rectangle 50"/>
                <p:cNvSpPr>
                  <a:spLocks noChangeArrowheads="1"/>
                </p:cNvSpPr>
                <p:nvPr/>
              </p:nvSpPr>
              <p:spPr bwMode="auto">
                <a:xfrm>
                  <a:off x="72" y="1920"/>
                  <a:ext cx="612" cy="231"/>
                </a:xfrm>
                <a:prstGeom prst="rect">
                  <a:avLst/>
                </a:prstGeom>
                <a:noFill/>
                <a:ln w="9525">
                  <a:noFill/>
                  <a:miter lim="800000"/>
                  <a:headEnd/>
                  <a:tailEnd/>
                </a:ln>
              </p:spPr>
              <p:txBody>
                <a:bodyPr lIns="18000" tIns="10800" rIns="18000" bIns="10800"/>
                <a:lstStyle/>
                <a:p>
                  <a:pPr algn="just"/>
                  <a:r>
                    <a:rPr lang="en-US" altLang="zh-CN" sz="2400" i="1" dirty="0" err="1"/>
                    <a:t>T</a:t>
                  </a:r>
                  <a:r>
                    <a:rPr lang="en-US" altLang="zh-CN" sz="2400" dirty="0" err="1"/>
                    <a:t>.</a:t>
                  </a:r>
                  <a:r>
                    <a:rPr lang="en-US" altLang="zh-CN" sz="2400" i="1" dirty="0" err="1"/>
                    <a:t>nptr</a:t>
                  </a:r>
                  <a:endParaRPr lang="en-US" altLang="zh-CN" sz="2400" dirty="0"/>
                </a:p>
              </p:txBody>
            </p:sp>
            <p:sp>
              <p:nvSpPr>
                <p:cNvPr id="10" name="Rectangle 51"/>
                <p:cNvSpPr>
                  <a:spLocks noChangeArrowheads="1"/>
                </p:cNvSpPr>
                <p:nvPr/>
              </p:nvSpPr>
              <p:spPr bwMode="auto">
                <a:xfrm>
                  <a:off x="92" y="2256"/>
                  <a:ext cx="575" cy="258"/>
                </a:xfrm>
                <a:prstGeom prst="rect">
                  <a:avLst/>
                </a:prstGeom>
                <a:noFill/>
                <a:ln w="9525">
                  <a:noFill/>
                  <a:miter lim="800000"/>
                  <a:headEnd/>
                  <a:tailEnd/>
                </a:ln>
              </p:spPr>
              <p:txBody>
                <a:bodyPr lIns="18000" tIns="10800" rIns="18000" bIns="10800"/>
                <a:lstStyle/>
                <a:p>
                  <a:pPr algn="just"/>
                  <a:r>
                    <a:rPr lang="en-US" altLang="zh-CN" sz="2400" i="1" dirty="0" err="1"/>
                    <a:t>F</a:t>
                  </a:r>
                  <a:r>
                    <a:rPr lang="en-US" altLang="zh-CN" sz="2400" dirty="0" err="1"/>
                    <a:t>.</a:t>
                  </a:r>
                  <a:r>
                    <a:rPr lang="en-US" altLang="zh-CN" sz="2400" i="1" dirty="0" err="1"/>
                    <a:t>nptr</a:t>
                  </a:r>
                  <a:endParaRPr lang="en-US" altLang="zh-CN" sz="2400" i="1" dirty="0"/>
                </a:p>
              </p:txBody>
            </p:sp>
            <p:sp>
              <p:nvSpPr>
                <p:cNvPr id="11" name="Rectangle 52"/>
                <p:cNvSpPr>
                  <a:spLocks noChangeArrowheads="1"/>
                </p:cNvSpPr>
                <p:nvPr/>
              </p:nvSpPr>
              <p:spPr bwMode="auto">
                <a:xfrm>
                  <a:off x="144" y="2658"/>
                  <a:ext cx="226" cy="200"/>
                </a:xfrm>
                <a:prstGeom prst="rect">
                  <a:avLst/>
                </a:prstGeom>
                <a:noFill/>
                <a:ln w="9525">
                  <a:noFill/>
                  <a:miter lim="800000"/>
                  <a:headEnd/>
                  <a:tailEnd/>
                </a:ln>
              </p:spPr>
              <p:txBody>
                <a:bodyPr lIns="18000" tIns="10800" rIns="18000" bIns="10800"/>
                <a:lstStyle/>
                <a:p>
                  <a:pPr algn="just"/>
                  <a:r>
                    <a:rPr lang="en-US" altLang="zh-CN" sz="2400"/>
                    <a:t>id</a:t>
                  </a:r>
                </a:p>
              </p:txBody>
            </p:sp>
            <p:sp>
              <p:nvSpPr>
                <p:cNvPr id="12" name="Rectangle 53"/>
                <p:cNvSpPr>
                  <a:spLocks noChangeArrowheads="1"/>
                </p:cNvSpPr>
                <p:nvPr/>
              </p:nvSpPr>
              <p:spPr bwMode="auto">
                <a:xfrm>
                  <a:off x="2832" y="1872"/>
                  <a:ext cx="672" cy="216"/>
                </a:xfrm>
                <a:prstGeom prst="rect">
                  <a:avLst/>
                </a:prstGeom>
                <a:noFill/>
                <a:ln w="9525">
                  <a:noFill/>
                  <a:miter lim="800000"/>
                  <a:headEnd/>
                  <a:tailEnd/>
                </a:ln>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13" name="Rectangle 54"/>
                <p:cNvSpPr>
                  <a:spLocks noChangeArrowheads="1"/>
                </p:cNvSpPr>
                <p:nvPr/>
              </p:nvSpPr>
              <p:spPr bwMode="auto">
                <a:xfrm>
                  <a:off x="1565" y="1532"/>
                  <a:ext cx="164" cy="191"/>
                </a:xfrm>
                <a:prstGeom prst="rect">
                  <a:avLst/>
                </a:prstGeom>
                <a:noFill/>
                <a:ln w="9525">
                  <a:noFill/>
                  <a:miter lim="800000"/>
                  <a:headEnd/>
                  <a:tailEnd/>
                </a:ln>
              </p:spPr>
              <p:txBody>
                <a:bodyPr lIns="18000" tIns="10800" rIns="18000" bIns="10800"/>
                <a:lstStyle/>
                <a:p>
                  <a:pPr algn="ctr"/>
                  <a:r>
                    <a:rPr lang="zh-CN" altLang="en-US" sz="2400" dirty="0"/>
                    <a:t>+</a:t>
                  </a:r>
                </a:p>
              </p:txBody>
            </p:sp>
            <p:sp>
              <p:nvSpPr>
                <p:cNvPr id="14" name="Rectangle 55"/>
                <p:cNvSpPr>
                  <a:spLocks noChangeArrowheads="1"/>
                </p:cNvSpPr>
                <p:nvPr/>
              </p:nvSpPr>
              <p:spPr bwMode="auto">
                <a:xfrm>
                  <a:off x="4093" y="1919"/>
                  <a:ext cx="164" cy="191"/>
                </a:xfrm>
                <a:prstGeom prst="rect">
                  <a:avLst/>
                </a:prstGeom>
                <a:noFill/>
                <a:ln w="9525">
                  <a:noFill/>
                  <a:miter lim="800000"/>
                  <a:headEnd/>
                  <a:tailEnd/>
                </a:ln>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15" name="Rectangle 56"/>
                <p:cNvSpPr>
                  <a:spLocks noChangeArrowheads="1"/>
                </p:cNvSpPr>
                <p:nvPr/>
              </p:nvSpPr>
              <p:spPr bwMode="auto">
                <a:xfrm>
                  <a:off x="2880" y="2256"/>
                  <a:ext cx="576" cy="208"/>
                </a:xfrm>
                <a:prstGeom prst="rect">
                  <a:avLst/>
                </a:prstGeom>
                <a:noFill/>
                <a:ln w="9525">
                  <a:noFill/>
                  <a:miter lim="800000"/>
                  <a:headEnd/>
                  <a:tailEnd/>
                </a:ln>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16" name="Rectangle 57"/>
                <p:cNvSpPr>
                  <a:spLocks noChangeArrowheads="1"/>
                </p:cNvSpPr>
                <p:nvPr/>
              </p:nvSpPr>
              <p:spPr bwMode="auto">
                <a:xfrm>
                  <a:off x="5040" y="1862"/>
                  <a:ext cx="576" cy="202"/>
                </a:xfrm>
                <a:prstGeom prst="rect">
                  <a:avLst/>
                </a:prstGeom>
                <a:noFill/>
                <a:ln w="9525">
                  <a:noFill/>
                  <a:miter lim="800000"/>
                  <a:headEnd/>
                  <a:tailEnd/>
                </a:ln>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17" name="Rectangle 58"/>
                <p:cNvSpPr>
                  <a:spLocks noChangeArrowheads="1"/>
                </p:cNvSpPr>
                <p:nvPr/>
              </p:nvSpPr>
              <p:spPr bwMode="auto">
                <a:xfrm>
                  <a:off x="5154" y="2273"/>
                  <a:ext cx="235" cy="217"/>
                </a:xfrm>
                <a:prstGeom prst="rect">
                  <a:avLst/>
                </a:prstGeom>
                <a:noFill/>
                <a:ln w="9525">
                  <a:noFill/>
                  <a:miter lim="800000"/>
                  <a:headEnd/>
                  <a:tailEnd/>
                </a:ln>
              </p:spPr>
              <p:txBody>
                <a:bodyPr lIns="18000" tIns="10800" rIns="18000" bIns="10800"/>
                <a:lstStyle/>
                <a:p>
                  <a:pPr algn="just"/>
                  <a:r>
                    <a:rPr lang="en-US" altLang="zh-CN" sz="2400"/>
                    <a:t>id</a:t>
                  </a:r>
                  <a:endParaRPr lang="en-US" altLang="zh-CN" sz="2400" b="0"/>
                </a:p>
              </p:txBody>
            </p:sp>
            <p:sp>
              <p:nvSpPr>
                <p:cNvPr id="18" name="Rectangle 59"/>
                <p:cNvSpPr>
                  <a:spLocks noChangeArrowheads="1"/>
                </p:cNvSpPr>
                <p:nvPr/>
              </p:nvSpPr>
              <p:spPr bwMode="auto">
                <a:xfrm>
                  <a:off x="2935" y="2616"/>
                  <a:ext cx="421" cy="199"/>
                </a:xfrm>
                <a:prstGeom prst="rect">
                  <a:avLst/>
                </a:prstGeom>
                <a:noFill/>
                <a:ln w="9525">
                  <a:noFill/>
                  <a:miter lim="800000"/>
                  <a:headEnd/>
                  <a:tailEnd/>
                </a:ln>
              </p:spPr>
              <p:txBody>
                <a:bodyPr lIns="18000" tIns="10800" rIns="18000" bIns="10800"/>
                <a:lstStyle/>
                <a:p>
                  <a:pPr algn="just"/>
                  <a:r>
                    <a:rPr lang="en-US" altLang="zh-CN" sz="2400" dirty="0"/>
                    <a:t>num</a:t>
                  </a:r>
                  <a:endParaRPr lang="en-US" altLang="zh-CN" sz="2400" b="0" dirty="0"/>
                </a:p>
              </p:txBody>
            </p:sp>
            <p:sp>
              <p:nvSpPr>
                <p:cNvPr id="19" name="Line 61"/>
                <p:cNvSpPr>
                  <a:spLocks noChangeShapeType="1"/>
                </p:cNvSpPr>
                <p:nvPr/>
              </p:nvSpPr>
              <p:spPr bwMode="auto">
                <a:xfrm flipH="1">
                  <a:off x="267" y="1311"/>
                  <a:ext cx="1266" cy="276"/>
                </a:xfrm>
                <a:prstGeom prst="line">
                  <a:avLst/>
                </a:prstGeom>
                <a:noFill/>
                <a:ln w="25400">
                  <a:solidFill>
                    <a:schemeClr val="tx1"/>
                  </a:solidFill>
                  <a:prstDash val="sysDot"/>
                  <a:round/>
                  <a:headEnd/>
                  <a:tailEnd/>
                </a:ln>
              </p:spPr>
              <p:txBody>
                <a:bodyPr/>
                <a:lstStyle/>
                <a:p>
                  <a:endParaRPr lang="zh-CN" altLang="en-US"/>
                </a:p>
              </p:txBody>
            </p:sp>
            <p:sp>
              <p:nvSpPr>
                <p:cNvPr id="20" name="Line 62"/>
                <p:cNvSpPr>
                  <a:spLocks noChangeShapeType="1"/>
                </p:cNvSpPr>
                <p:nvPr/>
              </p:nvSpPr>
              <p:spPr bwMode="auto">
                <a:xfrm flipH="1">
                  <a:off x="213" y="1801"/>
                  <a:ext cx="0" cy="155"/>
                </a:xfrm>
                <a:prstGeom prst="line">
                  <a:avLst/>
                </a:prstGeom>
                <a:noFill/>
                <a:ln w="25400">
                  <a:solidFill>
                    <a:schemeClr val="tx1"/>
                  </a:solidFill>
                  <a:prstDash val="sysDot"/>
                  <a:round/>
                  <a:headEnd/>
                  <a:tailEnd/>
                </a:ln>
              </p:spPr>
              <p:txBody>
                <a:bodyPr/>
                <a:lstStyle/>
                <a:p>
                  <a:endParaRPr lang="zh-CN" altLang="en-US"/>
                </a:p>
              </p:txBody>
            </p:sp>
            <p:sp>
              <p:nvSpPr>
                <p:cNvPr id="21" name="Line 63"/>
                <p:cNvSpPr>
                  <a:spLocks noChangeShapeType="1"/>
                </p:cNvSpPr>
                <p:nvPr/>
              </p:nvSpPr>
              <p:spPr bwMode="auto">
                <a:xfrm flipH="1">
                  <a:off x="213" y="2156"/>
                  <a:ext cx="0" cy="139"/>
                </a:xfrm>
                <a:prstGeom prst="line">
                  <a:avLst/>
                </a:prstGeom>
                <a:noFill/>
                <a:ln w="25400">
                  <a:solidFill>
                    <a:schemeClr val="tx1"/>
                  </a:solidFill>
                  <a:prstDash val="sysDot"/>
                  <a:round/>
                  <a:headEnd/>
                  <a:tailEnd/>
                </a:ln>
              </p:spPr>
              <p:txBody>
                <a:bodyPr/>
                <a:lstStyle/>
                <a:p>
                  <a:endParaRPr lang="zh-CN" altLang="en-US"/>
                </a:p>
              </p:txBody>
            </p:sp>
            <p:sp>
              <p:nvSpPr>
                <p:cNvPr id="22" name="Line 64"/>
                <p:cNvSpPr>
                  <a:spLocks noChangeShapeType="1"/>
                </p:cNvSpPr>
                <p:nvPr/>
              </p:nvSpPr>
              <p:spPr bwMode="auto">
                <a:xfrm flipH="1">
                  <a:off x="213" y="2524"/>
                  <a:ext cx="0" cy="155"/>
                </a:xfrm>
                <a:prstGeom prst="line">
                  <a:avLst/>
                </a:prstGeom>
                <a:noFill/>
                <a:ln w="25400">
                  <a:solidFill>
                    <a:schemeClr val="tx1"/>
                  </a:solidFill>
                  <a:prstDash val="sysDot"/>
                  <a:round/>
                  <a:headEnd/>
                  <a:tailEnd/>
                </a:ln>
              </p:spPr>
              <p:txBody>
                <a:bodyPr/>
                <a:lstStyle/>
                <a:p>
                  <a:endParaRPr lang="zh-CN" altLang="en-US"/>
                </a:p>
              </p:txBody>
            </p:sp>
            <p:sp>
              <p:nvSpPr>
                <p:cNvPr id="24" name="Line 66"/>
                <p:cNvSpPr>
                  <a:spLocks noChangeShapeType="1"/>
                </p:cNvSpPr>
                <p:nvPr/>
              </p:nvSpPr>
              <p:spPr bwMode="auto">
                <a:xfrm flipH="1">
                  <a:off x="1642" y="1375"/>
                  <a:ext cx="0" cy="202"/>
                </a:xfrm>
                <a:prstGeom prst="line">
                  <a:avLst/>
                </a:prstGeom>
                <a:noFill/>
                <a:ln w="25400">
                  <a:solidFill>
                    <a:schemeClr val="tx1"/>
                  </a:solidFill>
                  <a:prstDash val="sysDot"/>
                  <a:round/>
                  <a:headEnd/>
                  <a:tailEnd/>
                </a:ln>
              </p:spPr>
              <p:txBody>
                <a:bodyPr/>
                <a:lstStyle/>
                <a:p>
                  <a:endParaRPr lang="zh-CN" altLang="en-US"/>
                </a:p>
              </p:txBody>
            </p:sp>
            <p:sp>
              <p:nvSpPr>
                <p:cNvPr id="25" name="Line 67"/>
                <p:cNvSpPr>
                  <a:spLocks noChangeShapeType="1"/>
                </p:cNvSpPr>
                <p:nvPr/>
              </p:nvSpPr>
              <p:spPr bwMode="auto">
                <a:xfrm>
                  <a:off x="4140" y="1767"/>
                  <a:ext cx="0" cy="190"/>
                </a:xfrm>
                <a:prstGeom prst="line">
                  <a:avLst/>
                </a:prstGeom>
                <a:noFill/>
                <a:ln w="25400">
                  <a:solidFill>
                    <a:schemeClr val="tx1"/>
                  </a:solidFill>
                  <a:prstDash val="sysDot"/>
                  <a:round/>
                  <a:headEnd/>
                  <a:tailEnd/>
                </a:ln>
              </p:spPr>
              <p:txBody>
                <a:bodyPr/>
                <a:lstStyle/>
                <a:p>
                  <a:endParaRPr lang="zh-CN" altLang="en-US"/>
                </a:p>
              </p:txBody>
            </p:sp>
            <p:sp>
              <p:nvSpPr>
                <p:cNvPr id="26" name="Line 68"/>
                <p:cNvSpPr>
                  <a:spLocks noChangeShapeType="1"/>
                </p:cNvSpPr>
                <p:nvPr/>
              </p:nvSpPr>
              <p:spPr bwMode="auto">
                <a:xfrm flipH="1">
                  <a:off x="3074" y="1734"/>
                  <a:ext cx="957" cy="202"/>
                </a:xfrm>
                <a:prstGeom prst="line">
                  <a:avLst/>
                </a:prstGeom>
                <a:noFill/>
                <a:ln w="25400">
                  <a:solidFill>
                    <a:schemeClr val="tx1"/>
                  </a:solidFill>
                  <a:prstDash val="sysDot"/>
                  <a:round/>
                  <a:headEnd/>
                  <a:tailEnd/>
                </a:ln>
              </p:spPr>
              <p:txBody>
                <a:bodyPr/>
                <a:lstStyle/>
                <a:p>
                  <a:endParaRPr lang="zh-CN" altLang="en-US"/>
                </a:p>
              </p:txBody>
            </p:sp>
            <p:sp>
              <p:nvSpPr>
                <p:cNvPr id="28" name="Line 70"/>
                <p:cNvSpPr>
                  <a:spLocks noChangeShapeType="1"/>
                </p:cNvSpPr>
                <p:nvPr/>
              </p:nvSpPr>
              <p:spPr bwMode="auto">
                <a:xfrm flipH="1">
                  <a:off x="3106" y="2110"/>
                  <a:ext cx="0" cy="202"/>
                </a:xfrm>
                <a:prstGeom prst="line">
                  <a:avLst/>
                </a:prstGeom>
                <a:noFill/>
                <a:ln w="25400">
                  <a:solidFill>
                    <a:schemeClr val="tx1"/>
                  </a:solidFill>
                  <a:prstDash val="sysDot"/>
                  <a:round/>
                  <a:headEnd/>
                  <a:tailEnd/>
                </a:ln>
              </p:spPr>
              <p:txBody>
                <a:bodyPr/>
                <a:lstStyle/>
                <a:p>
                  <a:endParaRPr lang="zh-CN" altLang="en-US"/>
                </a:p>
              </p:txBody>
            </p:sp>
            <p:sp>
              <p:nvSpPr>
                <p:cNvPr id="29" name="Line 71"/>
                <p:cNvSpPr>
                  <a:spLocks noChangeShapeType="1"/>
                </p:cNvSpPr>
                <p:nvPr/>
              </p:nvSpPr>
              <p:spPr bwMode="auto">
                <a:xfrm flipH="1">
                  <a:off x="3106" y="2477"/>
                  <a:ext cx="0" cy="202"/>
                </a:xfrm>
                <a:prstGeom prst="line">
                  <a:avLst/>
                </a:prstGeom>
                <a:noFill/>
                <a:ln w="25400">
                  <a:solidFill>
                    <a:schemeClr val="tx1"/>
                  </a:solidFill>
                  <a:prstDash val="sysDot"/>
                  <a:round/>
                  <a:headEnd/>
                  <a:tailEnd/>
                </a:ln>
              </p:spPr>
              <p:txBody>
                <a:bodyPr/>
                <a:lstStyle/>
                <a:p>
                  <a:endParaRPr lang="zh-CN" altLang="en-US"/>
                </a:p>
              </p:txBody>
            </p:sp>
            <p:sp>
              <p:nvSpPr>
                <p:cNvPr id="30" name="Line 72"/>
                <p:cNvSpPr>
                  <a:spLocks noChangeShapeType="1"/>
                </p:cNvSpPr>
                <p:nvPr/>
              </p:nvSpPr>
              <p:spPr bwMode="auto">
                <a:xfrm flipH="1">
                  <a:off x="5221" y="2119"/>
                  <a:ext cx="1" cy="202"/>
                </a:xfrm>
                <a:prstGeom prst="line">
                  <a:avLst/>
                </a:prstGeom>
                <a:noFill/>
                <a:ln w="25400">
                  <a:solidFill>
                    <a:schemeClr val="tx1"/>
                  </a:solidFill>
                  <a:prstDash val="sysDot"/>
                  <a:round/>
                  <a:headEnd/>
                  <a:tailEnd/>
                </a:ln>
              </p:spPr>
              <p:txBody>
                <a:bodyPr/>
                <a:lstStyle/>
                <a:p>
                  <a:endParaRPr lang="zh-CN" altLang="en-US"/>
                </a:p>
              </p:txBody>
            </p:sp>
            <p:grpSp>
              <p:nvGrpSpPr>
                <p:cNvPr id="5" name="Group 73"/>
                <p:cNvGrpSpPr>
                  <a:grpSpLocks/>
                </p:cNvGrpSpPr>
                <p:nvPr/>
              </p:nvGrpSpPr>
              <p:grpSpPr bwMode="auto">
                <a:xfrm>
                  <a:off x="825" y="3240"/>
                  <a:ext cx="793" cy="412"/>
                  <a:chOff x="2582" y="5834"/>
                  <a:chExt cx="1156" cy="673"/>
                </a:xfrm>
              </p:grpSpPr>
              <p:sp>
                <p:nvSpPr>
                  <p:cNvPr id="66" name="Rectangle 74"/>
                  <p:cNvSpPr>
                    <a:spLocks noChangeArrowheads="1"/>
                  </p:cNvSpPr>
                  <p:nvPr/>
                </p:nvSpPr>
                <p:spPr bwMode="auto">
                  <a:xfrm>
                    <a:off x="2582" y="5834"/>
                    <a:ext cx="1156" cy="408"/>
                  </a:xfrm>
                  <a:prstGeom prst="rect">
                    <a:avLst/>
                  </a:prstGeom>
                  <a:noFill/>
                  <a:ln w="25400">
                    <a:solidFill>
                      <a:schemeClr val="tx1"/>
                    </a:solidFill>
                    <a:miter lim="800000"/>
                    <a:headEnd/>
                    <a:tailEnd/>
                  </a:ln>
                </p:spPr>
                <p:txBody>
                  <a:bodyPr lIns="90000" tIns="10800" rIns="18000" bIns="10800"/>
                  <a:lstStyle/>
                  <a:p>
                    <a:pPr algn="just"/>
                    <a:r>
                      <a:rPr lang="en-US" altLang="zh-CN" sz="2400"/>
                      <a:t>id</a:t>
                    </a:r>
                  </a:p>
                </p:txBody>
              </p:sp>
              <p:sp>
                <p:nvSpPr>
                  <p:cNvPr id="68" name="Line 76"/>
                  <p:cNvSpPr>
                    <a:spLocks noChangeShapeType="1"/>
                  </p:cNvSpPr>
                  <p:nvPr/>
                </p:nvSpPr>
                <p:spPr bwMode="auto">
                  <a:xfrm>
                    <a:off x="3420" y="6057"/>
                    <a:ext cx="0" cy="450"/>
                  </a:xfrm>
                  <a:prstGeom prst="line">
                    <a:avLst/>
                  </a:prstGeom>
                  <a:noFill/>
                  <a:ln w="25400">
                    <a:solidFill>
                      <a:schemeClr val="tx1"/>
                    </a:solidFill>
                    <a:round/>
                    <a:headEnd type="none" w="med" len="med"/>
                    <a:tailEnd type="triangle" w="med" len="med"/>
                  </a:ln>
                </p:spPr>
                <p:txBody>
                  <a:bodyPr/>
                  <a:lstStyle/>
                  <a:p>
                    <a:endParaRPr lang="zh-CN" altLang="en-US"/>
                  </a:p>
                </p:txBody>
              </p:sp>
            </p:grpSp>
            <p:grpSp>
              <p:nvGrpSpPr>
                <p:cNvPr id="31" name="Group 77"/>
                <p:cNvGrpSpPr>
                  <a:grpSpLocks/>
                </p:cNvGrpSpPr>
                <p:nvPr/>
              </p:nvGrpSpPr>
              <p:grpSpPr bwMode="auto">
                <a:xfrm>
                  <a:off x="4797" y="3250"/>
                  <a:ext cx="793" cy="412"/>
                  <a:chOff x="2582" y="5834"/>
                  <a:chExt cx="1156" cy="673"/>
                </a:xfrm>
              </p:grpSpPr>
              <p:sp>
                <p:nvSpPr>
                  <p:cNvPr id="63" name="Rectangle 78"/>
                  <p:cNvSpPr>
                    <a:spLocks noChangeArrowheads="1"/>
                  </p:cNvSpPr>
                  <p:nvPr/>
                </p:nvSpPr>
                <p:spPr bwMode="auto">
                  <a:xfrm>
                    <a:off x="2582" y="5834"/>
                    <a:ext cx="1156" cy="408"/>
                  </a:xfrm>
                  <a:prstGeom prst="rect">
                    <a:avLst/>
                  </a:prstGeom>
                  <a:noFill/>
                  <a:ln w="25400">
                    <a:solidFill>
                      <a:schemeClr val="tx1"/>
                    </a:solidFill>
                    <a:miter lim="800000"/>
                    <a:headEnd/>
                    <a:tailEnd/>
                  </a:ln>
                </p:spPr>
                <p:txBody>
                  <a:bodyPr lIns="90000" tIns="10800" rIns="18000" bIns="10800"/>
                  <a:lstStyle/>
                  <a:p>
                    <a:pPr algn="just"/>
                    <a:r>
                      <a:rPr lang="en-US" altLang="zh-CN" sz="2400"/>
                      <a:t>id</a:t>
                    </a:r>
                  </a:p>
                </p:txBody>
              </p:sp>
              <p:sp>
                <p:nvSpPr>
                  <p:cNvPr id="65" name="Line 80"/>
                  <p:cNvSpPr>
                    <a:spLocks noChangeShapeType="1"/>
                  </p:cNvSpPr>
                  <p:nvPr/>
                </p:nvSpPr>
                <p:spPr bwMode="auto">
                  <a:xfrm>
                    <a:off x="3420" y="6057"/>
                    <a:ext cx="0" cy="450"/>
                  </a:xfrm>
                  <a:prstGeom prst="line">
                    <a:avLst/>
                  </a:prstGeom>
                  <a:noFill/>
                  <a:ln w="25400">
                    <a:solidFill>
                      <a:schemeClr val="tx1"/>
                    </a:solidFill>
                    <a:round/>
                    <a:headEnd type="none" w="med" len="med"/>
                    <a:tailEnd type="triangle" w="med" len="med"/>
                  </a:ln>
                </p:spPr>
                <p:txBody>
                  <a:bodyPr/>
                  <a:lstStyle/>
                  <a:p>
                    <a:endParaRPr lang="zh-CN" altLang="en-US"/>
                  </a:p>
                </p:txBody>
              </p:sp>
            </p:grpSp>
            <p:grpSp>
              <p:nvGrpSpPr>
                <p:cNvPr id="32" name="Group 81"/>
                <p:cNvGrpSpPr>
                  <a:grpSpLocks/>
                </p:cNvGrpSpPr>
                <p:nvPr/>
              </p:nvGrpSpPr>
              <p:grpSpPr bwMode="auto">
                <a:xfrm>
                  <a:off x="3375" y="3264"/>
                  <a:ext cx="793" cy="249"/>
                  <a:chOff x="6198" y="5980"/>
                  <a:chExt cx="1156" cy="410"/>
                </a:xfrm>
              </p:grpSpPr>
              <p:sp>
                <p:nvSpPr>
                  <p:cNvPr id="61" name="Rectangle 82"/>
                  <p:cNvSpPr>
                    <a:spLocks noChangeArrowheads="1"/>
                  </p:cNvSpPr>
                  <p:nvPr/>
                </p:nvSpPr>
                <p:spPr bwMode="auto">
                  <a:xfrm>
                    <a:off x="6198" y="5980"/>
                    <a:ext cx="1156" cy="410"/>
                  </a:xfrm>
                  <a:prstGeom prst="rect">
                    <a:avLst/>
                  </a:prstGeom>
                  <a:noFill/>
                  <a:ln w="25400">
                    <a:solidFill>
                      <a:schemeClr val="tx1"/>
                    </a:solidFill>
                    <a:miter lim="800000"/>
                    <a:headEnd/>
                    <a:tailEnd/>
                  </a:ln>
                </p:spPr>
                <p:txBody>
                  <a:bodyPr lIns="54000" tIns="10800" rIns="18000" bIns="10800"/>
                  <a:lstStyle/>
                  <a:p>
                    <a:pPr algn="just"/>
                    <a:r>
                      <a:rPr lang="en-US" altLang="zh-CN" sz="2400" dirty="0"/>
                      <a:t>num  5</a:t>
                    </a:r>
                  </a:p>
                </p:txBody>
              </p:sp>
              <p:sp>
                <p:nvSpPr>
                  <p:cNvPr id="62" name="Line 83"/>
                  <p:cNvSpPr>
                    <a:spLocks noChangeShapeType="1"/>
                  </p:cNvSpPr>
                  <p:nvPr/>
                </p:nvSpPr>
                <p:spPr bwMode="auto">
                  <a:xfrm>
                    <a:off x="6877" y="5985"/>
                    <a:ext cx="0" cy="381"/>
                  </a:xfrm>
                  <a:prstGeom prst="line">
                    <a:avLst/>
                  </a:prstGeom>
                  <a:noFill/>
                  <a:ln w="25400">
                    <a:solidFill>
                      <a:schemeClr val="tx1"/>
                    </a:solidFill>
                    <a:prstDash val="dash"/>
                    <a:round/>
                    <a:headEnd/>
                    <a:tailEnd/>
                  </a:ln>
                </p:spPr>
                <p:txBody>
                  <a:bodyPr/>
                  <a:lstStyle/>
                  <a:p>
                    <a:endParaRPr lang="zh-CN" altLang="en-US"/>
                  </a:p>
                </p:txBody>
              </p:sp>
            </p:grpSp>
            <p:grpSp>
              <p:nvGrpSpPr>
                <p:cNvPr id="33" name="Group 84"/>
                <p:cNvGrpSpPr>
                  <a:grpSpLocks/>
                </p:cNvGrpSpPr>
                <p:nvPr/>
              </p:nvGrpSpPr>
              <p:grpSpPr bwMode="auto">
                <a:xfrm>
                  <a:off x="3943" y="2711"/>
                  <a:ext cx="1173" cy="250"/>
                  <a:chOff x="7626" y="5010"/>
                  <a:chExt cx="1710" cy="408"/>
                </a:xfrm>
              </p:grpSpPr>
              <p:sp>
                <p:nvSpPr>
                  <p:cNvPr id="58" name="Rectangle 85"/>
                  <p:cNvSpPr>
                    <a:spLocks noChangeArrowheads="1"/>
                  </p:cNvSpPr>
                  <p:nvPr/>
                </p:nvSpPr>
                <p:spPr bwMode="auto">
                  <a:xfrm>
                    <a:off x="7626" y="5010"/>
                    <a:ext cx="1710" cy="408"/>
                  </a:xfrm>
                  <a:prstGeom prst="rect">
                    <a:avLst/>
                  </a:prstGeom>
                  <a:noFill/>
                  <a:ln w="25400">
                    <a:solidFill>
                      <a:schemeClr val="tx1"/>
                    </a:solidFill>
                    <a:miter lim="800000"/>
                    <a:headEnd/>
                    <a:tailEnd/>
                  </a:ln>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60" name="Line 87"/>
                  <p:cNvSpPr>
                    <a:spLocks noChangeShapeType="1"/>
                  </p:cNvSpPr>
                  <p:nvPr/>
                </p:nvSpPr>
                <p:spPr bwMode="auto">
                  <a:xfrm>
                    <a:off x="8777" y="5010"/>
                    <a:ext cx="0" cy="390"/>
                  </a:xfrm>
                  <a:prstGeom prst="line">
                    <a:avLst/>
                  </a:prstGeom>
                  <a:noFill/>
                  <a:ln w="25400">
                    <a:solidFill>
                      <a:schemeClr val="tx1"/>
                    </a:solidFill>
                    <a:prstDash val="dash"/>
                    <a:round/>
                    <a:headEnd/>
                    <a:tailEnd/>
                  </a:ln>
                </p:spPr>
                <p:txBody>
                  <a:bodyPr/>
                  <a:lstStyle/>
                  <a:p>
                    <a:endParaRPr lang="zh-CN" altLang="en-US"/>
                  </a:p>
                </p:txBody>
              </p:sp>
            </p:grpSp>
            <p:grpSp>
              <p:nvGrpSpPr>
                <p:cNvPr id="34" name="Group 88"/>
                <p:cNvGrpSpPr>
                  <a:grpSpLocks/>
                </p:cNvGrpSpPr>
                <p:nvPr/>
              </p:nvGrpSpPr>
              <p:grpSpPr bwMode="auto">
                <a:xfrm>
                  <a:off x="1496" y="2123"/>
                  <a:ext cx="1172" cy="251"/>
                  <a:chOff x="7626" y="5010"/>
                  <a:chExt cx="1710" cy="408"/>
                </a:xfrm>
              </p:grpSpPr>
              <p:sp>
                <p:nvSpPr>
                  <p:cNvPr id="55" name="Rectangle 89"/>
                  <p:cNvSpPr>
                    <a:spLocks noChangeArrowheads="1"/>
                  </p:cNvSpPr>
                  <p:nvPr/>
                </p:nvSpPr>
                <p:spPr bwMode="auto">
                  <a:xfrm>
                    <a:off x="7626" y="5010"/>
                    <a:ext cx="1710" cy="408"/>
                  </a:xfrm>
                  <a:prstGeom prst="rect">
                    <a:avLst/>
                  </a:prstGeom>
                  <a:noFill/>
                  <a:ln w="25400">
                    <a:solidFill>
                      <a:schemeClr val="tx1"/>
                    </a:solidFill>
                    <a:miter lim="800000"/>
                    <a:headEnd/>
                    <a:tailEnd/>
                  </a:ln>
                </p:spPr>
                <p:txBody>
                  <a:bodyPr lIns="126000" tIns="10800" rIns="18000" bIns="10800"/>
                  <a:lstStyle/>
                  <a:p>
                    <a:pPr algn="just"/>
                    <a:r>
                      <a:rPr lang="zh-CN" altLang="en-US" sz="2400">
                        <a:latin typeface="宋体" charset="-122"/>
                      </a:rPr>
                      <a:t>+</a:t>
                    </a:r>
                  </a:p>
                </p:txBody>
              </p:sp>
              <p:sp>
                <p:nvSpPr>
                  <p:cNvPr id="57" name="Line 91"/>
                  <p:cNvSpPr>
                    <a:spLocks noChangeShapeType="1"/>
                  </p:cNvSpPr>
                  <p:nvPr/>
                </p:nvSpPr>
                <p:spPr bwMode="auto">
                  <a:xfrm>
                    <a:off x="8777" y="5010"/>
                    <a:ext cx="0" cy="390"/>
                  </a:xfrm>
                  <a:prstGeom prst="line">
                    <a:avLst/>
                  </a:prstGeom>
                  <a:noFill/>
                  <a:ln w="25400">
                    <a:solidFill>
                      <a:schemeClr val="tx1"/>
                    </a:solidFill>
                    <a:prstDash val="dash"/>
                    <a:round/>
                    <a:headEnd/>
                    <a:tailEnd/>
                  </a:ln>
                </p:spPr>
                <p:txBody>
                  <a:bodyPr/>
                  <a:lstStyle/>
                  <a:p>
                    <a:endParaRPr lang="zh-CN" altLang="en-US"/>
                  </a:p>
                </p:txBody>
              </p:sp>
            </p:grpSp>
            <p:sp>
              <p:nvSpPr>
                <p:cNvPr id="36" name="Rectangle 92"/>
                <p:cNvSpPr>
                  <a:spLocks noChangeArrowheads="1"/>
                </p:cNvSpPr>
                <p:nvPr/>
              </p:nvSpPr>
              <p:spPr bwMode="auto">
                <a:xfrm>
                  <a:off x="192" y="3648"/>
                  <a:ext cx="2208" cy="336"/>
                </a:xfrm>
                <a:prstGeom prst="rect">
                  <a:avLst/>
                </a:prstGeom>
                <a:noFill/>
                <a:ln w="9525">
                  <a:noFill/>
                  <a:miter lim="800000"/>
                  <a:headEnd/>
                  <a:tailEnd/>
                </a:ln>
              </p:spPr>
              <p:txBody>
                <a:bodyPr lIns="18000" tIns="10800" rIns="18000" bIns="10800"/>
                <a:lstStyle/>
                <a:p>
                  <a:pPr algn="ctr"/>
                  <a:r>
                    <a:rPr lang="zh-CN" altLang="en-US" sz="2400" dirty="0">
                      <a:solidFill>
                        <a:srgbClr val="1E1CE3"/>
                      </a:solidFill>
                      <a:latin typeface="楷体" pitchFamily="49" charset="-122"/>
                      <a:ea typeface="楷体" pitchFamily="49" charset="-122"/>
                    </a:rPr>
                    <a:t>指向符号表中</a:t>
                  </a:r>
                  <a:r>
                    <a:rPr lang="en-US" altLang="zh-CN" sz="2400" dirty="0">
                      <a:solidFill>
                        <a:srgbClr val="1E1CE3"/>
                      </a:solidFill>
                      <a:latin typeface="楷体" pitchFamily="49" charset="-122"/>
                      <a:ea typeface="楷体" pitchFamily="49" charset="-122"/>
                    </a:rPr>
                    <a:t>a</a:t>
                  </a:r>
                  <a:r>
                    <a:rPr lang="zh-CN" altLang="en-US" sz="2400" dirty="0">
                      <a:solidFill>
                        <a:srgbClr val="1E1CE3"/>
                      </a:solidFill>
                      <a:latin typeface="楷体" pitchFamily="49" charset="-122"/>
                      <a:ea typeface="楷体" pitchFamily="49" charset="-122"/>
                    </a:rPr>
                    <a:t>的入口</a:t>
                  </a:r>
                </a:p>
              </p:txBody>
            </p:sp>
            <p:sp>
              <p:nvSpPr>
                <p:cNvPr id="37" name="Rectangle 93"/>
                <p:cNvSpPr>
                  <a:spLocks noChangeArrowheads="1"/>
                </p:cNvSpPr>
                <p:nvPr/>
              </p:nvSpPr>
              <p:spPr bwMode="auto">
                <a:xfrm>
                  <a:off x="3557" y="3648"/>
                  <a:ext cx="2203" cy="335"/>
                </a:xfrm>
                <a:prstGeom prst="rect">
                  <a:avLst/>
                </a:prstGeom>
                <a:noFill/>
                <a:ln w="9525">
                  <a:noFill/>
                  <a:miter lim="800000"/>
                  <a:headEnd/>
                  <a:tailEnd/>
                </a:ln>
              </p:spPr>
              <p:txBody>
                <a:bodyPr lIns="18000" tIns="10800" rIns="18000" bIns="10800"/>
                <a:lstStyle/>
                <a:p>
                  <a:pPr algn="ctr"/>
                  <a:r>
                    <a:rPr lang="zh-CN" altLang="en-US" sz="2400">
                      <a:solidFill>
                        <a:srgbClr val="1E1CE3"/>
                      </a:solidFill>
                      <a:latin typeface="楷体" pitchFamily="49" charset="-122"/>
                      <a:ea typeface="楷体" pitchFamily="49" charset="-122"/>
                    </a:rPr>
                    <a:t>指向符号表中</a:t>
                  </a:r>
                  <a:r>
                    <a:rPr lang="en-US" altLang="zh-CN" sz="2400">
                      <a:solidFill>
                        <a:srgbClr val="1E1CE3"/>
                      </a:solidFill>
                      <a:latin typeface="楷体" pitchFamily="49" charset="-122"/>
                      <a:ea typeface="楷体" pitchFamily="49" charset="-122"/>
                    </a:rPr>
                    <a:t>b</a:t>
                  </a:r>
                  <a:r>
                    <a:rPr lang="zh-CN" altLang="en-US" sz="2400">
                      <a:solidFill>
                        <a:srgbClr val="1E1CE3"/>
                      </a:solidFill>
                      <a:latin typeface="楷体" pitchFamily="49" charset="-122"/>
                      <a:ea typeface="楷体" pitchFamily="49" charset="-122"/>
                    </a:rPr>
                    <a:t>的入口</a:t>
                  </a:r>
                </a:p>
              </p:txBody>
            </p:sp>
            <p:sp>
              <p:nvSpPr>
                <p:cNvPr id="38" name="Line 94"/>
                <p:cNvSpPr>
                  <a:spLocks noChangeShapeType="1"/>
                </p:cNvSpPr>
                <p:nvPr/>
              </p:nvSpPr>
              <p:spPr bwMode="auto">
                <a:xfrm>
                  <a:off x="1800" y="1412"/>
                  <a:ext cx="0" cy="707"/>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39" name="Line 95"/>
                <p:cNvSpPr>
                  <a:spLocks noChangeShapeType="1"/>
                </p:cNvSpPr>
                <p:nvPr/>
              </p:nvSpPr>
              <p:spPr bwMode="auto">
                <a:xfrm>
                  <a:off x="1056" y="1730"/>
                  <a:ext cx="0" cy="1509"/>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40" name="Line 96"/>
                <p:cNvSpPr>
                  <a:spLocks noChangeShapeType="1"/>
                </p:cNvSpPr>
                <p:nvPr/>
              </p:nvSpPr>
              <p:spPr bwMode="auto">
                <a:xfrm>
                  <a:off x="654" y="1728"/>
                  <a:ext cx="384" cy="0"/>
                </a:xfrm>
                <a:prstGeom prst="line">
                  <a:avLst/>
                </a:prstGeom>
                <a:noFill/>
                <a:ln w="25400">
                  <a:solidFill>
                    <a:schemeClr val="tx1"/>
                  </a:solidFill>
                  <a:prstDash val="lgDash"/>
                  <a:round/>
                  <a:headEnd/>
                  <a:tailEnd/>
                </a:ln>
              </p:spPr>
              <p:txBody>
                <a:bodyPr/>
                <a:lstStyle/>
                <a:p>
                  <a:endParaRPr lang="zh-CN" altLang="en-US"/>
                </a:p>
              </p:txBody>
            </p:sp>
            <p:sp>
              <p:nvSpPr>
                <p:cNvPr id="41" name="Line 97"/>
                <p:cNvSpPr>
                  <a:spLocks noChangeShapeType="1"/>
                </p:cNvSpPr>
                <p:nvPr/>
              </p:nvSpPr>
              <p:spPr bwMode="auto">
                <a:xfrm>
                  <a:off x="607" y="2091"/>
                  <a:ext cx="353" cy="0"/>
                </a:xfrm>
                <a:prstGeom prst="line">
                  <a:avLst/>
                </a:prstGeom>
                <a:noFill/>
                <a:ln w="25400">
                  <a:solidFill>
                    <a:schemeClr val="tx1"/>
                  </a:solidFill>
                  <a:prstDash val="lgDash"/>
                  <a:round/>
                  <a:headEnd/>
                  <a:tailEnd/>
                </a:ln>
              </p:spPr>
              <p:txBody>
                <a:bodyPr/>
                <a:lstStyle/>
                <a:p>
                  <a:endParaRPr lang="zh-CN" altLang="en-US"/>
                </a:p>
              </p:txBody>
            </p:sp>
            <p:sp>
              <p:nvSpPr>
                <p:cNvPr id="42" name="Line 98"/>
                <p:cNvSpPr>
                  <a:spLocks noChangeShapeType="1"/>
                </p:cNvSpPr>
                <p:nvPr/>
              </p:nvSpPr>
              <p:spPr bwMode="auto">
                <a:xfrm>
                  <a:off x="607" y="2419"/>
                  <a:ext cx="277" cy="0"/>
                </a:xfrm>
                <a:prstGeom prst="line">
                  <a:avLst/>
                </a:prstGeom>
                <a:noFill/>
                <a:ln w="25400">
                  <a:solidFill>
                    <a:schemeClr val="tx1"/>
                  </a:solidFill>
                  <a:prstDash val="lgDash"/>
                  <a:round/>
                  <a:headEnd/>
                  <a:tailEnd/>
                </a:ln>
              </p:spPr>
              <p:txBody>
                <a:bodyPr/>
                <a:lstStyle/>
                <a:p>
                  <a:endParaRPr lang="zh-CN" altLang="en-US"/>
                </a:p>
              </p:txBody>
            </p:sp>
            <p:sp>
              <p:nvSpPr>
                <p:cNvPr id="43" name="Line 99"/>
                <p:cNvSpPr>
                  <a:spLocks noChangeShapeType="1"/>
                </p:cNvSpPr>
                <p:nvPr/>
              </p:nvSpPr>
              <p:spPr bwMode="auto">
                <a:xfrm>
                  <a:off x="3696" y="2025"/>
                  <a:ext cx="0" cy="1231"/>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44" name="Line 100"/>
                <p:cNvSpPr>
                  <a:spLocks noChangeShapeType="1"/>
                </p:cNvSpPr>
                <p:nvPr/>
              </p:nvSpPr>
              <p:spPr bwMode="auto">
                <a:xfrm flipV="1">
                  <a:off x="3360" y="2016"/>
                  <a:ext cx="336" cy="0"/>
                </a:xfrm>
                <a:prstGeom prst="line">
                  <a:avLst/>
                </a:prstGeom>
                <a:noFill/>
                <a:ln w="25400">
                  <a:solidFill>
                    <a:schemeClr val="tx1"/>
                  </a:solidFill>
                  <a:prstDash val="lgDash"/>
                  <a:round/>
                  <a:headEnd/>
                  <a:tailEnd/>
                </a:ln>
              </p:spPr>
              <p:txBody>
                <a:bodyPr/>
                <a:lstStyle/>
                <a:p>
                  <a:endParaRPr lang="zh-CN" altLang="en-US"/>
                </a:p>
              </p:txBody>
            </p:sp>
            <p:sp>
              <p:nvSpPr>
                <p:cNvPr id="45" name="Line 101"/>
                <p:cNvSpPr>
                  <a:spLocks noChangeShapeType="1"/>
                </p:cNvSpPr>
                <p:nvPr/>
              </p:nvSpPr>
              <p:spPr bwMode="auto">
                <a:xfrm>
                  <a:off x="3408" y="2400"/>
                  <a:ext cx="165" cy="0"/>
                </a:xfrm>
                <a:prstGeom prst="line">
                  <a:avLst/>
                </a:prstGeom>
                <a:noFill/>
                <a:ln w="25400">
                  <a:solidFill>
                    <a:schemeClr val="tx1"/>
                  </a:solidFill>
                  <a:prstDash val="lgDash"/>
                  <a:round/>
                  <a:headEnd/>
                  <a:tailEnd/>
                </a:ln>
              </p:spPr>
              <p:txBody>
                <a:bodyPr/>
                <a:lstStyle/>
                <a:p>
                  <a:endParaRPr lang="zh-CN" altLang="en-US"/>
                </a:p>
              </p:txBody>
            </p:sp>
            <p:sp>
              <p:nvSpPr>
                <p:cNvPr id="46" name="Line 102"/>
                <p:cNvSpPr>
                  <a:spLocks noChangeShapeType="1"/>
                </p:cNvSpPr>
                <p:nvPr/>
              </p:nvSpPr>
              <p:spPr bwMode="auto">
                <a:xfrm>
                  <a:off x="4309" y="1764"/>
                  <a:ext cx="0" cy="945"/>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47" name="Line 103"/>
                <p:cNvSpPr>
                  <a:spLocks noChangeShapeType="1"/>
                </p:cNvSpPr>
                <p:nvPr/>
              </p:nvSpPr>
              <p:spPr bwMode="auto">
                <a:xfrm>
                  <a:off x="4936" y="2881"/>
                  <a:ext cx="0" cy="368"/>
                </a:xfrm>
                <a:prstGeom prst="line">
                  <a:avLst/>
                </a:prstGeom>
                <a:noFill/>
                <a:ln w="25400">
                  <a:solidFill>
                    <a:schemeClr val="tx1"/>
                  </a:solidFill>
                  <a:round/>
                  <a:headEnd type="none" w="med" len="med"/>
                  <a:tailEnd type="triangle" w="med" len="med"/>
                </a:ln>
              </p:spPr>
              <p:txBody>
                <a:bodyPr/>
                <a:lstStyle/>
                <a:p>
                  <a:endParaRPr lang="zh-CN" altLang="en-US"/>
                </a:p>
              </p:txBody>
            </p:sp>
            <p:sp>
              <p:nvSpPr>
                <p:cNvPr id="48" name="Freeform 104"/>
                <p:cNvSpPr>
                  <a:spLocks/>
                </p:cNvSpPr>
                <p:nvPr/>
              </p:nvSpPr>
              <p:spPr bwMode="auto">
                <a:xfrm>
                  <a:off x="112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type="none" w="med" len="med"/>
                  <a:tailEnd type="triangle" w="med" len="med"/>
                </a:ln>
              </p:spPr>
              <p:txBody>
                <a:bodyPr/>
                <a:lstStyle/>
                <a:p>
                  <a:endParaRPr lang="zh-CN" altLang="en-US"/>
                </a:p>
              </p:txBody>
            </p:sp>
            <p:sp>
              <p:nvSpPr>
                <p:cNvPr id="49" name="Freeform 105"/>
                <p:cNvSpPr>
                  <a:spLocks/>
                </p:cNvSpPr>
                <p:nvPr/>
              </p:nvSpPr>
              <p:spPr bwMode="auto">
                <a:xfrm>
                  <a:off x="2541" y="2252"/>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type="none" w="med" len="med"/>
                  <a:tailEnd type="triangle" w="med" len="med"/>
                </a:ln>
              </p:spPr>
              <p:txBody>
                <a:bodyPr/>
                <a:lstStyle/>
                <a:p>
                  <a:endParaRPr lang="zh-CN" altLang="en-US"/>
                </a:p>
              </p:txBody>
            </p:sp>
            <p:sp>
              <p:nvSpPr>
                <p:cNvPr id="50" name="Freeform 106"/>
                <p:cNvSpPr>
                  <a:spLocks/>
                </p:cNvSpPr>
                <p:nvPr/>
              </p:nvSpPr>
              <p:spPr bwMode="auto">
                <a:xfrm>
                  <a:off x="3771" y="2893"/>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type="none" w="med" len="med"/>
                  <a:tailEnd type="triangle" w="med" len="med"/>
                </a:ln>
              </p:spPr>
              <p:txBody>
                <a:bodyPr/>
                <a:lstStyle/>
                <a:p>
                  <a:endParaRPr lang="zh-CN" altLang="en-US"/>
                </a:p>
              </p:txBody>
            </p:sp>
            <p:sp>
              <p:nvSpPr>
                <p:cNvPr id="51" name="Freeform 107"/>
                <p:cNvSpPr>
                  <a:spLocks/>
                </p:cNvSpPr>
                <p:nvPr/>
              </p:nvSpPr>
              <p:spPr bwMode="auto">
                <a:xfrm>
                  <a:off x="5050"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type="none" w="med" len="med"/>
                  <a:tailEnd type="triangle" w="med" len="med"/>
                </a:ln>
              </p:spPr>
              <p:txBody>
                <a:bodyPr/>
                <a:lstStyle/>
                <a:p>
                  <a:endParaRPr lang="zh-CN" altLang="en-US"/>
                </a:p>
              </p:txBody>
            </p:sp>
            <p:sp>
              <p:nvSpPr>
                <p:cNvPr id="52" name="Line 110"/>
                <p:cNvSpPr>
                  <a:spLocks noChangeShapeType="1"/>
                </p:cNvSpPr>
                <p:nvPr/>
              </p:nvSpPr>
              <p:spPr bwMode="auto">
                <a:xfrm flipH="1">
                  <a:off x="882" y="2417"/>
                  <a:ext cx="1" cy="824"/>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53" name="Line 111"/>
                <p:cNvSpPr>
                  <a:spLocks noChangeShapeType="1"/>
                </p:cNvSpPr>
                <p:nvPr/>
              </p:nvSpPr>
              <p:spPr bwMode="auto">
                <a:xfrm>
                  <a:off x="970" y="2086"/>
                  <a:ext cx="0" cy="1149"/>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54" name="Line 112"/>
                <p:cNvSpPr>
                  <a:spLocks noChangeShapeType="1"/>
                </p:cNvSpPr>
                <p:nvPr/>
              </p:nvSpPr>
              <p:spPr bwMode="auto">
                <a:xfrm>
                  <a:off x="3552" y="2400"/>
                  <a:ext cx="0" cy="864"/>
                </a:xfrm>
                <a:prstGeom prst="line">
                  <a:avLst/>
                </a:prstGeom>
                <a:noFill/>
                <a:ln w="25400">
                  <a:solidFill>
                    <a:schemeClr val="tx1"/>
                  </a:solidFill>
                  <a:prstDash val="lgDash"/>
                  <a:round/>
                  <a:headEnd type="none" w="med" len="med"/>
                  <a:tailEnd type="triangle" w="med" len="med"/>
                </a:ln>
                <a:effectLst/>
              </p:spPr>
              <p:txBody>
                <a:bodyPr/>
                <a:lstStyle/>
                <a:p>
                  <a:endParaRPr lang="zh-CN" altLang="en-US"/>
                </a:p>
              </p:txBody>
            </p:sp>
          </p:grpSp>
          <p:sp>
            <p:nvSpPr>
              <p:cNvPr id="69" name="Line 22"/>
              <p:cNvSpPr>
                <a:spLocks noChangeShapeType="1"/>
              </p:cNvSpPr>
              <p:nvPr/>
            </p:nvSpPr>
            <p:spPr bwMode="auto">
              <a:xfrm>
                <a:off x="3500438" y="1985963"/>
                <a:ext cx="2775093" cy="451296"/>
              </a:xfrm>
              <a:prstGeom prst="line">
                <a:avLst/>
              </a:prstGeom>
              <a:noFill/>
              <a:ln w="25400">
                <a:solidFill>
                  <a:schemeClr val="tx1"/>
                </a:solidFill>
                <a:prstDash val="sysDot"/>
                <a:round/>
                <a:headEnd/>
                <a:tailEnd/>
              </a:ln>
            </p:spPr>
            <p:txBody>
              <a:bodyPr/>
              <a:lstStyle/>
              <a:p>
                <a:endParaRPr lang="zh-CN" altLang="en-US"/>
              </a:p>
            </p:txBody>
          </p:sp>
          <p:sp>
            <p:nvSpPr>
              <p:cNvPr id="70" name="Line 26"/>
              <p:cNvSpPr>
                <a:spLocks noChangeShapeType="1"/>
              </p:cNvSpPr>
              <p:nvPr/>
            </p:nvSpPr>
            <p:spPr bwMode="auto">
              <a:xfrm>
                <a:off x="7100888" y="2586038"/>
                <a:ext cx="1100170" cy="363840"/>
              </a:xfrm>
              <a:prstGeom prst="line">
                <a:avLst/>
              </a:prstGeom>
              <a:noFill/>
              <a:ln w="25400">
                <a:solidFill>
                  <a:schemeClr val="tx1"/>
                </a:solidFill>
                <a:prstDash val="sysDot"/>
                <a:round/>
                <a:headEnd/>
                <a:tailEnd/>
              </a:ln>
            </p:spPr>
            <p:txBody>
              <a:bodyPr/>
              <a:lstStyle/>
              <a:p>
                <a:endParaRPr lang="zh-CN" altLang="en-US"/>
              </a:p>
            </p:txBody>
          </p:sp>
        </p:grpSp>
        <p:sp>
          <p:nvSpPr>
            <p:cNvPr id="72" name="Line 91"/>
            <p:cNvSpPr>
              <a:spLocks noChangeShapeType="1"/>
            </p:cNvSpPr>
            <p:nvPr/>
          </p:nvSpPr>
          <p:spPr bwMode="auto">
            <a:xfrm>
              <a:off x="3099555" y="3257340"/>
              <a:ext cx="0" cy="372090"/>
            </a:xfrm>
            <a:prstGeom prst="line">
              <a:avLst/>
            </a:prstGeom>
            <a:noFill/>
            <a:ln w="25400">
              <a:solidFill>
                <a:schemeClr val="tx1"/>
              </a:solidFill>
              <a:prstDash val="dash"/>
              <a:round/>
              <a:headEnd/>
              <a:tailEnd/>
            </a:ln>
          </p:spPr>
          <p:txBody>
            <a:bodyPr/>
            <a:lstStyle/>
            <a:p>
              <a:endParaRPr lang="zh-CN" altLang="en-US"/>
            </a:p>
          </p:txBody>
        </p:sp>
        <p:sp>
          <p:nvSpPr>
            <p:cNvPr id="73" name="Line 91"/>
            <p:cNvSpPr>
              <a:spLocks noChangeShapeType="1"/>
            </p:cNvSpPr>
            <p:nvPr/>
          </p:nvSpPr>
          <p:spPr bwMode="auto">
            <a:xfrm>
              <a:off x="2042280" y="5009940"/>
              <a:ext cx="0" cy="372090"/>
            </a:xfrm>
            <a:prstGeom prst="line">
              <a:avLst/>
            </a:prstGeom>
            <a:noFill/>
            <a:ln w="25400">
              <a:solidFill>
                <a:schemeClr val="tx1"/>
              </a:solidFill>
              <a:prstDash val="dash"/>
              <a:round/>
              <a:headEnd/>
              <a:tailEnd/>
            </a:ln>
          </p:spPr>
          <p:txBody>
            <a:bodyPr/>
            <a:lstStyle/>
            <a:p>
              <a:endParaRPr lang="zh-CN" altLang="en-US"/>
            </a:p>
          </p:txBody>
        </p:sp>
        <p:sp>
          <p:nvSpPr>
            <p:cNvPr id="74" name="Line 91"/>
            <p:cNvSpPr>
              <a:spLocks noChangeShapeType="1"/>
            </p:cNvSpPr>
            <p:nvPr/>
          </p:nvSpPr>
          <p:spPr bwMode="auto">
            <a:xfrm>
              <a:off x="8166855" y="5009940"/>
              <a:ext cx="0" cy="372090"/>
            </a:xfrm>
            <a:prstGeom prst="line">
              <a:avLst/>
            </a:prstGeom>
            <a:noFill/>
            <a:ln w="25400">
              <a:solidFill>
                <a:schemeClr val="tx1"/>
              </a:solidFill>
              <a:prstDash val="dash"/>
              <a:round/>
              <a:headEnd/>
              <a:tailEnd/>
            </a:ln>
          </p:spPr>
          <p:txBody>
            <a:bodyPr/>
            <a:lstStyle/>
            <a:p>
              <a:endParaRPr lang="zh-CN" altLang="en-US"/>
            </a:p>
          </p:txBody>
        </p:sp>
        <p:sp>
          <p:nvSpPr>
            <p:cNvPr id="75" name="Line 91"/>
            <p:cNvSpPr>
              <a:spLocks noChangeShapeType="1"/>
            </p:cNvSpPr>
            <p:nvPr/>
          </p:nvSpPr>
          <p:spPr bwMode="auto">
            <a:xfrm>
              <a:off x="6861930" y="4171740"/>
              <a:ext cx="0" cy="372090"/>
            </a:xfrm>
            <a:prstGeom prst="line">
              <a:avLst/>
            </a:prstGeom>
            <a:noFill/>
            <a:ln w="25400">
              <a:solidFill>
                <a:schemeClr val="tx1"/>
              </a:solidFill>
              <a:prstDash val="dash"/>
              <a:round/>
              <a:headEnd/>
              <a:tailEnd/>
            </a:ln>
          </p:spPr>
          <p:txBody>
            <a:bodyPr/>
            <a:lstStyle/>
            <a:p>
              <a:endParaRPr lang="zh-CN" altLang="en-US"/>
            </a:p>
          </p:txBody>
        </p:sp>
      </p:grpSp>
      <p:graphicFrame>
        <p:nvGraphicFramePr>
          <p:cNvPr id="77" name="表格 76">
            <a:extLst>
              <a:ext uri="{FF2B5EF4-FFF2-40B4-BE49-F238E27FC236}">
                <a16:creationId xmlns:a16="http://schemas.microsoft.com/office/drawing/2014/main" id="{3B7D72F6-32C8-457A-AE1C-9B3B22230C23}"/>
              </a:ext>
            </a:extLst>
          </p:cNvPr>
          <p:cNvGraphicFramePr>
            <a:graphicFrameLocks noGrp="1"/>
          </p:cNvGraphicFramePr>
          <p:nvPr>
            <p:extLst>
              <p:ext uri="{D42A27DB-BD31-4B8C-83A1-F6EECF244321}">
                <p14:modId xmlns:p14="http://schemas.microsoft.com/office/powerpoint/2010/main" val="113312300"/>
              </p:ext>
            </p:extLst>
          </p:nvPr>
        </p:nvGraphicFramePr>
        <p:xfrm>
          <a:off x="4823571" y="57039"/>
          <a:ext cx="4264459" cy="1993744"/>
        </p:xfrm>
        <a:graphic>
          <a:graphicData uri="http://schemas.openxmlformats.org/drawingml/2006/table">
            <a:tbl>
              <a:tblPr/>
              <a:tblGrid>
                <a:gridCol w="794473">
                  <a:extLst>
                    <a:ext uri="{9D8B030D-6E8A-4147-A177-3AD203B41FA5}">
                      <a16:colId xmlns:a16="http://schemas.microsoft.com/office/drawing/2014/main" val="20000"/>
                    </a:ext>
                  </a:extLst>
                </a:gridCol>
                <a:gridCol w="3469986">
                  <a:extLst>
                    <a:ext uri="{9D8B030D-6E8A-4147-A177-3AD203B41FA5}">
                      <a16:colId xmlns:a16="http://schemas.microsoft.com/office/drawing/2014/main" val="20001"/>
                    </a:ext>
                  </a:extLst>
                </a:gridCol>
              </a:tblGrid>
              <a:tr h="249218">
                <a:tc>
                  <a:txBody>
                    <a:bodyPr/>
                    <a:lstStyle/>
                    <a:p>
                      <a:pPr algn="ctr"/>
                      <a:r>
                        <a:rPr lang="zh-CN" altLang="en-US" sz="1500" dirty="0">
                          <a:latin typeface="楷体" pitchFamily="49" charset="-122"/>
                          <a:ea typeface="楷体" pitchFamily="49" charset="-122"/>
                        </a:rPr>
                        <a:t>产生式</a:t>
                      </a:r>
                    </a:p>
                  </a:txBody>
                  <a:tcPr marL="72000" marR="7200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1500" dirty="0">
                          <a:latin typeface="楷体" pitchFamily="49" charset="-122"/>
                          <a:ea typeface="楷体" pitchFamily="49" charset="-122"/>
                        </a:rPr>
                        <a:t>语义规则</a:t>
                      </a:r>
                    </a:p>
                  </a:txBody>
                  <a:tcPr marL="72000" marR="72000" marT="0" marB="0">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9218">
                <a:tc>
                  <a:txBody>
                    <a:bodyPr/>
                    <a:lstStyle/>
                    <a:p>
                      <a:r>
                        <a:rPr lang="en-US" altLang="zh-CN" sz="1500" dirty="0">
                          <a:latin typeface="楷体" pitchFamily="49" charset="-122"/>
                          <a:ea typeface="楷体" pitchFamily="49" charset="-122"/>
                        </a:rPr>
                        <a:t>E</a:t>
                      </a:r>
                      <a:r>
                        <a:rPr lang="zh-CN" altLang="en-US" sz="1500" dirty="0">
                          <a:latin typeface="+mj-ea"/>
                          <a:ea typeface="+mj-ea"/>
                        </a:rPr>
                        <a:t>→</a:t>
                      </a:r>
                      <a:r>
                        <a:rPr lang="en-US" altLang="zh-CN" sz="1500" dirty="0">
                          <a:latin typeface="楷体" pitchFamily="49" charset="-122"/>
                          <a:ea typeface="楷体" pitchFamily="49" charset="-122"/>
                        </a:rPr>
                        <a:t>E</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E.nptr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mkNode</a:t>
                      </a:r>
                      <a:r>
                        <a:rPr lang="en-US" altLang="zh-CN" sz="1500" dirty="0">
                          <a:latin typeface="楷体" pitchFamily="49" charset="-122"/>
                          <a:ea typeface="楷体" pitchFamily="49" charset="-122"/>
                        </a:rPr>
                        <a:t>(‘+’,E</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.nptr,T.nptr)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249218">
                <a:tc>
                  <a:txBody>
                    <a:bodyPr/>
                    <a:lstStyle/>
                    <a:p>
                      <a:r>
                        <a:rPr lang="en-US" altLang="zh-CN" sz="1500" dirty="0">
                          <a:latin typeface="楷体" pitchFamily="49" charset="-122"/>
                          <a:ea typeface="楷体" pitchFamily="49" charset="-122"/>
                        </a:rPr>
                        <a:t>E</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altLang="zh-CN" sz="1500" dirty="0" err="1">
                          <a:latin typeface="楷体" pitchFamily="49" charset="-122"/>
                          <a:ea typeface="楷体" pitchFamily="49" charset="-122"/>
                        </a:rPr>
                        <a:t>E.nptr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T.nptr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9218">
                <a:tc>
                  <a:txBody>
                    <a:bodyPr/>
                    <a:lstStyle/>
                    <a:p>
                      <a:r>
                        <a:rPr lang="en-US" altLang="zh-CN" sz="1500" dirty="0">
                          <a:latin typeface="楷体" pitchFamily="49" charset="-122"/>
                          <a:ea typeface="楷体" pitchFamily="49" charset="-122"/>
                        </a:rPr>
                        <a:t>T</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T</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*F</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T.nptr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mkNode</a:t>
                      </a:r>
                      <a:r>
                        <a:rPr lang="en-US" altLang="zh-CN" sz="1500" dirty="0">
                          <a:latin typeface="楷体" pitchFamily="49" charset="-122"/>
                          <a:ea typeface="楷体" pitchFamily="49" charset="-122"/>
                        </a:rPr>
                        <a:t>(‘*’,T</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.nptr,F.nptr)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249218">
                <a:tc>
                  <a:txBody>
                    <a:bodyPr/>
                    <a:lstStyle/>
                    <a:p>
                      <a:r>
                        <a:rPr lang="en-US" altLang="zh-CN" sz="1500" dirty="0">
                          <a:latin typeface="楷体" pitchFamily="49" charset="-122"/>
                          <a:ea typeface="楷体" pitchFamily="49" charset="-122"/>
                        </a:rPr>
                        <a:t>T</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F</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500" dirty="0" err="1">
                          <a:latin typeface="楷体" pitchFamily="49" charset="-122"/>
                          <a:ea typeface="楷体" pitchFamily="49" charset="-122"/>
                        </a:rPr>
                        <a:t>T.nptr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F.nptr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 </a:t>
                      </a:r>
                      <a:r>
                        <a:rPr lang="en-US" altLang="zh-CN" sz="1500" dirty="0">
                          <a:latin typeface="楷体" pitchFamily="49" charset="-122"/>
                          <a:ea typeface="楷体" pitchFamily="49" charset="-122"/>
                        </a:rPr>
                        <a:t>(E)</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E.nptr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id</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mkLeaf</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id,id.entry</a:t>
                      </a:r>
                      <a:r>
                        <a:rPr lang="en-US" altLang="zh-CN" sz="1500" dirty="0">
                          <a:latin typeface="楷体" pitchFamily="49" charset="-122"/>
                          <a:ea typeface="楷体" pitchFamily="49" charset="-122"/>
                        </a:rPr>
                        <a: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num</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mkLeaf</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num,num.val</a:t>
                      </a:r>
                      <a:r>
                        <a:rPr lang="en-US" altLang="zh-CN" sz="1500" dirty="0">
                          <a:latin typeface="楷体" pitchFamily="49" charset="-122"/>
                          <a:ea typeface="楷体" pitchFamily="49" charset="-122"/>
                        </a:rPr>
                        <a: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8640"/>
            <a:ext cx="7886700" cy="687611"/>
          </a:xfrm>
        </p:spPr>
        <p:txBody>
          <a:bodyPr/>
          <a:lstStyle/>
          <a:p>
            <a:r>
              <a:rPr lang="zh-CN" altLang="en-US"/>
              <a:t>比喻</a:t>
            </a:r>
            <a:endParaRPr lang="zh-CN" altLang="en-US" dirty="0"/>
          </a:p>
        </p:txBody>
      </p:sp>
      <p:sp>
        <p:nvSpPr>
          <p:cNvPr id="3" name="内容占位符 2"/>
          <p:cNvSpPr>
            <a:spLocks noGrp="1"/>
          </p:cNvSpPr>
          <p:nvPr>
            <p:ph idx="1"/>
          </p:nvPr>
        </p:nvSpPr>
        <p:spPr>
          <a:xfrm>
            <a:off x="1484120" y="1636078"/>
            <a:ext cx="980440" cy="432047"/>
          </a:xfrm>
        </p:spPr>
        <p:txBody>
          <a:bodyPr/>
          <a:lstStyle/>
          <a:p>
            <a:pPr marL="0" indent="0" algn="ctr">
              <a:lnSpc>
                <a:spcPct val="110000"/>
              </a:lnSpc>
              <a:spcBef>
                <a:spcPts val="0"/>
              </a:spcBef>
              <a:buNone/>
            </a:pPr>
            <a:r>
              <a:rPr lang="zh-CN" altLang="en-US" sz="2000">
                <a:solidFill>
                  <a:schemeClr val="tx1"/>
                </a:solidFill>
              </a:rPr>
              <a:t>源程序</a:t>
            </a:r>
            <a:endParaRPr lang="zh-CN" altLang="en-US" sz="2000" dirty="0">
              <a:solidFill>
                <a:schemeClr val="tx1"/>
              </a:solidFill>
            </a:endParaRP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3</a:t>
            </a:fld>
            <a:endParaRPr lang="zh-CN" altLang="en-US"/>
          </a:p>
        </p:txBody>
      </p:sp>
      <p:sp>
        <p:nvSpPr>
          <p:cNvPr id="7" name="内容占位符 2">
            <a:extLst>
              <a:ext uri="{FF2B5EF4-FFF2-40B4-BE49-F238E27FC236}">
                <a16:creationId xmlns:a16="http://schemas.microsoft.com/office/drawing/2014/main" id="{E4397381-15F6-47C8-8344-7538A95ABFD6}"/>
              </a:ext>
            </a:extLst>
          </p:cNvPr>
          <p:cNvSpPr txBox="1">
            <a:spLocks/>
          </p:cNvSpPr>
          <p:nvPr/>
        </p:nvSpPr>
        <p:spPr bwMode="auto">
          <a:xfrm>
            <a:off x="3914324" y="1636078"/>
            <a:ext cx="1296144" cy="417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lnSpc>
                <a:spcPct val="110000"/>
              </a:lnSpc>
              <a:spcBef>
                <a:spcPts val="0"/>
              </a:spcBef>
              <a:buNone/>
            </a:pPr>
            <a:r>
              <a:rPr lang="zh-CN" altLang="en-US" sz="2000">
                <a:solidFill>
                  <a:schemeClr val="tx1"/>
                </a:solidFill>
              </a:rPr>
              <a:t>编译程序</a:t>
            </a:r>
            <a:endParaRPr lang="zh-CN" altLang="en-US" sz="2000" dirty="0">
              <a:solidFill>
                <a:schemeClr val="tx1"/>
              </a:solidFill>
            </a:endParaRPr>
          </a:p>
        </p:txBody>
      </p:sp>
      <p:sp>
        <p:nvSpPr>
          <p:cNvPr id="9" name="内容占位符 2">
            <a:extLst>
              <a:ext uri="{FF2B5EF4-FFF2-40B4-BE49-F238E27FC236}">
                <a16:creationId xmlns:a16="http://schemas.microsoft.com/office/drawing/2014/main" id="{5C100A61-A85A-4B45-B314-816688DC8375}"/>
              </a:ext>
            </a:extLst>
          </p:cNvPr>
          <p:cNvSpPr txBox="1">
            <a:spLocks/>
          </p:cNvSpPr>
          <p:nvPr/>
        </p:nvSpPr>
        <p:spPr bwMode="auto">
          <a:xfrm>
            <a:off x="6660232" y="1636078"/>
            <a:ext cx="1296144" cy="417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lnSpc>
                <a:spcPct val="110000"/>
              </a:lnSpc>
              <a:spcBef>
                <a:spcPts val="0"/>
              </a:spcBef>
              <a:buNone/>
            </a:pPr>
            <a:r>
              <a:rPr lang="zh-CN" altLang="en-US" sz="2000">
                <a:solidFill>
                  <a:schemeClr val="tx1"/>
                </a:solidFill>
              </a:rPr>
              <a:t>目标程序</a:t>
            </a:r>
            <a:endParaRPr lang="zh-CN" altLang="en-US" sz="2000" dirty="0">
              <a:solidFill>
                <a:schemeClr val="tx1"/>
              </a:solidFill>
            </a:endParaRPr>
          </a:p>
        </p:txBody>
      </p:sp>
      <p:grpSp>
        <p:nvGrpSpPr>
          <p:cNvPr id="17" name="组合 16">
            <a:extLst>
              <a:ext uri="{FF2B5EF4-FFF2-40B4-BE49-F238E27FC236}">
                <a16:creationId xmlns:a16="http://schemas.microsoft.com/office/drawing/2014/main" id="{766F8351-8083-4165-8A0C-CBB00BCD6EC9}"/>
              </a:ext>
            </a:extLst>
          </p:cNvPr>
          <p:cNvGrpSpPr/>
          <p:nvPr/>
        </p:nvGrpSpPr>
        <p:grpSpPr>
          <a:xfrm>
            <a:off x="551740" y="4045813"/>
            <a:ext cx="8040520" cy="1176110"/>
            <a:chOff x="551740" y="3922637"/>
            <a:chExt cx="8040520" cy="1422461"/>
          </a:xfrm>
        </p:grpSpPr>
        <p:sp>
          <p:nvSpPr>
            <p:cNvPr id="15" name="矩形: 圆角 14">
              <a:extLst>
                <a:ext uri="{FF2B5EF4-FFF2-40B4-BE49-F238E27FC236}">
                  <a16:creationId xmlns:a16="http://schemas.microsoft.com/office/drawing/2014/main" id="{B17B0FE3-0E4D-40C4-A6B2-E3436E6D41CA}"/>
                </a:ext>
              </a:extLst>
            </p:cNvPr>
            <p:cNvSpPr/>
            <p:nvPr/>
          </p:nvSpPr>
          <p:spPr>
            <a:xfrm>
              <a:off x="551740" y="3922637"/>
              <a:ext cx="8040520" cy="1422461"/>
            </a:xfrm>
            <a:prstGeom prst="roundRect">
              <a:avLst>
                <a:gd name="adj" fmla="val 9192"/>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a16="http://schemas.microsoft.com/office/drawing/2014/main" id="{0C1C9088-1E5F-4A74-A13D-CD62C0DB9011}"/>
                </a:ext>
              </a:extLst>
            </p:cNvPr>
            <p:cNvSpPr txBox="1">
              <a:spLocks/>
            </p:cNvSpPr>
            <p:nvPr/>
          </p:nvSpPr>
          <p:spPr bwMode="auto">
            <a:xfrm>
              <a:off x="991374" y="4124952"/>
              <a:ext cx="1421315" cy="47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spcBef>
                  <a:spcPts val="0"/>
                </a:spcBef>
                <a:buFont typeface="Wingdings" pitchFamily="2" charset="2"/>
                <a:buNone/>
              </a:pPr>
              <a:r>
                <a:rPr lang="en-US" altLang="zh-CN" sz="2000">
                  <a:solidFill>
                    <a:schemeClr val="tx1"/>
                  </a:solidFill>
                </a:rPr>
                <a:t>a:=3;</a:t>
              </a:r>
              <a:endParaRPr lang="zh-CN" altLang="en-US" sz="2000" dirty="0">
                <a:solidFill>
                  <a:schemeClr val="tx1"/>
                </a:solidFill>
              </a:endParaRPr>
            </a:p>
          </p:txBody>
        </p:sp>
        <p:sp>
          <p:nvSpPr>
            <p:cNvPr id="11" name="内容占位符 2">
              <a:extLst>
                <a:ext uri="{FF2B5EF4-FFF2-40B4-BE49-F238E27FC236}">
                  <a16:creationId xmlns:a16="http://schemas.microsoft.com/office/drawing/2014/main" id="{1CDE89DE-7E53-48C0-A9AE-FB642C5960F0}"/>
                </a:ext>
              </a:extLst>
            </p:cNvPr>
            <p:cNvSpPr txBox="1">
              <a:spLocks/>
            </p:cNvSpPr>
            <p:nvPr/>
          </p:nvSpPr>
          <p:spPr bwMode="auto">
            <a:xfrm>
              <a:off x="3265375" y="4124955"/>
              <a:ext cx="2836837" cy="974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spcBef>
                  <a:spcPts val="0"/>
                </a:spcBef>
                <a:buNone/>
              </a:pPr>
              <a:r>
                <a:rPr lang="en-US" altLang="zh-CN" sz="2000"/>
                <a:t>a=3;</a:t>
              </a:r>
            </a:p>
            <a:p>
              <a:pPr marL="0" indent="0" defTabSz="914400">
                <a:lnSpc>
                  <a:spcPct val="110000"/>
                </a:lnSpc>
                <a:spcBef>
                  <a:spcPts val="0"/>
                </a:spcBef>
                <a:buNone/>
              </a:pPr>
              <a:r>
                <a:rPr lang="en-US" altLang="zh-CN" sz="2000"/>
                <a:t>printf(</a:t>
              </a:r>
              <a:r>
                <a:rPr lang="zh-CN" altLang="en-US" sz="2000"/>
                <a:t>“</a:t>
              </a:r>
              <a:r>
                <a:rPr lang="en-US" altLang="zh-CN" sz="2000"/>
                <a:t>mov a,3</a:t>
              </a:r>
              <a:r>
                <a:rPr lang="zh-CN" altLang="en-US" sz="2000"/>
                <a:t>”</a:t>
              </a:r>
              <a:r>
                <a:rPr lang="en-US" altLang="zh-CN" sz="2000"/>
                <a:t>)</a:t>
              </a:r>
              <a:endParaRPr lang="zh-CN" altLang="en-US" sz="2000" dirty="0"/>
            </a:p>
          </p:txBody>
        </p:sp>
        <p:sp>
          <p:nvSpPr>
            <p:cNvPr id="12" name="内容占位符 2">
              <a:extLst>
                <a:ext uri="{FF2B5EF4-FFF2-40B4-BE49-F238E27FC236}">
                  <a16:creationId xmlns:a16="http://schemas.microsoft.com/office/drawing/2014/main" id="{4BF51004-C675-433C-8B57-E13BC5FA4595}"/>
                </a:ext>
              </a:extLst>
            </p:cNvPr>
            <p:cNvSpPr txBox="1">
              <a:spLocks/>
            </p:cNvSpPr>
            <p:nvPr/>
          </p:nvSpPr>
          <p:spPr bwMode="auto">
            <a:xfrm>
              <a:off x="6372200" y="4124952"/>
              <a:ext cx="1465300" cy="47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spcBef>
                  <a:spcPts val="0"/>
                </a:spcBef>
                <a:buNone/>
              </a:pPr>
              <a:r>
                <a:rPr lang="en-US" altLang="zh-CN" sz="2000">
                  <a:solidFill>
                    <a:srgbClr val="00B050"/>
                  </a:solidFill>
                </a:rPr>
                <a:t>mov a,3</a:t>
              </a:r>
              <a:endParaRPr lang="zh-CN" altLang="en-US" sz="2000" dirty="0">
                <a:solidFill>
                  <a:srgbClr val="00B050"/>
                </a:solidFill>
              </a:endParaRPr>
            </a:p>
          </p:txBody>
        </p:sp>
      </p:grpSp>
      <p:grpSp>
        <p:nvGrpSpPr>
          <p:cNvPr id="16" name="组合 15">
            <a:extLst>
              <a:ext uri="{FF2B5EF4-FFF2-40B4-BE49-F238E27FC236}">
                <a16:creationId xmlns:a16="http://schemas.microsoft.com/office/drawing/2014/main" id="{66CAA43B-B62D-44B4-B3A8-E70EC10F7714}"/>
              </a:ext>
            </a:extLst>
          </p:cNvPr>
          <p:cNvGrpSpPr/>
          <p:nvPr/>
        </p:nvGrpSpPr>
        <p:grpSpPr>
          <a:xfrm>
            <a:off x="551740" y="2400048"/>
            <a:ext cx="8040520" cy="1176110"/>
            <a:chOff x="551740" y="2276872"/>
            <a:chExt cx="8040520" cy="1422461"/>
          </a:xfrm>
        </p:grpSpPr>
        <p:sp>
          <p:nvSpPr>
            <p:cNvPr id="14" name="矩形: 圆角 13">
              <a:extLst>
                <a:ext uri="{FF2B5EF4-FFF2-40B4-BE49-F238E27FC236}">
                  <a16:creationId xmlns:a16="http://schemas.microsoft.com/office/drawing/2014/main" id="{464620E2-0279-461D-842C-317071938044}"/>
                </a:ext>
              </a:extLst>
            </p:cNvPr>
            <p:cNvSpPr/>
            <p:nvPr/>
          </p:nvSpPr>
          <p:spPr>
            <a:xfrm>
              <a:off x="551740" y="2276872"/>
              <a:ext cx="8040520" cy="1422461"/>
            </a:xfrm>
            <a:prstGeom prst="roundRect">
              <a:avLst>
                <a:gd name="adj" fmla="val 919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a16="http://schemas.microsoft.com/office/drawing/2014/main" id="{64151436-1DF4-450C-A241-9AA5D636AA98}"/>
                </a:ext>
              </a:extLst>
            </p:cNvPr>
            <p:cNvSpPr txBox="1">
              <a:spLocks/>
            </p:cNvSpPr>
            <p:nvPr/>
          </p:nvSpPr>
          <p:spPr bwMode="auto">
            <a:xfrm>
              <a:off x="3182884" y="2370409"/>
              <a:ext cx="3001820" cy="11959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spcBef>
                  <a:spcPts val="0"/>
                </a:spcBef>
                <a:buNone/>
              </a:pPr>
              <a:r>
                <a:rPr lang="zh-CN" altLang="en-US" sz="2000"/>
                <a:t>这是陈述句：我去商店，输出：“</a:t>
              </a:r>
              <a:r>
                <a:rPr lang="en-US" altLang="zh-CN" sz="2000"/>
                <a:t>I goto the shop.)</a:t>
              </a:r>
              <a:r>
                <a:rPr lang="zh-CN" altLang="en-US" sz="2000"/>
                <a:t>”</a:t>
              </a:r>
              <a:endParaRPr lang="zh-CN" altLang="en-US" sz="2000" dirty="0"/>
            </a:p>
          </p:txBody>
        </p:sp>
        <p:sp>
          <p:nvSpPr>
            <p:cNvPr id="8" name="内容占位符 2">
              <a:extLst>
                <a:ext uri="{FF2B5EF4-FFF2-40B4-BE49-F238E27FC236}">
                  <a16:creationId xmlns:a16="http://schemas.microsoft.com/office/drawing/2014/main" id="{C3791619-FFFE-418D-B174-7D9084C6DB97}"/>
                </a:ext>
              </a:extLst>
            </p:cNvPr>
            <p:cNvSpPr txBox="1">
              <a:spLocks/>
            </p:cNvSpPr>
            <p:nvPr/>
          </p:nvSpPr>
          <p:spPr bwMode="auto">
            <a:xfrm>
              <a:off x="6084168" y="2689651"/>
              <a:ext cx="2448272" cy="417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lnSpc>
                  <a:spcPct val="110000"/>
                </a:lnSpc>
                <a:spcBef>
                  <a:spcPts val="0"/>
                </a:spcBef>
                <a:buNone/>
              </a:pPr>
              <a:r>
                <a:rPr lang="en-US" altLang="zh-CN" sz="2000">
                  <a:solidFill>
                    <a:srgbClr val="00B050"/>
                  </a:solidFill>
                </a:rPr>
                <a:t>I goto the shop</a:t>
              </a:r>
              <a:endParaRPr lang="zh-CN" altLang="en-US" sz="2000" dirty="0">
                <a:solidFill>
                  <a:srgbClr val="00B050"/>
                </a:solidFill>
              </a:endParaRPr>
            </a:p>
          </p:txBody>
        </p:sp>
        <p:sp>
          <p:nvSpPr>
            <p:cNvPr id="13" name="内容占位符 2">
              <a:extLst>
                <a:ext uri="{FF2B5EF4-FFF2-40B4-BE49-F238E27FC236}">
                  <a16:creationId xmlns:a16="http://schemas.microsoft.com/office/drawing/2014/main" id="{67011E54-9838-47FA-BA91-8EA07A14003D}"/>
                </a:ext>
              </a:extLst>
            </p:cNvPr>
            <p:cNvSpPr txBox="1">
              <a:spLocks/>
            </p:cNvSpPr>
            <p:nvPr/>
          </p:nvSpPr>
          <p:spPr bwMode="auto">
            <a:xfrm>
              <a:off x="551740" y="2744924"/>
              <a:ext cx="2647206" cy="432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fr-FR" altLang="zh-CN" sz="2000">
                  <a:solidFill>
                    <a:schemeClr val="tx1"/>
                  </a:solidFill>
                </a:rPr>
                <a:t>Je vais au magasin.</a:t>
              </a:r>
              <a:endParaRPr lang="zh-CN" altLang="en-US" sz="2000" dirty="0">
                <a:solidFill>
                  <a:schemeClr val="tx1"/>
                </a:solidFill>
              </a:endParaRPr>
            </a:p>
          </p:txBody>
        </p:sp>
      </p:grpSp>
      <p:sp>
        <p:nvSpPr>
          <p:cNvPr id="18" name="内容占位符 2">
            <a:extLst>
              <a:ext uri="{FF2B5EF4-FFF2-40B4-BE49-F238E27FC236}">
                <a16:creationId xmlns:a16="http://schemas.microsoft.com/office/drawing/2014/main" id="{0E446599-7997-4C50-A9BD-EED74F035814}"/>
              </a:ext>
            </a:extLst>
          </p:cNvPr>
          <p:cNvSpPr txBox="1">
            <a:spLocks/>
          </p:cNvSpPr>
          <p:nvPr/>
        </p:nvSpPr>
        <p:spPr bwMode="auto">
          <a:xfrm>
            <a:off x="553025" y="5676016"/>
            <a:ext cx="6323231" cy="471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1E1CE3"/>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n"/>
              <a:defRPr sz="2400" kern="1200">
                <a:solidFill>
                  <a:srgbClr val="1E1CE3"/>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1E1CE3"/>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spcBef>
                <a:spcPts val="0"/>
              </a:spcBef>
              <a:buFont typeface="Wingdings" pitchFamily="2" charset="2"/>
              <a:buNone/>
            </a:pPr>
            <a:r>
              <a:rPr lang="zh-CN" altLang="en-US" sz="2000">
                <a:solidFill>
                  <a:srgbClr val="FF0000"/>
                </a:solidFill>
              </a:rPr>
              <a:t>问题：</a:t>
            </a:r>
            <a:r>
              <a:rPr lang="zh-CN" altLang="en-US" sz="2000" u="sng">
                <a:solidFill>
                  <a:schemeClr val="tx1"/>
                </a:solidFill>
              </a:rPr>
              <a:t>无数的</a:t>
            </a:r>
            <a:r>
              <a:rPr lang="zh-CN" altLang="en-US" sz="2000">
                <a:solidFill>
                  <a:schemeClr val="tx1"/>
                </a:solidFill>
              </a:rPr>
              <a:t>源程序，如何被</a:t>
            </a:r>
            <a:r>
              <a:rPr lang="zh-CN" altLang="en-US" sz="2000">
                <a:solidFill>
                  <a:srgbClr val="FF0000"/>
                </a:solidFill>
              </a:rPr>
              <a:t>自动地</a:t>
            </a:r>
            <a:r>
              <a:rPr lang="zh-CN" altLang="en-US" sz="2000">
                <a:solidFill>
                  <a:schemeClr val="tx1"/>
                </a:solidFill>
              </a:rPr>
              <a:t>翻译为目标程序？</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0173"/>
            <a:ext cx="7886700" cy="894049"/>
          </a:xfrm>
        </p:spPr>
        <p:txBody>
          <a:bodyPr/>
          <a:lstStyle/>
          <a:p>
            <a:r>
              <a:rPr lang="en-US" altLang="zh-CN" dirty="0"/>
              <a:t>a+5*b</a:t>
            </a:r>
            <a:r>
              <a:rPr lang="zh-CN" altLang="en-US" dirty="0"/>
              <a:t>的抽象语法树的构造</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30</a:t>
            </a:fld>
            <a:endParaRPr lang="zh-CN" altLang="en-US"/>
          </a:p>
        </p:txBody>
      </p:sp>
      <p:grpSp>
        <p:nvGrpSpPr>
          <p:cNvPr id="71" name="组合 70"/>
          <p:cNvGrpSpPr/>
          <p:nvPr/>
        </p:nvGrpSpPr>
        <p:grpSpPr>
          <a:xfrm>
            <a:off x="252484" y="1746000"/>
            <a:ext cx="8761916" cy="4399200"/>
            <a:chOff x="252484" y="1746000"/>
            <a:chExt cx="8761916" cy="4399200"/>
          </a:xfrm>
        </p:grpSpPr>
        <p:grpSp>
          <p:nvGrpSpPr>
            <p:cNvPr id="3" name="Group 68"/>
            <p:cNvGrpSpPr>
              <a:grpSpLocks/>
            </p:cNvGrpSpPr>
            <p:nvPr/>
          </p:nvGrpSpPr>
          <p:grpSpPr bwMode="auto">
            <a:xfrm>
              <a:off x="252484" y="1746000"/>
              <a:ext cx="8761916" cy="4399200"/>
              <a:chOff x="72" y="1152"/>
              <a:chExt cx="5688" cy="2832"/>
            </a:xfrm>
          </p:grpSpPr>
          <p:sp>
            <p:nvSpPr>
              <p:cNvPr id="6" name="Rectangle 5"/>
              <p:cNvSpPr>
                <a:spLocks noChangeArrowheads="1"/>
              </p:cNvSpPr>
              <p:nvPr/>
            </p:nvSpPr>
            <p:spPr bwMode="auto">
              <a:xfrm>
                <a:off x="1586" y="1152"/>
                <a:ext cx="574" cy="229"/>
              </a:xfrm>
              <a:prstGeom prst="rect">
                <a:avLst/>
              </a:prstGeom>
              <a:noFill/>
              <a:ln w="9525">
                <a:noFill/>
                <a:miter lim="800000"/>
                <a:headEnd/>
                <a:tailEnd/>
              </a:ln>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7" name="Rectangle 6"/>
              <p:cNvSpPr>
                <a:spLocks noChangeArrowheads="1"/>
              </p:cNvSpPr>
              <p:nvPr/>
            </p:nvSpPr>
            <p:spPr bwMode="auto">
              <a:xfrm>
                <a:off x="3960" y="1513"/>
                <a:ext cx="552" cy="215"/>
              </a:xfrm>
              <a:prstGeom prst="rect">
                <a:avLst/>
              </a:prstGeom>
              <a:noFill/>
              <a:ln w="9525">
                <a:noFill/>
                <a:miter lim="800000"/>
                <a:headEnd/>
                <a:tailEnd/>
              </a:ln>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8" name="Rectangle 7"/>
              <p:cNvSpPr>
                <a:spLocks noChangeArrowheads="1"/>
              </p:cNvSpPr>
              <p:nvPr/>
            </p:nvSpPr>
            <p:spPr bwMode="auto">
              <a:xfrm>
                <a:off x="96" y="1584"/>
                <a:ext cx="554" cy="192"/>
              </a:xfrm>
              <a:prstGeom prst="rect">
                <a:avLst/>
              </a:prstGeom>
              <a:noFill/>
              <a:ln w="9525">
                <a:noFill/>
                <a:miter lim="800000"/>
                <a:headEnd/>
                <a:tailEnd/>
              </a:ln>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9" name="Rectangle 8"/>
              <p:cNvSpPr>
                <a:spLocks noChangeArrowheads="1"/>
              </p:cNvSpPr>
              <p:nvPr/>
            </p:nvSpPr>
            <p:spPr bwMode="auto">
              <a:xfrm>
                <a:off x="72" y="1920"/>
                <a:ext cx="612" cy="231"/>
              </a:xfrm>
              <a:prstGeom prst="rect">
                <a:avLst/>
              </a:prstGeom>
              <a:noFill/>
              <a:ln w="9525">
                <a:noFill/>
                <a:miter lim="800000"/>
                <a:headEnd/>
                <a:tailEnd/>
              </a:ln>
            </p:spPr>
            <p:txBody>
              <a:bodyPr lIns="18000" tIns="10800" rIns="18000" bIns="10800"/>
              <a:lstStyle/>
              <a:p>
                <a:pPr algn="just"/>
                <a:r>
                  <a:rPr lang="en-US" altLang="zh-CN" sz="2400" i="1" dirty="0" err="1"/>
                  <a:t>T</a:t>
                </a:r>
                <a:r>
                  <a:rPr lang="en-US" altLang="zh-CN" sz="2400" dirty="0" err="1"/>
                  <a:t>.</a:t>
                </a:r>
                <a:r>
                  <a:rPr lang="en-US" altLang="zh-CN" sz="2400" i="1" dirty="0" err="1"/>
                  <a:t>nptr</a:t>
                </a:r>
                <a:endParaRPr lang="en-US" altLang="zh-CN" sz="2400" dirty="0"/>
              </a:p>
            </p:txBody>
          </p:sp>
          <p:sp>
            <p:nvSpPr>
              <p:cNvPr id="10" name="Rectangle 9"/>
              <p:cNvSpPr>
                <a:spLocks noChangeArrowheads="1"/>
              </p:cNvSpPr>
              <p:nvPr/>
            </p:nvSpPr>
            <p:spPr bwMode="auto">
              <a:xfrm>
                <a:off x="96" y="2256"/>
                <a:ext cx="575" cy="258"/>
              </a:xfrm>
              <a:prstGeom prst="rect">
                <a:avLst/>
              </a:prstGeom>
              <a:noFill/>
              <a:ln w="9525">
                <a:noFill/>
                <a:miter lim="800000"/>
                <a:headEnd/>
                <a:tailEnd/>
              </a:ln>
            </p:spPr>
            <p:txBody>
              <a:bodyPr lIns="18000" tIns="10800" rIns="18000" bIns="10800"/>
              <a:lstStyle/>
              <a:p>
                <a:pPr algn="just"/>
                <a:r>
                  <a:rPr lang="en-US" altLang="zh-CN" sz="2400" i="1" dirty="0" err="1"/>
                  <a:t>F</a:t>
                </a:r>
                <a:r>
                  <a:rPr lang="en-US" altLang="zh-CN" sz="2400" dirty="0" err="1"/>
                  <a:t>.</a:t>
                </a:r>
                <a:r>
                  <a:rPr lang="en-US" altLang="zh-CN" sz="2400" i="1" dirty="0" err="1"/>
                  <a:t>nptr</a:t>
                </a:r>
                <a:endParaRPr lang="en-US" altLang="zh-CN" sz="2400" i="1" dirty="0"/>
              </a:p>
            </p:txBody>
          </p:sp>
          <p:sp>
            <p:nvSpPr>
              <p:cNvPr id="11" name="Rectangle 10"/>
              <p:cNvSpPr>
                <a:spLocks noChangeArrowheads="1"/>
              </p:cNvSpPr>
              <p:nvPr/>
            </p:nvSpPr>
            <p:spPr bwMode="auto">
              <a:xfrm>
                <a:off x="144" y="2658"/>
                <a:ext cx="226" cy="200"/>
              </a:xfrm>
              <a:prstGeom prst="rect">
                <a:avLst/>
              </a:prstGeom>
              <a:noFill/>
              <a:ln w="9525">
                <a:noFill/>
                <a:miter lim="800000"/>
                <a:headEnd/>
                <a:tailEnd/>
              </a:ln>
            </p:spPr>
            <p:txBody>
              <a:bodyPr lIns="18000" tIns="10800" rIns="18000" bIns="10800"/>
              <a:lstStyle/>
              <a:p>
                <a:pPr algn="just"/>
                <a:r>
                  <a:rPr lang="en-US" altLang="zh-CN" sz="2400"/>
                  <a:t>id</a:t>
                </a:r>
              </a:p>
            </p:txBody>
          </p:sp>
          <p:sp>
            <p:nvSpPr>
              <p:cNvPr id="12" name="Rectangle 11"/>
              <p:cNvSpPr>
                <a:spLocks noChangeArrowheads="1"/>
              </p:cNvSpPr>
              <p:nvPr/>
            </p:nvSpPr>
            <p:spPr bwMode="auto">
              <a:xfrm>
                <a:off x="2832" y="1872"/>
                <a:ext cx="672" cy="216"/>
              </a:xfrm>
              <a:prstGeom prst="rect">
                <a:avLst/>
              </a:prstGeom>
              <a:noFill/>
              <a:ln w="9525">
                <a:noFill/>
                <a:miter lim="800000"/>
                <a:headEnd/>
                <a:tailEnd/>
              </a:ln>
            </p:spPr>
            <p:txBody>
              <a:bodyPr lIns="18000" tIns="10800" rIns="18000" bIns="10800"/>
              <a:lstStyle/>
              <a:p>
                <a:pPr algn="just"/>
                <a:r>
                  <a:rPr lang="en-US" altLang="zh-CN" sz="2400" i="1" dirty="0" err="1"/>
                  <a:t>T</a:t>
                </a:r>
                <a:r>
                  <a:rPr lang="en-US" altLang="zh-CN" sz="2400" dirty="0" err="1"/>
                  <a:t>.</a:t>
                </a:r>
                <a:r>
                  <a:rPr lang="en-US" altLang="zh-CN" sz="2400" i="1" dirty="0" err="1"/>
                  <a:t>nptr</a:t>
                </a:r>
                <a:endParaRPr lang="en-US" altLang="zh-CN" sz="2400" dirty="0"/>
              </a:p>
            </p:txBody>
          </p:sp>
          <p:sp>
            <p:nvSpPr>
              <p:cNvPr id="13" name="Rectangle 12"/>
              <p:cNvSpPr>
                <a:spLocks noChangeArrowheads="1"/>
              </p:cNvSpPr>
              <p:nvPr/>
            </p:nvSpPr>
            <p:spPr bwMode="auto">
              <a:xfrm>
                <a:off x="1577" y="1532"/>
                <a:ext cx="164" cy="191"/>
              </a:xfrm>
              <a:prstGeom prst="rect">
                <a:avLst/>
              </a:prstGeom>
              <a:noFill/>
              <a:ln w="9525">
                <a:noFill/>
                <a:miter lim="800000"/>
                <a:headEnd/>
                <a:tailEnd/>
              </a:ln>
            </p:spPr>
            <p:txBody>
              <a:bodyPr lIns="18000" tIns="10800" rIns="18000" bIns="10800"/>
              <a:lstStyle/>
              <a:p>
                <a:pPr algn="just"/>
                <a:r>
                  <a:rPr lang="zh-CN" altLang="en-US" sz="2400"/>
                  <a:t>+</a:t>
                </a:r>
              </a:p>
            </p:txBody>
          </p:sp>
          <p:sp>
            <p:nvSpPr>
              <p:cNvPr id="14" name="Rectangle 13"/>
              <p:cNvSpPr>
                <a:spLocks noChangeArrowheads="1"/>
              </p:cNvSpPr>
              <p:nvPr/>
            </p:nvSpPr>
            <p:spPr bwMode="auto">
              <a:xfrm>
                <a:off x="4093" y="1919"/>
                <a:ext cx="164" cy="191"/>
              </a:xfrm>
              <a:prstGeom prst="rect">
                <a:avLst/>
              </a:prstGeom>
              <a:noFill/>
              <a:ln w="9525">
                <a:noFill/>
                <a:miter lim="800000"/>
                <a:headEnd/>
                <a:tailEnd/>
              </a:ln>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15" name="Rectangle 14"/>
              <p:cNvSpPr>
                <a:spLocks noChangeArrowheads="1"/>
              </p:cNvSpPr>
              <p:nvPr/>
            </p:nvSpPr>
            <p:spPr bwMode="auto">
              <a:xfrm>
                <a:off x="2880" y="2256"/>
                <a:ext cx="576" cy="208"/>
              </a:xfrm>
              <a:prstGeom prst="rect">
                <a:avLst/>
              </a:prstGeom>
              <a:noFill/>
              <a:ln w="9525">
                <a:noFill/>
                <a:miter lim="800000"/>
                <a:headEnd/>
                <a:tailEnd/>
              </a:ln>
            </p:spPr>
            <p:txBody>
              <a:bodyPr lIns="18000" tIns="10800" rIns="18000" bIns="10800"/>
              <a:lstStyle/>
              <a:p>
                <a:pPr algn="just"/>
                <a:r>
                  <a:rPr lang="en-US" altLang="zh-CN" sz="2400" i="1" dirty="0" err="1"/>
                  <a:t>F</a:t>
                </a:r>
                <a:r>
                  <a:rPr lang="en-US" altLang="zh-CN" sz="2400" dirty="0" err="1"/>
                  <a:t>.</a:t>
                </a:r>
                <a:r>
                  <a:rPr lang="en-US" altLang="zh-CN" sz="2400" i="1" dirty="0" err="1"/>
                  <a:t>nptr</a:t>
                </a:r>
                <a:endParaRPr lang="en-US" altLang="zh-CN" sz="2400" dirty="0"/>
              </a:p>
            </p:txBody>
          </p:sp>
          <p:sp>
            <p:nvSpPr>
              <p:cNvPr id="16" name="Rectangle 15"/>
              <p:cNvSpPr>
                <a:spLocks noChangeArrowheads="1"/>
              </p:cNvSpPr>
              <p:nvPr/>
            </p:nvSpPr>
            <p:spPr bwMode="auto">
              <a:xfrm>
                <a:off x="5040" y="1862"/>
                <a:ext cx="576" cy="202"/>
              </a:xfrm>
              <a:prstGeom prst="rect">
                <a:avLst/>
              </a:prstGeom>
              <a:noFill/>
              <a:ln w="9525">
                <a:noFill/>
                <a:miter lim="800000"/>
                <a:headEnd/>
                <a:tailEnd/>
              </a:ln>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17" name="Rectangle 16"/>
              <p:cNvSpPr>
                <a:spLocks noChangeArrowheads="1"/>
              </p:cNvSpPr>
              <p:nvPr/>
            </p:nvSpPr>
            <p:spPr bwMode="auto">
              <a:xfrm>
                <a:off x="5154" y="2273"/>
                <a:ext cx="235" cy="217"/>
              </a:xfrm>
              <a:prstGeom prst="rect">
                <a:avLst/>
              </a:prstGeom>
              <a:noFill/>
              <a:ln w="9525">
                <a:noFill/>
                <a:miter lim="800000"/>
                <a:headEnd/>
                <a:tailEnd/>
              </a:ln>
            </p:spPr>
            <p:txBody>
              <a:bodyPr lIns="18000" tIns="10800" rIns="18000" bIns="10800"/>
              <a:lstStyle/>
              <a:p>
                <a:pPr algn="just"/>
                <a:r>
                  <a:rPr lang="en-US" altLang="zh-CN" sz="2400"/>
                  <a:t>id</a:t>
                </a:r>
                <a:endParaRPr lang="en-US" altLang="zh-CN" sz="2400" b="0"/>
              </a:p>
            </p:txBody>
          </p:sp>
          <p:sp>
            <p:nvSpPr>
              <p:cNvPr id="18" name="Rectangle 17"/>
              <p:cNvSpPr>
                <a:spLocks noChangeArrowheads="1"/>
              </p:cNvSpPr>
              <p:nvPr/>
            </p:nvSpPr>
            <p:spPr bwMode="auto">
              <a:xfrm>
                <a:off x="2944" y="2615"/>
                <a:ext cx="421" cy="199"/>
              </a:xfrm>
              <a:prstGeom prst="rect">
                <a:avLst/>
              </a:prstGeom>
              <a:noFill/>
              <a:ln w="9525">
                <a:noFill/>
                <a:miter lim="800000"/>
                <a:headEnd/>
                <a:tailEnd/>
              </a:ln>
            </p:spPr>
            <p:txBody>
              <a:bodyPr lIns="18000" tIns="10800" rIns="18000" bIns="10800"/>
              <a:lstStyle/>
              <a:p>
                <a:pPr algn="just"/>
                <a:r>
                  <a:rPr lang="en-US" altLang="zh-CN" sz="2400" dirty="0"/>
                  <a:t>num</a:t>
                </a:r>
                <a:endParaRPr lang="en-US" altLang="zh-CN" sz="2400" b="0" dirty="0"/>
              </a:p>
            </p:txBody>
          </p:sp>
          <p:sp>
            <p:nvSpPr>
              <p:cNvPr id="19" name="Line 18"/>
              <p:cNvSpPr>
                <a:spLocks noChangeShapeType="1"/>
              </p:cNvSpPr>
              <p:nvPr/>
            </p:nvSpPr>
            <p:spPr bwMode="auto">
              <a:xfrm flipH="1">
                <a:off x="267" y="1311"/>
                <a:ext cx="1266" cy="276"/>
              </a:xfrm>
              <a:prstGeom prst="line">
                <a:avLst/>
              </a:prstGeom>
              <a:noFill/>
              <a:ln w="25400">
                <a:solidFill>
                  <a:schemeClr val="tx1"/>
                </a:solidFill>
                <a:prstDash val="sysDot"/>
                <a:round/>
                <a:headEnd/>
                <a:tailEnd/>
              </a:ln>
            </p:spPr>
            <p:txBody>
              <a:bodyPr/>
              <a:lstStyle/>
              <a:p>
                <a:endParaRPr lang="zh-CN" altLang="en-US"/>
              </a:p>
            </p:txBody>
          </p:sp>
          <p:sp>
            <p:nvSpPr>
              <p:cNvPr id="20" name="Line 19"/>
              <p:cNvSpPr>
                <a:spLocks noChangeShapeType="1"/>
              </p:cNvSpPr>
              <p:nvPr/>
            </p:nvSpPr>
            <p:spPr bwMode="auto">
              <a:xfrm flipH="1">
                <a:off x="212" y="1807"/>
                <a:ext cx="1" cy="151"/>
              </a:xfrm>
              <a:prstGeom prst="line">
                <a:avLst/>
              </a:prstGeom>
              <a:noFill/>
              <a:ln w="25400">
                <a:solidFill>
                  <a:schemeClr val="tx1"/>
                </a:solidFill>
                <a:prstDash val="sysDot"/>
                <a:round/>
                <a:headEnd/>
                <a:tailEnd/>
              </a:ln>
            </p:spPr>
            <p:txBody>
              <a:bodyPr/>
              <a:lstStyle/>
              <a:p>
                <a:endParaRPr lang="zh-CN" altLang="en-US"/>
              </a:p>
            </p:txBody>
          </p:sp>
          <p:sp>
            <p:nvSpPr>
              <p:cNvPr id="21" name="Line 20"/>
              <p:cNvSpPr>
                <a:spLocks noChangeShapeType="1"/>
              </p:cNvSpPr>
              <p:nvPr/>
            </p:nvSpPr>
            <p:spPr bwMode="auto">
              <a:xfrm flipH="1">
                <a:off x="213" y="2156"/>
                <a:ext cx="0" cy="139"/>
              </a:xfrm>
              <a:prstGeom prst="line">
                <a:avLst/>
              </a:prstGeom>
              <a:noFill/>
              <a:ln w="25400">
                <a:solidFill>
                  <a:schemeClr val="tx1"/>
                </a:solidFill>
                <a:prstDash val="sysDot"/>
                <a:round/>
                <a:headEnd/>
                <a:tailEnd/>
              </a:ln>
            </p:spPr>
            <p:txBody>
              <a:bodyPr/>
              <a:lstStyle/>
              <a:p>
                <a:endParaRPr lang="zh-CN" altLang="en-US"/>
              </a:p>
            </p:txBody>
          </p:sp>
          <p:sp>
            <p:nvSpPr>
              <p:cNvPr id="22" name="Line 21"/>
              <p:cNvSpPr>
                <a:spLocks noChangeShapeType="1"/>
              </p:cNvSpPr>
              <p:nvPr/>
            </p:nvSpPr>
            <p:spPr bwMode="auto">
              <a:xfrm flipH="1">
                <a:off x="213" y="2515"/>
                <a:ext cx="0" cy="178"/>
              </a:xfrm>
              <a:prstGeom prst="line">
                <a:avLst/>
              </a:prstGeom>
              <a:noFill/>
              <a:ln w="25400">
                <a:solidFill>
                  <a:schemeClr val="tx1"/>
                </a:solidFill>
                <a:prstDash val="sysDot"/>
                <a:round/>
                <a:headEnd/>
                <a:tailEnd/>
              </a:ln>
            </p:spPr>
            <p:txBody>
              <a:bodyPr/>
              <a:lstStyle/>
              <a:p>
                <a:endParaRPr lang="zh-CN" altLang="en-US"/>
              </a:p>
            </p:txBody>
          </p:sp>
          <p:sp>
            <p:nvSpPr>
              <p:cNvPr id="23" name="Line 22"/>
              <p:cNvSpPr>
                <a:spLocks noChangeShapeType="1"/>
              </p:cNvSpPr>
              <p:nvPr/>
            </p:nvSpPr>
            <p:spPr bwMode="auto">
              <a:xfrm>
                <a:off x="2180" y="1306"/>
                <a:ext cx="1802" cy="291"/>
              </a:xfrm>
              <a:prstGeom prst="line">
                <a:avLst/>
              </a:prstGeom>
              <a:noFill/>
              <a:ln w="25400">
                <a:solidFill>
                  <a:schemeClr val="tx1"/>
                </a:solidFill>
                <a:prstDash val="sysDot"/>
                <a:round/>
                <a:headEnd/>
                <a:tailEnd/>
              </a:ln>
            </p:spPr>
            <p:txBody>
              <a:bodyPr/>
              <a:lstStyle/>
              <a:p>
                <a:endParaRPr lang="zh-CN" altLang="en-US"/>
              </a:p>
            </p:txBody>
          </p:sp>
          <p:sp>
            <p:nvSpPr>
              <p:cNvPr id="24" name="Line 23"/>
              <p:cNvSpPr>
                <a:spLocks noChangeShapeType="1"/>
              </p:cNvSpPr>
              <p:nvPr/>
            </p:nvSpPr>
            <p:spPr bwMode="auto">
              <a:xfrm flipH="1">
                <a:off x="1647" y="1378"/>
                <a:ext cx="0" cy="202"/>
              </a:xfrm>
              <a:prstGeom prst="line">
                <a:avLst/>
              </a:prstGeom>
              <a:noFill/>
              <a:ln w="25400">
                <a:solidFill>
                  <a:schemeClr val="tx1"/>
                </a:solidFill>
                <a:prstDash val="sysDot"/>
                <a:round/>
                <a:headEnd/>
                <a:tailEnd/>
              </a:ln>
            </p:spPr>
            <p:txBody>
              <a:bodyPr/>
              <a:lstStyle/>
              <a:p>
                <a:endParaRPr lang="zh-CN" altLang="en-US"/>
              </a:p>
            </p:txBody>
          </p:sp>
          <p:sp>
            <p:nvSpPr>
              <p:cNvPr id="25" name="Line 24"/>
              <p:cNvSpPr>
                <a:spLocks noChangeShapeType="1"/>
              </p:cNvSpPr>
              <p:nvPr/>
            </p:nvSpPr>
            <p:spPr bwMode="auto">
              <a:xfrm>
                <a:off x="4140" y="1767"/>
                <a:ext cx="0" cy="202"/>
              </a:xfrm>
              <a:prstGeom prst="line">
                <a:avLst/>
              </a:prstGeom>
              <a:noFill/>
              <a:ln w="25400">
                <a:solidFill>
                  <a:schemeClr val="tx1"/>
                </a:solidFill>
                <a:prstDash val="sysDot"/>
                <a:round/>
                <a:headEnd/>
                <a:tailEnd/>
              </a:ln>
            </p:spPr>
            <p:txBody>
              <a:bodyPr/>
              <a:lstStyle/>
              <a:p>
                <a:endParaRPr lang="zh-CN" altLang="en-US"/>
              </a:p>
            </p:txBody>
          </p:sp>
          <p:sp>
            <p:nvSpPr>
              <p:cNvPr id="26" name="Line 25"/>
              <p:cNvSpPr>
                <a:spLocks noChangeShapeType="1"/>
              </p:cNvSpPr>
              <p:nvPr/>
            </p:nvSpPr>
            <p:spPr bwMode="auto">
              <a:xfrm flipH="1">
                <a:off x="3074" y="1734"/>
                <a:ext cx="957" cy="202"/>
              </a:xfrm>
              <a:prstGeom prst="line">
                <a:avLst/>
              </a:prstGeom>
              <a:noFill/>
              <a:ln w="25400">
                <a:solidFill>
                  <a:schemeClr val="tx1"/>
                </a:solidFill>
                <a:prstDash val="sysDot"/>
                <a:round/>
                <a:headEnd/>
                <a:tailEnd/>
              </a:ln>
            </p:spPr>
            <p:txBody>
              <a:bodyPr/>
              <a:lstStyle/>
              <a:p>
                <a:endParaRPr lang="zh-CN" altLang="en-US"/>
              </a:p>
            </p:txBody>
          </p:sp>
          <p:sp>
            <p:nvSpPr>
              <p:cNvPr id="27" name="Line 26"/>
              <p:cNvSpPr>
                <a:spLocks noChangeShapeType="1"/>
              </p:cNvSpPr>
              <p:nvPr/>
            </p:nvSpPr>
            <p:spPr bwMode="auto">
              <a:xfrm>
                <a:off x="4518" y="1693"/>
                <a:ext cx="714" cy="234"/>
              </a:xfrm>
              <a:prstGeom prst="line">
                <a:avLst/>
              </a:prstGeom>
              <a:noFill/>
              <a:ln w="25400">
                <a:solidFill>
                  <a:schemeClr val="tx1"/>
                </a:solidFill>
                <a:prstDash val="sysDot"/>
                <a:round/>
                <a:headEnd/>
                <a:tailEnd/>
              </a:ln>
            </p:spPr>
            <p:txBody>
              <a:bodyPr/>
              <a:lstStyle/>
              <a:p>
                <a:endParaRPr lang="zh-CN" altLang="en-US"/>
              </a:p>
            </p:txBody>
          </p:sp>
          <p:sp>
            <p:nvSpPr>
              <p:cNvPr id="28" name="Line 27"/>
              <p:cNvSpPr>
                <a:spLocks noChangeShapeType="1"/>
              </p:cNvSpPr>
              <p:nvPr/>
            </p:nvSpPr>
            <p:spPr bwMode="auto">
              <a:xfrm flipH="1">
                <a:off x="3114" y="2110"/>
                <a:ext cx="0" cy="202"/>
              </a:xfrm>
              <a:prstGeom prst="line">
                <a:avLst/>
              </a:prstGeom>
              <a:noFill/>
              <a:ln w="25400">
                <a:solidFill>
                  <a:schemeClr val="tx1"/>
                </a:solidFill>
                <a:prstDash val="sysDot"/>
                <a:round/>
                <a:headEnd/>
                <a:tailEnd/>
              </a:ln>
            </p:spPr>
            <p:txBody>
              <a:bodyPr/>
              <a:lstStyle/>
              <a:p>
                <a:endParaRPr lang="zh-CN" altLang="en-US"/>
              </a:p>
            </p:txBody>
          </p:sp>
          <p:sp>
            <p:nvSpPr>
              <p:cNvPr id="29" name="Line 28"/>
              <p:cNvSpPr>
                <a:spLocks noChangeShapeType="1"/>
              </p:cNvSpPr>
              <p:nvPr/>
            </p:nvSpPr>
            <p:spPr bwMode="auto">
              <a:xfrm flipH="1">
                <a:off x="3114" y="2480"/>
                <a:ext cx="0" cy="185"/>
              </a:xfrm>
              <a:prstGeom prst="line">
                <a:avLst/>
              </a:prstGeom>
              <a:noFill/>
              <a:ln w="25400">
                <a:solidFill>
                  <a:schemeClr val="tx1"/>
                </a:solidFill>
                <a:prstDash val="sysDot"/>
                <a:round/>
                <a:headEnd/>
                <a:tailEnd/>
              </a:ln>
            </p:spPr>
            <p:txBody>
              <a:bodyPr/>
              <a:lstStyle/>
              <a:p>
                <a:endParaRPr lang="zh-CN" altLang="en-US"/>
              </a:p>
            </p:txBody>
          </p:sp>
          <p:sp>
            <p:nvSpPr>
              <p:cNvPr id="30" name="Line 29"/>
              <p:cNvSpPr>
                <a:spLocks noChangeShapeType="1"/>
              </p:cNvSpPr>
              <p:nvPr/>
            </p:nvSpPr>
            <p:spPr bwMode="auto">
              <a:xfrm flipH="1">
                <a:off x="5221" y="2119"/>
                <a:ext cx="1" cy="202"/>
              </a:xfrm>
              <a:prstGeom prst="line">
                <a:avLst/>
              </a:prstGeom>
              <a:noFill/>
              <a:ln w="25400">
                <a:solidFill>
                  <a:schemeClr val="tx1"/>
                </a:solidFill>
                <a:prstDash val="sysDot"/>
                <a:round/>
                <a:headEnd/>
                <a:tailEnd/>
              </a:ln>
            </p:spPr>
            <p:txBody>
              <a:bodyPr/>
              <a:lstStyle/>
              <a:p>
                <a:endParaRPr lang="zh-CN" altLang="en-US"/>
              </a:p>
            </p:txBody>
          </p:sp>
          <p:grpSp>
            <p:nvGrpSpPr>
              <p:cNvPr id="5" name="Group 30"/>
              <p:cNvGrpSpPr>
                <a:grpSpLocks/>
              </p:cNvGrpSpPr>
              <p:nvPr/>
            </p:nvGrpSpPr>
            <p:grpSpPr bwMode="auto">
              <a:xfrm>
                <a:off x="825" y="3240"/>
                <a:ext cx="793" cy="412"/>
                <a:chOff x="2582" y="5834"/>
                <a:chExt cx="1156" cy="673"/>
              </a:xfrm>
            </p:grpSpPr>
            <p:sp>
              <p:nvSpPr>
                <p:cNvPr id="66" name="Rectangle 31"/>
                <p:cNvSpPr>
                  <a:spLocks noChangeArrowheads="1"/>
                </p:cNvSpPr>
                <p:nvPr/>
              </p:nvSpPr>
              <p:spPr bwMode="auto">
                <a:xfrm>
                  <a:off x="2582" y="5834"/>
                  <a:ext cx="1156" cy="408"/>
                </a:xfrm>
                <a:prstGeom prst="rect">
                  <a:avLst/>
                </a:prstGeom>
                <a:noFill/>
                <a:ln w="25400">
                  <a:solidFill>
                    <a:srgbClr val="FF0000"/>
                  </a:solidFill>
                  <a:miter lim="800000"/>
                  <a:headEnd/>
                  <a:tailEnd/>
                </a:ln>
              </p:spPr>
              <p:txBody>
                <a:bodyPr lIns="90000" tIns="10800" rIns="18000" bIns="10800"/>
                <a:lstStyle/>
                <a:p>
                  <a:pPr algn="just"/>
                  <a:r>
                    <a:rPr lang="en-US" altLang="zh-CN" sz="2400" dirty="0"/>
                    <a:t>id</a:t>
                  </a:r>
                </a:p>
              </p:txBody>
            </p:sp>
            <p:sp>
              <p:nvSpPr>
                <p:cNvPr id="68" name="Line 33"/>
                <p:cNvSpPr>
                  <a:spLocks noChangeShapeType="1"/>
                </p:cNvSpPr>
                <p:nvPr/>
              </p:nvSpPr>
              <p:spPr bwMode="auto">
                <a:xfrm>
                  <a:off x="3420" y="6057"/>
                  <a:ext cx="0" cy="450"/>
                </a:xfrm>
                <a:prstGeom prst="line">
                  <a:avLst/>
                </a:prstGeom>
                <a:noFill/>
                <a:ln w="25400">
                  <a:solidFill>
                    <a:srgbClr val="FF0000"/>
                  </a:solidFill>
                  <a:round/>
                  <a:headEnd type="none" w="med" len="med"/>
                  <a:tailEnd type="triangle" w="med" len="med"/>
                </a:ln>
              </p:spPr>
              <p:txBody>
                <a:bodyPr/>
                <a:lstStyle/>
                <a:p>
                  <a:endParaRPr lang="zh-CN" altLang="en-US"/>
                </a:p>
              </p:txBody>
            </p:sp>
          </p:grpSp>
          <p:grpSp>
            <p:nvGrpSpPr>
              <p:cNvPr id="31" name="Group 34"/>
              <p:cNvGrpSpPr>
                <a:grpSpLocks/>
              </p:cNvGrpSpPr>
              <p:nvPr/>
            </p:nvGrpSpPr>
            <p:grpSpPr bwMode="auto">
              <a:xfrm>
                <a:off x="4797" y="3250"/>
                <a:ext cx="793" cy="412"/>
                <a:chOff x="2582" y="5834"/>
                <a:chExt cx="1156" cy="673"/>
              </a:xfrm>
            </p:grpSpPr>
            <p:sp>
              <p:nvSpPr>
                <p:cNvPr id="63" name="Rectangle 35"/>
                <p:cNvSpPr>
                  <a:spLocks noChangeArrowheads="1"/>
                </p:cNvSpPr>
                <p:nvPr/>
              </p:nvSpPr>
              <p:spPr bwMode="auto">
                <a:xfrm>
                  <a:off x="2582" y="5834"/>
                  <a:ext cx="1156" cy="408"/>
                </a:xfrm>
                <a:prstGeom prst="rect">
                  <a:avLst/>
                </a:prstGeom>
                <a:noFill/>
                <a:ln w="25400">
                  <a:solidFill>
                    <a:schemeClr val="tx1"/>
                  </a:solidFill>
                  <a:miter lim="800000"/>
                  <a:headEnd/>
                  <a:tailEnd/>
                </a:ln>
              </p:spPr>
              <p:txBody>
                <a:bodyPr lIns="90000" tIns="10800" rIns="18000" bIns="10800"/>
                <a:lstStyle/>
                <a:p>
                  <a:pPr algn="just"/>
                  <a:r>
                    <a:rPr lang="en-US" altLang="zh-CN" sz="2400"/>
                    <a:t>id</a:t>
                  </a:r>
                </a:p>
              </p:txBody>
            </p:sp>
            <p:sp>
              <p:nvSpPr>
                <p:cNvPr id="65" name="Line 37"/>
                <p:cNvSpPr>
                  <a:spLocks noChangeShapeType="1"/>
                </p:cNvSpPr>
                <p:nvPr/>
              </p:nvSpPr>
              <p:spPr bwMode="auto">
                <a:xfrm>
                  <a:off x="3420" y="6057"/>
                  <a:ext cx="0" cy="450"/>
                </a:xfrm>
                <a:prstGeom prst="line">
                  <a:avLst/>
                </a:prstGeom>
                <a:noFill/>
                <a:ln w="25400">
                  <a:solidFill>
                    <a:schemeClr val="tx1"/>
                  </a:solidFill>
                  <a:round/>
                  <a:headEnd type="none" w="med" len="med"/>
                  <a:tailEnd type="triangle" w="med" len="med"/>
                </a:ln>
              </p:spPr>
              <p:txBody>
                <a:bodyPr/>
                <a:lstStyle/>
                <a:p>
                  <a:endParaRPr lang="zh-CN" altLang="en-US"/>
                </a:p>
              </p:txBody>
            </p:sp>
          </p:grpSp>
          <p:grpSp>
            <p:nvGrpSpPr>
              <p:cNvPr id="33" name="Group 41"/>
              <p:cNvGrpSpPr>
                <a:grpSpLocks/>
              </p:cNvGrpSpPr>
              <p:nvPr/>
            </p:nvGrpSpPr>
            <p:grpSpPr bwMode="auto">
              <a:xfrm>
                <a:off x="3943" y="2711"/>
                <a:ext cx="1173" cy="250"/>
                <a:chOff x="7626" y="5010"/>
                <a:chExt cx="1710" cy="408"/>
              </a:xfrm>
            </p:grpSpPr>
            <p:sp>
              <p:nvSpPr>
                <p:cNvPr id="58" name="Rectangle 42"/>
                <p:cNvSpPr>
                  <a:spLocks noChangeArrowheads="1"/>
                </p:cNvSpPr>
                <p:nvPr/>
              </p:nvSpPr>
              <p:spPr bwMode="auto">
                <a:xfrm>
                  <a:off x="7626" y="5010"/>
                  <a:ext cx="1710" cy="408"/>
                </a:xfrm>
                <a:prstGeom prst="rect">
                  <a:avLst/>
                </a:prstGeom>
                <a:noFill/>
                <a:ln w="25400">
                  <a:solidFill>
                    <a:schemeClr val="tx1"/>
                  </a:solidFill>
                  <a:miter lim="800000"/>
                  <a:headEnd/>
                  <a:tailEnd/>
                </a:ln>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60" name="Line 44"/>
                <p:cNvSpPr>
                  <a:spLocks noChangeShapeType="1"/>
                </p:cNvSpPr>
                <p:nvPr/>
              </p:nvSpPr>
              <p:spPr bwMode="auto">
                <a:xfrm>
                  <a:off x="8777" y="5010"/>
                  <a:ext cx="0" cy="390"/>
                </a:xfrm>
                <a:prstGeom prst="line">
                  <a:avLst/>
                </a:prstGeom>
                <a:noFill/>
                <a:ln w="25400">
                  <a:solidFill>
                    <a:schemeClr val="tx1"/>
                  </a:solidFill>
                  <a:prstDash val="dash"/>
                  <a:round/>
                  <a:headEnd/>
                  <a:tailEnd/>
                </a:ln>
              </p:spPr>
              <p:txBody>
                <a:bodyPr/>
                <a:lstStyle/>
                <a:p>
                  <a:endParaRPr lang="zh-CN" altLang="en-US"/>
                </a:p>
              </p:txBody>
            </p:sp>
          </p:grpSp>
          <p:grpSp>
            <p:nvGrpSpPr>
              <p:cNvPr id="34" name="Group 45"/>
              <p:cNvGrpSpPr>
                <a:grpSpLocks/>
              </p:cNvGrpSpPr>
              <p:nvPr/>
            </p:nvGrpSpPr>
            <p:grpSpPr bwMode="auto">
              <a:xfrm>
                <a:off x="1496" y="2123"/>
                <a:ext cx="1172" cy="251"/>
                <a:chOff x="7626" y="5010"/>
                <a:chExt cx="1710" cy="408"/>
              </a:xfrm>
            </p:grpSpPr>
            <p:sp>
              <p:nvSpPr>
                <p:cNvPr id="55" name="Rectangle 46"/>
                <p:cNvSpPr>
                  <a:spLocks noChangeArrowheads="1"/>
                </p:cNvSpPr>
                <p:nvPr/>
              </p:nvSpPr>
              <p:spPr bwMode="auto">
                <a:xfrm>
                  <a:off x="7626" y="5010"/>
                  <a:ext cx="1710" cy="408"/>
                </a:xfrm>
                <a:prstGeom prst="rect">
                  <a:avLst/>
                </a:prstGeom>
                <a:noFill/>
                <a:ln w="25400">
                  <a:solidFill>
                    <a:schemeClr val="tx1"/>
                  </a:solidFill>
                  <a:miter lim="800000"/>
                  <a:headEnd/>
                  <a:tailEnd/>
                </a:ln>
              </p:spPr>
              <p:txBody>
                <a:bodyPr lIns="126000" tIns="10800" rIns="18000" bIns="10800"/>
                <a:lstStyle/>
                <a:p>
                  <a:pPr algn="just"/>
                  <a:r>
                    <a:rPr lang="zh-CN" altLang="en-US" sz="2400">
                      <a:latin typeface="宋体" charset="-122"/>
                    </a:rPr>
                    <a:t>+</a:t>
                  </a:r>
                </a:p>
              </p:txBody>
            </p:sp>
            <p:sp>
              <p:nvSpPr>
                <p:cNvPr id="57" name="Line 48"/>
                <p:cNvSpPr>
                  <a:spLocks noChangeShapeType="1"/>
                </p:cNvSpPr>
                <p:nvPr/>
              </p:nvSpPr>
              <p:spPr bwMode="auto">
                <a:xfrm>
                  <a:off x="8777" y="5010"/>
                  <a:ext cx="0" cy="390"/>
                </a:xfrm>
                <a:prstGeom prst="line">
                  <a:avLst/>
                </a:prstGeom>
                <a:noFill/>
                <a:ln w="25400">
                  <a:solidFill>
                    <a:schemeClr val="tx1"/>
                  </a:solidFill>
                  <a:prstDash val="dash"/>
                  <a:round/>
                  <a:headEnd/>
                  <a:tailEnd/>
                </a:ln>
              </p:spPr>
              <p:txBody>
                <a:bodyPr/>
                <a:lstStyle/>
                <a:p>
                  <a:endParaRPr lang="zh-CN" altLang="en-US"/>
                </a:p>
              </p:txBody>
            </p:sp>
          </p:grpSp>
          <p:sp>
            <p:nvSpPr>
              <p:cNvPr id="36" name="Rectangle 49"/>
              <p:cNvSpPr>
                <a:spLocks noChangeArrowheads="1"/>
              </p:cNvSpPr>
              <p:nvPr/>
            </p:nvSpPr>
            <p:spPr bwMode="auto">
              <a:xfrm>
                <a:off x="192" y="3648"/>
                <a:ext cx="2208" cy="336"/>
              </a:xfrm>
              <a:prstGeom prst="rect">
                <a:avLst/>
              </a:prstGeom>
              <a:noFill/>
              <a:ln w="9525">
                <a:noFill/>
                <a:miter lim="800000"/>
                <a:headEnd/>
                <a:tailEnd/>
              </a:ln>
            </p:spPr>
            <p:txBody>
              <a:bodyPr lIns="18000" tIns="10800" rIns="18000" bIns="10800"/>
              <a:lstStyle/>
              <a:p>
                <a:pPr algn="ctr"/>
                <a:r>
                  <a:rPr lang="zh-CN" altLang="en-US" sz="2400" dirty="0">
                    <a:solidFill>
                      <a:srgbClr val="1E1CE3"/>
                    </a:solidFill>
                    <a:latin typeface="楷体" pitchFamily="49" charset="-122"/>
                    <a:ea typeface="楷体" pitchFamily="49" charset="-122"/>
                  </a:rPr>
                  <a:t>指向符号表中</a:t>
                </a:r>
                <a:r>
                  <a:rPr lang="en-US" altLang="zh-CN" sz="2400" dirty="0">
                    <a:solidFill>
                      <a:srgbClr val="1E1CE3"/>
                    </a:solidFill>
                    <a:latin typeface="楷体" pitchFamily="49" charset="-122"/>
                    <a:ea typeface="楷体" pitchFamily="49" charset="-122"/>
                  </a:rPr>
                  <a:t>a</a:t>
                </a:r>
                <a:r>
                  <a:rPr lang="zh-CN" altLang="en-US" sz="2400" dirty="0">
                    <a:solidFill>
                      <a:srgbClr val="1E1CE3"/>
                    </a:solidFill>
                    <a:latin typeface="楷体" pitchFamily="49" charset="-122"/>
                    <a:ea typeface="楷体" pitchFamily="49" charset="-122"/>
                  </a:rPr>
                  <a:t>的入口</a:t>
                </a:r>
              </a:p>
            </p:txBody>
          </p:sp>
          <p:sp>
            <p:nvSpPr>
              <p:cNvPr id="37" name="Rectangle 50"/>
              <p:cNvSpPr>
                <a:spLocks noChangeArrowheads="1"/>
              </p:cNvSpPr>
              <p:nvPr/>
            </p:nvSpPr>
            <p:spPr bwMode="auto">
              <a:xfrm>
                <a:off x="3557" y="3648"/>
                <a:ext cx="2203" cy="335"/>
              </a:xfrm>
              <a:prstGeom prst="rect">
                <a:avLst/>
              </a:prstGeom>
              <a:noFill/>
              <a:ln w="9525">
                <a:noFill/>
                <a:miter lim="800000"/>
                <a:headEnd/>
                <a:tailEnd/>
              </a:ln>
            </p:spPr>
            <p:txBody>
              <a:bodyPr lIns="18000" tIns="10800" rIns="18000" bIns="10800"/>
              <a:lstStyle/>
              <a:p>
                <a:pPr algn="ctr"/>
                <a:r>
                  <a:rPr lang="zh-CN" altLang="en-US" sz="2400" dirty="0">
                    <a:solidFill>
                      <a:srgbClr val="1E1CE3"/>
                    </a:solidFill>
                    <a:latin typeface="楷体" pitchFamily="49" charset="-122"/>
                    <a:ea typeface="楷体" pitchFamily="49" charset="-122"/>
                  </a:rPr>
                  <a:t>指向符号表中</a:t>
                </a:r>
                <a:r>
                  <a:rPr lang="en-US" altLang="zh-CN" sz="2400" dirty="0">
                    <a:solidFill>
                      <a:srgbClr val="1E1CE3"/>
                    </a:solidFill>
                    <a:latin typeface="楷体" pitchFamily="49" charset="-122"/>
                    <a:ea typeface="楷体" pitchFamily="49" charset="-122"/>
                  </a:rPr>
                  <a:t>b</a:t>
                </a:r>
                <a:r>
                  <a:rPr lang="zh-CN" altLang="en-US" sz="2400" dirty="0">
                    <a:solidFill>
                      <a:srgbClr val="1E1CE3"/>
                    </a:solidFill>
                    <a:latin typeface="楷体" pitchFamily="49" charset="-122"/>
                    <a:ea typeface="楷体" pitchFamily="49" charset="-122"/>
                  </a:rPr>
                  <a:t>的入口</a:t>
                </a:r>
              </a:p>
            </p:txBody>
          </p:sp>
          <p:sp>
            <p:nvSpPr>
              <p:cNvPr id="38" name="Line 51"/>
              <p:cNvSpPr>
                <a:spLocks noChangeShapeType="1"/>
              </p:cNvSpPr>
              <p:nvPr/>
            </p:nvSpPr>
            <p:spPr bwMode="auto">
              <a:xfrm>
                <a:off x="1800" y="1412"/>
                <a:ext cx="0" cy="707"/>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39" name="Line 52"/>
              <p:cNvSpPr>
                <a:spLocks noChangeShapeType="1"/>
              </p:cNvSpPr>
              <p:nvPr/>
            </p:nvSpPr>
            <p:spPr bwMode="auto">
              <a:xfrm>
                <a:off x="1056" y="1730"/>
                <a:ext cx="0" cy="1504"/>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40" name="Line 53"/>
              <p:cNvSpPr>
                <a:spLocks noChangeShapeType="1"/>
              </p:cNvSpPr>
              <p:nvPr/>
            </p:nvSpPr>
            <p:spPr bwMode="auto">
              <a:xfrm>
                <a:off x="652" y="1728"/>
                <a:ext cx="384" cy="0"/>
              </a:xfrm>
              <a:prstGeom prst="line">
                <a:avLst/>
              </a:prstGeom>
              <a:noFill/>
              <a:ln w="25400">
                <a:solidFill>
                  <a:schemeClr val="tx1"/>
                </a:solidFill>
                <a:prstDash val="lgDash"/>
                <a:round/>
                <a:headEnd/>
                <a:tailEnd/>
              </a:ln>
            </p:spPr>
            <p:txBody>
              <a:bodyPr/>
              <a:lstStyle/>
              <a:p>
                <a:endParaRPr lang="zh-CN" altLang="en-US"/>
              </a:p>
            </p:txBody>
          </p:sp>
          <p:sp>
            <p:nvSpPr>
              <p:cNvPr id="41" name="Line 54"/>
              <p:cNvSpPr>
                <a:spLocks noChangeShapeType="1"/>
              </p:cNvSpPr>
              <p:nvPr/>
            </p:nvSpPr>
            <p:spPr bwMode="auto">
              <a:xfrm>
                <a:off x="610" y="2079"/>
                <a:ext cx="353" cy="0"/>
              </a:xfrm>
              <a:prstGeom prst="line">
                <a:avLst/>
              </a:prstGeom>
              <a:noFill/>
              <a:ln w="25400">
                <a:solidFill>
                  <a:srgbClr val="00FF00"/>
                </a:solidFill>
                <a:prstDash val="lgDash"/>
                <a:round/>
                <a:headEnd/>
                <a:tailEnd/>
              </a:ln>
            </p:spPr>
            <p:txBody>
              <a:bodyPr/>
              <a:lstStyle/>
              <a:p>
                <a:endParaRPr lang="zh-CN" altLang="en-US"/>
              </a:p>
            </p:txBody>
          </p:sp>
          <p:sp>
            <p:nvSpPr>
              <p:cNvPr id="42" name="Line 55"/>
              <p:cNvSpPr>
                <a:spLocks noChangeShapeType="1"/>
              </p:cNvSpPr>
              <p:nvPr/>
            </p:nvSpPr>
            <p:spPr bwMode="auto">
              <a:xfrm>
                <a:off x="607" y="2419"/>
                <a:ext cx="277" cy="0"/>
              </a:xfrm>
              <a:prstGeom prst="line">
                <a:avLst/>
              </a:prstGeom>
              <a:noFill/>
              <a:ln w="25400">
                <a:solidFill>
                  <a:srgbClr val="00FF00"/>
                </a:solidFill>
                <a:prstDash val="lgDash"/>
                <a:round/>
                <a:headEnd/>
                <a:tailEnd/>
              </a:ln>
            </p:spPr>
            <p:txBody>
              <a:bodyPr/>
              <a:lstStyle/>
              <a:p>
                <a:endParaRPr lang="zh-CN" altLang="en-US"/>
              </a:p>
            </p:txBody>
          </p:sp>
          <p:sp>
            <p:nvSpPr>
              <p:cNvPr id="43" name="Line 56"/>
              <p:cNvSpPr>
                <a:spLocks noChangeShapeType="1"/>
              </p:cNvSpPr>
              <p:nvPr/>
            </p:nvSpPr>
            <p:spPr bwMode="auto">
              <a:xfrm>
                <a:off x="3696" y="2016"/>
                <a:ext cx="0" cy="1240"/>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44" name="Line 57"/>
              <p:cNvSpPr>
                <a:spLocks noChangeShapeType="1"/>
              </p:cNvSpPr>
              <p:nvPr/>
            </p:nvSpPr>
            <p:spPr bwMode="auto">
              <a:xfrm flipV="1">
                <a:off x="3360" y="2016"/>
                <a:ext cx="336" cy="0"/>
              </a:xfrm>
              <a:prstGeom prst="line">
                <a:avLst/>
              </a:prstGeom>
              <a:noFill/>
              <a:ln w="25400">
                <a:solidFill>
                  <a:schemeClr val="tx1"/>
                </a:solidFill>
                <a:prstDash val="lgDash"/>
                <a:round/>
                <a:headEnd/>
                <a:tailEnd/>
              </a:ln>
            </p:spPr>
            <p:txBody>
              <a:bodyPr/>
              <a:lstStyle/>
              <a:p>
                <a:endParaRPr lang="zh-CN" altLang="en-US"/>
              </a:p>
            </p:txBody>
          </p:sp>
          <p:sp>
            <p:nvSpPr>
              <p:cNvPr id="45" name="Line 58"/>
              <p:cNvSpPr>
                <a:spLocks noChangeShapeType="1"/>
              </p:cNvSpPr>
              <p:nvPr/>
            </p:nvSpPr>
            <p:spPr bwMode="auto">
              <a:xfrm>
                <a:off x="3408" y="2400"/>
                <a:ext cx="165" cy="0"/>
              </a:xfrm>
              <a:prstGeom prst="line">
                <a:avLst/>
              </a:prstGeom>
              <a:noFill/>
              <a:ln w="25400">
                <a:solidFill>
                  <a:schemeClr val="tx1"/>
                </a:solidFill>
                <a:prstDash val="lgDash"/>
                <a:round/>
                <a:headEnd/>
                <a:tailEnd/>
              </a:ln>
            </p:spPr>
            <p:txBody>
              <a:bodyPr/>
              <a:lstStyle/>
              <a:p>
                <a:endParaRPr lang="zh-CN" altLang="en-US"/>
              </a:p>
            </p:txBody>
          </p:sp>
          <p:sp>
            <p:nvSpPr>
              <p:cNvPr id="46" name="Line 59"/>
              <p:cNvSpPr>
                <a:spLocks noChangeShapeType="1"/>
              </p:cNvSpPr>
              <p:nvPr/>
            </p:nvSpPr>
            <p:spPr bwMode="auto">
              <a:xfrm>
                <a:off x="4309" y="1764"/>
                <a:ext cx="0" cy="945"/>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47" name="Line 60"/>
              <p:cNvSpPr>
                <a:spLocks noChangeShapeType="1"/>
              </p:cNvSpPr>
              <p:nvPr/>
            </p:nvSpPr>
            <p:spPr bwMode="auto">
              <a:xfrm>
                <a:off x="4936" y="2881"/>
                <a:ext cx="0" cy="368"/>
              </a:xfrm>
              <a:prstGeom prst="line">
                <a:avLst/>
              </a:prstGeom>
              <a:noFill/>
              <a:ln w="25400">
                <a:solidFill>
                  <a:schemeClr val="tx1"/>
                </a:solidFill>
                <a:round/>
                <a:headEnd type="none" w="med" len="med"/>
                <a:tailEnd type="triangle" w="med" len="med"/>
              </a:ln>
            </p:spPr>
            <p:txBody>
              <a:bodyPr/>
              <a:lstStyle/>
              <a:p>
                <a:endParaRPr lang="zh-CN" altLang="en-US"/>
              </a:p>
            </p:txBody>
          </p:sp>
          <p:sp>
            <p:nvSpPr>
              <p:cNvPr id="48" name="Freeform 61"/>
              <p:cNvSpPr>
                <a:spLocks/>
              </p:cNvSpPr>
              <p:nvPr/>
            </p:nvSpPr>
            <p:spPr bwMode="auto">
              <a:xfrm>
                <a:off x="1130"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type="none" w="med" len="med"/>
                <a:tailEnd type="triangle" w="med" len="med"/>
              </a:ln>
            </p:spPr>
            <p:txBody>
              <a:bodyPr/>
              <a:lstStyle/>
              <a:p>
                <a:endParaRPr lang="zh-CN" altLang="en-US"/>
              </a:p>
            </p:txBody>
          </p:sp>
          <p:sp>
            <p:nvSpPr>
              <p:cNvPr id="49" name="Freeform 62"/>
              <p:cNvSpPr>
                <a:spLocks/>
              </p:cNvSpPr>
              <p:nvPr/>
            </p:nvSpPr>
            <p:spPr bwMode="auto">
              <a:xfrm>
                <a:off x="2541" y="2249"/>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type="none" w="med" len="med"/>
                <a:tailEnd type="triangle" w="med" len="med"/>
              </a:ln>
            </p:spPr>
            <p:txBody>
              <a:bodyPr/>
              <a:lstStyle/>
              <a:p>
                <a:endParaRPr lang="zh-CN" altLang="en-US"/>
              </a:p>
            </p:txBody>
          </p:sp>
          <p:sp>
            <p:nvSpPr>
              <p:cNvPr id="50" name="Freeform 63"/>
              <p:cNvSpPr>
                <a:spLocks/>
              </p:cNvSpPr>
              <p:nvPr/>
            </p:nvSpPr>
            <p:spPr bwMode="auto">
              <a:xfrm>
                <a:off x="3781" y="2890"/>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type="none" w="med" len="med"/>
                <a:tailEnd type="triangle" w="med" len="med"/>
              </a:ln>
            </p:spPr>
            <p:txBody>
              <a:bodyPr/>
              <a:lstStyle/>
              <a:p>
                <a:endParaRPr lang="zh-CN" altLang="en-US"/>
              </a:p>
            </p:txBody>
          </p:sp>
          <p:sp>
            <p:nvSpPr>
              <p:cNvPr id="51" name="Freeform 64"/>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type="none" w="med" len="med"/>
                <a:tailEnd type="triangle" w="med" len="med"/>
              </a:ln>
            </p:spPr>
            <p:txBody>
              <a:bodyPr/>
              <a:lstStyle/>
              <a:p>
                <a:endParaRPr lang="zh-CN" altLang="en-US"/>
              </a:p>
            </p:txBody>
          </p:sp>
          <p:sp>
            <p:nvSpPr>
              <p:cNvPr id="52" name="Line 65"/>
              <p:cNvSpPr>
                <a:spLocks noChangeShapeType="1"/>
              </p:cNvSpPr>
              <p:nvPr/>
            </p:nvSpPr>
            <p:spPr bwMode="auto">
              <a:xfrm flipH="1">
                <a:off x="883" y="2417"/>
                <a:ext cx="0" cy="825"/>
              </a:xfrm>
              <a:prstGeom prst="line">
                <a:avLst/>
              </a:prstGeom>
              <a:noFill/>
              <a:ln w="25400">
                <a:solidFill>
                  <a:srgbClr val="00FF00"/>
                </a:solidFill>
                <a:prstDash val="lgDash"/>
                <a:round/>
                <a:headEnd type="none" w="med" len="med"/>
                <a:tailEnd type="triangle" w="med" len="med"/>
              </a:ln>
            </p:spPr>
            <p:txBody>
              <a:bodyPr/>
              <a:lstStyle/>
              <a:p>
                <a:endParaRPr lang="zh-CN" altLang="en-US"/>
              </a:p>
            </p:txBody>
          </p:sp>
          <p:sp>
            <p:nvSpPr>
              <p:cNvPr id="53" name="Line 66"/>
              <p:cNvSpPr>
                <a:spLocks noChangeShapeType="1"/>
              </p:cNvSpPr>
              <p:nvPr/>
            </p:nvSpPr>
            <p:spPr bwMode="auto">
              <a:xfrm flipH="1">
                <a:off x="960" y="2091"/>
                <a:ext cx="0" cy="1149"/>
              </a:xfrm>
              <a:prstGeom prst="line">
                <a:avLst/>
              </a:prstGeom>
              <a:noFill/>
              <a:ln w="25400">
                <a:solidFill>
                  <a:srgbClr val="00FF00"/>
                </a:solidFill>
                <a:prstDash val="lgDash"/>
                <a:round/>
                <a:headEnd type="none" w="med" len="med"/>
                <a:tailEnd type="triangle" w="med" len="med"/>
              </a:ln>
            </p:spPr>
            <p:txBody>
              <a:bodyPr/>
              <a:lstStyle/>
              <a:p>
                <a:endParaRPr lang="zh-CN" altLang="en-US"/>
              </a:p>
            </p:txBody>
          </p:sp>
          <p:sp>
            <p:nvSpPr>
              <p:cNvPr id="54" name="Line 67"/>
              <p:cNvSpPr>
                <a:spLocks noChangeShapeType="1"/>
              </p:cNvSpPr>
              <p:nvPr/>
            </p:nvSpPr>
            <p:spPr bwMode="auto">
              <a:xfrm>
                <a:off x="3552" y="2400"/>
                <a:ext cx="0" cy="864"/>
              </a:xfrm>
              <a:prstGeom prst="line">
                <a:avLst/>
              </a:prstGeom>
              <a:noFill/>
              <a:ln w="25400">
                <a:solidFill>
                  <a:schemeClr val="tx1"/>
                </a:solidFill>
                <a:prstDash val="lgDash"/>
                <a:round/>
                <a:headEnd type="none" w="med" len="med"/>
                <a:tailEnd type="triangle" w="med" len="med"/>
              </a:ln>
              <a:effectLst/>
            </p:spPr>
            <p:txBody>
              <a:bodyPr/>
              <a:lstStyle/>
              <a:p>
                <a:endParaRPr lang="zh-CN" altLang="en-US"/>
              </a:p>
            </p:txBody>
          </p:sp>
        </p:grpSp>
        <p:sp>
          <p:nvSpPr>
            <p:cNvPr id="69" name="Rectangle 82"/>
            <p:cNvSpPr>
              <a:spLocks noChangeArrowheads="1"/>
            </p:cNvSpPr>
            <p:nvPr/>
          </p:nvSpPr>
          <p:spPr bwMode="auto">
            <a:xfrm>
              <a:off x="5340928" y="5026696"/>
              <a:ext cx="1221657" cy="387231"/>
            </a:xfrm>
            <a:prstGeom prst="rect">
              <a:avLst/>
            </a:prstGeom>
            <a:noFill/>
            <a:ln w="25400">
              <a:solidFill>
                <a:schemeClr val="tx1"/>
              </a:solidFill>
              <a:miter lim="800000"/>
              <a:headEnd/>
              <a:tailEnd/>
            </a:ln>
          </p:spPr>
          <p:txBody>
            <a:bodyPr lIns="54000" tIns="10800" rIns="18000" bIns="10800"/>
            <a:lstStyle/>
            <a:p>
              <a:pPr algn="just"/>
              <a:r>
                <a:rPr lang="en-US" altLang="zh-CN" sz="2400" dirty="0"/>
                <a:t>num  5</a:t>
              </a:r>
            </a:p>
          </p:txBody>
        </p:sp>
        <p:sp>
          <p:nvSpPr>
            <p:cNvPr id="70" name="Line 83"/>
            <p:cNvSpPr>
              <a:spLocks noChangeShapeType="1"/>
            </p:cNvSpPr>
            <p:nvPr/>
          </p:nvSpPr>
          <p:spPr bwMode="auto">
            <a:xfrm>
              <a:off x="6058493" y="5038085"/>
              <a:ext cx="0" cy="360000"/>
            </a:xfrm>
            <a:prstGeom prst="line">
              <a:avLst/>
            </a:prstGeom>
            <a:noFill/>
            <a:ln w="25400">
              <a:solidFill>
                <a:schemeClr val="tx1"/>
              </a:solidFill>
              <a:prstDash val="dash"/>
              <a:round/>
              <a:headEnd/>
              <a:tailEnd/>
            </a:ln>
          </p:spPr>
          <p:txBody>
            <a:bodyPr/>
            <a:lstStyle/>
            <a:p>
              <a:endParaRPr lang="zh-CN" altLang="en-US"/>
            </a:p>
          </p:txBody>
        </p:sp>
      </p:grpSp>
      <p:sp>
        <p:nvSpPr>
          <p:cNvPr id="72" name="Line 91"/>
          <p:cNvSpPr>
            <a:spLocks noChangeShapeType="1"/>
          </p:cNvSpPr>
          <p:nvPr/>
        </p:nvSpPr>
        <p:spPr bwMode="auto">
          <a:xfrm>
            <a:off x="3099555" y="3257340"/>
            <a:ext cx="0" cy="372090"/>
          </a:xfrm>
          <a:prstGeom prst="line">
            <a:avLst/>
          </a:prstGeom>
          <a:noFill/>
          <a:ln w="25400">
            <a:solidFill>
              <a:schemeClr val="tx1"/>
            </a:solidFill>
            <a:prstDash val="dash"/>
            <a:round/>
            <a:headEnd/>
            <a:tailEnd/>
          </a:ln>
        </p:spPr>
        <p:txBody>
          <a:bodyPr/>
          <a:lstStyle/>
          <a:p>
            <a:endParaRPr lang="zh-CN" altLang="en-US"/>
          </a:p>
        </p:txBody>
      </p:sp>
      <p:sp>
        <p:nvSpPr>
          <p:cNvPr id="73" name="Line 91"/>
          <p:cNvSpPr>
            <a:spLocks noChangeShapeType="1"/>
          </p:cNvSpPr>
          <p:nvPr/>
        </p:nvSpPr>
        <p:spPr bwMode="auto">
          <a:xfrm>
            <a:off x="2042280" y="5009940"/>
            <a:ext cx="0" cy="372090"/>
          </a:xfrm>
          <a:prstGeom prst="line">
            <a:avLst/>
          </a:prstGeom>
          <a:noFill/>
          <a:ln w="25400">
            <a:solidFill>
              <a:srgbClr val="FF0000"/>
            </a:solidFill>
            <a:prstDash val="dash"/>
            <a:round/>
            <a:headEnd/>
            <a:tailEnd/>
          </a:ln>
        </p:spPr>
        <p:txBody>
          <a:bodyPr/>
          <a:lstStyle/>
          <a:p>
            <a:endParaRPr lang="zh-CN" altLang="en-US"/>
          </a:p>
        </p:txBody>
      </p:sp>
      <p:sp>
        <p:nvSpPr>
          <p:cNvPr id="74" name="Line 91"/>
          <p:cNvSpPr>
            <a:spLocks noChangeShapeType="1"/>
          </p:cNvSpPr>
          <p:nvPr/>
        </p:nvSpPr>
        <p:spPr bwMode="auto">
          <a:xfrm>
            <a:off x="8166855" y="5009940"/>
            <a:ext cx="0" cy="372090"/>
          </a:xfrm>
          <a:prstGeom prst="line">
            <a:avLst/>
          </a:prstGeom>
          <a:noFill/>
          <a:ln w="25400">
            <a:solidFill>
              <a:schemeClr val="tx1"/>
            </a:solidFill>
            <a:prstDash val="dash"/>
            <a:round/>
            <a:headEnd/>
            <a:tailEnd/>
          </a:ln>
        </p:spPr>
        <p:txBody>
          <a:bodyPr/>
          <a:lstStyle/>
          <a:p>
            <a:endParaRPr lang="zh-CN" altLang="en-US"/>
          </a:p>
        </p:txBody>
      </p:sp>
      <p:sp>
        <p:nvSpPr>
          <p:cNvPr id="75" name="Line 91"/>
          <p:cNvSpPr>
            <a:spLocks noChangeShapeType="1"/>
          </p:cNvSpPr>
          <p:nvPr/>
        </p:nvSpPr>
        <p:spPr bwMode="auto">
          <a:xfrm>
            <a:off x="6861930" y="4171740"/>
            <a:ext cx="0" cy="372090"/>
          </a:xfrm>
          <a:prstGeom prst="line">
            <a:avLst/>
          </a:prstGeom>
          <a:noFill/>
          <a:ln w="25400">
            <a:solidFill>
              <a:schemeClr val="tx1"/>
            </a:solidFill>
            <a:prstDash val="dash"/>
            <a:round/>
            <a:headEnd/>
            <a:tailEnd/>
          </a:ln>
        </p:spPr>
        <p:txBody>
          <a:bodyPr/>
          <a:lstStyle/>
          <a:p>
            <a:endParaRPr lang="zh-CN" altLang="en-US"/>
          </a:p>
        </p:txBody>
      </p:sp>
      <p:graphicFrame>
        <p:nvGraphicFramePr>
          <p:cNvPr id="77" name="表格 76">
            <a:extLst>
              <a:ext uri="{FF2B5EF4-FFF2-40B4-BE49-F238E27FC236}">
                <a16:creationId xmlns:a16="http://schemas.microsoft.com/office/drawing/2014/main" id="{F96989F4-724C-4AB3-B3D2-3CA6BDA9F95F}"/>
              </a:ext>
            </a:extLst>
          </p:cNvPr>
          <p:cNvGraphicFramePr>
            <a:graphicFrameLocks noGrp="1"/>
          </p:cNvGraphicFramePr>
          <p:nvPr>
            <p:extLst>
              <p:ext uri="{D42A27DB-BD31-4B8C-83A1-F6EECF244321}">
                <p14:modId xmlns:p14="http://schemas.microsoft.com/office/powerpoint/2010/main" val="1567732356"/>
              </p:ext>
            </p:extLst>
          </p:nvPr>
        </p:nvGraphicFramePr>
        <p:xfrm>
          <a:off x="4823571" y="57039"/>
          <a:ext cx="4264459" cy="1993744"/>
        </p:xfrm>
        <a:graphic>
          <a:graphicData uri="http://schemas.openxmlformats.org/drawingml/2006/table">
            <a:tbl>
              <a:tblPr/>
              <a:tblGrid>
                <a:gridCol w="794473">
                  <a:extLst>
                    <a:ext uri="{9D8B030D-6E8A-4147-A177-3AD203B41FA5}">
                      <a16:colId xmlns:a16="http://schemas.microsoft.com/office/drawing/2014/main" val="20000"/>
                    </a:ext>
                  </a:extLst>
                </a:gridCol>
                <a:gridCol w="3469986">
                  <a:extLst>
                    <a:ext uri="{9D8B030D-6E8A-4147-A177-3AD203B41FA5}">
                      <a16:colId xmlns:a16="http://schemas.microsoft.com/office/drawing/2014/main" val="20001"/>
                    </a:ext>
                  </a:extLst>
                </a:gridCol>
              </a:tblGrid>
              <a:tr h="249218">
                <a:tc>
                  <a:txBody>
                    <a:bodyPr/>
                    <a:lstStyle/>
                    <a:p>
                      <a:pPr algn="ctr"/>
                      <a:r>
                        <a:rPr lang="zh-CN" altLang="en-US" sz="1500" dirty="0">
                          <a:latin typeface="楷体" pitchFamily="49" charset="-122"/>
                          <a:ea typeface="楷体" pitchFamily="49" charset="-122"/>
                        </a:rPr>
                        <a:t>产生式</a:t>
                      </a:r>
                    </a:p>
                  </a:txBody>
                  <a:tcPr marL="72000" marR="7200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1500" dirty="0">
                          <a:latin typeface="楷体" pitchFamily="49" charset="-122"/>
                          <a:ea typeface="楷体" pitchFamily="49" charset="-122"/>
                        </a:rPr>
                        <a:t>语义规则</a:t>
                      </a:r>
                    </a:p>
                  </a:txBody>
                  <a:tcPr marL="72000" marR="72000" marT="0" marB="0">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9218">
                <a:tc>
                  <a:txBody>
                    <a:bodyPr/>
                    <a:lstStyle/>
                    <a:p>
                      <a:r>
                        <a:rPr lang="en-US" altLang="zh-CN" sz="1500" dirty="0">
                          <a:latin typeface="楷体" pitchFamily="49" charset="-122"/>
                          <a:ea typeface="楷体" pitchFamily="49" charset="-122"/>
                        </a:rPr>
                        <a:t>E</a:t>
                      </a:r>
                      <a:r>
                        <a:rPr lang="zh-CN" altLang="en-US" sz="1500" dirty="0">
                          <a:latin typeface="+mj-ea"/>
                          <a:ea typeface="+mj-ea"/>
                        </a:rPr>
                        <a:t>→</a:t>
                      </a:r>
                      <a:r>
                        <a:rPr lang="en-US" altLang="zh-CN" sz="1500" dirty="0">
                          <a:latin typeface="楷体" pitchFamily="49" charset="-122"/>
                          <a:ea typeface="楷体" pitchFamily="49" charset="-122"/>
                        </a:rPr>
                        <a:t>E</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E.nptr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mkNode</a:t>
                      </a:r>
                      <a:r>
                        <a:rPr lang="en-US" altLang="zh-CN" sz="1500" dirty="0">
                          <a:latin typeface="楷体" pitchFamily="49" charset="-122"/>
                          <a:ea typeface="楷体" pitchFamily="49" charset="-122"/>
                        </a:rPr>
                        <a:t>(‘+’,E</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.nptr,T.nptr)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249218">
                <a:tc>
                  <a:txBody>
                    <a:bodyPr/>
                    <a:lstStyle/>
                    <a:p>
                      <a:r>
                        <a:rPr lang="en-US" altLang="zh-CN" sz="1500" dirty="0">
                          <a:latin typeface="楷体" pitchFamily="49" charset="-122"/>
                          <a:ea typeface="楷体" pitchFamily="49" charset="-122"/>
                        </a:rPr>
                        <a:t>E</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altLang="zh-CN" sz="1500" dirty="0" err="1">
                          <a:latin typeface="楷体" pitchFamily="49" charset="-122"/>
                          <a:ea typeface="楷体" pitchFamily="49" charset="-122"/>
                        </a:rPr>
                        <a:t>E.nptr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T.nptr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9218">
                <a:tc>
                  <a:txBody>
                    <a:bodyPr/>
                    <a:lstStyle/>
                    <a:p>
                      <a:r>
                        <a:rPr lang="en-US" altLang="zh-CN" sz="1500" dirty="0">
                          <a:latin typeface="楷体" pitchFamily="49" charset="-122"/>
                          <a:ea typeface="楷体" pitchFamily="49" charset="-122"/>
                        </a:rPr>
                        <a:t>T</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T</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*F</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T.nptr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mkNode</a:t>
                      </a:r>
                      <a:r>
                        <a:rPr lang="en-US" altLang="zh-CN" sz="1500" dirty="0">
                          <a:latin typeface="楷体" pitchFamily="49" charset="-122"/>
                          <a:ea typeface="楷体" pitchFamily="49" charset="-122"/>
                        </a:rPr>
                        <a:t>(‘*’,T</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.nptr,F.nptr)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249218">
                <a:tc>
                  <a:txBody>
                    <a:bodyPr/>
                    <a:lstStyle/>
                    <a:p>
                      <a:r>
                        <a:rPr lang="en-US" altLang="zh-CN" sz="1500" dirty="0">
                          <a:latin typeface="楷体" pitchFamily="49" charset="-122"/>
                          <a:ea typeface="楷体" pitchFamily="49" charset="-122"/>
                        </a:rPr>
                        <a:t>T</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F</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500" dirty="0" err="1">
                          <a:latin typeface="楷体" pitchFamily="49" charset="-122"/>
                          <a:ea typeface="楷体" pitchFamily="49" charset="-122"/>
                        </a:rPr>
                        <a:t>T.nptr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F.nptr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 </a:t>
                      </a:r>
                      <a:r>
                        <a:rPr lang="en-US" altLang="zh-CN" sz="1500" dirty="0">
                          <a:latin typeface="楷体" pitchFamily="49" charset="-122"/>
                          <a:ea typeface="楷体" pitchFamily="49" charset="-122"/>
                        </a:rPr>
                        <a:t>(E)</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E.nptr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id</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mkLeaf</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id,id.entry</a:t>
                      </a:r>
                      <a:r>
                        <a:rPr lang="en-US" altLang="zh-CN" sz="1500" dirty="0">
                          <a:latin typeface="楷体" pitchFamily="49" charset="-122"/>
                          <a:ea typeface="楷体" pitchFamily="49" charset="-122"/>
                        </a:rPr>
                        <a: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num</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mkLeaf</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num,num.val</a:t>
                      </a:r>
                      <a:r>
                        <a:rPr lang="en-US" altLang="zh-CN" sz="1500" dirty="0">
                          <a:latin typeface="楷体" pitchFamily="49" charset="-122"/>
                          <a:ea typeface="楷体" pitchFamily="49" charset="-122"/>
                        </a:rPr>
                        <a: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0173"/>
            <a:ext cx="7886700" cy="894049"/>
          </a:xfrm>
        </p:spPr>
        <p:txBody>
          <a:bodyPr/>
          <a:lstStyle/>
          <a:p>
            <a:r>
              <a:rPr lang="en-US" altLang="zh-CN" dirty="0"/>
              <a:t>a+5*b</a:t>
            </a:r>
            <a:r>
              <a:rPr lang="zh-CN" altLang="en-US" dirty="0"/>
              <a:t>的抽象语法树的构造（续</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31</a:t>
            </a:fld>
            <a:endParaRPr lang="zh-CN" altLang="en-US"/>
          </a:p>
        </p:txBody>
      </p:sp>
      <p:grpSp>
        <p:nvGrpSpPr>
          <p:cNvPr id="3" name="组合 70"/>
          <p:cNvGrpSpPr/>
          <p:nvPr/>
        </p:nvGrpSpPr>
        <p:grpSpPr>
          <a:xfrm>
            <a:off x="234000" y="1746000"/>
            <a:ext cx="8780400" cy="4399200"/>
            <a:chOff x="234000" y="1746000"/>
            <a:chExt cx="8780400" cy="4399200"/>
          </a:xfrm>
        </p:grpSpPr>
        <p:grpSp>
          <p:nvGrpSpPr>
            <p:cNvPr id="5" name="Group 68"/>
            <p:cNvGrpSpPr>
              <a:grpSpLocks/>
            </p:cNvGrpSpPr>
            <p:nvPr/>
          </p:nvGrpSpPr>
          <p:grpSpPr bwMode="auto">
            <a:xfrm>
              <a:off x="234000" y="1746000"/>
              <a:ext cx="8780400" cy="4399200"/>
              <a:chOff x="60" y="1152"/>
              <a:chExt cx="5700" cy="2832"/>
            </a:xfrm>
          </p:grpSpPr>
          <p:sp>
            <p:nvSpPr>
              <p:cNvPr id="6" name="Rectangle 5"/>
              <p:cNvSpPr>
                <a:spLocks noChangeArrowheads="1"/>
              </p:cNvSpPr>
              <p:nvPr/>
            </p:nvSpPr>
            <p:spPr bwMode="auto">
              <a:xfrm>
                <a:off x="1586" y="1152"/>
                <a:ext cx="574" cy="229"/>
              </a:xfrm>
              <a:prstGeom prst="rect">
                <a:avLst/>
              </a:prstGeom>
              <a:noFill/>
              <a:ln w="9525">
                <a:noFill/>
                <a:miter lim="800000"/>
                <a:headEnd/>
                <a:tailEnd/>
              </a:ln>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7" name="Rectangle 6"/>
              <p:cNvSpPr>
                <a:spLocks noChangeArrowheads="1"/>
              </p:cNvSpPr>
              <p:nvPr/>
            </p:nvSpPr>
            <p:spPr bwMode="auto">
              <a:xfrm>
                <a:off x="3960" y="1513"/>
                <a:ext cx="552" cy="215"/>
              </a:xfrm>
              <a:prstGeom prst="rect">
                <a:avLst/>
              </a:prstGeom>
              <a:noFill/>
              <a:ln w="9525">
                <a:noFill/>
                <a:miter lim="800000"/>
                <a:headEnd/>
                <a:tailEnd/>
              </a:ln>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8" name="Rectangle 7"/>
              <p:cNvSpPr>
                <a:spLocks noChangeArrowheads="1"/>
              </p:cNvSpPr>
              <p:nvPr/>
            </p:nvSpPr>
            <p:spPr bwMode="auto">
              <a:xfrm>
                <a:off x="96" y="1584"/>
                <a:ext cx="554" cy="192"/>
              </a:xfrm>
              <a:prstGeom prst="rect">
                <a:avLst/>
              </a:prstGeom>
              <a:noFill/>
              <a:ln w="9525">
                <a:noFill/>
                <a:miter lim="800000"/>
                <a:headEnd/>
                <a:tailEnd/>
              </a:ln>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9" name="Rectangle 8"/>
              <p:cNvSpPr>
                <a:spLocks noChangeArrowheads="1"/>
              </p:cNvSpPr>
              <p:nvPr/>
            </p:nvSpPr>
            <p:spPr bwMode="auto">
              <a:xfrm>
                <a:off x="60" y="1920"/>
                <a:ext cx="612" cy="231"/>
              </a:xfrm>
              <a:prstGeom prst="rect">
                <a:avLst/>
              </a:prstGeom>
              <a:noFill/>
              <a:ln w="9525">
                <a:noFill/>
                <a:miter lim="800000"/>
                <a:headEnd/>
                <a:tailEnd/>
              </a:ln>
            </p:spPr>
            <p:txBody>
              <a:bodyPr lIns="18000" tIns="10800" rIns="18000" bIns="10800"/>
              <a:lstStyle/>
              <a:p>
                <a:pPr algn="just"/>
                <a:r>
                  <a:rPr lang="en-US" altLang="zh-CN" sz="2400" i="1" dirty="0" err="1"/>
                  <a:t>T</a:t>
                </a:r>
                <a:r>
                  <a:rPr lang="en-US" altLang="zh-CN" sz="2400" dirty="0" err="1"/>
                  <a:t>.</a:t>
                </a:r>
                <a:r>
                  <a:rPr lang="en-US" altLang="zh-CN" sz="2400" i="1" dirty="0" err="1"/>
                  <a:t>nptr</a:t>
                </a:r>
                <a:endParaRPr lang="en-US" altLang="zh-CN" sz="2400" dirty="0"/>
              </a:p>
            </p:txBody>
          </p:sp>
          <p:sp>
            <p:nvSpPr>
              <p:cNvPr id="10" name="Rectangle 9"/>
              <p:cNvSpPr>
                <a:spLocks noChangeArrowheads="1"/>
              </p:cNvSpPr>
              <p:nvPr/>
            </p:nvSpPr>
            <p:spPr bwMode="auto">
              <a:xfrm>
                <a:off x="96" y="2256"/>
                <a:ext cx="575" cy="258"/>
              </a:xfrm>
              <a:prstGeom prst="rect">
                <a:avLst/>
              </a:prstGeom>
              <a:noFill/>
              <a:ln w="9525">
                <a:noFill/>
                <a:miter lim="800000"/>
                <a:headEnd/>
                <a:tailEnd/>
              </a:ln>
            </p:spPr>
            <p:txBody>
              <a:bodyPr lIns="18000" tIns="10800" rIns="18000" bIns="10800"/>
              <a:lstStyle/>
              <a:p>
                <a:pPr algn="just"/>
                <a:r>
                  <a:rPr lang="en-US" altLang="zh-CN" sz="2400" i="1" dirty="0" err="1"/>
                  <a:t>F</a:t>
                </a:r>
                <a:r>
                  <a:rPr lang="en-US" altLang="zh-CN" sz="2400" dirty="0" err="1"/>
                  <a:t>.</a:t>
                </a:r>
                <a:r>
                  <a:rPr lang="en-US" altLang="zh-CN" sz="2400" i="1" dirty="0" err="1"/>
                  <a:t>nptr</a:t>
                </a:r>
                <a:endParaRPr lang="en-US" altLang="zh-CN" sz="2400" i="1" dirty="0"/>
              </a:p>
            </p:txBody>
          </p:sp>
          <p:sp>
            <p:nvSpPr>
              <p:cNvPr id="11" name="Rectangle 10"/>
              <p:cNvSpPr>
                <a:spLocks noChangeArrowheads="1"/>
              </p:cNvSpPr>
              <p:nvPr/>
            </p:nvSpPr>
            <p:spPr bwMode="auto">
              <a:xfrm>
                <a:off x="144" y="2658"/>
                <a:ext cx="226" cy="200"/>
              </a:xfrm>
              <a:prstGeom prst="rect">
                <a:avLst/>
              </a:prstGeom>
              <a:noFill/>
              <a:ln w="9525">
                <a:noFill/>
                <a:miter lim="800000"/>
                <a:headEnd/>
                <a:tailEnd/>
              </a:ln>
            </p:spPr>
            <p:txBody>
              <a:bodyPr lIns="18000" tIns="10800" rIns="18000" bIns="10800"/>
              <a:lstStyle/>
              <a:p>
                <a:pPr algn="just"/>
                <a:r>
                  <a:rPr lang="en-US" altLang="zh-CN" sz="2400"/>
                  <a:t>id</a:t>
                </a:r>
              </a:p>
            </p:txBody>
          </p:sp>
          <p:sp>
            <p:nvSpPr>
              <p:cNvPr id="12" name="Rectangle 11"/>
              <p:cNvSpPr>
                <a:spLocks noChangeArrowheads="1"/>
              </p:cNvSpPr>
              <p:nvPr/>
            </p:nvSpPr>
            <p:spPr bwMode="auto">
              <a:xfrm>
                <a:off x="2832" y="1872"/>
                <a:ext cx="672" cy="216"/>
              </a:xfrm>
              <a:prstGeom prst="rect">
                <a:avLst/>
              </a:prstGeom>
              <a:noFill/>
              <a:ln w="9525">
                <a:noFill/>
                <a:miter lim="800000"/>
                <a:headEnd/>
                <a:tailEnd/>
              </a:ln>
            </p:spPr>
            <p:txBody>
              <a:bodyPr lIns="18000" tIns="10800" rIns="18000" bIns="10800"/>
              <a:lstStyle/>
              <a:p>
                <a:pPr algn="just"/>
                <a:r>
                  <a:rPr lang="en-US" altLang="zh-CN" sz="2400" i="1" dirty="0" err="1"/>
                  <a:t>T</a:t>
                </a:r>
                <a:r>
                  <a:rPr lang="en-US" altLang="zh-CN" sz="2400" dirty="0" err="1"/>
                  <a:t>.</a:t>
                </a:r>
                <a:r>
                  <a:rPr lang="en-US" altLang="zh-CN" sz="2400" i="1" dirty="0" err="1"/>
                  <a:t>nptr</a:t>
                </a:r>
                <a:endParaRPr lang="en-US" altLang="zh-CN" sz="2400" dirty="0"/>
              </a:p>
            </p:txBody>
          </p:sp>
          <p:sp>
            <p:nvSpPr>
              <p:cNvPr id="13" name="Rectangle 12"/>
              <p:cNvSpPr>
                <a:spLocks noChangeArrowheads="1"/>
              </p:cNvSpPr>
              <p:nvPr/>
            </p:nvSpPr>
            <p:spPr bwMode="auto">
              <a:xfrm>
                <a:off x="1577" y="1532"/>
                <a:ext cx="164" cy="191"/>
              </a:xfrm>
              <a:prstGeom prst="rect">
                <a:avLst/>
              </a:prstGeom>
              <a:noFill/>
              <a:ln w="9525">
                <a:noFill/>
                <a:miter lim="800000"/>
                <a:headEnd/>
                <a:tailEnd/>
              </a:ln>
            </p:spPr>
            <p:txBody>
              <a:bodyPr lIns="18000" tIns="10800" rIns="18000" bIns="10800"/>
              <a:lstStyle/>
              <a:p>
                <a:pPr algn="just"/>
                <a:r>
                  <a:rPr lang="zh-CN" altLang="en-US" sz="2400"/>
                  <a:t>+</a:t>
                </a:r>
              </a:p>
            </p:txBody>
          </p:sp>
          <p:sp>
            <p:nvSpPr>
              <p:cNvPr id="14" name="Rectangle 13"/>
              <p:cNvSpPr>
                <a:spLocks noChangeArrowheads="1"/>
              </p:cNvSpPr>
              <p:nvPr/>
            </p:nvSpPr>
            <p:spPr bwMode="auto">
              <a:xfrm>
                <a:off x="4093" y="1919"/>
                <a:ext cx="164" cy="191"/>
              </a:xfrm>
              <a:prstGeom prst="rect">
                <a:avLst/>
              </a:prstGeom>
              <a:noFill/>
              <a:ln w="9525">
                <a:noFill/>
                <a:miter lim="800000"/>
                <a:headEnd/>
                <a:tailEnd/>
              </a:ln>
            </p:spPr>
            <p:txBody>
              <a:bodyPr lIns="18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15" name="Rectangle 14"/>
              <p:cNvSpPr>
                <a:spLocks noChangeArrowheads="1"/>
              </p:cNvSpPr>
              <p:nvPr/>
            </p:nvSpPr>
            <p:spPr bwMode="auto">
              <a:xfrm>
                <a:off x="2880" y="2256"/>
                <a:ext cx="576" cy="208"/>
              </a:xfrm>
              <a:prstGeom prst="rect">
                <a:avLst/>
              </a:prstGeom>
              <a:noFill/>
              <a:ln w="9525">
                <a:noFill/>
                <a:miter lim="800000"/>
                <a:headEnd/>
                <a:tailEnd/>
              </a:ln>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16" name="Rectangle 15"/>
              <p:cNvSpPr>
                <a:spLocks noChangeArrowheads="1"/>
              </p:cNvSpPr>
              <p:nvPr/>
            </p:nvSpPr>
            <p:spPr bwMode="auto">
              <a:xfrm>
                <a:off x="5040" y="1862"/>
                <a:ext cx="576" cy="202"/>
              </a:xfrm>
              <a:prstGeom prst="rect">
                <a:avLst/>
              </a:prstGeom>
              <a:noFill/>
              <a:ln w="9525">
                <a:noFill/>
                <a:miter lim="800000"/>
                <a:headEnd/>
                <a:tailEnd/>
              </a:ln>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17" name="Rectangle 16"/>
              <p:cNvSpPr>
                <a:spLocks noChangeArrowheads="1"/>
              </p:cNvSpPr>
              <p:nvPr/>
            </p:nvSpPr>
            <p:spPr bwMode="auto">
              <a:xfrm>
                <a:off x="5154" y="2273"/>
                <a:ext cx="235" cy="217"/>
              </a:xfrm>
              <a:prstGeom prst="rect">
                <a:avLst/>
              </a:prstGeom>
              <a:noFill/>
              <a:ln w="9525">
                <a:noFill/>
                <a:miter lim="800000"/>
                <a:headEnd/>
                <a:tailEnd/>
              </a:ln>
            </p:spPr>
            <p:txBody>
              <a:bodyPr lIns="18000" tIns="10800" rIns="18000" bIns="10800"/>
              <a:lstStyle/>
              <a:p>
                <a:pPr algn="just"/>
                <a:r>
                  <a:rPr lang="en-US" altLang="zh-CN" sz="2400"/>
                  <a:t>id</a:t>
                </a:r>
                <a:endParaRPr lang="en-US" altLang="zh-CN" sz="2400" b="0"/>
              </a:p>
            </p:txBody>
          </p:sp>
          <p:sp>
            <p:nvSpPr>
              <p:cNvPr id="18" name="Rectangle 17"/>
              <p:cNvSpPr>
                <a:spLocks noChangeArrowheads="1"/>
              </p:cNvSpPr>
              <p:nvPr/>
            </p:nvSpPr>
            <p:spPr bwMode="auto">
              <a:xfrm>
                <a:off x="2944" y="2595"/>
                <a:ext cx="421" cy="199"/>
              </a:xfrm>
              <a:prstGeom prst="rect">
                <a:avLst/>
              </a:prstGeom>
              <a:noFill/>
              <a:ln w="9525">
                <a:noFill/>
                <a:miter lim="800000"/>
                <a:headEnd/>
                <a:tailEnd/>
              </a:ln>
            </p:spPr>
            <p:txBody>
              <a:bodyPr lIns="18000" tIns="10800" rIns="18000" bIns="10800"/>
              <a:lstStyle/>
              <a:p>
                <a:pPr algn="just"/>
                <a:r>
                  <a:rPr lang="en-US" altLang="zh-CN" sz="2400"/>
                  <a:t>num</a:t>
                </a:r>
                <a:endParaRPr lang="en-US" altLang="zh-CN" sz="2400" b="0"/>
              </a:p>
            </p:txBody>
          </p:sp>
          <p:sp>
            <p:nvSpPr>
              <p:cNvPr id="19" name="Line 18"/>
              <p:cNvSpPr>
                <a:spLocks noChangeShapeType="1"/>
              </p:cNvSpPr>
              <p:nvPr/>
            </p:nvSpPr>
            <p:spPr bwMode="auto">
              <a:xfrm flipH="1">
                <a:off x="267" y="1311"/>
                <a:ext cx="1266" cy="276"/>
              </a:xfrm>
              <a:prstGeom prst="line">
                <a:avLst/>
              </a:prstGeom>
              <a:noFill/>
              <a:ln w="25400">
                <a:solidFill>
                  <a:schemeClr val="tx1"/>
                </a:solidFill>
                <a:prstDash val="sysDot"/>
                <a:round/>
                <a:headEnd/>
                <a:tailEnd/>
              </a:ln>
            </p:spPr>
            <p:txBody>
              <a:bodyPr/>
              <a:lstStyle/>
              <a:p>
                <a:endParaRPr lang="zh-CN" altLang="en-US"/>
              </a:p>
            </p:txBody>
          </p:sp>
          <p:sp>
            <p:nvSpPr>
              <p:cNvPr id="20" name="Line 19"/>
              <p:cNvSpPr>
                <a:spLocks noChangeShapeType="1"/>
              </p:cNvSpPr>
              <p:nvPr/>
            </p:nvSpPr>
            <p:spPr bwMode="auto">
              <a:xfrm flipH="1">
                <a:off x="203" y="1807"/>
                <a:ext cx="1" cy="202"/>
              </a:xfrm>
              <a:prstGeom prst="line">
                <a:avLst/>
              </a:prstGeom>
              <a:noFill/>
              <a:ln w="25400">
                <a:solidFill>
                  <a:schemeClr val="tx1"/>
                </a:solidFill>
                <a:prstDash val="sysDot"/>
                <a:round/>
                <a:headEnd/>
                <a:tailEnd/>
              </a:ln>
            </p:spPr>
            <p:txBody>
              <a:bodyPr/>
              <a:lstStyle/>
              <a:p>
                <a:endParaRPr lang="zh-CN" altLang="en-US"/>
              </a:p>
            </p:txBody>
          </p:sp>
          <p:sp>
            <p:nvSpPr>
              <p:cNvPr id="21" name="Line 20"/>
              <p:cNvSpPr>
                <a:spLocks noChangeShapeType="1"/>
              </p:cNvSpPr>
              <p:nvPr/>
            </p:nvSpPr>
            <p:spPr bwMode="auto">
              <a:xfrm flipH="1">
                <a:off x="194" y="2156"/>
                <a:ext cx="0" cy="139"/>
              </a:xfrm>
              <a:prstGeom prst="line">
                <a:avLst/>
              </a:prstGeom>
              <a:noFill/>
              <a:ln w="25400">
                <a:solidFill>
                  <a:schemeClr val="tx1"/>
                </a:solidFill>
                <a:prstDash val="sysDot"/>
                <a:round/>
                <a:headEnd/>
                <a:tailEnd/>
              </a:ln>
            </p:spPr>
            <p:txBody>
              <a:bodyPr/>
              <a:lstStyle/>
              <a:p>
                <a:endParaRPr lang="zh-CN" altLang="en-US"/>
              </a:p>
            </p:txBody>
          </p:sp>
          <p:sp>
            <p:nvSpPr>
              <p:cNvPr id="22" name="Line 21"/>
              <p:cNvSpPr>
                <a:spLocks noChangeShapeType="1"/>
              </p:cNvSpPr>
              <p:nvPr/>
            </p:nvSpPr>
            <p:spPr bwMode="auto">
              <a:xfrm flipH="1">
                <a:off x="213" y="2524"/>
                <a:ext cx="0" cy="202"/>
              </a:xfrm>
              <a:prstGeom prst="line">
                <a:avLst/>
              </a:prstGeom>
              <a:noFill/>
              <a:ln w="25400">
                <a:solidFill>
                  <a:schemeClr val="tx1"/>
                </a:solidFill>
                <a:prstDash val="sysDot"/>
                <a:round/>
                <a:headEnd/>
                <a:tailEnd/>
              </a:ln>
            </p:spPr>
            <p:txBody>
              <a:bodyPr/>
              <a:lstStyle/>
              <a:p>
                <a:endParaRPr lang="zh-CN" altLang="en-US"/>
              </a:p>
            </p:txBody>
          </p:sp>
          <p:sp>
            <p:nvSpPr>
              <p:cNvPr id="23" name="Line 22"/>
              <p:cNvSpPr>
                <a:spLocks noChangeShapeType="1"/>
              </p:cNvSpPr>
              <p:nvPr/>
            </p:nvSpPr>
            <p:spPr bwMode="auto">
              <a:xfrm>
                <a:off x="2180" y="1306"/>
                <a:ext cx="1802" cy="291"/>
              </a:xfrm>
              <a:prstGeom prst="line">
                <a:avLst/>
              </a:prstGeom>
              <a:noFill/>
              <a:ln w="25400">
                <a:solidFill>
                  <a:schemeClr val="tx1"/>
                </a:solidFill>
                <a:prstDash val="sysDot"/>
                <a:round/>
                <a:headEnd/>
                <a:tailEnd/>
              </a:ln>
            </p:spPr>
            <p:txBody>
              <a:bodyPr/>
              <a:lstStyle/>
              <a:p>
                <a:endParaRPr lang="zh-CN" altLang="en-US"/>
              </a:p>
            </p:txBody>
          </p:sp>
          <p:sp>
            <p:nvSpPr>
              <p:cNvPr id="24" name="Line 23"/>
              <p:cNvSpPr>
                <a:spLocks noChangeShapeType="1"/>
              </p:cNvSpPr>
              <p:nvPr/>
            </p:nvSpPr>
            <p:spPr bwMode="auto">
              <a:xfrm flipH="1">
                <a:off x="1652" y="1375"/>
                <a:ext cx="0" cy="202"/>
              </a:xfrm>
              <a:prstGeom prst="line">
                <a:avLst/>
              </a:prstGeom>
              <a:noFill/>
              <a:ln w="25400">
                <a:solidFill>
                  <a:schemeClr val="tx1"/>
                </a:solidFill>
                <a:prstDash val="sysDot"/>
                <a:round/>
                <a:headEnd/>
                <a:tailEnd/>
              </a:ln>
            </p:spPr>
            <p:txBody>
              <a:bodyPr/>
              <a:lstStyle/>
              <a:p>
                <a:endParaRPr lang="zh-CN" altLang="en-US"/>
              </a:p>
            </p:txBody>
          </p:sp>
          <p:sp>
            <p:nvSpPr>
              <p:cNvPr id="25" name="Line 24"/>
              <p:cNvSpPr>
                <a:spLocks noChangeShapeType="1"/>
              </p:cNvSpPr>
              <p:nvPr/>
            </p:nvSpPr>
            <p:spPr bwMode="auto">
              <a:xfrm>
                <a:off x="4140" y="1767"/>
                <a:ext cx="0" cy="202"/>
              </a:xfrm>
              <a:prstGeom prst="line">
                <a:avLst/>
              </a:prstGeom>
              <a:noFill/>
              <a:ln w="25400">
                <a:solidFill>
                  <a:schemeClr val="tx1"/>
                </a:solidFill>
                <a:prstDash val="sysDot"/>
                <a:round/>
                <a:headEnd/>
                <a:tailEnd/>
              </a:ln>
            </p:spPr>
            <p:txBody>
              <a:bodyPr/>
              <a:lstStyle/>
              <a:p>
                <a:endParaRPr lang="zh-CN" altLang="en-US"/>
              </a:p>
            </p:txBody>
          </p:sp>
          <p:sp>
            <p:nvSpPr>
              <p:cNvPr id="26" name="Line 25"/>
              <p:cNvSpPr>
                <a:spLocks noChangeShapeType="1"/>
              </p:cNvSpPr>
              <p:nvPr/>
            </p:nvSpPr>
            <p:spPr bwMode="auto">
              <a:xfrm flipH="1">
                <a:off x="3074" y="1734"/>
                <a:ext cx="957" cy="202"/>
              </a:xfrm>
              <a:prstGeom prst="line">
                <a:avLst/>
              </a:prstGeom>
              <a:noFill/>
              <a:ln w="25400">
                <a:solidFill>
                  <a:schemeClr val="tx1"/>
                </a:solidFill>
                <a:prstDash val="sysDot"/>
                <a:round/>
                <a:headEnd/>
                <a:tailEnd/>
              </a:ln>
            </p:spPr>
            <p:txBody>
              <a:bodyPr/>
              <a:lstStyle/>
              <a:p>
                <a:endParaRPr lang="zh-CN" altLang="en-US"/>
              </a:p>
            </p:txBody>
          </p:sp>
          <p:sp>
            <p:nvSpPr>
              <p:cNvPr id="27" name="Line 26"/>
              <p:cNvSpPr>
                <a:spLocks noChangeShapeType="1"/>
              </p:cNvSpPr>
              <p:nvPr/>
            </p:nvSpPr>
            <p:spPr bwMode="auto">
              <a:xfrm>
                <a:off x="4518" y="1693"/>
                <a:ext cx="714" cy="234"/>
              </a:xfrm>
              <a:prstGeom prst="line">
                <a:avLst/>
              </a:prstGeom>
              <a:noFill/>
              <a:ln w="25400">
                <a:solidFill>
                  <a:schemeClr val="tx1"/>
                </a:solidFill>
                <a:prstDash val="sysDot"/>
                <a:round/>
                <a:headEnd/>
                <a:tailEnd/>
              </a:ln>
            </p:spPr>
            <p:txBody>
              <a:bodyPr/>
              <a:lstStyle/>
              <a:p>
                <a:endParaRPr lang="zh-CN" altLang="en-US"/>
              </a:p>
            </p:txBody>
          </p:sp>
          <p:sp>
            <p:nvSpPr>
              <p:cNvPr id="28" name="Line 27"/>
              <p:cNvSpPr>
                <a:spLocks noChangeShapeType="1"/>
              </p:cNvSpPr>
              <p:nvPr/>
            </p:nvSpPr>
            <p:spPr bwMode="auto">
              <a:xfrm flipH="1">
                <a:off x="3115" y="2110"/>
                <a:ext cx="0" cy="202"/>
              </a:xfrm>
              <a:prstGeom prst="line">
                <a:avLst/>
              </a:prstGeom>
              <a:noFill/>
              <a:ln w="25400">
                <a:solidFill>
                  <a:schemeClr val="tx1"/>
                </a:solidFill>
                <a:prstDash val="sysDot"/>
                <a:round/>
                <a:headEnd/>
                <a:tailEnd/>
              </a:ln>
            </p:spPr>
            <p:txBody>
              <a:bodyPr/>
              <a:lstStyle/>
              <a:p>
                <a:endParaRPr lang="zh-CN" altLang="en-US"/>
              </a:p>
            </p:txBody>
          </p:sp>
          <p:sp>
            <p:nvSpPr>
              <p:cNvPr id="29" name="Line 28"/>
              <p:cNvSpPr>
                <a:spLocks noChangeShapeType="1"/>
              </p:cNvSpPr>
              <p:nvPr/>
            </p:nvSpPr>
            <p:spPr bwMode="auto">
              <a:xfrm flipH="1">
                <a:off x="3115" y="2477"/>
                <a:ext cx="0" cy="190"/>
              </a:xfrm>
              <a:prstGeom prst="line">
                <a:avLst/>
              </a:prstGeom>
              <a:noFill/>
              <a:ln w="25400">
                <a:solidFill>
                  <a:schemeClr val="tx1"/>
                </a:solidFill>
                <a:prstDash val="sysDot"/>
                <a:round/>
                <a:headEnd/>
                <a:tailEnd/>
              </a:ln>
            </p:spPr>
            <p:txBody>
              <a:bodyPr/>
              <a:lstStyle/>
              <a:p>
                <a:endParaRPr lang="zh-CN" altLang="en-US"/>
              </a:p>
            </p:txBody>
          </p:sp>
          <p:sp>
            <p:nvSpPr>
              <p:cNvPr id="30" name="Line 29"/>
              <p:cNvSpPr>
                <a:spLocks noChangeShapeType="1"/>
              </p:cNvSpPr>
              <p:nvPr/>
            </p:nvSpPr>
            <p:spPr bwMode="auto">
              <a:xfrm flipH="1">
                <a:off x="5221" y="2119"/>
                <a:ext cx="1" cy="202"/>
              </a:xfrm>
              <a:prstGeom prst="line">
                <a:avLst/>
              </a:prstGeom>
              <a:noFill/>
              <a:ln w="25400">
                <a:solidFill>
                  <a:schemeClr val="tx1"/>
                </a:solidFill>
                <a:prstDash val="sysDot"/>
                <a:round/>
                <a:headEnd/>
                <a:tailEnd/>
              </a:ln>
            </p:spPr>
            <p:txBody>
              <a:bodyPr/>
              <a:lstStyle/>
              <a:p>
                <a:endParaRPr lang="zh-CN" altLang="en-US"/>
              </a:p>
            </p:txBody>
          </p:sp>
          <p:grpSp>
            <p:nvGrpSpPr>
              <p:cNvPr id="31" name="Group 30"/>
              <p:cNvGrpSpPr>
                <a:grpSpLocks/>
              </p:cNvGrpSpPr>
              <p:nvPr/>
            </p:nvGrpSpPr>
            <p:grpSpPr bwMode="auto">
              <a:xfrm>
                <a:off x="825" y="3240"/>
                <a:ext cx="793" cy="412"/>
                <a:chOff x="2582" y="5834"/>
                <a:chExt cx="1156" cy="673"/>
              </a:xfrm>
            </p:grpSpPr>
            <p:sp>
              <p:nvSpPr>
                <p:cNvPr id="66" name="Rectangle 31"/>
                <p:cNvSpPr>
                  <a:spLocks noChangeArrowheads="1"/>
                </p:cNvSpPr>
                <p:nvPr/>
              </p:nvSpPr>
              <p:spPr bwMode="auto">
                <a:xfrm>
                  <a:off x="2582" y="5834"/>
                  <a:ext cx="1156" cy="408"/>
                </a:xfrm>
                <a:prstGeom prst="rect">
                  <a:avLst/>
                </a:prstGeom>
                <a:noFill/>
                <a:ln w="25400">
                  <a:solidFill>
                    <a:srgbClr val="FF0000"/>
                  </a:solidFill>
                  <a:miter lim="800000"/>
                  <a:headEnd/>
                  <a:tailEnd/>
                </a:ln>
              </p:spPr>
              <p:txBody>
                <a:bodyPr lIns="90000" tIns="10800" rIns="18000" bIns="10800"/>
                <a:lstStyle/>
                <a:p>
                  <a:pPr algn="just"/>
                  <a:r>
                    <a:rPr lang="en-US" altLang="zh-CN" sz="2400" dirty="0"/>
                    <a:t>id</a:t>
                  </a:r>
                </a:p>
              </p:txBody>
            </p:sp>
            <p:sp>
              <p:nvSpPr>
                <p:cNvPr id="68" name="Line 33"/>
                <p:cNvSpPr>
                  <a:spLocks noChangeShapeType="1"/>
                </p:cNvSpPr>
                <p:nvPr/>
              </p:nvSpPr>
              <p:spPr bwMode="auto">
                <a:xfrm>
                  <a:off x="3420" y="6057"/>
                  <a:ext cx="0" cy="450"/>
                </a:xfrm>
                <a:prstGeom prst="line">
                  <a:avLst/>
                </a:prstGeom>
                <a:noFill/>
                <a:ln w="25400">
                  <a:solidFill>
                    <a:srgbClr val="FF0000"/>
                  </a:solidFill>
                  <a:round/>
                  <a:headEnd type="none" w="med" len="med"/>
                  <a:tailEnd type="triangle" w="med" len="med"/>
                </a:ln>
              </p:spPr>
              <p:txBody>
                <a:bodyPr/>
                <a:lstStyle/>
                <a:p>
                  <a:endParaRPr lang="zh-CN" altLang="en-US"/>
                </a:p>
              </p:txBody>
            </p:sp>
          </p:grpSp>
          <p:grpSp>
            <p:nvGrpSpPr>
              <p:cNvPr id="32" name="Group 34"/>
              <p:cNvGrpSpPr>
                <a:grpSpLocks/>
              </p:cNvGrpSpPr>
              <p:nvPr/>
            </p:nvGrpSpPr>
            <p:grpSpPr bwMode="auto">
              <a:xfrm>
                <a:off x="4797" y="3250"/>
                <a:ext cx="793" cy="412"/>
                <a:chOff x="2582" y="5834"/>
                <a:chExt cx="1156" cy="673"/>
              </a:xfrm>
            </p:grpSpPr>
            <p:sp>
              <p:nvSpPr>
                <p:cNvPr id="63" name="Rectangle 35"/>
                <p:cNvSpPr>
                  <a:spLocks noChangeArrowheads="1"/>
                </p:cNvSpPr>
                <p:nvPr/>
              </p:nvSpPr>
              <p:spPr bwMode="auto">
                <a:xfrm>
                  <a:off x="2582" y="5834"/>
                  <a:ext cx="1156" cy="408"/>
                </a:xfrm>
                <a:prstGeom prst="rect">
                  <a:avLst/>
                </a:prstGeom>
                <a:noFill/>
                <a:ln w="25400">
                  <a:solidFill>
                    <a:srgbClr val="FF0000"/>
                  </a:solidFill>
                  <a:miter lim="800000"/>
                  <a:headEnd/>
                  <a:tailEnd/>
                </a:ln>
              </p:spPr>
              <p:txBody>
                <a:bodyPr lIns="90000" tIns="10800" rIns="18000" bIns="10800"/>
                <a:lstStyle/>
                <a:p>
                  <a:pPr algn="just"/>
                  <a:r>
                    <a:rPr lang="en-US" altLang="zh-CN" sz="2400"/>
                    <a:t>id</a:t>
                  </a:r>
                </a:p>
              </p:txBody>
            </p:sp>
            <p:sp>
              <p:nvSpPr>
                <p:cNvPr id="65" name="Line 37"/>
                <p:cNvSpPr>
                  <a:spLocks noChangeShapeType="1"/>
                </p:cNvSpPr>
                <p:nvPr/>
              </p:nvSpPr>
              <p:spPr bwMode="auto">
                <a:xfrm>
                  <a:off x="3420" y="6057"/>
                  <a:ext cx="0" cy="450"/>
                </a:xfrm>
                <a:prstGeom prst="line">
                  <a:avLst/>
                </a:prstGeom>
                <a:noFill/>
                <a:ln w="25400">
                  <a:solidFill>
                    <a:srgbClr val="FF0000"/>
                  </a:solidFill>
                  <a:round/>
                  <a:headEnd type="none" w="med" len="med"/>
                  <a:tailEnd type="triangle" w="med" len="med"/>
                </a:ln>
              </p:spPr>
              <p:txBody>
                <a:bodyPr/>
                <a:lstStyle/>
                <a:p>
                  <a:endParaRPr lang="zh-CN" altLang="en-US"/>
                </a:p>
              </p:txBody>
            </p:sp>
          </p:grpSp>
          <p:grpSp>
            <p:nvGrpSpPr>
              <p:cNvPr id="33" name="Group 41"/>
              <p:cNvGrpSpPr>
                <a:grpSpLocks/>
              </p:cNvGrpSpPr>
              <p:nvPr/>
            </p:nvGrpSpPr>
            <p:grpSpPr bwMode="auto">
              <a:xfrm>
                <a:off x="3943" y="2711"/>
                <a:ext cx="1173" cy="250"/>
                <a:chOff x="7626" y="5010"/>
                <a:chExt cx="1710" cy="408"/>
              </a:xfrm>
            </p:grpSpPr>
            <p:sp>
              <p:nvSpPr>
                <p:cNvPr id="58" name="Rectangle 42"/>
                <p:cNvSpPr>
                  <a:spLocks noChangeArrowheads="1"/>
                </p:cNvSpPr>
                <p:nvPr/>
              </p:nvSpPr>
              <p:spPr bwMode="auto">
                <a:xfrm>
                  <a:off x="7626" y="5010"/>
                  <a:ext cx="1710" cy="408"/>
                </a:xfrm>
                <a:prstGeom prst="rect">
                  <a:avLst/>
                </a:prstGeom>
                <a:noFill/>
                <a:ln w="25400">
                  <a:solidFill>
                    <a:srgbClr val="FF0000"/>
                  </a:solidFill>
                  <a:miter lim="800000"/>
                  <a:headEnd/>
                  <a:tailEnd/>
                </a:ln>
              </p:spPr>
              <p:txBody>
                <a:bodyPr lIns="126000" tIns="10800" rIns="18000" bIns="10800"/>
                <a:lstStyle/>
                <a:p>
                  <a:pPr algn="just"/>
                  <a:r>
                    <a:rPr lang="en-US" altLang="zh-CN" sz="2400">
                      <a:sym typeface="Symbol" pitchFamily="18" charset="2"/>
                    </a:rPr>
                    <a:t></a:t>
                  </a:r>
                  <a:endParaRPr lang="zh-CN" altLang="en-US" sz="2400">
                    <a:sym typeface="Symbol" pitchFamily="18" charset="2"/>
                  </a:endParaRPr>
                </a:p>
              </p:txBody>
            </p:sp>
            <p:sp>
              <p:nvSpPr>
                <p:cNvPr id="60" name="Line 44"/>
                <p:cNvSpPr>
                  <a:spLocks noChangeShapeType="1"/>
                </p:cNvSpPr>
                <p:nvPr/>
              </p:nvSpPr>
              <p:spPr bwMode="auto">
                <a:xfrm>
                  <a:off x="8777" y="5010"/>
                  <a:ext cx="0" cy="390"/>
                </a:xfrm>
                <a:prstGeom prst="line">
                  <a:avLst/>
                </a:prstGeom>
                <a:noFill/>
                <a:ln w="25400">
                  <a:solidFill>
                    <a:srgbClr val="FF0000"/>
                  </a:solidFill>
                  <a:prstDash val="dash"/>
                  <a:round/>
                  <a:headEnd/>
                  <a:tailEnd/>
                </a:ln>
              </p:spPr>
              <p:txBody>
                <a:bodyPr/>
                <a:lstStyle/>
                <a:p>
                  <a:endParaRPr lang="zh-CN" altLang="en-US"/>
                </a:p>
              </p:txBody>
            </p:sp>
          </p:grpSp>
          <p:grpSp>
            <p:nvGrpSpPr>
              <p:cNvPr id="34" name="Group 45"/>
              <p:cNvGrpSpPr>
                <a:grpSpLocks/>
              </p:cNvGrpSpPr>
              <p:nvPr/>
            </p:nvGrpSpPr>
            <p:grpSpPr bwMode="auto">
              <a:xfrm>
                <a:off x="1496" y="2123"/>
                <a:ext cx="1172" cy="251"/>
                <a:chOff x="7626" y="5010"/>
                <a:chExt cx="1710" cy="408"/>
              </a:xfrm>
            </p:grpSpPr>
            <p:sp>
              <p:nvSpPr>
                <p:cNvPr id="55" name="Rectangle 46"/>
                <p:cNvSpPr>
                  <a:spLocks noChangeArrowheads="1"/>
                </p:cNvSpPr>
                <p:nvPr/>
              </p:nvSpPr>
              <p:spPr bwMode="auto">
                <a:xfrm>
                  <a:off x="7626" y="5010"/>
                  <a:ext cx="1710" cy="408"/>
                </a:xfrm>
                <a:prstGeom prst="rect">
                  <a:avLst/>
                </a:prstGeom>
                <a:noFill/>
                <a:ln w="25400">
                  <a:solidFill>
                    <a:schemeClr val="tx1"/>
                  </a:solidFill>
                  <a:miter lim="800000"/>
                  <a:headEnd/>
                  <a:tailEnd/>
                </a:ln>
              </p:spPr>
              <p:txBody>
                <a:bodyPr lIns="126000" tIns="10800" rIns="18000" bIns="10800"/>
                <a:lstStyle/>
                <a:p>
                  <a:pPr algn="just"/>
                  <a:r>
                    <a:rPr lang="zh-CN" altLang="en-US" sz="2400">
                      <a:latin typeface="宋体" charset="-122"/>
                    </a:rPr>
                    <a:t>+</a:t>
                  </a:r>
                </a:p>
              </p:txBody>
            </p:sp>
            <p:sp>
              <p:nvSpPr>
                <p:cNvPr id="57" name="Line 48"/>
                <p:cNvSpPr>
                  <a:spLocks noChangeShapeType="1"/>
                </p:cNvSpPr>
                <p:nvPr/>
              </p:nvSpPr>
              <p:spPr bwMode="auto">
                <a:xfrm>
                  <a:off x="8777" y="5010"/>
                  <a:ext cx="0" cy="390"/>
                </a:xfrm>
                <a:prstGeom prst="line">
                  <a:avLst/>
                </a:prstGeom>
                <a:noFill/>
                <a:ln w="25400">
                  <a:solidFill>
                    <a:schemeClr val="tx1"/>
                  </a:solidFill>
                  <a:prstDash val="dash"/>
                  <a:round/>
                  <a:headEnd/>
                  <a:tailEnd/>
                </a:ln>
              </p:spPr>
              <p:txBody>
                <a:bodyPr/>
                <a:lstStyle/>
                <a:p>
                  <a:endParaRPr lang="zh-CN" altLang="en-US"/>
                </a:p>
              </p:txBody>
            </p:sp>
          </p:grpSp>
          <p:sp>
            <p:nvSpPr>
              <p:cNvPr id="36" name="Rectangle 49"/>
              <p:cNvSpPr>
                <a:spLocks noChangeArrowheads="1"/>
              </p:cNvSpPr>
              <p:nvPr/>
            </p:nvSpPr>
            <p:spPr bwMode="auto">
              <a:xfrm>
                <a:off x="192" y="3648"/>
                <a:ext cx="2208" cy="336"/>
              </a:xfrm>
              <a:prstGeom prst="rect">
                <a:avLst/>
              </a:prstGeom>
              <a:noFill/>
              <a:ln w="9525">
                <a:noFill/>
                <a:miter lim="800000"/>
                <a:headEnd/>
                <a:tailEnd/>
              </a:ln>
            </p:spPr>
            <p:txBody>
              <a:bodyPr lIns="18000" tIns="10800" rIns="18000" bIns="10800"/>
              <a:lstStyle/>
              <a:p>
                <a:pPr algn="ctr"/>
                <a:r>
                  <a:rPr lang="zh-CN" altLang="en-US" sz="2400" dirty="0">
                    <a:solidFill>
                      <a:srgbClr val="1E1CE3"/>
                    </a:solidFill>
                    <a:latin typeface="楷体" pitchFamily="49" charset="-122"/>
                    <a:ea typeface="楷体" pitchFamily="49" charset="-122"/>
                  </a:rPr>
                  <a:t>指向符号表中</a:t>
                </a:r>
                <a:r>
                  <a:rPr lang="en-US" altLang="zh-CN" sz="2400" dirty="0">
                    <a:solidFill>
                      <a:srgbClr val="1E1CE3"/>
                    </a:solidFill>
                    <a:latin typeface="楷体" pitchFamily="49" charset="-122"/>
                    <a:ea typeface="楷体" pitchFamily="49" charset="-122"/>
                  </a:rPr>
                  <a:t>a</a:t>
                </a:r>
                <a:r>
                  <a:rPr lang="zh-CN" altLang="en-US" sz="2400" dirty="0">
                    <a:solidFill>
                      <a:srgbClr val="1E1CE3"/>
                    </a:solidFill>
                    <a:latin typeface="楷体" pitchFamily="49" charset="-122"/>
                    <a:ea typeface="楷体" pitchFamily="49" charset="-122"/>
                  </a:rPr>
                  <a:t>的入口</a:t>
                </a:r>
              </a:p>
            </p:txBody>
          </p:sp>
          <p:sp>
            <p:nvSpPr>
              <p:cNvPr id="37" name="Rectangle 50"/>
              <p:cNvSpPr>
                <a:spLocks noChangeArrowheads="1"/>
              </p:cNvSpPr>
              <p:nvPr/>
            </p:nvSpPr>
            <p:spPr bwMode="auto">
              <a:xfrm>
                <a:off x="3557" y="3648"/>
                <a:ext cx="2203" cy="335"/>
              </a:xfrm>
              <a:prstGeom prst="rect">
                <a:avLst/>
              </a:prstGeom>
              <a:noFill/>
              <a:ln w="9525">
                <a:noFill/>
                <a:miter lim="800000"/>
                <a:headEnd/>
                <a:tailEnd/>
              </a:ln>
            </p:spPr>
            <p:txBody>
              <a:bodyPr lIns="18000" tIns="10800" rIns="18000" bIns="10800"/>
              <a:lstStyle/>
              <a:p>
                <a:pPr algn="ctr"/>
                <a:r>
                  <a:rPr lang="zh-CN" altLang="en-US" sz="2400" dirty="0">
                    <a:solidFill>
                      <a:srgbClr val="1E1CE3"/>
                    </a:solidFill>
                    <a:latin typeface="楷体" pitchFamily="49" charset="-122"/>
                    <a:ea typeface="楷体" pitchFamily="49" charset="-122"/>
                  </a:rPr>
                  <a:t>指向符号表中</a:t>
                </a:r>
                <a:r>
                  <a:rPr lang="en-US" altLang="zh-CN" sz="2400" dirty="0">
                    <a:solidFill>
                      <a:srgbClr val="1E1CE3"/>
                    </a:solidFill>
                    <a:latin typeface="楷体" pitchFamily="49" charset="-122"/>
                    <a:ea typeface="楷体" pitchFamily="49" charset="-122"/>
                  </a:rPr>
                  <a:t>b</a:t>
                </a:r>
                <a:r>
                  <a:rPr lang="zh-CN" altLang="en-US" sz="2400" dirty="0">
                    <a:solidFill>
                      <a:srgbClr val="1E1CE3"/>
                    </a:solidFill>
                    <a:latin typeface="楷体" pitchFamily="49" charset="-122"/>
                    <a:ea typeface="楷体" pitchFamily="49" charset="-122"/>
                  </a:rPr>
                  <a:t>的入口</a:t>
                </a:r>
              </a:p>
            </p:txBody>
          </p:sp>
          <p:sp>
            <p:nvSpPr>
              <p:cNvPr id="38" name="Line 51"/>
              <p:cNvSpPr>
                <a:spLocks noChangeShapeType="1"/>
              </p:cNvSpPr>
              <p:nvPr/>
            </p:nvSpPr>
            <p:spPr bwMode="auto">
              <a:xfrm>
                <a:off x="1800" y="1412"/>
                <a:ext cx="0" cy="707"/>
              </a:xfrm>
              <a:prstGeom prst="line">
                <a:avLst/>
              </a:prstGeom>
              <a:noFill/>
              <a:ln w="25400">
                <a:solidFill>
                  <a:schemeClr val="tx1"/>
                </a:solidFill>
                <a:prstDash val="lgDash"/>
                <a:round/>
                <a:headEnd type="none" w="med" len="med"/>
                <a:tailEnd type="triangle" w="med" len="med"/>
              </a:ln>
            </p:spPr>
            <p:txBody>
              <a:bodyPr/>
              <a:lstStyle/>
              <a:p>
                <a:endParaRPr lang="zh-CN" altLang="en-US"/>
              </a:p>
            </p:txBody>
          </p:sp>
          <p:sp>
            <p:nvSpPr>
              <p:cNvPr id="39" name="Line 52"/>
              <p:cNvSpPr>
                <a:spLocks noChangeShapeType="1"/>
              </p:cNvSpPr>
              <p:nvPr/>
            </p:nvSpPr>
            <p:spPr bwMode="auto">
              <a:xfrm>
                <a:off x="1056" y="1730"/>
                <a:ext cx="0" cy="1506"/>
              </a:xfrm>
              <a:prstGeom prst="line">
                <a:avLst/>
              </a:prstGeom>
              <a:noFill/>
              <a:ln w="25400">
                <a:solidFill>
                  <a:srgbClr val="00FF00"/>
                </a:solidFill>
                <a:prstDash val="lgDash"/>
                <a:round/>
                <a:headEnd type="none" w="med" len="med"/>
                <a:tailEnd type="triangle" w="med" len="med"/>
              </a:ln>
            </p:spPr>
            <p:txBody>
              <a:bodyPr/>
              <a:lstStyle/>
              <a:p>
                <a:endParaRPr lang="zh-CN" altLang="en-US"/>
              </a:p>
            </p:txBody>
          </p:sp>
          <p:sp>
            <p:nvSpPr>
              <p:cNvPr id="40" name="Line 53"/>
              <p:cNvSpPr>
                <a:spLocks noChangeShapeType="1"/>
              </p:cNvSpPr>
              <p:nvPr/>
            </p:nvSpPr>
            <p:spPr bwMode="auto">
              <a:xfrm>
                <a:off x="624" y="1728"/>
                <a:ext cx="384" cy="0"/>
              </a:xfrm>
              <a:prstGeom prst="line">
                <a:avLst/>
              </a:prstGeom>
              <a:noFill/>
              <a:ln w="25400">
                <a:solidFill>
                  <a:srgbClr val="00FF00"/>
                </a:solidFill>
                <a:prstDash val="lgDash"/>
                <a:round/>
                <a:headEnd/>
                <a:tailEnd/>
              </a:ln>
            </p:spPr>
            <p:txBody>
              <a:bodyPr/>
              <a:lstStyle/>
              <a:p>
                <a:endParaRPr lang="zh-CN" altLang="en-US"/>
              </a:p>
            </p:txBody>
          </p:sp>
          <p:sp>
            <p:nvSpPr>
              <p:cNvPr id="41" name="Line 54"/>
              <p:cNvSpPr>
                <a:spLocks noChangeShapeType="1"/>
              </p:cNvSpPr>
              <p:nvPr/>
            </p:nvSpPr>
            <p:spPr bwMode="auto">
              <a:xfrm>
                <a:off x="607" y="2091"/>
                <a:ext cx="353" cy="0"/>
              </a:xfrm>
              <a:prstGeom prst="line">
                <a:avLst/>
              </a:prstGeom>
              <a:noFill/>
              <a:ln w="25400">
                <a:solidFill>
                  <a:srgbClr val="00FF00"/>
                </a:solidFill>
                <a:prstDash val="lgDash"/>
                <a:round/>
                <a:headEnd/>
                <a:tailEnd/>
              </a:ln>
            </p:spPr>
            <p:txBody>
              <a:bodyPr/>
              <a:lstStyle/>
              <a:p>
                <a:endParaRPr lang="zh-CN" altLang="en-US"/>
              </a:p>
            </p:txBody>
          </p:sp>
          <p:sp>
            <p:nvSpPr>
              <p:cNvPr id="42" name="Line 55"/>
              <p:cNvSpPr>
                <a:spLocks noChangeShapeType="1"/>
              </p:cNvSpPr>
              <p:nvPr/>
            </p:nvSpPr>
            <p:spPr bwMode="auto">
              <a:xfrm>
                <a:off x="607" y="2450"/>
                <a:ext cx="277" cy="0"/>
              </a:xfrm>
              <a:prstGeom prst="line">
                <a:avLst/>
              </a:prstGeom>
              <a:noFill/>
              <a:ln w="25400">
                <a:solidFill>
                  <a:srgbClr val="00FF00"/>
                </a:solidFill>
                <a:prstDash val="lgDash"/>
                <a:round/>
                <a:headEnd/>
                <a:tailEnd/>
              </a:ln>
            </p:spPr>
            <p:txBody>
              <a:bodyPr/>
              <a:lstStyle/>
              <a:p>
                <a:endParaRPr lang="zh-CN" altLang="en-US"/>
              </a:p>
            </p:txBody>
          </p:sp>
          <p:sp>
            <p:nvSpPr>
              <p:cNvPr id="43" name="Line 56"/>
              <p:cNvSpPr>
                <a:spLocks noChangeShapeType="1"/>
              </p:cNvSpPr>
              <p:nvPr/>
            </p:nvSpPr>
            <p:spPr bwMode="auto">
              <a:xfrm>
                <a:off x="3696" y="2016"/>
                <a:ext cx="0" cy="1231"/>
              </a:xfrm>
              <a:prstGeom prst="line">
                <a:avLst/>
              </a:prstGeom>
              <a:noFill/>
              <a:ln w="25400">
                <a:solidFill>
                  <a:srgbClr val="00FF00"/>
                </a:solidFill>
                <a:prstDash val="lgDash"/>
                <a:round/>
                <a:headEnd type="none" w="med" len="med"/>
                <a:tailEnd type="triangle" w="med" len="med"/>
              </a:ln>
            </p:spPr>
            <p:txBody>
              <a:bodyPr/>
              <a:lstStyle/>
              <a:p>
                <a:endParaRPr lang="zh-CN" altLang="en-US"/>
              </a:p>
            </p:txBody>
          </p:sp>
          <p:sp>
            <p:nvSpPr>
              <p:cNvPr id="44" name="Line 57"/>
              <p:cNvSpPr>
                <a:spLocks noChangeShapeType="1"/>
              </p:cNvSpPr>
              <p:nvPr/>
            </p:nvSpPr>
            <p:spPr bwMode="auto">
              <a:xfrm flipV="1">
                <a:off x="3360" y="2016"/>
                <a:ext cx="336" cy="0"/>
              </a:xfrm>
              <a:prstGeom prst="line">
                <a:avLst/>
              </a:prstGeom>
              <a:noFill/>
              <a:ln w="25400">
                <a:solidFill>
                  <a:srgbClr val="00FF00"/>
                </a:solidFill>
                <a:prstDash val="lgDash"/>
                <a:round/>
                <a:headEnd/>
                <a:tailEnd/>
              </a:ln>
            </p:spPr>
            <p:txBody>
              <a:bodyPr/>
              <a:lstStyle/>
              <a:p>
                <a:endParaRPr lang="zh-CN" altLang="en-US"/>
              </a:p>
            </p:txBody>
          </p:sp>
          <p:sp>
            <p:nvSpPr>
              <p:cNvPr id="45" name="Line 58"/>
              <p:cNvSpPr>
                <a:spLocks noChangeShapeType="1"/>
              </p:cNvSpPr>
              <p:nvPr/>
            </p:nvSpPr>
            <p:spPr bwMode="auto">
              <a:xfrm>
                <a:off x="3408" y="2400"/>
                <a:ext cx="165" cy="0"/>
              </a:xfrm>
              <a:prstGeom prst="line">
                <a:avLst/>
              </a:prstGeom>
              <a:noFill/>
              <a:ln w="25400">
                <a:solidFill>
                  <a:srgbClr val="00FF00"/>
                </a:solidFill>
                <a:prstDash val="lgDash"/>
                <a:round/>
                <a:headEnd/>
                <a:tailEnd/>
              </a:ln>
            </p:spPr>
            <p:txBody>
              <a:bodyPr/>
              <a:lstStyle/>
              <a:p>
                <a:endParaRPr lang="zh-CN" altLang="en-US"/>
              </a:p>
            </p:txBody>
          </p:sp>
          <p:sp>
            <p:nvSpPr>
              <p:cNvPr id="46" name="Line 59"/>
              <p:cNvSpPr>
                <a:spLocks noChangeShapeType="1"/>
              </p:cNvSpPr>
              <p:nvPr/>
            </p:nvSpPr>
            <p:spPr bwMode="auto">
              <a:xfrm>
                <a:off x="4309" y="1761"/>
                <a:ext cx="0" cy="945"/>
              </a:xfrm>
              <a:prstGeom prst="line">
                <a:avLst/>
              </a:prstGeom>
              <a:noFill/>
              <a:ln w="25400">
                <a:solidFill>
                  <a:srgbClr val="00FF00"/>
                </a:solidFill>
                <a:prstDash val="lgDash"/>
                <a:round/>
                <a:headEnd type="none" w="med" len="med"/>
                <a:tailEnd type="triangle" w="med" len="med"/>
              </a:ln>
            </p:spPr>
            <p:txBody>
              <a:bodyPr/>
              <a:lstStyle/>
              <a:p>
                <a:endParaRPr lang="zh-CN" altLang="en-US"/>
              </a:p>
            </p:txBody>
          </p:sp>
          <p:sp>
            <p:nvSpPr>
              <p:cNvPr id="47" name="Line 60"/>
              <p:cNvSpPr>
                <a:spLocks noChangeShapeType="1"/>
              </p:cNvSpPr>
              <p:nvPr/>
            </p:nvSpPr>
            <p:spPr bwMode="auto">
              <a:xfrm>
                <a:off x="4936" y="2881"/>
                <a:ext cx="0" cy="368"/>
              </a:xfrm>
              <a:prstGeom prst="line">
                <a:avLst/>
              </a:prstGeom>
              <a:noFill/>
              <a:ln w="25400">
                <a:solidFill>
                  <a:srgbClr val="FF0000"/>
                </a:solidFill>
                <a:round/>
                <a:headEnd type="none" w="med" len="med"/>
                <a:tailEnd type="triangle" w="med" len="med"/>
              </a:ln>
            </p:spPr>
            <p:txBody>
              <a:bodyPr/>
              <a:lstStyle/>
              <a:p>
                <a:endParaRPr lang="zh-CN" altLang="en-US"/>
              </a:p>
            </p:txBody>
          </p:sp>
          <p:sp>
            <p:nvSpPr>
              <p:cNvPr id="48" name="Freeform 61"/>
              <p:cNvSpPr>
                <a:spLocks/>
              </p:cNvSpPr>
              <p:nvPr/>
            </p:nvSpPr>
            <p:spPr bwMode="auto">
              <a:xfrm>
                <a:off x="1138"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type="none" w="med" len="med"/>
                <a:tailEnd type="triangle" w="med" len="med"/>
              </a:ln>
            </p:spPr>
            <p:txBody>
              <a:bodyPr/>
              <a:lstStyle/>
              <a:p>
                <a:endParaRPr lang="zh-CN" altLang="en-US"/>
              </a:p>
            </p:txBody>
          </p:sp>
          <p:sp>
            <p:nvSpPr>
              <p:cNvPr id="49" name="Freeform 62"/>
              <p:cNvSpPr>
                <a:spLocks/>
              </p:cNvSpPr>
              <p:nvPr/>
            </p:nvSpPr>
            <p:spPr bwMode="auto">
              <a:xfrm>
                <a:off x="2541" y="2249"/>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type="none" w="med" len="med"/>
                <a:tailEnd type="triangle" w="med" len="med"/>
              </a:ln>
            </p:spPr>
            <p:txBody>
              <a:bodyPr/>
              <a:lstStyle/>
              <a:p>
                <a:endParaRPr lang="zh-CN" altLang="en-US"/>
              </a:p>
            </p:txBody>
          </p:sp>
          <p:sp>
            <p:nvSpPr>
              <p:cNvPr id="50" name="Freeform 63"/>
              <p:cNvSpPr>
                <a:spLocks/>
              </p:cNvSpPr>
              <p:nvPr/>
            </p:nvSpPr>
            <p:spPr bwMode="auto">
              <a:xfrm>
                <a:off x="3783" y="289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rgbClr val="FF0000"/>
                </a:solidFill>
                <a:round/>
                <a:headEnd type="none" w="med" len="med"/>
                <a:tailEnd type="triangle" w="med" len="med"/>
              </a:ln>
            </p:spPr>
            <p:txBody>
              <a:bodyPr/>
              <a:lstStyle/>
              <a:p>
                <a:endParaRPr lang="zh-CN" altLang="en-US"/>
              </a:p>
            </p:txBody>
          </p:sp>
          <p:sp>
            <p:nvSpPr>
              <p:cNvPr id="51" name="Freeform 64"/>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FF00"/>
                </a:solidFill>
                <a:prstDash val="lgDash"/>
                <a:round/>
                <a:headEnd type="none" w="med" len="med"/>
                <a:tailEnd type="triangle" w="med" len="med"/>
              </a:ln>
            </p:spPr>
            <p:txBody>
              <a:bodyPr/>
              <a:lstStyle/>
              <a:p>
                <a:endParaRPr lang="zh-CN" altLang="en-US"/>
              </a:p>
            </p:txBody>
          </p:sp>
          <p:sp>
            <p:nvSpPr>
              <p:cNvPr id="52" name="Line 65"/>
              <p:cNvSpPr>
                <a:spLocks noChangeShapeType="1"/>
              </p:cNvSpPr>
              <p:nvPr/>
            </p:nvSpPr>
            <p:spPr bwMode="auto">
              <a:xfrm flipH="1">
                <a:off x="884" y="2448"/>
                <a:ext cx="0" cy="788"/>
              </a:xfrm>
              <a:prstGeom prst="line">
                <a:avLst/>
              </a:prstGeom>
              <a:noFill/>
              <a:ln w="25400">
                <a:solidFill>
                  <a:srgbClr val="00FF00"/>
                </a:solidFill>
                <a:prstDash val="lgDash"/>
                <a:round/>
                <a:headEnd type="none" w="med" len="med"/>
                <a:tailEnd type="triangle" w="med" len="med"/>
              </a:ln>
            </p:spPr>
            <p:txBody>
              <a:bodyPr/>
              <a:lstStyle/>
              <a:p>
                <a:endParaRPr lang="zh-CN" altLang="en-US"/>
              </a:p>
            </p:txBody>
          </p:sp>
          <p:sp>
            <p:nvSpPr>
              <p:cNvPr id="53" name="Line 66"/>
              <p:cNvSpPr>
                <a:spLocks noChangeShapeType="1"/>
              </p:cNvSpPr>
              <p:nvPr/>
            </p:nvSpPr>
            <p:spPr bwMode="auto">
              <a:xfrm flipH="1">
                <a:off x="960" y="2100"/>
                <a:ext cx="0" cy="1137"/>
              </a:xfrm>
              <a:prstGeom prst="line">
                <a:avLst/>
              </a:prstGeom>
              <a:noFill/>
              <a:ln w="25400">
                <a:solidFill>
                  <a:srgbClr val="00FF00"/>
                </a:solidFill>
                <a:prstDash val="lgDash"/>
                <a:round/>
                <a:headEnd type="none" w="med" len="med"/>
                <a:tailEnd type="triangle" w="med" len="med"/>
              </a:ln>
            </p:spPr>
            <p:txBody>
              <a:bodyPr/>
              <a:lstStyle/>
              <a:p>
                <a:endParaRPr lang="zh-CN" altLang="en-US"/>
              </a:p>
            </p:txBody>
          </p:sp>
          <p:sp>
            <p:nvSpPr>
              <p:cNvPr id="54" name="Line 67"/>
              <p:cNvSpPr>
                <a:spLocks noChangeShapeType="1"/>
              </p:cNvSpPr>
              <p:nvPr/>
            </p:nvSpPr>
            <p:spPr bwMode="auto">
              <a:xfrm>
                <a:off x="3552" y="2400"/>
                <a:ext cx="0" cy="864"/>
              </a:xfrm>
              <a:prstGeom prst="line">
                <a:avLst/>
              </a:prstGeom>
              <a:noFill/>
              <a:ln w="25400">
                <a:solidFill>
                  <a:srgbClr val="00FF00"/>
                </a:solidFill>
                <a:prstDash val="lgDash"/>
                <a:round/>
                <a:headEnd type="none" w="med" len="med"/>
                <a:tailEnd type="triangle" w="med" len="med"/>
              </a:ln>
              <a:effectLst/>
            </p:spPr>
            <p:txBody>
              <a:bodyPr/>
              <a:lstStyle/>
              <a:p>
                <a:endParaRPr lang="zh-CN" altLang="en-US"/>
              </a:p>
            </p:txBody>
          </p:sp>
        </p:grpSp>
        <p:sp>
          <p:nvSpPr>
            <p:cNvPr id="69" name="Rectangle 82"/>
            <p:cNvSpPr>
              <a:spLocks noChangeArrowheads="1"/>
            </p:cNvSpPr>
            <p:nvPr/>
          </p:nvSpPr>
          <p:spPr bwMode="auto">
            <a:xfrm>
              <a:off x="5340928" y="5026696"/>
              <a:ext cx="1221657" cy="387231"/>
            </a:xfrm>
            <a:prstGeom prst="rect">
              <a:avLst/>
            </a:prstGeom>
            <a:noFill/>
            <a:ln w="25400">
              <a:solidFill>
                <a:srgbClr val="FF0000"/>
              </a:solidFill>
              <a:miter lim="800000"/>
              <a:headEnd/>
              <a:tailEnd/>
            </a:ln>
          </p:spPr>
          <p:txBody>
            <a:bodyPr lIns="54000" tIns="10800" rIns="18000" bIns="10800"/>
            <a:lstStyle/>
            <a:p>
              <a:pPr algn="just"/>
              <a:r>
                <a:rPr lang="en-US" altLang="zh-CN" sz="2400" dirty="0"/>
                <a:t>num  5</a:t>
              </a:r>
            </a:p>
          </p:txBody>
        </p:sp>
        <p:sp>
          <p:nvSpPr>
            <p:cNvPr id="70" name="Line 83"/>
            <p:cNvSpPr>
              <a:spLocks noChangeShapeType="1"/>
            </p:cNvSpPr>
            <p:nvPr/>
          </p:nvSpPr>
          <p:spPr bwMode="auto">
            <a:xfrm>
              <a:off x="6058493" y="5038085"/>
              <a:ext cx="0" cy="360000"/>
            </a:xfrm>
            <a:prstGeom prst="line">
              <a:avLst/>
            </a:prstGeom>
            <a:noFill/>
            <a:ln w="25400">
              <a:solidFill>
                <a:srgbClr val="FF0000"/>
              </a:solidFill>
              <a:prstDash val="dash"/>
              <a:round/>
              <a:headEnd/>
              <a:tailEnd/>
            </a:ln>
          </p:spPr>
          <p:txBody>
            <a:bodyPr/>
            <a:lstStyle/>
            <a:p>
              <a:endParaRPr lang="zh-CN" altLang="en-US"/>
            </a:p>
          </p:txBody>
        </p:sp>
      </p:grpSp>
      <p:sp>
        <p:nvSpPr>
          <p:cNvPr id="71" name="Line 91"/>
          <p:cNvSpPr>
            <a:spLocks noChangeShapeType="1"/>
          </p:cNvSpPr>
          <p:nvPr/>
        </p:nvSpPr>
        <p:spPr bwMode="auto">
          <a:xfrm>
            <a:off x="3099555" y="3257340"/>
            <a:ext cx="0" cy="372090"/>
          </a:xfrm>
          <a:prstGeom prst="line">
            <a:avLst/>
          </a:prstGeom>
          <a:noFill/>
          <a:ln w="25400">
            <a:solidFill>
              <a:schemeClr val="tx1"/>
            </a:solidFill>
            <a:prstDash val="dash"/>
            <a:round/>
            <a:headEnd/>
            <a:tailEnd/>
          </a:ln>
        </p:spPr>
        <p:txBody>
          <a:bodyPr/>
          <a:lstStyle/>
          <a:p>
            <a:endParaRPr lang="zh-CN" altLang="en-US"/>
          </a:p>
        </p:txBody>
      </p:sp>
      <p:sp>
        <p:nvSpPr>
          <p:cNvPr id="72" name="Line 91"/>
          <p:cNvSpPr>
            <a:spLocks noChangeShapeType="1"/>
          </p:cNvSpPr>
          <p:nvPr/>
        </p:nvSpPr>
        <p:spPr bwMode="auto">
          <a:xfrm>
            <a:off x="2042280" y="5009940"/>
            <a:ext cx="0" cy="372090"/>
          </a:xfrm>
          <a:prstGeom prst="line">
            <a:avLst/>
          </a:prstGeom>
          <a:noFill/>
          <a:ln w="25400">
            <a:solidFill>
              <a:srgbClr val="FF0000"/>
            </a:solidFill>
            <a:prstDash val="dash"/>
            <a:round/>
            <a:headEnd/>
            <a:tailEnd/>
          </a:ln>
        </p:spPr>
        <p:txBody>
          <a:bodyPr/>
          <a:lstStyle/>
          <a:p>
            <a:endParaRPr lang="zh-CN" altLang="en-US"/>
          </a:p>
        </p:txBody>
      </p:sp>
      <p:sp>
        <p:nvSpPr>
          <p:cNvPr id="73" name="Line 91"/>
          <p:cNvSpPr>
            <a:spLocks noChangeShapeType="1"/>
          </p:cNvSpPr>
          <p:nvPr/>
        </p:nvSpPr>
        <p:spPr bwMode="auto">
          <a:xfrm>
            <a:off x="8166855" y="5009940"/>
            <a:ext cx="0" cy="372090"/>
          </a:xfrm>
          <a:prstGeom prst="line">
            <a:avLst/>
          </a:prstGeom>
          <a:noFill/>
          <a:ln w="25400">
            <a:solidFill>
              <a:srgbClr val="FF0000"/>
            </a:solidFill>
            <a:prstDash val="dash"/>
            <a:round/>
            <a:headEnd/>
            <a:tailEnd/>
          </a:ln>
        </p:spPr>
        <p:txBody>
          <a:bodyPr/>
          <a:lstStyle/>
          <a:p>
            <a:endParaRPr lang="zh-CN" altLang="en-US"/>
          </a:p>
        </p:txBody>
      </p:sp>
      <p:sp>
        <p:nvSpPr>
          <p:cNvPr id="74" name="Line 91"/>
          <p:cNvSpPr>
            <a:spLocks noChangeShapeType="1"/>
          </p:cNvSpPr>
          <p:nvPr/>
        </p:nvSpPr>
        <p:spPr bwMode="auto">
          <a:xfrm>
            <a:off x="6861930" y="4171740"/>
            <a:ext cx="0" cy="372090"/>
          </a:xfrm>
          <a:prstGeom prst="line">
            <a:avLst/>
          </a:prstGeom>
          <a:noFill/>
          <a:ln w="25400">
            <a:solidFill>
              <a:srgbClr val="FF0000"/>
            </a:solidFill>
            <a:prstDash val="dash"/>
            <a:round/>
            <a:headEnd/>
            <a:tailEnd/>
          </a:ln>
        </p:spPr>
        <p:txBody>
          <a:bodyPr/>
          <a:lstStyle/>
          <a:p>
            <a:endParaRPr lang="zh-CN" altLang="en-US"/>
          </a:p>
        </p:txBody>
      </p:sp>
      <p:graphicFrame>
        <p:nvGraphicFramePr>
          <p:cNvPr id="76" name="表格 75">
            <a:extLst>
              <a:ext uri="{FF2B5EF4-FFF2-40B4-BE49-F238E27FC236}">
                <a16:creationId xmlns:a16="http://schemas.microsoft.com/office/drawing/2014/main" id="{B46D3801-88A2-4146-95FF-610E4F373CC5}"/>
              </a:ext>
            </a:extLst>
          </p:cNvPr>
          <p:cNvGraphicFramePr>
            <a:graphicFrameLocks noGrp="1"/>
          </p:cNvGraphicFramePr>
          <p:nvPr>
            <p:extLst>
              <p:ext uri="{D42A27DB-BD31-4B8C-83A1-F6EECF244321}">
                <p14:modId xmlns:p14="http://schemas.microsoft.com/office/powerpoint/2010/main" val="1567732356"/>
              </p:ext>
            </p:extLst>
          </p:nvPr>
        </p:nvGraphicFramePr>
        <p:xfrm>
          <a:off x="4823571" y="57039"/>
          <a:ext cx="4264459" cy="1993744"/>
        </p:xfrm>
        <a:graphic>
          <a:graphicData uri="http://schemas.openxmlformats.org/drawingml/2006/table">
            <a:tbl>
              <a:tblPr/>
              <a:tblGrid>
                <a:gridCol w="794473">
                  <a:extLst>
                    <a:ext uri="{9D8B030D-6E8A-4147-A177-3AD203B41FA5}">
                      <a16:colId xmlns:a16="http://schemas.microsoft.com/office/drawing/2014/main" val="20000"/>
                    </a:ext>
                  </a:extLst>
                </a:gridCol>
                <a:gridCol w="3469986">
                  <a:extLst>
                    <a:ext uri="{9D8B030D-6E8A-4147-A177-3AD203B41FA5}">
                      <a16:colId xmlns:a16="http://schemas.microsoft.com/office/drawing/2014/main" val="20001"/>
                    </a:ext>
                  </a:extLst>
                </a:gridCol>
              </a:tblGrid>
              <a:tr h="249218">
                <a:tc>
                  <a:txBody>
                    <a:bodyPr/>
                    <a:lstStyle/>
                    <a:p>
                      <a:pPr algn="ctr"/>
                      <a:r>
                        <a:rPr lang="zh-CN" altLang="en-US" sz="1500" dirty="0">
                          <a:latin typeface="楷体" pitchFamily="49" charset="-122"/>
                          <a:ea typeface="楷体" pitchFamily="49" charset="-122"/>
                        </a:rPr>
                        <a:t>产生式</a:t>
                      </a:r>
                    </a:p>
                  </a:txBody>
                  <a:tcPr marL="72000" marR="72000" marT="0" marB="0">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1500" dirty="0">
                          <a:latin typeface="楷体" pitchFamily="49" charset="-122"/>
                          <a:ea typeface="楷体" pitchFamily="49" charset="-122"/>
                        </a:rPr>
                        <a:t>语义规则</a:t>
                      </a:r>
                    </a:p>
                  </a:txBody>
                  <a:tcPr marL="72000" marR="72000" marT="0" marB="0">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9218">
                <a:tc>
                  <a:txBody>
                    <a:bodyPr/>
                    <a:lstStyle/>
                    <a:p>
                      <a:r>
                        <a:rPr lang="en-US" altLang="zh-CN" sz="1500" dirty="0">
                          <a:latin typeface="楷体" pitchFamily="49" charset="-122"/>
                          <a:ea typeface="楷体" pitchFamily="49" charset="-122"/>
                        </a:rPr>
                        <a:t>E</a:t>
                      </a:r>
                      <a:r>
                        <a:rPr lang="zh-CN" altLang="en-US" sz="1500" dirty="0">
                          <a:latin typeface="+mj-ea"/>
                          <a:ea typeface="+mj-ea"/>
                        </a:rPr>
                        <a:t>→</a:t>
                      </a:r>
                      <a:r>
                        <a:rPr lang="en-US" altLang="zh-CN" sz="1500" dirty="0">
                          <a:latin typeface="楷体" pitchFamily="49" charset="-122"/>
                          <a:ea typeface="楷体" pitchFamily="49" charset="-122"/>
                        </a:rPr>
                        <a:t>E</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E.nptr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mkNode</a:t>
                      </a:r>
                      <a:r>
                        <a:rPr lang="en-US" altLang="zh-CN" sz="1500" dirty="0">
                          <a:latin typeface="楷体" pitchFamily="49" charset="-122"/>
                          <a:ea typeface="楷体" pitchFamily="49" charset="-122"/>
                        </a:rPr>
                        <a:t>(‘+’,E</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.nptr,T.nptr)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249218">
                <a:tc>
                  <a:txBody>
                    <a:bodyPr/>
                    <a:lstStyle/>
                    <a:p>
                      <a:r>
                        <a:rPr lang="en-US" altLang="zh-CN" sz="1500" dirty="0">
                          <a:latin typeface="楷体" pitchFamily="49" charset="-122"/>
                          <a:ea typeface="楷体" pitchFamily="49" charset="-122"/>
                        </a:rPr>
                        <a:t>E</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altLang="zh-CN" sz="1500" dirty="0" err="1">
                          <a:latin typeface="楷体" pitchFamily="49" charset="-122"/>
                          <a:ea typeface="楷体" pitchFamily="49" charset="-122"/>
                        </a:rPr>
                        <a:t>E.nptr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T.nptr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9218">
                <a:tc>
                  <a:txBody>
                    <a:bodyPr/>
                    <a:lstStyle/>
                    <a:p>
                      <a:r>
                        <a:rPr lang="en-US" altLang="zh-CN" sz="1500" dirty="0">
                          <a:latin typeface="楷体" pitchFamily="49" charset="-122"/>
                          <a:ea typeface="楷体" pitchFamily="49" charset="-122"/>
                        </a:rPr>
                        <a:t>T</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T</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*F</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T.nptr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mkNode</a:t>
                      </a:r>
                      <a:r>
                        <a:rPr lang="en-US" altLang="zh-CN" sz="1500" dirty="0">
                          <a:latin typeface="楷体" pitchFamily="49" charset="-122"/>
                          <a:ea typeface="楷体" pitchFamily="49" charset="-122"/>
                        </a:rPr>
                        <a:t>(‘*’,T</a:t>
                      </a:r>
                      <a:r>
                        <a:rPr lang="en-US" altLang="zh-CN" sz="1500" baseline="-25000" dirty="0">
                          <a:latin typeface="楷体" pitchFamily="49" charset="-122"/>
                          <a:ea typeface="楷体" pitchFamily="49" charset="-122"/>
                        </a:rPr>
                        <a:t>1</a:t>
                      </a:r>
                      <a:r>
                        <a:rPr lang="en-US" altLang="zh-CN" sz="1500" dirty="0">
                          <a:latin typeface="楷体" pitchFamily="49" charset="-122"/>
                          <a:ea typeface="楷体" pitchFamily="49" charset="-122"/>
                        </a:rPr>
                        <a:t>.nptr,F.nptr)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249218">
                <a:tc>
                  <a:txBody>
                    <a:bodyPr/>
                    <a:lstStyle/>
                    <a:p>
                      <a:r>
                        <a:rPr lang="en-US" altLang="zh-CN" sz="1500" dirty="0">
                          <a:latin typeface="楷体" pitchFamily="49" charset="-122"/>
                          <a:ea typeface="楷体" pitchFamily="49" charset="-122"/>
                        </a:rPr>
                        <a:t>T</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F</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500" dirty="0" err="1">
                          <a:latin typeface="楷体" pitchFamily="49" charset="-122"/>
                          <a:ea typeface="楷体" pitchFamily="49" charset="-122"/>
                        </a:rPr>
                        <a:t>T.nptr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F.nptr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 </a:t>
                      </a:r>
                      <a:r>
                        <a:rPr lang="en-US" altLang="zh-CN" sz="1500" dirty="0">
                          <a:latin typeface="楷体" pitchFamily="49" charset="-122"/>
                          <a:ea typeface="楷体" pitchFamily="49" charset="-122"/>
                        </a:rPr>
                        <a:t>(E)</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E.nptr</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id</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mkLeaf</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id,id.entry</a:t>
                      </a:r>
                      <a:r>
                        <a:rPr lang="en-US" altLang="zh-CN" sz="1500" dirty="0">
                          <a:latin typeface="楷体" pitchFamily="49" charset="-122"/>
                          <a:ea typeface="楷体" pitchFamily="49" charset="-122"/>
                        </a:rPr>
                        <a: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249218">
                <a:tc>
                  <a:txBody>
                    <a:bodyPr/>
                    <a:lstStyle/>
                    <a:p>
                      <a:r>
                        <a:rPr lang="en-US" altLang="zh-CN" sz="1500" dirty="0">
                          <a:latin typeface="楷体" pitchFamily="49" charset="-122"/>
                          <a:ea typeface="楷体" pitchFamily="49" charset="-122"/>
                        </a:rPr>
                        <a:t>F</a:t>
                      </a:r>
                      <a:r>
                        <a:rPr lang="zh-CN" altLang="en-US" sz="1500" kern="1200" dirty="0">
                          <a:solidFill>
                            <a:schemeClr val="dk1"/>
                          </a:solidFill>
                          <a:latin typeface="+mj-ea"/>
                          <a:ea typeface="+mn-ea"/>
                          <a:cs typeface="+mn-cs"/>
                        </a:rPr>
                        <a:t>→</a:t>
                      </a:r>
                      <a:r>
                        <a:rPr lang="en-US" altLang="zh-CN" sz="1500" dirty="0">
                          <a:latin typeface="楷体" pitchFamily="49" charset="-122"/>
                          <a:ea typeface="楷体" pitchFamily="49" charset="-122"/>
                        </a:rPr>
                        <a:t>num</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2">
                        <a:lumMod val="40000"/>
                        <a:lumOff val="60000"/>
                      </a:schemeClr>
                    </a:solidFill>
                  </a:tcPr>
                </a:tc>
                <a:tc>
                  <a:txBody>
                    <a:bodyPr/>
                    <a:lstStyle/>
                    <a:p>
                      <a:r>
                        <a:rPr lang="en-US" altLang="zh-CN" sz="1500" dirty="0" err="1">
                          <a:latin typeface="楷体" pitchFamily="49" charset="-122"/>
                          <a:ea typeface="楷体" pitchFamily="49" charset="-122"/>
                        </a:rPr>
                        <a:t>F.nptr</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mkLeaf</a:t>
                      </a:r>
                      <a:r>
                        <a:rPr lang="en-US" altLang="zh-CN" sz="1500" dirty="0">
                          <a:latin typeface="楷体" pitchFamily="49" charset="-122"/>
                          <a:ea typeface="楷体" pitchFamily="49" charset="-122"/>
                        </a:rPr>
                        <a:t>(</a:t>
                      </a:r>
                      <a:r>
                        <a:rPr lang="en-US" altLang="zh-CN" sz="1500" dirty="0" err="1">
                          <a:latin typeface="楷体" pitchFamily="49" charset="-122"/>
                          <a:ea typeface="楷体" pitchFamily="49" charset="-122"/>
                        </a:rPr>
                        <a:t>num,num.val</a:t>
                      </a:r>
                      <a:r>
                        <a:rPr lang="en-US" altLang="zh-CN" sz="1500" dirty="0">
                          <a:latin typeface="楷体" pitchFamily="49" charset="-122"/>
                          <a:ea typeface="楷体" pitchFamily="49" charset="-122"/>
                        </a:rPr>
                        <a:t>)</a:t>
                      </a:r>
                      <a:endParaRPr lang="zh-CN" altLang="en-US" sz="1500" dirty="0">
                        <a:latin typeface="楷体" pitchFamily="49" charset="-122"/>
                        <a:ea typeface="楷体" pitchFamily="49" charset="-122"/>
                      </a:endParaRPr>
                    </a:p>
                  </a:txBody>
                  <a:tcPr marL="72000" marR="72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165" y="249012"/>
            <a:ext cx="7886700" cy="665387"/>
          </a:xfrm>
        </p:spPr>
        <p:txBody>
          <a:bodyPr/>
          <a:lstStyle/>
          <a:p>
            <a:r>
              <a:rPr lang="zh-CN" altLang="en-US" dirty="0"/>
              <a:t>小结</a:t>
            </a:r>
          </a:p>
        </p:txBody>
      </p:sp>
      <p:sp>
        <p:nvSpPr>
          <p:cNvPr id="3" name="内容占位符 2"/>
          <p:cNvSpPr>
            <a:spLocks noGrp="1"/>
          </p:cNvSpPr>
          <p:nvPr>
            <p:ph idx="1"/>
          </p:nvPr>
        </p:nvSpPr>
        <p:spPr>
          <a:xfrm>
            <a:off x="464457" y="1074056"/>
            <a:ext cx="8186057" cy="5268684"/>
          </a:xfrm>
        </p:spPr>
        <p:txBody>
          <a:bodyPr/>
          <a:lstStyle/>
          <a:p>
            <a:pPr>
              <a:lnSpc>
                <a:spcPct val="110000"/>
              </a:lnSpc>
              <a:spcBef>
                <a:spcPts val="0"/>
              </a:spcBef>
            </a:pPr>
            <a:r>
              <a:rPr lang="zh-CN" altLang="en-US" sz="2600" dirty="0"/>
              <a:t>计算属性值的方法有三大类：</a:t>
            </a:r>
            <a:endParaRPr lang="en-US" altLang="zh-CN" sz="2600" dirty="0"/>
          </a:p>
          <a:p>
            <a:pPr marL="804863" indent="-514350">
              <a:lnSpc>
                <a:spcPct val="110000"/>
              </a:lnSpc>
              <a:spcBef>
                <a:spcPts val="0"/>
              </a:spcBef>
              <a:buSzPct val="100000"/>
              <a:buFont typeface="+mj-lt"/>
              <a:buAutoNum type="arabicPeriod"/>
            </a:pPr>
            <a:r>
              <a:rPr lang="zh-CN" altLang="en-US" sz="2600" dirty="0"/>
              <a:t>依赖图的方法</a:t>
            </a:r>
            <a:endParaRPr lang="en-US" altLang="zh-CN" sz="2600" dirty="0"/>
          </a:p>
          <a:p>
            <a:pPr marL="808038" lvl="1">
              <a:lnSpc>
                <a:spcPct val="110000"/>
              </a:lnSpc>
              <a:spcBef>
                <a:spcPts val="0"/>
              </a:spcBef>
              <a:spcAft>
                <a:spcPts val="1200"/>
              </a:spcAft>
              <a:buFont typeface="Wingdings" pitchFamily="2" charset="2"/>
              <a:buChar char="Ø"/>
            </a:pPr>
            <a:r>
              <a:rPr lang="zh-CN" altLang="en-US" sz="2300" dirty="0"/>
              <a:t>需</a:t>
            </a:r>
            <a:r>
              <a:rPr lang="zh-CN" altLang="en-US" sz="2300" dirty="0">
                <a:solidFill>
                  <a:srgbClr val="FC02A9"/>
                </a:solidFill>
              </a:rPr>
              <a:t>多遍扫描</a:t>
            </a:r>
            <a:r>
              <a:rPr lang="zh-CN" altLang="en-US" sz="2300" dirty="0"/>
              <a:t>：第一遍得到语法树，第二遍依赖图</a:t>
            </a:r>
            <a:r>
              <a:rPr lang="en-US" altLang="zh-CN" sz="2300" dirty="0"/>
              <a:t>...</a:t>
            </a:r>
          </a:p>
          <a:p>
            <a:pPr marL="804863" indent="-514350">
              <a:lnSpc>
                <a:spcPct val="110000"/>
              </a:lnSpc>
              <a:spcBef>
                <a:spcPts val="0"/>
              </a:spcBef>
              <a:buSzPct val="100000"/>
              <a:buFont typeface="+mj-lt"/>
              <a:buAutoNum type="arabicPeriod"/>
            </a:pPr>
            <a:r>
              <a:rPr lang="zh-CN" altLang="en-US" sz="2600" dirty="0"/>
              <a:t>树遍历的方法</a:t>
            </a:r>
            <a:endParaRPr lang="en-US" altLang="zh-CN" sz="2600" dirty="0"/>
          </a:p>
          <a:p>
            <a:pPr marL="808038" lvl="1">
              <a:lnSpc>
                <a:spcPct val="110000"/>
              </a:lnSpc>
              <a:spcBef>
                <a:spcPts val="0"/>
              </a:spcBef>
              <a:buFont typeface="Wingdings" pitchFamily="2" charset="2"/>
              <a:buChar char="Ø"/>
            </a:pPr>
            <a:r>
              <a:rPr lang="zh-CN" altLang="en-US" sz="2300" dirty="0"/>
              <a:t>树遍历方法依靠语法树，为节约，构造抽象语法树</a:t>
            </a:r>
            <a:r>
              <a:rPr lang="en-US" altLang="zh-CN" sz="2300" dirty="0"/>
              <a:t>;</a:t>
            </a:r>
          </a:p>
          <a:p>
            <a:pPr marL="808038" lvl="1">
              <a:lnSpc>
                <a:spcPct val="110000"/>
              </a:lnSpc>
              <a:spcBef>
                <a:spcPts val="0"/>
              </a:spcBef>
              <a:spcAft>
                <a:spcPts val="1200"/>
              </a:spcAft>
              <a:buFont typeface="Wingdings" pitchFamily="2" charset="2"/>
              <a:buChar char="Ø"/>
            </a:pPr>
            <a:r>
              <a:rPr lang="zh-CN" altLang="en-US" sz="2300" dirty="0"/>
              <a:t>需</a:t>
            </a:r>
            <a:r>
              <a:rPr lang="zh-CN" altLang="en-US" sz="2300" dirty="0">
                <a:solidFill>
                  <a:srgbClr val="FC02A9"/>
                </a:solidFill>
              </a:rPr>
              <a:t>多遍扫描</a:t>
            </a:r>
            <a:r>
              <a:rPr lang="zh-CN" altLang="en-US" sz="2300" dirty="0"/>
              <a:t>，递归，算法比依赖图的算法简单</a:t>
            </a:r>
            <a:endParaRPr lang="en-US" altLang="zh-CN" sz="2300" dirty="0"/>
          </a:p>
          <a:p>
            <a:pPr marL="804863" indent="-514350">
              <a:lnSpc>
                <a:spcPct val="110000"/>
              </a:lnSpc>
              <a:spcBef>
                <a:spcPts val="0"/>
              </a:spcBef>
              <a:buSzPct val="100000"/>
              <a:buFont typeface="+mj-lt"/>
              <a:buAutoNum type="arabicPeriod"/>
            </a:pPr>
            <a:r>
              <a:rPr lang="zh-CN" altLang="en-US" sz="2600" dirty="0">
                <a:solidFill>
                  <a:srgbClr val="C00000"/>
                </a:solidFill>
              </a:rPr>
              <a:t>一遍扫描的方法</a:t>
            </a:r>
            <a:endParaRPr lang="en-US" altLang="zh-CN" sz="2600" dirty="0">
              <a:solidFill>
                <a:srgbClr val="C00000"/>
              </a:solidFill>
            </a:endParaRPr>
          </a:p>
          <a:p>
            <a:pPr marL="808038" lvl="1">
              <a:lnSpc>
                <a:spcPct val="110000"/>
              </a:lnSpc>
              <a:spcBef>
                <a:spcPts val="0"/>
              </a:spcBef>
              <a:buFont typeface="Wingdings" pitchFamily="2" charset="2"/>
              <a:buChar char="Ø"/>
            </a:pPr>
            <a:r>
              <a:rPr lang="zh-CN" altLang="en-US" sz="2300" dirty="0"/>
              <a:t>在语法分析的同时进行属性计算（即，语义计算）；</a:t>
            </a:r>
            <a:endParaRPr lang="en-US" altLang="zh-CN" sz="2300" dirty="0"/>
          </a:p>
          <a:p>
            <a:pPr marL="808038" lvl="1">
              <a:lnSpc>
                <a:spcPct val="110000"/>
              </a:lnSpc>
              <a:spcBef>
                <a:spcPts val="0"/>
              </a:spcBef>
              <a:buFont typeface="Wingdings" pitchFamily="2" charset="2"/>
              <a:buChar char="Ø"/>
            </a:pPr>
            <a:r>
              <a:rPr lang="zh-CN" altLang="en-US" sz="2300" dirty="0"/>
              <a:t>本页之后的部分都是讨论如何一遍扫描来计算属性值；</a:t>
            </a:r>
            <a:endParaRPr lang="en-US" altLang="zh-CN" sz="2300" dirty="0"/>
          </a:p>
          <a:p>
            <a:pPr marL="808038" lvl="1">
              <a:lnSpc>
                <a:spcPct val="110000"/>
              </a:lnSpc>
              <a:spcBef>
                <a:spcPts val="0"/>
              </a:spcBef>
              <a:buFont typeface="Wingdings" pitchFamily="2" charset="2"/>
              <a:buChar char="Ø"/>
            </a:pPr>
            <a:r>
              <a:rPr lang="zh-CN" altLang="en-US" sz="2300" dirty="0"/>
              <a:t>一遍扫描对属性文法有要求：</a:t>
            </a:r>
            <a:r>
              <a:rPr lang="en-US" altLang="zh-CN" sz="2300" dirty="0">
                <a:solidFill>
                  <a:srgbClr val="FF0000"/>
                </a:solidFill>
              </a:rPr>
              <a:t>S-</a:t>
            </a:r>
            <a:r>
              <a:rPr lang="zh-CN" altLang="en-US" sz="2300" dirty="0">
                <a:solidFill>
                  <a:srgbClr val="FF0000"/>
                </a:solidFill>
              </a:rPr>
              <a:t>属性文法，</a:t>
            </a:r>
            <a:r>
              <a:rPr lang="en-US" altLang="zh-CN" sz="2300" dirty="0">
                <a:solidFill>
                  <a:srgbClr val="FF0000"/>
                </a:solidFill>
              </a:rPr>
              <a:t>L-</a:t>
            </a:r>
            <a:r>
              <a:rPr lang="zh-CN" altLang="en-US" sz="2300" dirty="0">
                <a:solidFill>
                  <a:srgbClr val="FF0000"/>
                </a:solidFill>
              </a:rPr>
              <a:t>属性文法</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0648"/>
            <a:ext cx="7886700" cy="615603"/>
          </a:xfrm>
        </p:spPr>
        <p:txBody>
          <a:bodyPr/>
          <a:lstStyle/>
          <a:p>
            <a:r>
              <a:rPr lang="zh-CN" altLang="en-US" dirty="0">
                <a:solidFill>
                  <a:srgbClr val="FF0000"/>
                </a:solidFill>
              </a:rPr>
              <a:t>作业</a:t>
            </a:r>
          </a:p>
        </p:txBody>
      </p:sp>
      <p:sp>
        <p:nvSpPr>
          <p:cNvPr id="3" name="内容占位符 2"/>
          <p:cNvSpPr>
            <a:spLocks noGrp="1"/>
          </p:cNvSpPr>
          <p:nvPr>
            <p:ph idx="1"/>
          </p:nvPr>
        </p:nvSpPr>
        <p:spPr>
          <a:xfrm>
            <a:off x="457200" y="1307901"/>
            <a:ext cx="4330824" cy="1689051"/>
          </a:xfrm>
        </p:spPr>
        <p:txBody>
          <a:bodyPr/>
          <a:lstStyle/>
          <a:p>
            <a:pPr>
              <a:lnSpc>
                <a:spcPct val="110000"/>
              </a:lnSpc>
            </a:pPr>
            <a:r>
              <a:rPr lang="zh-CN" altLang="en-US" sz="2400" dirty="0"/>
              <a:t>已知基础文法</a:t>
            </a:r>
            <a:r>
              <a:rPr lang="en-US" altLang="zh-CN" sz="2400" dirty="0"/>
              <a:t>G[S]</a:t>
            </a:r>
            <a:r>
              <a:rPr lang="zh-CN" altLang="en-US" sz="2400" dirty="0"/>
              <a:t>为：</a:t>
            </a:r>
            <a:endParaRPr lang="en-US" altLang="zh-CN" sz="2400" dirty="0"/>
          </a:p>
          <a:p>
            <a:pPr indent="3175">
              <a:lnSpc>
                <a:spcPct val="110000"/>
              </a:lnSpc>
              <a:buNone/>
            </a:pPr>
            <a:r>
              <a:rPr lang="zh-CN" altLang="en-US" sz="2400" dirty="0"/>
              <a:t>请设计属性文法，统计输入串中的“</a:t>
            </a:r>
            <a:r>
              <a:rPr lang="en-US" altLang="zh-CN" sz="2400" dirty="0"/>
              <a:t>+</a:t>
            </a:r>
            <a:r>
              <a:rPr lang="zh-CN" altLang="en-US" sz="2400" dirty="0"/>
              <a:t>”个数。</a:t>
            </a:r>
            <a:endParaRPr lang="en-US" altLang="zh-CN" sz="2400" dirty="0"/>
          </a:p>
        </p:txBody>
      </p:sp>
      <p:sp>
        <p:nvSpPr>
          <p:cNvPr id="4" name="灯片编号占位符 3"/>
          <p:cNvSpPr>
            <a:spLocks noGrp="1"/>
          </p:cNvSpPr>
          <p:nvPr>
            <p:ph type="sldNum" sz="quarter" idx="12"/>
          </p:nvPr>
        </p:nvSpPr>
        <p:spPr/>
        <p:txBody>
          <a:bodyPr/>
          <a:lstStyle/>
          <a:p>
            <a:fld id="{84205AD1-632C-49BD-BCCB-65DC9780516F}" type="slidenum">
              <a:rPr lang="zh-CN" altLang="en-US" smtClean="0"/>
              <a:pPr/>
              <a:t>33</a:t>
            </a:fld>
            <a:endParaRPr lang="zh-CN" altLang="en-US"/>
          </a:p>
        </p:txBody>
      </p:sp>
      <p:sp>
        <p:nvSpPr>
          <p:cNvPr id="5" name="矩形 4"/>
          <p:cNvSpPr/>
          <p:nvPr/>
        </p:nvSpPr>
        <p:spPr>
          <a:xfrm>
            <a:off x="4932040" y="1268760"/>
            <a:ext cx="1152128" cy="136815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a:solidFill>
                  <a:srgbClr val="1E1CE3"/>
                </a:solidFill>
                <a:latin typeface="楷体" pitchFamily="49" charset="-122"/>
                <a:ea typeface="楷体" pitchFamily="49" charset="-122"/>
              </a:rPr>
              <a:t>S</a:t>
            </a:r>
            <a:r>
              <a:rPr lang="en-US" altLang="zh-CN" sz="2400">
                <a:solidFill>
                  <a:srgbClr val="1E1CE3"/>
                </a:solidFill>
                <a:latin typeface="楷体" pitchFamily="49" charset="-122"/>
                <a:ea typeface="楷体" pitchFamily="49" charset="-122"/>
                <a:sym typeface="Symbol" pitchFamily="18" charset="2"/>
              </a:rPr>
              <a:t></a:t>
            </a:r>
            <a:r>
              <a:rPr lang="en-US" altLang="zh-CN" sz="2400">
                <a:solidFill>
                  <a:srgbClr val="1E1CE3"/>
                </a:solidFill>
                <a:latin typeface="楷体" pitchFamily="49" charset="-122"/>
                <a:ea typeface="楷体" pitchFamily="49" charset="-122"/>
              </a:rPr>
              <a:t>E</a:t>
            </a:r>
            <a:r>
              <a:rPr lang="en-US" altLang="zh-CN" sz="2400">
                <a:solidFill>
                  <a:schemeClr val="tx1"/>
                </a:solidFill>
                <a:latin typeface="楷体" pitchFamily="49" charset="-122"/>
                <a:ea typeface="楷体" pitchFamily="49" charset="-122"/>
              </a:rPr>
              <a:t>  </a:t>
            </a:r>
            <a:endParaRPr lang="en-US" altLang="zh-CN" sz="2400" dirty="0">
              <a:solidFill>
                <a:schemeClr val="tx1"/>
              </a:solidFill>
              <a:latin typeface="楷体" pitchFamily="49" charset="-122"/>
              <a:ea typeface="楷体" pitchFamily="49" charset="-122"/>
            </a:endParaRPr>
          </a:p>
          <a:p>
            <a:pPr>
              <a:lnSpc>
                <a:spcPct val="110000"/>
              </a:lnSpc>
              <a:spcAft>
                <a:spcPts val="600"/>
              </a:spcAft>
            </a:pPr>
            <a:r>
              <a:rPr lang="en-US" altLang="zh-CN" sz="2400">
                <a:solidFill>
                  <a:srgbClr val="1E1CE3"/>
                </a:solidFill>
                <a:latin typeface="楷体" pitchFamily="49" charset="-122"/>
                <a:ea typeface="楷体" pitchFamily="49" charset="-122"/>
              </a:rPr>
              <a:t>E</a:t>
            </a:r>
            <a:r>
              <a:rPr lang="en-US" altLang="zh-CN" sz="2400">
                <a:solidFill>
                  <a:srgbClr val="1E1CE3"/>
                </a:solidFill>
                <a:latin typeface="楷体" pitchFamily="49" charset="-122"/>
                <a:ea typeface="楷体" pitchFamily="49" charset="-122"/>
                <a:sym typeface="Symbol" pitchFamily="18" charset="2"/>
              </a:rPr>
              <a:t></a:t>
            </a:r>
            <a:r>
              <a:rPr lang="en-US" altLang="zh-CN" sz="2400">
                <a:solidFill>
                  <a:srgbClr val="1E1CE3"/>
                </a:solidFill>
                <a:latin typeface="楷体" pitchFamily="49" charset="-122"/>
                <a:ea typeface="楷体" pitchFamily="49" charset="-122"/>
              </a:rPr>
              <a:t>E</a:t>
            </a:r>
            <a:r>
              <a:rPr lang="en-US" altLang="zh-CN" sz="2400" dirty="0">
                <a:solidFill>
                  <a:srgbClr val="1E1CE3"/>
                </a:solidFill>
                <a:latin typeface="楷体" pitchFamily="49" charset="-122"/>
                <a:ea typeface="楷体" pitchFamily="49" charset="-122"/>
              </a:rPr>
              <a:t>+E</a:t>
            </a:r>
            <a:endParaRPr lang="en-US" altLang="zh-CN" sz="2400" dirty="0">
              <a:solidFill>
                <a:schemeClr val="tx1"/>
              </a:solidFill>
              <a:latin typeface="楷体" pitchFamily="49" charset="-122"/>
              <a:ea typeface="楷体" pitchFamily="49" charset="-122"/>
            </a:endParaRPr>
          </a:p>
          <a:p>
            <a:pPr>
              <a:lnSpc>
                <a:spcPct val="110000"/>
              </a:lnSpc>
              <a:spcAft>
                <a:spcPts val="600"/>
              </a:spcAft>
            </a:pPr>
            <a:r>
              <a:rPr lang="en-US" altLang="zh-CN" sz="2400">
                <a:solidFill>
                  <a:srgbClr val="1E1CE3"/>
                </a:solidFill>
                <a:latin typeface="楷体" pitchFamily="49" charset="-122"/>
                <a:ea typeface="楷体" pitchFamily="49" charset="-122"/>
              </a:rPr>
              <a:t>E</a:t>
            </a:r>
            <a:r>
              <a:rPr lang="en-US" altLang="zh-CN" sz="2400">
                <a:solidFill>
                  <a:srgbClr val="1E1CE3"/>
                </a:solidFill>
                <a:latin typeface="楷体" pitchFamily="49" charset="-122"/>
                <a:ea typeface="楷体" pitchFamily="49" charset="-122"/>
                <a:sym typeface="Symbol" pitchFamily="18" charset="2"/>
              </a:rPr>
              <a:t></a:t>
            </a:r>
            <a:r>
              <a:rPr lang="en-US" altLang="zh-CN" sz="2400">
                <a:solidFill>
                  <a:srgbClr val="1E1CE3"/>
                </a:solidFill>
                <a:latin typeface="楷体" pitchFamily="49" charset="-122"/>
                <a:ea typeface="楷体" pitchFamily="49" charset="-122"/>
              </a:rPr>
              <a:t>n</a:t>
            </a:r>
            <a:endParaRPr lang="zh-CN" altLang="en-US" sz="2400" dirty="0">
              <a:solidFill>
                <a:schemeClr val="tx1"/>
              </a:solidFill>
              <a:latin typeface="楷体" pitchFamily="49" charset="-122"/>
              <a:ea typeface="楷体"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0648"/>
            <a:ext cx="7886700" cy="687611"/>
          </a:xfrm>
        </p:spPr>
        <p:txBody>
          <a:bodyPr/>
          <a:lstStyle/>
          <a:p>
            <a:r>
              <a:rPr lang="zh-CN" altLang="en-US">
                <a:solidFill>
                  <a:srgbClr val="FF0000"/>
                </a:solidFill>
              </a:rPr>
              <a:t>作业</a:t>
            </a:r>
            <a:endParaRPr lang="zh-CN" altLang="en-US" dirty="0">
              <a:solidFill>
                <a:srgbClr val="FF0000"/>
              </a:solidFill>
            </a:endParaRPr>
          </a:p>
        </p:txBody>
      </p:sp>
      <p:sp>
        <p:nvSpPr>
          <p:cNvPr id="3" name="内容占位符 2"/>
          <p:cNvSpPr>
            <a:spLocks noGrp="1"/>
          </p:cNvSpPr>
          <p:nvPr>
            <p:ph idx="1"/>
          </p:nvPr>
        </p:nvSpPr>
        <p:spPr>
          <a:xfrm>
            <a:off x="457200" y="1196753"/>
            <a:ext cx="8229600" cy="2232248"/>
          </a:xfrm>
        </p:spPr>
        <p:txBody>
          <a:bodyPr/>
          <a:lstStyle/>
          <a:p>
            <a:r>
              <a:rPr lang="zh-CN" altLang="en-US" dirty="0"/>
              <a:t>已知基础文法为</a:t>
            </a:r>
            <a:r>
              <a:rPr lang="en-US" altLang="zh-CN" dirty="0"/>
              <a:t>G[S]:</a:t>
            </a:r>
          </a:p>
          <a:p>
            <a:endParaRPr lang="en-US" altLang="zh-CN" dirty="0"/>
          </a:p>
          <a:p>
            <a:pPr marL="533400" indent="-365125">
              <a:buSzPct val="100000"/>
              <a:buFont typeface="+mj-lt"/>
              <a:buAutoNum type="arabicPeriod"/>
            </a:pPr>
            <a:r>
              <a:rPr lang="zh-CN" altLang="en-US" dirty="0"/>
              <a:t>请设计输出该文法字符串的属性文法；</a:t>
            </a:r>
            <a:endParaRPr lang="en-US" altLang="zh-CN" dirty="0"/>
          </a:p>
          <a:p>
            <a:pPr marL="533400" indent="-365125">
              <a:buSzPct val="100000"/>
              <a:buFont typeface="+mj-lt"/>
              <a:buAutoNum type="arabicPeriod"/>
            </a:pPr>
            <a:r>
              <a:rPr lang="zh-CN" altLang="en-US" dirty="0"/>
              <a:t>若用</a:t>
            </a:r>
            <a:r>
              <a:rPr lang="en-US" altLang="zh-CN" dirty="0"/>
              <a:t>LL</a:t>
            </a:r>
            <a:r>
              <a:rPr lang="zh-CN" altLang="en-US" dirty="0"/>
              <a:t>一遍扫描分析，要如何实现该属性文法？</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84205AD1-632C-49BD-BCCB-65DC9780516F}" type="slidenum">
              <a:rPr lang="zh-CN" altLang="en-US" smtClean="0"/>
              <a:pPr/>
              <a:t>34</a:t>
            </a:fld>
            <a:endParaRPr lang="zh-CN" altLang="en-US"/>
          </a:p>
        </p:txBody>
      </p:sp>
      <p:sp>
        <p:nvSpPr>
          <p:cNvPr id="5" name="矩形 4"/>
          <p:cNvSpPr/>
          <p:nvPr/>
        </p:nvSpPr>
        <p:spPr>
          <a:xfrm>
            <a:off x="4283968" y="1196752"/>
            <a:ext cx="1440160" cy="1080120"/>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err="1">
                <a:solidFill>
                  <a:schemeClr val="tx1"/>
                </a:solidFill>
                <a:latin typeface="楷体" pitchFamily="49" charset="-122"/>
                <a:ea typeface="楷体" pitchFamily="49" charset="-122"/>
                <a:sym typeface="Symbol" pitchFamily="18" charset="2"/>
              </a:rPr>
              <a:t>SSaS|bB</a:t>
            </a:r>
            <a:endParaRPr lang="en-US" altLang="zh-CN" sz="2000" dirty="0">
              <a:solidFill>
                <a:schemeClr val="tx1"/>
              </a:solidFill>
              <a:latin typeface="楷体" pitchFamily="49" charset="-122"/>
              <a:ea typeface="楷体" pitchFamily="49" charset="-122"/>
              <a:sym typeface="Symbol" pitchFamily="18" charset="2"/>
            </a:endParaRPr>
          </a:p>
          <a:p>
            <a:pPr>
              <a:spcAft>
                <a:spcPts val="600"/>
              </a:spcAft>
            </a:pPr>
            <a:r>
              <a:rPr lang="en-US" altLang="zh-CN" sz="2000" dirty="0" err="1">
                <a:solidFill>
                  <a:schemeClr val="tx1"/>
                </a:solidFill>
                <a:latin typeface="楷体" pitchFamily="49" charset="-122"/>
                <a:ea typeface="楷体" pitchFamily="49" charset="-122"/>
                <a:sym typeface="Symbol" pitchFamily="18" charset="2"/>
              </a:rPr>
              <a:t>BAcB</a:t>
            </a:r>
            <a:r>
              <a:rPr lang="en-US" altLang="zh-CN" sz="2000" dirty="0">
                <a:solidFill>
                  <a:schemeClr val="tx1"/>
                </a:solidFill>
                <a:latin typeface="楷体" pitchFamily="49" charset="-122"/>
                <a:ea typeface="楷体" pitchFamily="49" charset="-122"/>
                <a:sym typeface="Symbol" pitchFamily="18" charset="2"/>
              </a:rPr>
              <a:t>|</a:t>
            </a:r>
            <a:r>
              <a:rPr lang="el-GR" altLang="zh-CN" sz="2000" dirty="0">
                <a:solidFill>
                  <a:schemeClr val="tx1"/>
                </a:solidFill>
                <a:latin typeface="楷体" pitchFamily="49" charset="-122"/>
                <a:ea typeface="楷体" pitchFamily="49" charset="-122"/>
                <a:sym typeface="Symbol" pitchFamily="18" charset="2"/>
              </a:rPr>
              <a:t>ε</a:t>
            </a:r>
            <a:endParaRPr lang="en-US" altLang="zh-CN" sz="2000" dirty="0">
              <a:solidFill>
                <a:schemeClr val="tx1"/>
              </a:solidFill>
              <a:latin typeface="楷体" pitchFamily="49" charset="-122"/>
              <a:ea typeface="楷体" pitchFamily="49" charset="-122"/>
              <a:sym typeface="Symbol" pitchFamily="18" charset="2"/>
            </a:endParaRPr>
          </a:p>
          <a:p>
            <a:pPr>
              <a:spcAft>
                <a:spcPts val="600"/>
              </a:spcAft>
            </a:pPr>
            <a:r>
              <a:rPr lang="en-US" altLang="zh-CN" sz="2000" dirty="0" err="1">
                <a:solidFill>
                  <a:schemeClr val="tx1"/>
                </a:solidFill>
                <a:latin typeface="楷体" pitchFamily="49" charset="-122"/>
                <a:ea typeface="楷体" pitchFamily="49" charset="-122"/>
                <a:sym typeface="Symbol" pitchFamily="18" charset="2"/>
              </a:rPr>
              <a:t>AdAd</a:t>
            </a:r>
            <a:r>
              <a:rPr lang="en-US" altLang="zh-CN" sz="2000" dirty="0">
                <a:solidFill>
                  <a:schemeClr val="tx1"/>
                </a:solidFill>
                <a:latin typeface="楷体" pitchFamily="49" charset="-122"/>
                <a:ea typeface="楷体" pitchFamily="49" charset="-122"/>
                <a:sym typeface="Symbol" pitchFamily="18" charset="2"/>
              </a:rPr>
              <a:t>|</a:t>
            </a:r>
            <a:r>
              <a:rPr lang="el-GR" altLang="zh-CN" sz="2000" dirty="0">
                <a:solidFill>
                  <a:schemeClr val="tx1"/>
                </a:solidFill>
                <a:latin typeface="楷体" pitchFamily="49" charset="-122"/>
                <a:ea typeface="楷体" pitchFamily="49" charset="-122"/>
                <a:sym typeface="Symbol" pitchFamily="18" charset="2"/>
              </a:rPr>
              <a:t>ε</a:t>
            </a:r>
            <a:endParaRPr lang="zh-CN" altLang="en-US" sz="2000" dirty="0">
              <a:solidFill>
                <a:schemeClr val="tx1"/>
              </a:solidFill>
              <a:latin typeface="楷体" pitchFamily="49" charset="-122"/>
              <a:ea typeface="楷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2665414"/>
            <a:ext cx="7886700" cy="1092200"/>
          </a:xfrm>
        </p:spPr>
        <p:txBody>
          <a:bodyPr>
            <a:normAutofit/>
          </a:bodyPr>
          <a:lstStyle/>
          <a:p>
            <a:pPr algn="ctr"/>
            <a:r>
              <a:rPr lang="en-US" altLang="zh-CN" sz="4000" dirty="0">
                <a:solidFill>
                  <a:srgbClr val="0000FF"/>
                </a:solidFill>
                <a:latin typeface="华文行楷" pitchFamily="2" charset="-122"/>
                <a:ea typeface="华文行楷" pitchFamily="2" charset="-122"/>
              </a:rPr>
              <a:t>6.3</a:t>
            </a:r>
            <a:r>
              <a:rPr lang="zh-CN" altLang="en-US" sz="4000" dirty="0">
                <a:solidFill>
                  <a:srgbClr val="0000FF"/>
                </a:solidFill>
                <a:latin typeface="华文行楷" pitchFamily="2" charset="-122"/>
                <a:ea typeface="华文行楷" pitchFamily="2" charset="-122"/>
              </a:rPr>
              <a:t>、</a:t>
            </a:r>
            <a:r>
              <a:rPr lang="en-US" altLang="zh-CN" sz="4000" dirty="0">
                <a:solidFill>
                  <a:srgbClr val="0000FF"/>
                </a:solidFill>
                <a:latin typeface="Comic Sans MS" pitchFamily="66" charset="0"/>
                <a:ea typeface="华文行楷" pitchFamily="2" charset="-122"/>
              </a:rPr>
              <a:t>S</a:t>
            </a:r>
            <a:r>
              <a:rPr lang="en-US" altLang="zh-CN" sz="4000" dirty="0">
                <a:solidFill>
                  <a:srgbClr val="0000FF"/>
                </a:solidFill>
                <a:latin typeface="华文行楷" pitchFamily="2" charset="-122"/>
                <a:ea typeface="华文行楷" pitchFamily="2" charset="-122"/>
              </a:rPr>
              <a:t>-</a:t>
            </a:r>
            <a:r>
              <a:rPr lang="zh-CN" altLang="en-US" sz="4000" dirty="0">
                <a:solidFill>
                  <a:srgbClr val="0000FF"/>
                </a:solidFill>
                <a:latin typeface="华文行楷" pitchFamily="2" charset="-122"/>
                <a:ea typeface="华文行楷" pitchFamily="2" charset="-122"/>
              </a:rPr>
              <a:t>属性文法的自下而上计算</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165" y="234503"/>
            <a:ext cx="7886700" cy="883104"/>
          </a:xfrm>
        </p:spPr>
        <p:txBody>
          <a:bodyPr/>
          <a:lstStyle/>
          <a:p>
            <a:r>
              <a:rPr lang="zh-CN" altLang="en-US" dirty="0"/>
              <a:t>概述</a:t>
            </a:r>
          </a:p>
        </p:txBody>
      </p:sp>
      <p:sp>
        <p:nvSpPr>
          <p:cNvPr id="3" name="内容占位符 2"/>
          <p:cNvSpPr>
            <a:spLocks noGrp="1"/>
          </p:cNvSpPr>
          <p:nvPr>
            <p:ph idx="1"/>
          </p:nvPr>
        </p:nvSpPr>
        <p:spPr>
          <a:xfrm>
            <a:off x="683568" y="1277255"/>
            <a:ext cx="7848872" cy="3303873"/>
          </a:xfrm>
        </p:spPr>
        <p:txBody>
          <a:bodyPr/>
          <a:lstStyle/>
          <a:p>
            <a:pPr>
              <a:lnSpc>
                <a:spcPct val="110000"/>
              </a:lnSpc>
            </a:pPr>
            <a:r>
              <a:rPr lang="en-US" altLang="zh-CN" sz="2400" dirty="0"/>
              <a:t>S</a:t>
            </a:r>
            <a:r>
              <a:rPr lang="zh-CN" altLang="en-US" sz="2400" dirty="0"/>
              <a:t>－属性文法：</a:t>
            </a:r>
            <a:r>
              <a:rPr lang="zh-CN" altLang="en-US" sz="2400" u="sng" dirty="0"/>
              <a:t>只含有</a:t>
            </a:r>
            <a:r>
              <a:rPr lang="zh-CN" altLang="en-US" sz="2400" u="sng" dirty="0">
                <a:solidFill>
                  <a:srgbClr val="C00000"/>
                </a:solidFill>
              </a:rPr>
              <a:t>综合属性</a:t>
            </a:r>
            <a:r>
              <a:rPr lang="zh-CN" altLang="en-US" sz="2400" u="sng" dirty="0"/>
              <a:t>的文法</a:t>
            </a:r>
            <a:r>
              <a:rPr lang="zh-CN" altLang="en-US" sz="2400" dirty="0"/>
              <a:t>；</a:t>
            </a:r>
          </a:p>
          <a:p>
            <a:pPr lvl="1">
              <a:lnSpc>
                <a:spcPct val="110000"/>
              </a:lnSpc>
              <a:spcAft>
                <a:spcPts val="1800"/>
              </a:spcAft>
              <a:buFont typeface="Wingdings" pitchFamily="2" charset="2"/>
              <a:buChar char="Ø"/>
            </a:pPr>
            <a:r>
              <a:rPr lang="zh-CN" altLang="en-US" sz="2200" dirty="0"/>
              <a:t>综合属性可以在</a:t>
            </a:r>
            <a:r>
              <a:rPr lang="zh-CN" altLang="en-US" sz="2200" dirty="0">
                <a:solidFill>
                  <a:srgbClr val="FF0000"/>
                </a:solidFill>
              </a:rPr>
              <a:t>分析输入符号串的同时由自下而上的分析器来计算</a:t>
            </a:r>
            <a:r>
              <a:rPr lang="zh-CN" altLang="en-US" sz="2200" dirty="0"/>
              <a:t>，是</a:t>
            </a:r>
            <a:r>
              <a:rPr lang="zh-CN" altLang="en-US" sz="2200" dirty="0">
                <a:solidFill>
                  <a:srgbClr val="A50021"/>
                </a:solidFill>
              </a:rPr>
              <a:t>一遍扫描</a:t>
            </a:r>
            <a:r>
              <a:rPr lang="zh-CN" altLang="en-US" sz="2200" dirty="0"/>
              <a:t>的计算方法</a:t>
            </a:r>
            <a:endParaRPr lang="en-US" altLang="zh-CN" sz="2200" dirty="0"/>
          </a:p>
          <a:p>
            <a:pPr>
              <a:lnSpc>
                <a:spcPct val="110000"/>
              </a:lnSpc>
              <a:spcAft>
                <a:spcPts val="1800"/>
              </a:spcAft>
            </a:pPr>
            <a:r>
              <a:rPr lang="en-US" altLang="zh-CN" sz="2400" dirty="0"/>
              <a:t>S</a:t>
            </a:r>
            <a:r>
              <a:rPr lang="zh-CN" altLang="en-US" sz="2400" dirty="0"/>
              <a:t>－属性文法的翻译器通常</a:t>
            </a:r>
            <a:r>
              <a:rPr lang="zh-CN" altLang="en-US" sz="2400" u="sng" dirty="0"/>
              <a:t>可借助于</a:t>
            </a:r>
            <a:r>
              <a:rPr lang="en-US" altLang="zh-CN" sz="2400" u="sng" dirty="0"/>
              <a:t>LR</a:t>
            </a:r>
            <a:r>
              <a:rPr lang="zh-CN" altLang="en-US" sz="2400" u="sng" dirty="0"/>
              <a:t>分析器实现</a:t>
            </a:r>
            <a:r>
              <a:rPr lang="zh-CN" altLang="en-US" sz="2400" dirty="0"/>
              <a:t>。</a:t>
            </a:r>
            <a:endParaRPr lang="en-US" altLang="zh-CN" sz="2400" dirty="0"/>
          </a:p>
          <a:p>
            <a:pPr>
              <a:lnSpc>
                <a:spcPct val="110000"/>
              </a:lnSpc>
            </a:pPr>
            <a:r>
              <a:rPr lang="zh-CN" altLang="en-US" sz="2400" dirty="0"/>
              <a:t>在</a:t>
            </a:r>
            <a:r>
              <a:rPr lang="en-US" altLang="zh-CN" sz="2400" dirty="0"/>
              <a:t>S</a:t>
            </a:r>
            <a:r>
              <a:rPr lang="zh-CN" altLang="en-US" sz="2400" dirty="0"/>
              <a:t>－属性文法基础上，</a:t>
            </a:r>
            <a:r>
              <a:rPr lang="en-US" altLang="zh-CN" sz="2400" dirty="0"/>
              <a:t>LR</a:t>
            </a:r>
            <a:r>
              <a:rPr lang="zh-CN" altLang="en-US" sz="2400" dirty="0"/>
              <a:t>分析器可被改造为一个翻译器，在对输入串进行语法分析的</a:t>
            </a:r>
            <a:r>
              <a:rPr lang="zh-CN" altLang="en-US" sz="2400" dirty="0">
                <a:solidFill>
                  <a:srgbClr val="FF0000"/>
                </a:solidFill>
              </a:rPr>
              <a:t>同时</a:t>
            </a:r>
            <a:r>
              <a:rPr lang="zh-CN" altLang="en-US" sz="2400" dirty="0"/>
              <a:t>对属性进行计算。</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621" y="190955"/>
            <a:ext cx="7886700" cy="737960"/>
          </a:xfrm>
        </p:spPr>
        <p:txBody>
          <a:bodyPr/>
          <a:lstStyle/>
          <a:p>
            <a:r>
              <a:rPr lang="zh-CN" altLang="en-US" dirty="0"/>
              <a:t>语义栈</a:t>
            </a:r>
          </a:p>
        </p:txBody>
      </p:sp>
      <p:sp>
        <p:nvSpPr>
          <p:cNvPr id="3" name="内容占位符 2"/>
          <p:cNvSpPr>
            <a:spLocks noGrp="1"/>
          </p:cNvSpPr>
          <p:nvPr>
            <p:ph idx="1"/>
          </p:nvPr>
        </p:nvSpPr>
        <p:spPr>
          <a:xfrm>
            <a:off x="628650" y="1059543"/>
            <a:ext cx="7886700" cy="1843314"/>
          </a:xfrm>
        </p:spPr>
        <p:txBody>
          <a:bodyPr/>
          <a:lstStyle/>
          <a:p>
            <a:pPr>
              <a:lnSpc>
                <a:spcPct val="110000"/>
              </a:lnSpc>
              <a:spcAft>
                <a:spcPts val="1200"/>
              </a:spcAft>
            </a:pPr>
            <a:r>
              <a:rPr lang="en-US" altLang="zh-CN" dirty="0"/>
              <a:t>LR</a:t>
            </a:r>
            <a:r>
              <a:rPr lang="zh-CN" altLang="en-US" dirty="0"/>
              <a:t>分析器的栈</a:t>
            </a:r>
            <a:r>
              <a:rPr lang="zh-CN" altLang="en-US" dirty="0">
                <a:solidFill>
                  <a:srgbClr val="FF0000"/>
                </a:solidFill>
              </a:rPr>
              <a:t>增加一个域</a:t>
            </a:r>
            <a:r>
              <a:rPr lang="zh-CN" altLang="en-US" dirty="0"/>
              <a:t>来保存综合属性值</a:t>
            </a:r>
            <a:endParaRPr lang="en-US" altLang="zh-CN" dirty="0"/>
          </a:p>
          <a:p>
            <a:pPr>
              <a:lnSpc>
                <a:spcPct val="110000"/>
              </a:lnSpc>
              <a:spcAft>
                <a:spcPts val="0"/>
              </a:spcAft>
            </a:pPr>
            <a:r>
              <a:rPr lang="zh-CN" altLang="en-US" dirty="0"/>
              <a:t>若产生式</a:t>
            </a:r>
            <a:r>
              <a:rPr lang="en-US" altLang="zh-CN" dirty="0"/>
              <a:t>A</a:t>
            </a:r>
            <a:r>
              <a:rPr lang="zh-CN" altLang="en-US" dirty="0">
                <a:latin typeface="Comic Sans MS" pitchFamily="66" charset="0"/>
              </a:rPr>
              <a:t>→</a:t>
            </a:r>
            <a:r>
              <a:rPr lang="en-US" altLang="zh-CN" dirty="0"/>
              <a:t>XYZ</a:t>
            </a:r>
            <a:r>
              <a:rPr lang="zh-CN" altLang="en-US" dirty="0"/>
              <a:t>的语义规则是：</a:t>
            </a:r>
            <a:endParaRPr lang="en-US" altLang="zh-CN" dirty="0"/>
          </a:p>
          <a:p>
            <a:pPr lvl="1">
              <a:lnSpc>
                <a:spcPct val="110000"/>
              </a:lnSpc>
              <a:spcAft>
                <a:spcPts val="1200"/>
              </a:spcAft>
              <a:buFont typeface="Wingdings" pitchFamily="2" charset="2"/>
              <a:buChar char="Ø"/>
            </a:pPr>
            <a:r>
              <a:rPr lang="en-US" altLang="zh-CN" dirty="0" err="1"/>
              <a:t>A.a</a:t>
            </a:r>
            <a:r>
              <a:rPr lang="en-US" altLang="zh-CN" dirty="0"/>
              <a:t>=f(</a:t>
            </a:r>
            <a:r>
              <a:rPr lang="en-US" altLang="zh-CN" dirty="0" err="1"/>
              <a:t>X.x,Y.y,Z.z</a:t>
            </a:r>
            <a:r>
              <a:rPr lang="en-US" altLang="zh-CN" dirty="0"/>
              <a:t>)</a:t>
            </a:r>
            <a:r>
              <a:rPr lang="zh-CN" altLang="en-US" dirty="0"/>
              <a:t>，</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37</a:t>
            </a:fld>
            <a:endParaRPr lang="zh-CN" altLang="en-US"/>
          </a:p>
        </p:txBody>
      </p:sp>
      <p:graphicFrame>
        <p:nvGraphicFramePr>
          <p:cNvPr id="6" name="表格 5"/>
          <p:cNvGraphicFramePr>
            <a:graphicFrameLocks noGrp="1"/>
          </p:cNvGraphicFramePr>
          <p:nvPr/>
        </p:nvGraphicFramePr>
        <p:xfrm>
          <a:off x="1799758" y="3254830"/>
          <a:ext cx="2046528" cy="2286000"/>
        </p:xfrm>
        <a:graphic>
          <a:graphicData uri="http://schemas.openxmlformats.org/drawingml/2006/table">
            <a:tbl>
              <a:tblPr firstRow="1" bandRow="1">
                <a:tableStyleId>{5C22544A-7EE6-4342-B048-85BDC9FD1C3A}</a:tableStyleId>
              </a:tblPr>
              <a:tblGrid>
                <a:gridCol w="1023264">
                  <a:extLst>
                    <a:ext uri="{9D8B030D-6E8A-4147-A177-3AD203B41FA5}">
                      <a16:colId xmlns:a16="http://schemas.microsoft.com/office/drawing/2014/main" val="20000"/>
                    </a:ext>
                  </a:extLst>
                </a:gridCol>
                <a:gridCol w="1023264">
                  <a:extLst>
                    <a:ext uri="{9D8B030D-6E8A-4147-A177-3AD203B41FA5}">
                      <a16:colId xmlns:a16="http://schemas.microsoft.com/office/drawing/2014/main" val="20001"/>
                    </a:ext>
                  </a:extLst>
                </a:gridCol>
              </a:tblGrid>
              <a:tr h="370840">
                <a:tc>
                  <a:txBody>
                    <a:bodyPr/>
                    <a:lstStyle/>
                    <a:p>
                      <a:pPr algn="ctr"/>
                      <a:r>
                        <a:rPr lang="en-US" altLang="zh-CN" sz="2400" dirty="0"/>
                        <a:t>...</a:t>
                      </a:r>
                      <a:endParaRPr lang="zh-CN" altLang="en-US" sz="2400" dirty="0"/>
                    </a:p>
                  </a:txBody>
                  <a:tcPr/>
                </a:tc>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0"/>
                  </a:ext>
                </a:extLst>
              </a:tr>
              <a:tr h="370840">
                <a:tc>
                  <a:txBody>
                    <a:bodyPr/>
                    <a:lstStyle/>
                    <a:p>
                      <a:pPr algn="ctr"/>
                      <a:r>
                        <a:rPr lang="en-US" altLang="zh-CN" sz="2400" dirty="0"/>
                        <a:t>Z</a:t>
                      </a:r>
                      <a:endParaRPr lang="zh-CN" altLang="en-US" sz="2400" dirty="0"/>
                    </a:p>
                  </a:txBody>
                  <a:tcPr/>
                </a:tc>
                <a:tc>
                  <a:txBody>
                    <a:bodyPr/>
                    <a:lstStyle/>
                    <a:p>
                      <a:pPr algn="ctr"/>
                      <a:r>
                        <a:rPr lang="en-US" altLang="zh-CN" sz="2400" dirty="0" err="1"/>
                        <a:t>Z.z</a:t>
                      </a:r>
                      <a:endParaRPr lang="zh-CN" altLang="en-US" sz="2400" dirty="0"/>
                    </a:p>
                  </a:txBody>
                  <a:tcPr/>
                </a:tc>
                <a:extLst>
                  <a:ext uri="{0D108BD9-81ED-4DB2-BD59-A6C34878D82A}">
                    <a16:rowId xmlns:a16="http://schemas.microsoft.com/office/drawing/2014/main" val="10001"/>
                  </a:ext>
                </a:extLst>
              </a:tr>
              <a:tr h="370840">
                <a:tc>
                  <a:txBody>
                    <a:bodyPr/>
                    <a:lstStyle/>
                    <a:p>
                      <a:pPr algn="ctr"/>
                      <a:r>
                        <a:rPr lang="en-US" altLang="zh-CN" sz="2400" dirty="0"/>
                        <a:t>Y</a:t>
                      </a:r>
                      <a:endParaRPr lang="zh-CN" altLang="en-US" sz="2400" dirty="0"/>
                    </a:p>
                  </a:txBody>
                  <a:tcPr/>
                </a:tc>
                <a:tc>
                  <a:txBody>
                    <a:bodyPr/>
                    <a:lstStyle/>
                    <a:p>
                      <a:pPr algn="ctr"/>
                      <a:r>
                        <a:rPr lang="en-US" altLang="zh-CN" sz="2400" dirty="0" err="1"/>
                        <a:t>Y.y</a:t>
                      </a:r>
                      <a:endParaRPr lang="zh-CN" altLang="en-US" sz="2400" dirty="0"/>
                    </a:p>
                  </a:txBody>
                  <a:tcPr/>
                </a:tc>
                <a:extLst>
                  <a:ext uri="{0D108BD9-81ED-4DB2-BD59-A6C34878D82A}">
                    <a16:rowId xmlns:a16="http://schemas.microsoft.com/office/drawing/2014/main" val="10002"/>
                  </a:ext>
                </a:extLst>
              </a:tr>
              <a:tr h="370840">
                <a:tc>
                  <a:txBody>
                    <a:bodyPr/>
                    <a:lstStyle/>
                    <a:p>
                      <a:pPr algn="ctr"/>
                      <a:r>
                        <a:rPr lang="en-US" altLang="zh-CN" sz="2400" dirty="0"/>
                        <a:t>X</a:t>
                      </a:r>
                      <a:endParaRPr lang="zh-CN" altLang="en-US" sz="2400" dirty="0"/>
                    </a:p>
                  </a:txBody>
                  <a:tcPr/>
                </a:tc>
                <a:tc>
                  <a:txBody>
                    <a:bodyPr/>
                    <a:lstStyle/>
                    <a:p>
                      <a:pPr algn="ctr"/>
                      <a:r>
                        <a:rPr lang="en-US" altLang="zh-CN" sz="2400" dirty="0" err="1"/>
                        <a:t>X.x</a:t>
                      </a:r>
                      <a:endParaRPr lang="zh-CN" altLang="en-US" sz="2400" dirty="0"/>
                    </a:p>
                  </a:txBody>
                  <a:tcPr/>
                </a:tc>
                <a:extLst>
                  <a:ext uri="{0D108BD9-81ED-4DB2-BD59-A6C34878D82A}">
                    <a16:rowId xmlns:a16="http://schemas.microsoft.com/office/drawing/2014/main" val="10003"/>
                  </a:ext>
                </a:extLst>
              </a:tr>
              <a:tr h="370840">
                <a:tc>
                  <a:txBody>
                    <a:bodyPr/>
                    <a:lstStyle/>
                    <a:p>
                      <a:pPr algn="ctr"/>
                      <a:r>
                        <a:rPr lang="en-US" altLang="zh-CN" sz="2400" dirty="0"/>
                        <a:t>...</a:t>
                      </a:r>
                      <a:endParaRPr lang="zh-CN" altLang="en-US" sz="2400" dirty="0"/>
                    </a:p>
                  </a:txBody>
                  <a:tcPr/>
                </a:tc>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4"/>
                  </a:ext>
                </a:extLst>
              </a:tr>
            </a:tbl>
          </a:graphicData>
        </a:graphic>
      </p:graphicFrame>
      <p:grpSp>
        <p:nvGrpSpPr>
          <p:cNvPr id="24" name="组合 23"/>
          <p:cNvGrpSpPr/>
          <p:nvPr/>
        </p:nvGrpSpPr>
        <p:grpSpPr>
          <a:xfrm>
            <a:off x="805531" y="3490686"/>
            <a:ext cx="2975429" cy="2688774"/>
            <a:chOff x="181429" y="3490686"/>
            <a:chExt cx="2975429" cy="2688774"/>
          </a:xfrm>
        </p:grpSpPr>
        <p:sp>
          <p:nvSpPr>
            <p:cNvPr id="7" name="矩形 6"/>
            <p:cNvSpPr/>
            <p:nvPr/>
          </p:nvSpPr>
          <p:spPr>
            <a:xfrm>
              <a:off x="1132116" y="5802089"/>
              <a:ext cx="1117600"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E1CE3"/>
                  </a:solidFill>
                  <a:latin typeface="楷体" pitchFamily="49" charset="-122"/>
                  <a:ea typeface="楷体" pitchFamily="49" charset="-122"/>
                </a:rPr>
                <a:t>state</a:t>
              </a:r>
              <a:endParaRPr lang="zh-CN" altLang="en-US" sz="2400" dirty="0">
                <a:solidFill>
                  <a:srgbClr val="1E1CE3"/>
                </a:solidFill>
                <a:latin typeface="楷体" pitchFamily="49" charset="-122"/>
                <a:ea typeface="楷体" pitchFamily="49" charset="-122"/>
              </a:endParaRPr>
            </a:p>
          </p:txBody>
        </p:sp>
        <p:sp>
          <p:nvSpPr>
            <p:cNvPr id="8" name="矩形 7"/>
            <p:cNvSpPr/>
            <p:nvPr/>
          </p:nvSpPr>
          <p:spPr>
            <a:xfrm>
              <a:off x="2286001" y="5802089"/>
              <a:ext cx="870857"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1E1CE3"/>
                  </a:solidFill>
                  <a:latin typeface="楷体" pitchFamily="49" charset="-122"/>
                  <a:ea typeface="楷体" pitchFamily="49" charset="-122"/>
                </a:rPr>
                <a:t>val</a:t>
              </a:r>
              <a:endParaRPr lang="zh-CN" altLang="en-US" sz="2400" dirty="0">
                <a:solidFill>
                  <a:srgbClr val="1E1CE3"/>
                </a:solidFill>
                <a:latin typeface="楷体" pitchFamily="49" charset="-122"/>
                <a:ea typeface="楷体" pitchFamily="49" charset="-122"/>
              </a:endParaRPr>
            </a:p>
          </p:txBody>
        </p:sp>
        <p:sp>
          <p:nvSpPr>
            <p:cNvPr id="9" name="矩形 8"/>
            <p:cNvSpPr/>
            <p:nvPr/>
          </p:nvSpPr>
          <p:spPr>
            <a:xfrm>
              <a:off x="181429" y="5802089"/>
              <a:ext cx="870857"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E1CE3"/>
                  </a:solidFill>
                  <a:latin typeface="楷体" pitchFamily="49" charset="-122"/>
                  <a:ea typeface="楷体" pitchFamily="49" charset="-122"/>
                </a:rPr>
                <a:t>栈</a:t>
              </a:r>
            </a:p>
          </p:txBody>
        </p:sp>
        <p:sp>
          <p:nvSpPr>
            <p:cNvPr id="10" name="矩形 9"/>
            <p:cNvSpPr/>
            <p:nvPr/>
          </p:nvSpPr>
          <p:spPr>
            <a:xfrm>
              <a:off x="268514" y="3490686"/>
              <a:ext cx="870857"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E1CE3"/>
                  </a:solidFill>
                  <a:latin typeface="楷体" pitchFamily="49" charset="-122"/>
                  <a:ea typeface="楷体" pitchFamily="49" charset="-122"/>
                </a:rPr>
                <a:t>top</a:t>
              </a:r>
              <a:endParaRPr lang="zh-CN" altLang="en-US" sz="2400" dirty="0">
                <a:solidFill>
                  <a:srgbClr val="1E1CE3"/>
                </a:solidFill>
                <a:latin typeface="楷体" pitchFamily="49" charset="-122"/>
                <a:ea typeface="楷体" pitchFamily="49" charset="-122"/>
              </a:endParaRPr>
            </a:p>
          </p:txBody>
        </p:sp>
        <p:cxnSp>
          <p:nvCxnSpPr>
            <p:cNvPr id="12" name="直接箭头连接符 11"/>
            <p:cNvCxnSpPr/>
            <p:nvPr/>
          </p:nvCxnSpPr>
          <p:spPr>
            <a:xfrm>
              <a:off x="395536" y="3933056"/>
              <a:ext cx="72008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611560" y="4147394"/>
              <a:ext cx="0" cy="136815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aphicFrame>
        <p:nvGraphicFramePr>
          <p:cNvPr id="25" name="表格 24"/>
          <p:cNvGraphicFramePr>
            <a:graphicFrameLocks noGrp="1"/>
          </p:cNvGraphicFramePr>
          <p:nvPr/>
        </p:nvGraphicFramePr>
        <p:xfrm>
          <a:off x="6400800" y="4220033"/>
          <a:ext cx="1262742" cy="1371600"/>
        </p:xfrm>
        <a:graphic>
          <a:graphicData uri="http://schemas.openxmlformats.org/drawingml/2006/table">
            <a:tbl>
              <a:tblPr firstRow="1" bandRow="1">
                <a:tableStyleId>{5C22544A-7EE6-4342-B048-85BDC9FD1C3A}</a:tableStyleId>
              </a:tblPr>
              <a:tblGrid>
                <a:gridCol w="631371">
                  <a:extLst>
                    <a:ext uri="{9D8B030D-6E8A-4147-A177-3AD203B41FA5}">
                      <a16:colId xmlns:a16="http://schemas.microsoft.com/office/drawing/2014/main" val="20000"/>
                    </a:ext>
                  </a:extLst>
                </a:gridCol>
                <a:gridCol w="631371">
                  <a:extLst>
                    <a:ext uri="{9D8B030D-6E8A-4147-A177-3AD203B41FA5}">
                      <a16:colId xmlns:a16="http://schemas.microsoft.com/office/drawing/2014/main" val="20001"/>
                    </a:ext>
                  </a:extLst>
                </a:gridCol>
              </a:tblGrid>
              <a:tr h="370840">
                <a:tc>
                  <a:txBody>
                    <a:bodyPr/>
                    <a:lstStyle/>
                    <a:p>
                      <a:pPr algn="ctr"/>
                      <a:r>
                        <a:rPr lang="en-US" altLang="zh-CN" sz="2400" dirty="0"/>
                        <a:t>...</a:t>
                      </a:r>
                      <a:endParaRPr lang="zh-CN" altLang="en-US" sz="2400" dirty="0"/>
                    </a:p>
                  </a:txBody>
                  <a:tcPr/>
                </a:tc>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0"/>
                  </a:ext>
                </a:extLst>
              </a:tr>
              <a:tr h="370840">
                <a:tc>
                  <a:txBody>
                    <a:bodyPr/>
                    <a:lstStyle/>
                    <a:p>
                      <a:pPr algn="ctr"/>
                      <a:r>
                        <a:rPr lang="en-US" altLang="zh-CN" sz="2400" dirty="0"/>
                        <a:t>A</a:t>
                      </a:r>
                      <a:endParaRPr lang="zh-CN" altLang="en-US" sz="2400" dirty="0"/>
                    </a:p>
                  </a:txBody>
                  <a:tcPr/>
                </a:tc>
                <a:tc>
                  <a:txBody>
                    <a:bodyPr/>
                    <a:lstStyle/>
                    <a:p>
                      <a:pPr algn="ctr"/>
                      <a:r>
                        <a:rPr lang="en-US" altLang="zh-CN" sz="2400" dirty="0" err="1"/>
                        <a:t>A.a</a:t>
                      </a:r>
                      <a:endParaRPr lang="zh-CN" altLang="en-US" sz="2400" dirty="0"/>
                    </a:p>
                  </a:txBody>
                  <a:tcPr/>
                </a:tc>
                <a:extLst>
                  <a:ext uri="{0D108BD9-81ED-4DB2-BD59-A6C34878D82A}">
                    <a16:rowId xmlns:a16="http://schemas.microsoft.com/office/drawing/2014/main" val="10001"/>
                  </a:ext>
                </a:extLst>
              </a:tr>
              <a:tr h="370840">
                <a:tc>
                  <a:txBody>
                    <a:bodyPr/>
                    <a:lstStyle/>
                    <a:p>
                      <a:pPr algn="ctr"/>
                      <a:r>
                        <a:rPr lang="en-US" altLang="zh-CN" sz="2400" dirty="0"/>
                        <a:t>...</a:t>
                      </a:r>
                      <a:endParaRPr lang="zh-CN" altLang="en-US" sz="2400" dirty="0"/>
                    </a:p>
                  </a:txBody>
                  <a:tcPr/>
                </a:tc>
                <a:tc>
                  <a:txBody>
                    <a:bodyPr/>
                    <a:lstStyle/>
                    <a:p>
                      <a:pPr algn="ctr"/>
                      <a:r>
                        <a:rPr lang="en-US" altLang="zh-CN" sz="2400" dirty="0"/>
                        <a:t>...</a:t>
                      </a:r>
                      <a:endParaRPr lang="zh-CN" altLang="en-US" sz="2400" dirty="0"/>
                    </a:p>
                  </a:txBody>
                  <a:tcPr/>
                </a:tc>
                <a:extLst>
                  <a:ext uri="{0D108BD9-81ED-4DB2-BD59-A6C34878D82A}">
                    <a16:rowId xmlns:a16="http://schemas.microsoft.com/office/drawing/2014/main" val="10002"/>
                  </a:ext>
                </a:extLst>
              </a:tr>
            </a:tbl>
          </a:graphicData>
        </a:graphic>
      </p:graphicFrame>
      <p:sp>
        <p:nvSpPr>
          <p:cNvPr id="26" name="矩形 25"/>
          <p:cNvSpPr/>
          <p:nvPr/>
        </p:nvSpPr>
        <p:spPr>
          <a:xfrm>
            <a:off x="5370188" y="4513926"/>
            <a:ext cx="870857"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E1CE3"/>
                </a:solidFill>
                <a:latin typeface="楷体" pitchFamily="49" charset="-122"/>
                <a:ea typeface="楷体" pitchFamily="49" charset="-122"/>
              </a:rPr>
              <a:t>top</a:t>
            </a:r>
            <a:endParaRPr lang="zh-CN" altLang="en-US" sz="2400" dirty="0">
              <a:solidFill>
                <a:srgbClr val="1E1CE3"/>
              </a:solidFill>
              <a:latin typeface="楷体" pitchFamily="49" charset="-122"/>
              <a:ea typeface="楷体" pitchFamily="49" charset="-122"/>
            </a:endParaRPr>
          </a:p>
        </p:txBody>
      </p:sp>
      <p:cxnSp>
        <p:nvCxnSpPr>
          <p:cNvPr id="27" name="直接箭头连接符 26"/>
          <p:cNvCxnSpPr/>
          <p:nvPr/>
        </p:nvCxnSpPr>
        <p:spPr>
          <a:xfrm>
            <a:off x="5497210" y="4956296"/>
            <a:ext cx="72008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4389120" y="2270760"/>
            <a:ext cx="2788920" cy="1192532"/>
            <a:chOff x="4389120" y="2270760"/>
            <a:chExt cx="2788920" cy="1192532"/>
          </a:xfrm>
        </p:grpSpPr>
        <p:sp>
          <p:nvSpPr>
            <p:cNvPr id="16" name="矩形 15"/>
            <p:cNvSpPr/>
            <p:nvPr/>
          </p:nvSpPr>
          <p:spPr>
            <a:xfrm>
              <a:off x="4389120" y="2270760"/>
              <a:ext cx="2026920" cy="518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楷体" pitchFamily="49" charset="-122"/>
                  <a:ea typeface="楷体" pitchFamily="49" charset="-122"/>
                </a:rPr>
                <a:t>那么，归约后</a:t>
              </a:r>
            </a:p>
          </p:txBody>
        </p:sp>
        <p:sp>
          <p:nvSpPr>
            <p:cNvPr id="18" name="直角上箭头 17"/>
            <p:cNvSpPr/>
            <p:nvPr/>
          </p:nvSpPr>
          <p:spPr>
            <a:xfrm flipV="1">
              <a:off x="6431280" y="2518412"/>
              <a:ext cx="746760" cy="944880"/>
            </a:xfrm>
            <a:prstGeom prst="bentUpArrow">
              <a:avLst>
                <a:gd name="adj1" fmla="val 10205"/>
                <a:gd name="adj2" fmla="val 12882"/>
                <a:gd name="adj3" fmla="val 352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5769"/>
            <a:ext cx="7886700" cy="595091"/>
          </a:xfrm>
        </p:spPr>
        <p:txBody>
          <a:bodyPr/>
          <a:lstStyle/>
          <a:p>
            <a:r>
              <a:rPr lang="zh-CN" altLang="en-US" dirty="0">
                <a:solidFill>
                  <a:srgbClr val="FF0000"/>
                </a:solidFill>
              </a:rPr>
              <a:t>例</a:t>
            </a:r>
            <a:r>
              <a:rPr lang="en-US" altLang="zh-CN" dirty="0">
                <a:solidFill>
                  <a:srgbClr val="FF0000"/>
                </a:solidFill>
              </a:rPr>
              <a:t>1</a:t>
            </a:r>
            <a:r>
              <a:rPr lang="zh-CN" altLang="en-US" dirty="0">
                <a:solidFill>
                  <a:srgbClr val="FF0000"/>
                </a:solidFill>
              </a:rPr>
              <a:t>：</a:t>
            </a:r>
            <a:r>
              <a:rPr lang="en-US" altLang="zh-CN" dirty="0"/>
              <a:t>S-</a:t>
            </a:r>
            <a:r>
              <a:rPr lang="zh-CN" altLang="en-US" dirty="0"/>
              <a:t>属性文法计算</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38</a:t>
            </a:fld>
            <a:endParaRPr lang="zh-CN" altLang="en-US"/>
          </a:p>
        </p:txBody>
      </p:sp>
      <p:sp>
        <p:nvSpPr>
          <p:cNvPr id="9" name="内容占位符 2"/>
          <p:cNvSpPr>
            <a:spLocks noGrp="1"/>
          </p:cNvSpPr>
          <p:nvPr>
            <p:ph idx="1"/>
          </p:nvPr>
        </p:nvSpPr>
        <p:spPr>
          <a:xfrm>
            <a:off x="736848" y="5065485"/>
            <a:ext cx="7723584" cy="1407886"/>
          </a:xfrm>
        </p:spPr>
        <p:txBody>
          <a:bodyPr/>
          <a:lstStyle/>
          <a:p>
            <a:r>
              <a:rPr lang="en-US" altLang="zh-CN" sz="2400" dirty="0"/>
              <a:t>LR</a:t>
            </a:r>
            <a:r>
              <a:rPr lang="zh-CN" altLang="en-US" sz="2400" dirty="0"/>
              <a:t>分析器可以改造为一个翻译器，在</a:t>
            </a:r>
            <a:r>
              <a:rPr lang="zh-CN" altLang="en-US" sz="2400" u="sng" dirty="0"/>
              <a:t>对输入串进行语法分析的同时对属性进行计算</a:t>
            </a:r>
            <a:r>
              <a:rPr lang="zh-CN" altLang="en-US" sz="2400" dirty="0"/>
              <a:t>。</a:t>
            </a:r>
          </a:p>
          <a:p>
            <a:r>
              <a:rPr lang="zh-CN" altLang="en-US" sz="2400" dirty="0"/>
              <a:t> </a:t>
            </a:r>
            <a:r>
              <a:rPr lang="en-US" altLang="zh-CN" sz="2400" dirty="0"/>
              <a:t>LR</a:t>
            </a:r>
            <a:r>
              <a:rPr lang="zh-CN" altLang="en-US" sz="2400" dirty="0"/>
              <a:t>分析器增加</a:t>
            </a:r>
            <a:r>
              <a:rPr lang="zh-CN" altLang="en-US" sz="2400" dirty="0">
                <a:solidFill>
                  <a:srgbClr val="FF0000"/>
                </a:solidFill>
              </a:rPr>
              <a:t>语义栈</a:t>
            </a:r>
            <a:r>
              <a:rPr lang="zh-CN" altLang="en-US" sz="2400" dirty="0"/>
              <a:t> </a:t>
            </a:r>
          </a:p>
          <a:p>
            <a:endParaRPr lang="zh-CN" altLang="en-US" sz="2400" dirty="0"/>
          </a:p>
        </p:txBody>
      </p:sp>
      <p:graphicFrame>
        <p:nvGraphicFramePr>
          <p:cNvPr id="10" name="表格 9"/>
          <p:cNvGraphicFramePr>
            <a:graphicFrameLocks noGrp="1"/>
          </p:cNvGraphicFramePr>
          <p:nvPr/>
        </p:nvGraphicFramePr>
        <p:xfrm>
          <a:off x="1864492" y="1207063"/>
          <a:ext cx="5262024" cy="3657600"/>
        </p:xfrm>
        <a:graphic>
          <a:graphicData uri="http://schemas.openxmlformats.org/drawingml/2006/table">
            <a:tbl>
              <a:tblPr/>
              <a:tblGrid>
                <a:gridCol w="1802416">
                  <a:extLst>
                    <a:ext uri="{9D8B030D-6E8A-4147-A177-3AD203B41FA5}">
                      <a16:colId xmlns:a16="http://schemas.microsoft.com/office/drawing/2014/main" val="20000"/>
                    </a:ext>
                  </a:extLst>
                </a:gridCol>
                <a:gridCol w="3459608">
                  <a:extLst>
                    <a:ext uri="{9D8B030D-6E8A-4147-A177-3AD203B41FA5}">
                      <a16:colId xmlns:a16="http://schemas.microsoft.com/office/drawing/2014/main" val="20001"/>
                    </a:ext>
                  </a:extLst>
                </a:gridCol>
              </a:tblGrid>
              <a:tr h="335405">
                <a:tc>
                  <a:txBody>
                    <a:bodyPr/>
                    <a:lstStyle/>
                    <a:p>
                      <a:pPr algn="ctr"/>
                      <a:r>
                        <a:rPr lang="zh-CN" altLang="en-US" sz="2400" dirty="0">
                          <a:latin typeface="楷体" pitchFamily="49" charset="-122"/>
                          <a:ea typeface="楷体" pitchFamily="49" charset="-122"/>
                        </a:rPr>
                        <a:t>产生式</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语义规则</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405">
                <a:tc>
                  <a:txBody>
                    <a:bodyPr/>
                    <a:lstStyle/>
                    <a:p>
                      <a:r>
                        <a:rPr lang="en-US" altLang="zh-CN" sz="2400" dirty="0">
                          <a:latin typeface="楷体" pitchFamily="49" charset="-122"/>
                          <a:ea typeface="楷体" pitchFamily="49" charset="-122"/>
                        </a:rPr>
                        <a:t>L</a:t>
                      </a:r>
                      <a:r>
                        <a:rPr lang="zh-CN" altLang="en-US" sz="2400" dirty="0">
                          <a:latin typeface="+mj-ea"/>
                          <a:ea typeface="+mj-ea"/>
                        </a:rPr>
                        <a:t>→</a:t>
                      </a:r>
                      <a:r>
                        <a:rPr lang="en-US" altLang="zh-CN" sz="2400" dirty="0">
                          <a:latin typeface="楷体" pitchFamily="49" charset="-122"/>
                          <a:ea typeface="楷体" pitchFamily="49" charset="-122"/>
                        </a:rPr>
                        <a:t>E</a:t>
                      </a:r>
                      <a:endParaRPr lang="zh-CN" altLang="en-US" sz="2400"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tc>
                  <a:txBody>
                    <a:bodyPr/>
                    <a:lstStyle/>
                    <a:p>
                      <a:r>
                        <a:rPr lang="en-US" altLang="zh-CN" sz="2400" dirty="0">
                          <a:latin typeface="楷体" pitchFamily="49" charset="-122"/>
                          <a:ea typeface="楷体" pitchFamily="49" charset="-122"/>
                        </a:rPr>
                        <a:t>print(E.val)</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335405">
                <a:tc>
                  <a:txBody>
                    <a:bodyPr/>
                    <a:lstStyle/>
                    <a:p>
                      <a:r>
                        <a:rPr lang="en-US" altLang="zh-CN" sz="2400" dirty="0">
                          <a:latin typeface="楷体" pitchFamily="49" charset="-122"/>
                          <a:ea typeface="楷体" pitchFamily="49" charset="-122"/>
                        </a:rPr>
                        <a:t>E</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E</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a:latin typeface="楷体" pitchFamily="49" charset="-122"/>
                          <a:ea typeface="楷体" pitchFamily="49" charset="-122"/>
                        </a:rPr>
                        <a:t>E.val:=E</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.val+T.val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35405">
                <a:tc>
                  <a:txBody>
                    <a:bodyPr/>
                    <a:lstStyle/>
                    <a:p>
                      <a:r>
                        <a:rPr lang="en-US" altLang="zh-CN" sz="2400" dirty="0">
                          <a:latin typeface="楷体" pitchFamily="49" charset="-122"/>
                          <a:ea typeface="楷体" pitchFamily="49" charset="-122"/>
                        </a:rPr>
                        <a:t>E</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tc>
                  <a:txBody>
                    <a:bodyPr/>
                    <a:lstStyle/>
                    <a:p>
                      <a:r>
                        <a:rPr lang="en-US" altLang="zh-CN" sz="2400" dirty="0">
                          <a:solidFill>
                            <a:schemeClr val="tx1"/>
                          </a:solidFill>
                          <a:latin typeface="楷体" pitchFamily="49" charset="-122"/>
                          <a:ea typeface="楷体" pitchFamily="49" charset="-122"/>
                        </a:rPr>
                        <a:t>E.val:=T.val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335405">
                <a:tc>
                  <a:txBody>
                    <a:bodyPr/>
                    <a:lstStyle/>
                    <a:p>
                      <a:r>
                        <a:rPr lang="en-US" altLang="zh-CN" sz="2400" dirty="0">
                          <a:latin typeface="楷体" pitchFamily="49" charset="-122"/>
                          <a:ea typeface="楷体" pitchFamily="49" charset="-122"/>
                        </a:rPr>
                        <a:t>T</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*F</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228600" lvl="0" indent="-228600" defTabSz="914400" eaLnBrk="0" hangingPunct="0">
                        <a:lnSpc>
                          <a:spcPct val="90000"/>
                        </a:lnSpc>
                        <a:spcBef>
                          <a:spcPts val="600"/>
                        </a:spcBef>
                        <a:spcAft>
                          <a:spcPts val="600"/>
                        </a:spcAft>
                        <a:buSzPct val="50000"/>
                        <a:defRPr/>
                      </a:pPr>
                      <a:r>
                        <a:rPr lang="en-US" altLang="zh-CN" sz="2400" kern="1200" dirty="0">
                          <a:solidFill>
                            <a:schemeClr val="tx1"/>
                          </a:solidFill>
                          <a:latin typeface="楷体" pitchFamily="49" charset="-122"/>
                          <a:ea typeface="楷体" pitchFamily="49" charset="-122"/>
                          <a:cs typeface="+mn-cs"/>
                        </a:rPr>
                        <a:t>T.val:=T</a:t>
                      </a:r>
                      <a:r>
                        <a:rPr lang="en-US" altLang="zh-CN" sz="2400" kern="1200" baseline="-25000" dirty="0">
                          <a:solidFill>
                            <a:schemeClr val="tx1"/>
                          </a:solidFill>
                          <a:latin typeface="楷体" pitchFamily="49" charset="-122"/>
                          <a:ea typeface="楷体" pitchFamily="49" charset="-122"/>
                          <a:cs typeface="+mn-cs"/>
                        </a:rPr>
                        <a:t>1</a:t>
                      </a:r>
                      <a:r>
                        <a:rPr lang="en-US" altLang="zh-CN" sz="2400" kern="1200" dirty="0">
                          <a:solidFill>
                            <a:schemeClr val="tx1"/>
                          </a:solidFill>
                          <a:latin typeface="楷体" pitchFamily="49" charset="-122"/>
                          <a:ea typeface="楷体" pitchFamily="49" charset="-122"/>
                          <a:cs typeface="+mn-cs"/>
                        </a:rPr>
                        <a:t>.val×F.val</a:t>
                      </a:r>
                      <a:endParaRPr lang="zh-CN" altLang="en-US" sz="2400" kern="1200" dirty="0">
                        <a:solidFill>
                          <a:schemeClr val="tx1"/>
                        </a:solidFill>
                        <a:latin typeface="楷体" pitchFamily="49" charset="-122"/>
                        <a:ea typeface="楷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335405">
                <a:tc>
                  <a:txBody>
                    <a:bodyPr/>
                    <a:lstStyle/>
                    <a:p>
                      <a:r>
                        <a:rPr lang="en-US" altLang="zh-CN" sz="2400" dirty="0">
                          <a:latin typeface="楷体" pitchFamily="49" charset="-122"/>
                          <a:ea typeface="楷体" pitchFamily="49" charset="-122"/>
                        </a:rPr>
                        <a:t>T</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F</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楷体" pitchFamily="49" charset="-122"/>
                          <a:ea typeface="楷体" pitchFamily="49" charset="-122"/>
                        </a:rPr>
                        <a:t>T.val:=F.val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5"/>
                  </a:ext>
                </a:extLst>
              </a:tr>
              <a:tr h="335405">
                <a:tc>
                  <a:txBody>
                    <a:bodyPr/>
                    <a:lstStyle/>
                    <a:p>
                      <a:r>
                        <a:rPr lang="en-US" altLang="zh-CN" sz="2400" dirty="0">
                          <a:latin typeface="楷体" pitchFamily="49" charset="-122"/>
                          <a:ea typeface="楷体" pitchFamily="49" charset="-122"/>
                        </a:rPr>
                        <a:t>F</a:t>
                      </a:r>
                      <a:r>
                        <a:rPr lang="zh-CN" altLang="en-US" sz="2400" kern="1200">
                          <a:solidFill>
                            <a:schemeClr val="dk1"/>
                          </a:solidFill>
                          <a:latin typeface="+mj-ea"/>
                          <a:ea typeface="+mn-ea"/>
                          <a:cs typeface="+mn-cs"/>
                        </a:rPr>
                        <a:t>→</a:t>
                      </a:r>
                      <a:r>
                        <a:rPr lang="en-US" altLang="zh-CN" sz="2400">
                          <a:latin typeface="楷体" pitchFamily="49" charset="-122"/>
                          <a:ea typeface="楷体" pitchFamily="49" charset="-122"/>
                        </a:rPr>
                        <a:t>(</a:t>
                      </a:r>
                      <a:r>
                        <a:rPr lang="en-US" altLang="zh-CN" sz="2400" dirty="0">
                          <a:latin typeface="楷体" pitchFamily="49" charset="-122"/>
                          <a:ea typeface="楷体" pitchFamily="49" charset="-122"/>
                        </a:rPr>
                        <a:t>E)</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a:latin typeface="楷体" pitchFamily="49" charset="-122"/>
                          <a:ea typeface="楷体" pitchFamily="49" charset="-122"/>
                        </a:rPr>
                        <a:t>F.val:=E.val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335405">
                <a:tc>
                  <a:txBody>
                    <a:bodyPr/>
                    <a:lstStyle/>
                    <a:p>
                      <a:r>
                        <a:rPr lang="en-US" altLang="zh-CN" sz="2400" dirty="0">
                          <a:latin typeface="楷体" pitchFamily="49" charset="-122"/>
                          <a:ea typeface="楷体" pitchFamily="49" charset="-122"/>
                        </a:rPr>
                        <a:t>F</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digit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4">
                        <a:lumMod val="40000"/>
                        <a:lumOff val="60000"/>
                      </a:schemeClr>
                    </a:solidFill>
                  </a:tcPr>
                </a:tc>
                <a:tc>
                  <a:txBody>
                    <a:bodyPr/>
                    <a:lstStyle/>
                    <a:p>
                      <a:r>
                        <a:rPr lang="en-US" altLang="zh-CN" sz="2400" dirty="0">
                          <a:latin typeface="楷体" pitchFamily="49" charset="-122"/>
                          <a:ea typeface="楷体" pitchFamily="49" charset="-122"/>
                        </a:rPr>
                        <a:t>F.val:=</a:t>
                      </a:r>
                      <a:r>
                        <a:rPr lang="en-US" altLang="zh-CN" sz="2400" dirty="0" err="1">
                          <a:latin typeface="楷体" pitchFamily="49" charset="-122"/>
                          <a:ea typeface="楷体" pitchFamily="49" charset="-122"/>
                        </a:rPr>
                        <a:t>digit.lexval</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621" y="379641"/>
            <a:ext cx="7886700" cy="984704"/>
          </a:xfrm>
        </p:spPr>
        <p:txBody>
          <a:bodyPr/>
          <a:lstStyle/>
          <a:p>
            <a:r>
              <a:rPr lang="zh-CN" altLang="en-US" dirty="0"/>
              <a:t>上页对应的栈操作代码</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39</a:t>
            </a:fld>
            <a:endParaRPr lang="zh-CN" altLang="en-US"/>
          </a:p>
        </p:txBody>
      </p:sp>
      <p:graphicFrame>
        <p:nvGraphicFramePr>
          <p:cNvPr id="5" name="表格 4"/>
          <p:cNvGraphicFramePr>
            <a:graphicFrameLocks noGrp="1"/>
          </p:cNvGraphicFramePr>
          <p:nvPr/>
        </p:nvGraphicFramePr>
        <p:xfrm>
          <a:off x="527034" y="1899468"/>
          <a:ext cx="6277214" cy="3657600"/>
        </p:xfrm>
        <a:graphic>
          <a:graphicData uri="http://schemas.openxmlformats.org/drawingml/2006/table">
            <a:tbl>
              <a:tblPr/>
              <a:tblGrid>
                <a:gridCol w="1452678">
                  <a:extLst>
                    <a:ext uri="{9D8B030D-6E8A-4147-A177-3AD203B41FA5}">
                      <a16:colId xmlns:a16="http://schemas.microsoft.com/office/drawing/2014/main" val="20000"/>
                    </a:ext>
                  </a:extLst>
                </a:gridCol>
                <a:gridCol w="4824536">
                  <a:extLst>
                    <a:ext uri="{9D8B030D-6E8A-4147-A177-3AD203B41FA5}">
                      <a16:colId xmlns:a16="http://schemas.microsoft.com/office/drawing/2014/main" val="20001"/>
                    </a:ext>
                  </a:extLst>
                </a:gridCol>
              </a:tblGrid>
              <a:tr h="335405">
                <a:tc>
                  <a:txBody>
                    <a:bodyPr/>
                    <a:lstStyle/>
                    <a:p>
                      <a:pPr algn="ctr"/>
                      <a:r>
                        <a:rPr lang="zh-CN" altLang="en-US" sz="2400" dirty="0">
                          <a:latin typeface="楷体" pitchFamily="49" charset="-122"/>
                          <a:ea typeface="楷体" pitchFamily="49" charset="-122"/>
                        </a:rPr>
                        <a:t>产生式</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楷体" pitchFamily="49" charset="-122"/>
                          <a:ea typeface="楷体" pitchFamily="49" charset="-122"/>
                        </a:rPr>
                        <a:t>代码段</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405">
                <a:tc>
                  <a:txBody>
                    <a:bodyPr/>
                    <a:lstStyle/>
                    <a:p>
                      <a:r>
                        <a:rPr lang="en-US" altLang="zh-CN" sz="2400" dirty="0">
                          <a:latin typeface="楷体" pitchFamily="49" charset="-122"/>
                          <a:ea typeface="楷体" pitchFamily="49" charset="-122"/>
                        </a:rPr>
                        <a:t>L</a:t>
                      </a:r>
                      <a:r>
                        <a:rPr lang="zh-CN" altLang="en-US" sz="2400" dirty="0">
                          <a:latin typeface="+mj-ea"/>
                          <a:ea typeface="+mj-ea"/>
                        </a:rPr>
                        <a:t>→</a:t>
                      </a:r>
                      <a:r>
                        <a:rPr lang="en-US" altLang="zh-CN" sz="2400" dirty="0">
                          <a:latin typeface="楷体" pitchFamily="49" charset="-122"/>
                          <a:ea typeface="楷体" pitchFamily="49" charset="-122"/>
                        </a:rPr>
                        <a:t>E</a:t>
                      </a:r>
                      <a:endParaRPr lang="zh-CN" altLang="en-US" sz="2400"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tc>
                  <a:txBody>
                    <a:bodyPr/>
                    <a:lstStyle/>
                    <a:p>
                      <a:r>
                        <a:rPr lang="en-US" altLang="zh-CN" sz="2400" dirty="0">
                          <a:latin typeface="楷体" pitchFamily="49" charset="-122"/>
                          <a:ea typeface="楷体" pitchFamily="49" charset="-122"/>
                        </a:rPr>
                        <a:t>print(</a:t>
                      </a:r>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335405">
                <a:tc>
                  <a:txBody>
                    <a:bodyPr/>
                    <a:lstStyle/>
                    <a:p>
                      <a:r>
                        <a:rPr lang="en-US" altLang="zh-CN" sz="2400" dirty="0">
                          <a:latin typeface="楷体" pitchFamily="49" charset="-122"/>
                          <a:ea typeface="楷体" pitchFamily="49" charset="-122"/>
                        </a:rPr>
                        <a:t>E</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E</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[top-2]=</a:t>
                      </a:r>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[top-2]+</a:t>
                      </a:r>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35405">
                <a:tc>
                  <a:txBody>
                    <a:bodyPr/>
                    <a:lstStyle/>
                    <a:p>
                      <a:r>
                        <a:rPr lang="en-US" altLang="zh-CN" sz="2400" dirty="0">
                          <a:latin typeface="楷体" pitchFamily="49" charset="-122"/>
                          <a:ea typeface="楷体" pitchFamily="49" charset="-122"/>
                        </a:rPr>
                        <a:t>E</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tc>
                  <a:txBody>
                    <a:bodyPr/>
                    <a:lstStyle/>
                    <a:p>
                      <a:r>
                        <a:rPr lang="en-US" altLang="zh-CN" sz="2400" dirty="0">
                          <a:solidFill>
                            <a:srgbClr val="FF0000"/>
                          </a:solidFill>
                          <a:latin typeface="楷体" pitchFamily="49" charset="-122"/>
                          <a:ea typeface="楷体" pitchFamily="49" charset="-122"/>
                        </a:rPr>
                        <a:t>/*</a:t>
                      </a:r>
                      <a:r>
                        <a:rPr lang="zh-CN" altLang="en-US" sz="2400" dirty="0">
                          <a:solidFill>
                            <a:srgbClr val="FF0000"/>
                          </a:solidFill>
                          <a:latin typeface="楷体" pitchFamily="49" charset="-122"/>
                          <a:ea typeface="楷体" pitchFamily="49" charset="-122"/>
                        </a:rPr>
                        <a:t>指向栈顶的指针不动，自传送</a:t>
                      </a:r>
                      <a:r>
                        <a:rPr lang="en-US" altLang="zh-CN" sz="2400" dirty="0">
                          <a:solidFill>
                            <a:srgbClr val="FF0000"/>
                          </a:solidFill>
                          <a:latin typeface="楷体" pitchFamily="49" charset="-122"/>
                          <a:ea typeface="楷体" pitchFamily="49" charset="-122"/>
                        </a:rPr>
                        <a:t>*/</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335405">
                <a:tc>
                  <a:txBody>
                    <a:bodyPr/>
                    <a:lstStyle/>
                    <a:p>
                      <a:r>
                        <a:rPr lang="en-US" altLang="zh-CN" sz="2400" dirty="0">
                          <a:latin typeface="楷体" pitchFamily="49" charset="-122"/>
                          <a:ea typeface="楷体" pitchFamily="49" charset="-122"/>
                        </a:rPr>
                        <a:t>T</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T</a:t>
                      </a:r>
                      <a:r>
                        <a:rPr lang="en-US" altLang="zh-CN" sz="2400" baseline="-25000" dirty="0">
                          <a:latin typeface="楷体" pitchFamily="49" charset="-122"/>
                          <a:ea typeface="楷体" pitchFamily="49" charset="-122"/>
                        </a:rPr>
                        <a:t>1</a:t>
                      </a:r>
                      <a:r>
                        <a:rPr lang="en-US" altLang="zh-CN" sz="2400" dirty="0">
                          <a:latin typeface="楷体" pitchFamily="49" charset="-122"/>
                          <a:ea typeface="楷体" pitchFamily="49" charset="-122"/>
                        </a:rPr>
                        <a:t>*F</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[top-2]=</a:t>
                      </a:r>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[top-2]*</a:t>
                      </a:r>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335405">
                <a:tc>
                  <a:txBody>
                    <a:bodyPr/>
                    <a:lstStyle/>
                    <a:p>
                      <a:r>
                        <a:rPr lang="en-US" altLang="zh-CN" sz="2400" dirty="0">
                          <a:latin typeface="楷体" pitchFamily="49" charset="-122"/>
                          <a:ea typeface="楷体" pitchFamily="49" charset="-122"/>
                        </a:rPr>
                        <a:t>T</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F</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latin typeface="楷体" pitchFamily="49" charset="-122"/>
                          <a:ea typeface="楷体" pitchFamily="49" charset="-122"/>
                        </a:rPr>
                        <a:t>/*</a:t>
                      </a:r>
                      <a:r>
                        <a:rPr lang="zh-CN" altLang="en-US" sz="2400" dirty="0">
                          <a:solidFill>
                            <a:srgbClr val="FF0000"/>
                          </a:solidFill>
                          <a:latin typeface="楷体" pitchFamily="49" charset="-122"/>
                          <a:ea typeface="楷体" pitchFamily="49" charset="-122"/>
                        </a:rPr>
                        <a:t>指向栈顶的指针不动，自传送</a:t>
                      </a:r>
                      <a:r>
                        <a:rPr lang="en-US" altLang="zh-CN" sz="2400" dirty="0">
                          <a:solidFill>
                            <a:srgbClr val="FF0000"/>
                          </a:solidFill>
                          <a:latin typeface="楷体" pitchFamily="49" charset="-122"/>
                          <a:ea typeface="楷体" pitchFamily="49" charset="-122"/>
                        </a:rPr>
                        <a:t>*/</a:t>
                      </a:r>
                      <a:endParaRPr lang="zh-CN" altLang="en-US" sz="2400" dirty="0">
                        <a:solidFill>
                          <a:srgbClr val="FF0000"/>
                        </a:solidFill>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5"/>
                  </a:ext>
                </a:extLst>
              </a:tr>
              <a:tr h="335405">
                <a:tc>
                  <a:txBody>
                    <a:bodyPr/>
                    <a:lstStyle/>
                    <a:p>
                      <a:r>
                        <a:rPr lang="en-US" altLang="zh-CN" sz="2400" dirty="0">
                          <a:latin typeface="楷体" pitchFamily="49" charset="-122"/>
                          <a:ea typeface="楷体" pitchFamily="49" charset="-122"/>
                        </a:rPr>
                        <a:t>F</a:t>
                      </a:r>
                      <a:r>
                        <a:rPr lang="zh-CN" altLang="en-US" sz="2400" kern="1200" dirty="0">
                          <a:solidFill>
                            <a:schemeClr val="dk1"/>
                          </a:solidFill>
                          <a:latin typeface="+mj-ea"/>
                          <a:ea typeface="+mn-ea"/>
                          <a:cs typeface="+mn-cs"/>
                        </a:rPr>
                        <a:t>→ </a:t>
                      </a:r>
                      <a:r>
                        <a:rPr lang="en-US" altLang="zh-CN" sz="2400" dirty="0">
                          <a:latin typeface="楷体" pitchFamily="49" charset="-122"/>
                          <a:ea typeface="楷体" pitchFamily="49" charset="-122"/>
                        </a:rPr>
                        <a:t>(E)</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[top-2]=</a:t>
                      </a:r>
                      <a:r>
                        <a:rPr lang="en-US" altLang="zh-CN" sz="2400" dirty="0" err="1">
                          <a:latin typeface="楷体" pitchFamily="49" charset="-122"/>
                          <a:ea typeface="楷体" pitchFamily="49" charset="-122"/>
                        </a:rPr>
                        <a:t>val</a:t>
                      </a:r>
                      <a:r>
                        <a:rPr lang="en-US" altLang="zh-CN" sz="2400" dirty="0">
                          <a:latin typeface="楷体" pitchFamily="49" charset="-122"/>
                          <a:ea typeface="楷体" pitchFamily="49" charset="-122"/>
                        </a:rPr>
                        <a:t>[top-1]</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335405">
                <a:tc>
                  <a:txBody>
                    <a:bodyPr/>
                    <a:lstStyle/>
                    <a:p>
                      <a:r>
                        <a:rPr lang="en-US" altLang="zh-CN" sz="2400" dirty="0">
                          <a:latin typeface="楷体" pitchFamily="49" charset="-122"/>
                          <a:ea typeface="楷体" pitchFamily="49" charset="-122"/>
                        </a:rPr>
                        <a:t>F</a:t>
                      </a:r>
                      <a:r>
                        <a:rPr lang="zh-CN" altLang="en-US" sz="2400" kern="1200" dirty="0">
                          <a:solidFill>
                            <a:schemeClr val="dk1"/>
                          </a:solidFill>
                          <a:latin typeface="+mj-ea"/>
                          <a:ea typeface="+mn-ea"/>
                          <a:cs typeface="+mn-cs"/>
                        </a:rPr>
                        <a:t>→</a:t>
                      </a:r>
                      <a:r>
                        <a:rPr lang="en-US" altLang="zh-CN" sz="2400" dirty="0">
                          <a:latin typeface="楷体" pitchFamily="49" charset="-122"/>
                          <a:ea typeface="楷体" pitchFamily="49" charset="-122"/>
                        </a:rPr>
                        <a:t>digit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4">
                        <a:lumMod val="40000"/>
                        <a:lumOff val="60000"/>
                      </a:schemeClr>
                    </a:solidFill>
                  </a:tcPr>
                </a:tc>
                <a:tc>
                  <a:txBody>
                    <a:bodyPr/>
                    <a:lstStyle/>
                    <a:p>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7"/>
                  </a:ext>
                </a:extLst>
              </a:tr>
            </a:tbl>
          </a:graphicData>
        </a:graphic>
      </p:graphicFrame>
      <p:graphicFrame>
        <p:nvGraphicFramePr>
          <p:cNvPr id="6" name="表格 5"/>
          <p:cNvGraphicFramePr>
            <a:graphicFrameLocks noGrp="1"/>
          </p:cNvGraphicFramePr>
          <p:nvPr/>
        </p:nvGraphicFramePr>
        <p:xfrm>
          <a:off x="7417688" y="2636912"/>
          <a:ext cx="1114752" cy="2545080"/>
        </p:xfrm>
        <a:graphic>
          <a:graphicData uri="http://schemas.openxmlformats.org/drawingml/2006/table">
            <a:tbl>
              <a:tblPr/>
              <a:tblGrid>
                <a:gridCol w="1114752">
                  <a:extLst>
                    <a:ext uri="{9D8B030D-6E8A-4147-A177-3AD203B41FA5}">
                      <a16:colId xmlns:a16="http://schemas.microsoft.com/office/drawing/2014/main" val="20000"/>
                    </a:ext>
                  </a:extLst>
                </a:gridCol>
              </a:tblGrid>
              <a:tr h="636270">
                <a:tc>
                  <a:txBody>
                    <a:bodyPr/>
                    <a:lstStyle/>
                    <a:p>
                      <a:pPr algn="ctr"/>
                      <a:r>
                        <a:rPr lang="en-US" altLang="zh-CN" sz="2400" dirty="0">
                          <a:latin typeface="楷体" pitchFamily="49" charset="-122"/>
                          <a:ea typeface="楷体" pitchFamily="49" charset="-122"/>
                        </a:rPr>
                        <a:t>T.val</a:t>
                      </a:r>
                      <a:endParaRPr lang="zh-CN" altLang="en-US" sz="2400" dirty="0">
                        <a:latin typeface="楷体" pitchFamily="49" charset="-122"/>
                        <a:ea typeface="楷体" pitchFamily="49" charset="-122"/>
                      </a:endParaRPr>
                    </a:p>
                  </a:txBody>
                  <a:tcPr>
                    <a:lnL w="12700" cmpd="sng">
                      <a:solidFill>
                        <a:schemeClr val="tx1"/>
                      </a:solidFill>
                      <a:prstDash val="solid"/>
                    </a:lnL>
                    <a:lnR w="12700" cmpd="sng">
                      <a:solidFill>
                        <a:schemeClr val="tx1"/>
                      </a:solid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36270">
                <a:tc>
                  <a:txBody>
                    <a:bodyPr/>
                    <a:lstStyle/>
                    <a:p>
                      <a:pPr algn="ctr"/>
                      <a:r>
                        <a:rPr lang="en-US" altLang="zh-CN" sz="2400" dirty="0">
                          <a:latin typeface="楷体" pitchFamily="49" charset="-122"/>
                          <a:ea typeface="楷体" pitchFamily="49" charset="-122"/>
                        </a:rPr>
                        <a:t>*.opr</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6270">
                <a:tc>
                  <a:txBody>
                    <a:bodyPr/>
                    <a:lstStyle/>
                    <a:p>
                      <a:pPr algn="ctr"/>
                      <a:r>
                        <a:rPr lang="en-US" altLang="zh-CN" sz="2400" dirty="0">
                          <a:latin typeface="楷体" pitchFamily="49" charset="-122"/>
                          <a:ea typeface="楷体" pitchFamily="49" charset="-122"/>
                        </a:rPr>
                        <a:t>F.val</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36270">
                <a:tc>
                  <a:txBody>
                    <a:bodyPr/>
                    <a:lstStyle/>
                    <a:p>
                      <a:pPr algn="ct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8640"/>
            <a:ext cx="7886700" cy="687611"/>
          </a:xfrm>
        </p:spPr>
        <p:txBody>
          <a:bodyPr/>
          <a:lstStyle/>
          <a:p>
            <a:r>
              <a:rPr lang="zh-CN" altLang="en-US" dirty="0"/>
              <a:t>定义</a:t>
            </a:r>
          </a:p>
        </p:txBody>
      </p:sp>
      <p:sp>
        <p:nvSpPr>
          <p:cNvPr id="3" name="内容占位符 2"/>
          <p:cNvSpPr>
            <a:spLocks noGrp="1"/>
          </p:cNvSpPr>
          <p:nvPr>
            <p:ph idx="1"/>
          </p:nvPr>
        </p:nvSpPr>
        <p:spPr>
          <a:xfrm>
            <a:off x="395536" y="1124744"/>
            <a:ext cx="8352928" cy="5256584"/>
          </a:xfrm>
        </p:spPr>
        <p:txBody>
          <a:bodyPr/>
          <a:lstStyle/>
          <a:p>
            <a:pPr>
              <a:lnSpc>
                <a:spcPct val="110000"/>
              </a:lnSpc>
              <a:spcBef>
                <a:spcPts val="0"/>
              </a:spcBef>
            </a:pPr>
            <a:r>
              <a:rPr lang="zh-CN" altLang="en-US" sz="2400" dirty="0">
                <a:solidFill>
                  <a:srgbClr val="FF0000"/>
                </a:solidFill>
              </a:rPr>
              <a:t>语义：</a:t>
            </a:r>
            <a:endParaRPr lang="en-US" altLang="zh-CN" sz="2400" dirty="0">
              <a:solidFill>
                <a:srgbClr val="FF0000"/>
              </a:solidFill>
            </a:endParaRPr>
          </a:p>
          <a:p>
            <a:pPr lvl="1">
              <a:lnSpc>
                <a:spcPct val="110000"/>
              </a:lnSpc>
              <a:spcBef>
                <a:spcPts val="0"/>
              </a:spcBef>
              <a:buFont typeface="Wingdings" pitchFamily="2" charset="2"/>
              <a:buChar char="Ø"/>
            </a:pPr>
            <a:r>
              <a:rPr lang="zh-CN" altLang="en-US" sz="2200" dirty="0"/>
              <a:t>对语法符号赋予的含义；</a:t>
            </a:r>
            <a:endParaRPr lang="en-US" altLang="zh-CN" sz="2200" dirty="0"/>
          </a:p>
          <a:p>
            <a:pPr>
              <a:lnSpc>
                <a:spcPct val="110000"/>
              </a:lnSpc>
              <a:spcBef>
                <a:spcPts val="0"/>
              </a:spcBef>
            </a:pPr>
            <a:r>
              <a:rPr lang="zh-CN" altLang="en-US" sz="2400" dirty="0">
                <a:solidFill>
                  <a:schemeClr val="tx1"/>
                </a:solidFill>
              </a:rPr>
              <a:t>例：</a:t>
            </a:r>
            <a:endParaRPr lang="en-US" altLang="zh-CN" sz="2400" dirty="0">
              <a:solidFill>
                <a:schemeClr val="tx1"/>
              </a:solidFill>
            </a:endParaRPr>
          </a:p>
          <a:p>
            <a:pPr lvl="1">
              <a:lnSpc>
                <a:spcPct val="110000"/>
              </a:lnSpc>
              <a:spcBef>
                <a:spcPts val="0"/>
              </a:spcBef>
            </a:pPr>
            <a:r>
              <a:rPr lang="en-US" altLang="zh-CN" sz="2200" dirty="0"/>
              <a:t>E</a:t>
            </a:r>
            <a:r>
              <a:rPr lang="zh-CN" altLang="en-US" sz="2200" dirty="0">
                <a:sym typeface="Symbol" pitchFamily="18" charset="2"/>
              </a:rPr>
              <a:t></a:t>
            </a:r>
            <a:r>
              <a:rPr lang="en-US" altLang="zh-CN" sz="2200" dirty="0">
                <a:sym typeface="Symbol" pitchFamily="18" charset="2"/>
              </a:rPr>
              <a:t>E+E</a:t>
            </a:r>
            <a:r>
              <a:rPr lang="zh-CN" altLang="en-US" sz="2200" dirty="0">
                <a:sym typeface="Symbol" pitchFamily="18" charset="2"/>
              </a:rPr>
              <a:t>；如果将“</a:t>
            </a:r>
            <a:r>
              <a:rPr lang="en-US" altLang="zh-CN" sz="2200" dirty="0">
                <a:sym typeface="Symbol" pitchFamily="18" charset="2"/>
              </a:rPr>
              <a:t>E</a:t>
            </a:r>
            <a:r>
              <a:rPr lang="zh-CN" altLang="en-US" sz="2200" dirty="0">
                <a:sym typeface="Symbol" pitchFamily="18" charset="2"/>
              </a:rPr>
              <a:t>”赋予产生数字的含义，将“</a:t>
            </a:r>
            <a:r>
              <a:rPr lang="en-US" altLang="zh-CN" sz="2200" dirty="0">
                <a:sym typeface="Symbol" pitchFamily="18" charset="2"/>
              </a:rPr>
              <a:t>+</a:t>
            </a:r>
            <a:r>
              <a:rPr lang="zh-CN" altLang="en-US" sz="2200" dirty="0">
                <a:sym typeface="Symbol" pitchFamily="18" charset="2"/>
              </a:rPr>
              <a:t>”赋予算术加法的含义，则该产生式的文法就是算术表达式的计算；如果赋予产生逻辑值的含义，则是计算逻辑值；</a:t>
            </a:r>
            <a:endParaRPr lang="en-US" altLang="zh-CN" sz="2200" dirty="0">
              <a:sym typeface="Symbol" pitchFamily="18" charset="2"/>
            </a:endParaRPr>
          </a:p>
          <a:p>
            <a:pPr>
              <a:lnSpc>
                <a:spcPct val="110000"/>
              </a:lnSpc>
              <a:spcBef>
                <a:spcPts val="0"/>
              </a:spcBef>
            </a:pPr>
            <a:r>
              <a:rPr lang="zh-CN" altLang="en-US" sz="2400" dirty="0">
                <a:solidFill>
                  <a:srgbClr val="FF0000"/>
                </a:solidFill>
                <a:sym typeface="Symbol" pitchFamily="18" charset="2"/>
              </a:rPr>
              <a:t>语义值：</a:t>
            </a:r>
            <a:endParaRPr lang="en-US" altLang="zh-CN" sz="2400" dirty="0">
              <a:solidFill>
                <a:srgbClr val="FF0000"/>
              </a:solidFill>
              <a:sym typeface="Symbol" pitchFamily="18" charset="2"/>
            </a:endParaRPr>
          </a:p>
          <a:p>
            <a:pPr lvl="1">
              <a:lnSpc>
                <a:spcPct val="110000"/>
              </a:lnSpc>
              <a:spcBef>
                <a:spcPts val="0"/>
              </a:spcBef>
              <a:buFont typeface="Wingdings" pitchFamily="2" charset="2"/>
              <a:buChar char="Ø"/>
            </a:pPr>
            <a:r>
              <a:rPr lang="zh-CN" altLang="en-US" sz="2200" dirty="0">
                <a:sym typeface="Symbol" pitchFamily="18" charset="2"/>
              </a:rPr>
              <a:t>语义的取值；</a:t>
            </a:r>
            <a:endParaRPr lang="en-US" altLang="zh-CN" sz="2200" dirty="0"/>
          </a:p>
          <a:p>
            <a:pPr>
              <a:lnSpc>
                <a:spcPct val="110000"/>
              </a:lnSpc>
              <a:spcBef>
                <a:spcPts val="0"/>
              </a:spcBef>
            </a:pPr>
            <a:r>
              <a:rPr lang="zh-CN" altLang="en-US" sz="2400" dirty="0">
                <a:solidFill>
                  <a:srgbClr val="FF0000"/>
                </a:solidFill>
              </a:rPr>
              <a:t>属性文法：</a:t>
            </a:r>
            <a:endParaRPr lang="en-US" altLang="zh-CN" sz="2400" dirty="0">
              <a:solidFill>
                <a:srgbClr val="FF0000"/>
              </a:solidFill>
            </a:endParaRPr>
          </a:p>
          <a:p>
            <a:pPr lvl="1">
              <a:lnSpc>
                <a:spcPct val="110000"/>
              </a:lnSpc>
              <a:spcBef>
                <a:spcPts val="0"/>
              </a:spcBef>
              <a:buFont typeface="Wingdings" pitchFamily="2" charset="2"/>
              <a:buChar char="Ø"/>
            </a:pPr>
            <a:r>
              <a:rPr lang="zh-CN" altLang="en-US" sz="2200" dirty="0"/>
              <a:t>将文法产生式附上语义值的计算规则后的文法；</a:t>
            </a:r>
            <a:endParaRPr lang="en-US" altLang="zh-CN" sz="2200" dirty="0"/>
          </a:p>
          <a:p>
            <a:pPr lvl="1">
              <a:lnSpc>
                <a:spcPct val="110000"/>
              </a:lnSpc>
              <a:spcBef>
                <a:spcPts val="0"/>
              </a:spcBef>
              <a:buFont typeface="Wingdings" pitchFamily="2" charset="2"/>
              <a:buChar char="Ø"/>
            </a:pPr>
            <a:r>
              <a:rPr lang="zh-CN" altLang="en-US" sz="2200" dirty="0"/>
              <a:t>计算语义值的规则也叫作语义规则或语义动作。</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4</a:t>
            </a:fld>
            <a:endParaRPr lang="zh-CN" altLang="en-US"/>
          </a:p>
        </p:txBody>
      </p:sp>
    </p:spTree>
    <p:extLst>
      <p:ext uri="{BB962C8B-B14F-4D97-AF65-F5344CB8AC3E}">
        <p14:creationId xmlns:p14="http://schemas.microsoft.com/office/powerpoint/2010/main" val="82563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2090"/>
            <a:ext cx="7886700" cy="722311"/>
          </a:xfrm>
        </p:spPr>
        <p:txBody>
          <a:bodyPr/>
          <a:lstStyle/>
          <a:p>
            <a:r>
              <a:rPr lang="zh-CN" altLang="en-US" dirty="0"/>
              <a:t>语义分析和翻译</a:t>
            </a:r>
          </a:p>
        </p:txBody>
      </p:sp>
      <p:sp>
        <p:nvSpPr>
          <p:cNvPr id="3" name="内容占位符 2"/>
          <p:cNvSpPr>
            <a:spLocks noGrp="1"/>
          </p:cNvSpPr>
          <p:nvPr>
            <p:ph idx="1"/>
          </p:nvPr>
        </p:nvSpPr>
        <p:spPr>
          <a:xfrm>
            <a:off x="585108" y="1100139"/>
            <a:ext cx="7886700" cy="5228090"/>
          </a:xfrm>
        </p:spPr>
        <p:txBody>
          <a:bodyPr/>
          <a:lstStyle/>
          <a:p>
            <a:pPr>
              <a:spcBef>
                <a:spcPts val="0"/>
              </a:spcBef>
            </a:pPr>
            <a:r>
              <a:rPr lang="zh-CN" altLang="en-US" sz="2400" dirty="0">
                <a:solidFill>
                  <a:srgbClr val="FF0000"/>
                </a:solidFill>
              </a:rPr>
              <a:t>语义分析的任务</a:t>
            </a:r>
            <a:r>
              <a:rPr lang="zh-CN" altLang="en-US" sz="2400" dirty="0"/>
              <a:t>：</a:t>
            </a:r>
            <a:r>
              <a:rPr lang="zh-CN" altLang="en-US" sz="2400" u="sng" dirty="0"/>
              <a:t>检查语义错误</a:t>
            </a:r>
            <a:endParaRPr lang="en-US" altLang="zh-CN" sz="2400" u="sng" dirty="0"/>
          </a:p>
          <a:p>
            <a:pPr lvl="1">
              <a:spcBef>
                <a:spcPts val="0"/>
              </a:spcBef>
              <a:buFont typeface="Wingdings" pitchFamily="2" charset="2"/>
              <a:buChar char="Ø"/>
            </a:pPr>
            <a:r>
              <a:rPr lang="zh-CN" altLang="en-US" sz="2200" dirty="0"/>
              <a:t>类型检查</a:t>
            </a:r>
            <a:endParaRPr lang="en-US" altLang="zh-CN" sz="2200" dirty="0"/>
          </a:p>
          <a:p>
            <a:pPr lvl="1">
              <a:spcBef>
                <a:spcPts val="0"/>
              </a:spcBef>
              <a:buFont typeface="Wingdings" pitchFamily="2" charset="2"/>
              <a:buChar char="Ø"/>
            </a:pPr>
            <a:r>
              <a:rPr lang="zh-CN" altLang="en-US" sz="2200" dirty="0"/>
              <a:t>一致性检查</a:t>
            </a:r>
            <a:endParaRPr lang="en-US" altLang="zh-CN" sz="2200" dirty="0"/>
          </a:p>
          <a:p>
            <a:pPr lvl="1">
              <a:spcBef>
                <a:spcPts val="0"/>
              </a:spcBef>
              <a:buFont typeface="Wingdings" pitchFamily="2" charset="2"/>
              <a:buChar char="Ø"/>
            </a:pPr>
            <a:r>
              <a:rPr lang="zh-CN" altLang="en-US" sz="2200" dirty="0"/>
              <a:t>控制流检查</a:t>
            </a:r>
            <a:endParaRPr lang="en-US" altLang="zh-CN" sz="2200" dirty="0"/>
          </a:p>
          <a:p>
            <a:pPr lvl="1">
              <a:spcBef>
                <a:spcPts val="0"/>
              </a:spcBef>
              <a:buFont typeface="Wingdings" pitchFamily="2" charset="2"/>
              <a:buChar char="Ø"/>
            </a:pPr>
            <a:r>
              <a:rPr lang="zh-CN" altLang="en-US" sz="2200" dirty="0"/>
              <a:t>名字检查</a:t>
            </a:r>
            <a:endParaRPr lang="en-US" altLang="zh-CN" sz="2200" dirty="0"/>
          </a:p>
          <a:p>
            <a:pPr lvl="1">
              <a:spcBef>
                <a:spcPts val="0"/>
              </a:spcBef>
              <a:buFont typeface="Wingdings" pitchFamily="2" charset="2"/>
              <a:buChar char="Ø"/>
            </a:pPr>
            <a:r>
              <a:rPr lang="zh-CN" altLang="en-US" sz="2200" dirty="0"/>
              <a:t>运算类型检查</a:t>
            </a:r>
            <a:endParaRPr lang="en-US" altLang="zh-CN" sz="2200" dirty="0"/>
          </a:p>
          <a:p>
            <a:pPr lvl="1">
              <a:spcBef>
                <a:spcPts val="0"/>
              </a:spcBef>
              <a:buFont typeface="Wingdings" pitchFamily="2" charset="2"/>
              <a:buChar char="Ø"/>
            </a:pPr>
            <a:r>
              <a:rPr lang="zh-CN" altLang="en-US" sz="2200" dirty="0"/>
              <a:t>名字声明与引用</a:t>
            </a:r>
            <a:endParaRPr lang="en-US" altLang="zh-CN" sz="2200" dirty="0"/>
          </a:p>
          <a:p>
            <a:pPr lvl="1">
              <a:spcBef>
                <a:spcPts val="0"/>
              </a:spcBef>
              <a:spcAft>
                <a:spcPts val="1800"/>
              </a:spcAft>
              <a:buFont typeface="Wingdings" pitchFamily="2" charset="2"/>
              <a:buChar char="Ø"/>
            </a:pPr>
            <a:r>
              <a:rPr lang="zh-CN" altLang="en-US" sz="2200" dirty="0"/>
              <a:t>作用域</a:t>
            </a:r>
            <a:endParaRPr lang="en-US" altLang="zh-CN" sz="2200" dirty="0"/>
          </a:p>
          <a:p>
            <a:pPr>
              <a:spcBef>
                <a:spcPts val="0"/>
              </a:spcBef>
            </a:pPr>
            <a:r>
              <a:rPr lang="zh-CN" altLang="en-US" sz="2400" dirty="0">
                <a:solidFill>
                  <a:srgbClr val="FF0000"/>
                </a:solidFill>
              </a:rPr>
              <a:t>翻译的任务</a:t>
            </a:r>
            <a:r>
              <a:rPr lang="zh-CN" altLang="en-US" sz="2400" dirty="0"/>
              <a:t>：</a:t>
            </a:r>
            <a:r>
              <a:rPr lang="zh-CN" altLang="en-US" sz="2400" u="sng" dirty="0"/>
              <a:t>建立等价的目标程序</a:t>
            </a:r>
            <a:endParaRPr lang="en-US" altLang="zh-CN" sz="2400" u="sng" dirty="0"/>
          </a:p>
          <a:p>
            <a:pPr lvl="1">
              <a:spcBef>
                <a:spcPts val="0"/>
              </a:spcBef>
              <a:buFont typeface="Wingdings" pitchFamily="2" charset="2"/>
              <a:buChar char="Ø"/>
            </a:pPr>
            <a:r>
              <a:rPr lang="zh-CN" altLang="en-US" sz="2200" dirty="0"/>
              <a:t>生成中间语言的指令序列</a:t>
            </a:r>
            <a:endParaRPr lang="en-US" altLang="zh-CN" sz="2200" dirty="0"/>
          </a:p>
          <a:p>
            <a:pPr lvl="1">
              <a:spcBef>
                <a:spcPts val="0"/>
              </a:spcBef>
              <a:buFont typeface="Wingdings" pitchFamily="2" charset="2"/>
              <a:buChar char="Ø"/>
            </a:pPr>
            <a:r>
              <a:rPr lang="zh-CN" altLang="en-US" sz="2200" dirty="0"/>
              <a:t>名字绑定</a:t>
            </a:r>
            <a:endParaRPr lang="en-US" altLang="zh-CN" sz="2200" dirty="0"/>
          </a:p>
          <a:p>
            <a:pPr lvl="1">
              <a:spcBef>
                <a:spcPts val="0"/>
              </a:spcBef>
              <a:buFont typeface="Wingdings" pitchFamily="2" charset="2"/>
              <a:buChar char="Ø"/>
            </a:pPr>
            <a:r>
              <a:rPr lang="zh-CN" altLang="en-US" sz="2200" dirty="0"/>
              <a:t>建立运行环境</a:t>
            </a:r>
            <a:endParaRPr lang="zh-CN" altLang="en-US" dirty="0"/>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40</a:t>
            </a:fld>
            <a:endParaRPr lang="zh-CN" altLang="en-US"/>
          </a:p>
        </p:txBody>
      </p:sp>
      <p:sp>
        <p:nvSpPr>
          <p:cNvPr id="5" name="圆角矩形 4"/>
          <p:cNvSpPr/>
          <p:nvPr/>
        </p:nvSpPr>
        <p:spPr>
          <a:xfrm>
            <a:off x="5076056" y="2636912"/>
            <a:ext cx="2736304" cy="1008112"/>
          </a:xfrm>
          <a:prstGeom prst="round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楷体" pitchFamily="49" charset="-122"/>
                <a:ea typeface="楷体" pitchFamily="49" charset="-122"/>
              </a:rPr>
              <a:t>属性文法是为语义分析和翻译而创建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linds(horizontal)">
                                      <p:cBhvr>
                                        <p:cTn id="10" dur="500"/>
                                        <p:tgtEl>
                                          <p:spTgt spid="3">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blinds(horizontal)">
                                      <p:cBhvr>
                                        <p:cTn id="13" dur="500"/>
                                        <p:tgtEl>
                                          <p:spTgt spid="3">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blinds(horizontal)">
                                      <p:cBhvr>
                                        <p:cTn id="16" dur="500"/>
                                        <p:tgtEl>
                                          <p:spTgt spid="3">
                                            <p:txEl>
                                              <p:pRg st="11" end="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4798"/>
            <a:ext cx="7886700" cy="725719"/>
          </a:xfrm>
        </p:spPr>
        <p:txBody>
          <a:bodyPr/>
          <a:lstStyle/>
          <a:p>
            <a:r>
              <a:rPr lang="zh-CN" altLang="en-US" dirty="0"/>
              <a:t>语义分析示例</a:t>
            </a:r>
          </a:p>
        </p:txBody>
      </p:sp>
      <p:sp>
        <p:nvSpPr>
          <p:cNvPr id="3" name="内容占位符 2"/>
          <p:cNvSpPr>
            <a:spLocks noGrp="1"/>
          </p:cNvSpPr>
          <p:nvPr>
            <p:ph idx="1"/>
          </p:nvPr>
        </p:nvSpPr>
        <p:spPr>
          <a:xfrm>
            <a:off x="478968" y="1520830"/>
            <a:ext cx="2917372" cy="685346"/>
          </a:xfrm>
        </p:spPr>
        <p:txBody>
          <a:bodyPr/>
          <a:lstStyle/>
          <a:p>
            <a:r>
              <a:rPr lang="zh-CN" altLang="en-US" dirty="0"/>
              <a:t>语义错在哪里？</a:t>
            </a:r>
          </a:p>
        </p:txBody>
      </p:sp>
      <p:sp>
        <p:nvSpPr>
          <p:cNvPr id="6" name="灯片编号占位符 5"/>
          <p:cNvSpPr>
            <a:spLocks noGrp="1"/>
          </p:cNvSpPr>
          <p:nvPr>
            <p:ph type="sldNum" sz="quarter" idx="12"/>
          </p:nvPr>
        </p:nvSpPr>
        <p:spPr/>
        <p:txBody>
          <a:bodyPr/>
          <a:lstStyle/>
          <a:p>
            <a:pPr>
              <a:defRPr/>
            </a:pPr>
            <a:fld id="{8465E9D2-AF38-408B-950D-8AFF0F97D13E}" type="slidenum">
              <a:rPr lang="zh-CN" altLang="en-US" smtClean="0"/>
              <a:pPr>
                <a:defRPr/>
              </a:pPr>
              <a:t>41</a:t>
            </a:fld>
            <a:endParaRPr lang="zh-CN" altLang="en-US"/>
          </a:p>
        </p:txBody>
      </p:sp>
      <p:sp>
        <p:nvSpPr>
          <p:cNvPr id="7" name="内容占位符 2"/>
          <p:cNvSpPr txBox="1">
            <a:spLocks/>
          </p:cNvSpPr>
          <p:nvPr/>
        </p:nvSpPr>
        <p:spPr bwMode="auto">
          <a:xfrm>
            <a:off x="428169" y="3168199"/>
            <a:ext cx="3563258" cy="1389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20000"/>
              </a:lnSpc>
              <a:spcBef>
                <a:spcPts val="600"/>
              </a:spcBef>
              <a:spcAft>
                <a:spcPts val="600"/>
              </a:spcAft>
              <a:buClrTx/>
              <a:buSzPct val="50000"/>
              <a:buFont typeface="Wingdings" pitchFamily="2" charset="2"/>
              <a:buChar char="n"/>
              <a:tabLst/>
              <a:defRPr/>
            </a:pPr>
            <a:r>
              <a:rPr kumimoji="0" lang="zh-CN" altLang="en-US" sz="24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知道了语义分析为什么也叫作“</a:t>
            </a:r>
            <a:r>
              <a:rPr kumimoji="0" lang="zh-CN" altLang="en-US" sz="2400" b="0" i="0" u="none" strike="noStrike" kern="1200" cap="none" spc="0" normalizeH="0" baseline="0" noProof="0" dirty="0">
                <a:ln>
                  <a:noFill/>
                </a:ln>
                <a:solidFill>
                  <a:srgbClr val="C00000"/>
                </a:solidFill>
                <a:effectLst/>
                <a:uLnTx/>
                <a:uFillTx/>
                <a:latin typeface="楷体" pitchFamily="49" charset="-122"/>
                <a:ea typeface="楷体" pitchFamily="49" charset="-122"/>
                <a:cs typeface="+mn-cs"/>
              </a:rPr>
              <a:t>上下文相关分析</a:t>
            </a:r>
            <a:r>
              <a:rPr kumimoji="0" lang="zh-CN" altLang="en-US" sz="24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”吗？</a:t>
            </a:r>
          </a:p>
        </p:txBody>
      </p:sp>
      <p:sp>
        <p:nvSpPr>
          <p:cNvPr id="9" name="矩形 8"/>
          <p:cNvSpPr/>
          <p:nvPr/>
        </p:nvSpPr>
        <p:spPr>
          <a:xfrm>
            <a:off x="4657420" y="1378857"/>
            <a:ext cx="4005943" cy="445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altLang="zh-CN" sz="2400" dirty="0">
                <a:solidFill>
                  <a:srgbClr val="1E1CE3"/>
                </a:solidFill>
                <a:latin typeface="楷体" pitchFamily="49" charset="-122"/>
                <a:ea typeface="楷体" pitchFamily="49" charset="-122"/>
              </a:rPr>
              <a:t>void f(</a:t>
            </a:r>
            <a:r>
              <a:rPr lang="en-US" altLang="zh-CN" sz="2400" dirty="0" err="1">
                <a:solidFill>
                  <a:srgbClr val="1E1CE3"/>
                </a:solidFill>
                <a:latin typeface="楷体" pitchFamily="49" charset="-122"/>
                <a:ea typeface="楷体" pitchFamily="49" charset="-122"/>
              </a:rPr>
              <a:t>int</a:t>
            </a:r>
            <a:r>
              <a:rPr lang="en-US" altLang="zh-CN" sz="2400" dirty="0">
                <a:solidFill>
                  <a:srgbClr val="1E1CE3"/>
                </a:solidFill>
                <a:latin typeface="楷体" pitchFamily="49" charset="-122"/>
                <a:ea typeface="楷体" pitchFamily="49" charset="-122"/>
              </a:rPr>
              <a:t> *p)</a:t>
            </a:r>
          </a:p>
          <a:p>
            <a:pPr>
              <a:spcAft>
                <a:spcPts val="0"/>
              </a:spcAft>
            </a:pPr>
            <a:r>
              <a:rPr lang="en-US" altLang="zh-CN" sz="2400" dirty="0">
                <a:solidFill>
                  <a:srgbClr val="1E1CE3"/>
                </a:solidFill>
                <a:latin typeface="楷体" pitchFamily="49" charset="-122"/>
                <a:ea typeface="楷体" pitchFamily="49" charset="-122"/>
              </a:rPr>
              <a:t>{</a:t>
            </a:r>
          </a:p>
          <a:p>
            <a:pPr lvl="1">
              <a:spcAft>
                <a:spcPts val="0"/>
              </a:spcAft>
            </a:pPr>
            <a:r>
              <a:rPr lang="en-US" altLang="zh-CN" sz="2400" dirty="0">
                <a:solidFill>
                  <a:srgbClr val="1E1CE3"/>
                </a:solidFill>
                <a:latin typeface="楷体" pitchFamily="49" charset="-122"/>
                <a:ea typeface="楷体" pitchFamily="49" charset="-122"/>
              </a:rPr>
              <a:t>x+=4;</a:t>
            </a:r>
          </a:p>
          <a:p>
            <a:pPr lvl="1">
              <a:spcAft>
                <a:spcPts val="0"/>
              </a:spcAft>
            </a:pPr>
            <a:r>
              <a:rPr lang="en-US" altLang="zh-CN" sz="2400" dirty="0">
                <a:solidFill>
                  <a:srgbClr val="1E1CE3"/>
                </a:solidFill>
                <a:latin typeface="楷体" pitchFamily="49" charset="-122"/>
                <a:ea typeface="楷体" pitchFamily="49" charset="-122"/>
              </a:rPr>
              <a:t>p(23);</a:t>
            </a:r>
          </a:p>
          <a:p>
            <a:pPr>
              <a:spcAft>
                <a:spcPts val="0"/>
              </a:spcAft>
            </a:pPr>
            <a:r>
              <a:rPr lang="en-US" altLang="zh-CN" sz="2400" dirty="0">
                <a:solidFill>
                  <a:srgbClr val="1E1CE3"/>
                </a:solidFill>
                <a:latin typeface="楷体" pitchFamily="49" charset="-122"/>
                <a:ea typeface="楷体" pitchFamily="49" charset="-122"/>
              </a:rPr>
              <a:t>}</a:t>
            </a:r>
          </a:p>
          <a:p>
            <a:pPr>
              <a:spcAft>
                <a:spcPts val="0"/>
              </a:spcAft>
            </a:pPr>
            <a:endParaRPr lang="en-US" altLang="zh-CN" sz="2400" dirty="0">
              <a:solidFill>
                <a:srgbClr val="1E1CE3"/>
              </a:solidFill>
              <a:latin typeface="楷体" pitchFamily="49" charset="-122"/>
              <a:ea typeface="楷体" pitchFamily="49" charset="-122"/>
            </a:endParaRPr>
          </a:p>
          <a:p>
            <a:pPr>
              <a:spcAft>
                <a:spcPts val="0"/>
              </a:spcAft>
            </a:pPr>
            <a:r>
              <a:rPr lang="en-US" altLang="zh-CN" sz="2400" dirty="0" err="1">
                <a:solidFill>
                  <a:srgbClr val="1E1CE3"/>
                </a:solidFill>
                <a:latin typeface="楷体" pitchFamily="49" charset="-122"/>
                <a:ea typeface="楷体" pitchFamily="49" charset="-122"/>
              </a:rPr>
              <a:t>int</a:t>
            </a:r>
            <a:r>
              <a:rPr lang="en-US" altLang="zh-CN" sz="2400" dirty="0">
                <a:solidFill>
                  <a:srgbClr val="1E1CE3"/>
                </a:solidFill>
                <a:latin typeface="楷体" pitchFamily="49" charset="-122"/>
                <a:ea typeface="楷体" pitchFamily="49" charset="-122"/>
              </a:rPr>
              <a:t> main()</a:t>
            </a:r>
          </a:p>
          <a:p>
            <a:pPr>
              <a:spcAft>
                <a:spcPts val="0"/>
              </a:spcAft>
            </a:pPr>
            <a:r>
              <a:rPr lang="en-US" altLang="zh-CN" sz="2400" dirty="0">
                <a:solidFill>
                  <a:srgbClr val="1E1CE3"/>
                </a:solidFill>
                <a:latin typeface="楷体" pitchFamily="49" charset="-122"/>
                <a:ea typeface="楷体" pitchFamily="49" charset="-122"/>
              </a:rPr>
              <a:t>{</a:t>
            </a:r>
          </a:p>
          <a:p>
            <a:pPr lvl="1">
              <a:spcAft>
                <a:spcPts val="0"/>
              </a:spcAft>
            </a:pPr>
            <a:r>
              <a:rPr lang="en-US" altLang="zh-CN" sz="2400" dirty="0">
                <a:solidFill>
                  <a:srgbClr val="1E1CE3"/>
                </a:solidFill>
                <a:latin typeface="楷体" pitchFamily="49" charset="-122"/>
                <a:ea typeface="楷体" pitchFamily="49" charset="-122"/>
              </a:rPr>
              <a:t>f()+5;</a:t>
            </a:r>
          </a:p>
          <a:p>
            <a:pPr lvl="1">
              <a:spcAft>
                <a:spcPts val="0"/>
              </a:spcAft>
            </a:pPr>
            <a:r>
              <a:rPr lang="en-US" altLang="zh-CN" sz="2400" dirty="0">
                <a:solidFill>
                  <a:srgbClr val="1E1CE3"/>
                </a:solidFill>
                <a:latin typeface="楷体" pitchFamily="49" charset="-122"/>
                <a:ea typeface="楷体" pitchFamily="49" charset="-122"/>
              </a:rPr>
              <a:t>return;</a:t>
            </a:r>
          </a:p>
          <a:p>
            <a:pPr>
              <a:spcAft>
                <a:spcPts val="0"/>
              </a:spcAft>
            </a:pPr>
            <a:r>
              <a:rPr lang="en-US" altLang="zh-CN" sz="2400" dirty="0">
                <a:solidFill>
                  <a:srgbClr val="1E1CE3"/>
                </a:solidFill>
                <a:latin typeface="楷体" pitchFamily="49" charset="-122"/>
                <a:ea typeface="楷体" pitchFamily="49" charset="-122"/>
              </a:rPr>
              <a:t>}</a:t>
            </a:r>
            <a:endParaRPr lang="zh-CN" altLang="en-US" sz="2400" dirty="0">
              <a:solidFill>
                <a:srgbClr val="1E1CE3"/>
              </a:solidFill>
              <a:latin typeface="楷体" pitchFamily="49" charset="-122"/>
              <a:ea typeface="楷体" pitchFamily="49" charset="-122"/>
            </a:endParaRPr>
          </a:p>
        </p:txBody>
      </p:sp>
      <p:sp>
        <p:nvSpPr>
          <p:cNvPr id="8" name="椭圆 7"/>
          <p:cNvSpPr/>
          <p:nvPr/>
        </p:nvSpPr>
        <p:spPr>
          <a:xfrm>
            <a:off x="5167085" y="2394856"/>
            <a:ext cx="217715" cy="29028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130801" y="2692398"/>
            <a:ext cx="820056" cy="42091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24286" y="4572000"/>
            <a:ext cx="210458" cy="254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130800" y="4477662"/>
            <a:ext cx="486229" cy="42091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130800" y="4913091"/>
            <a:ext cx="1182915" cy="42091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9014"/>
            <a:ext cx="7886700" cy="708930"/>
          </a:xfrm>
        </p:spPr>
        <p:txBody>
          <a:bodyPr/>
          <a:lstStyle/>
          <a:p>
            <a:r>
              <a:rPr lang="en-US" altLang="zh-CN" dirty="0"/>
              <a:t>C</a:t>
            </a:r>
            <a:r>
              <a:rPr lang="en-US" altLang="zh-CN" baseline="30000" dirty="0"/>
              <a:t>--</a:t>
            </a:r>
            <a:r>
              <a:rPr lang="zh-CN" altLang="en-US" dirty="0"/>
              <a:t>语言</a:t>
            </a:r>
          </a:p>
        </p:txBody>
      </p:sp>
      <p:sp>
        <p:nvSpPr>
          <p:cNvPr id="3" name="内容占位符 2"/>
          <p:cNvSpPr>
            <a:spLocks noGrp="1"/>
          </p:cNvSpPr>
          <p:nvPr>
            <p:ph idx="1"/>
          </p:nvPr>
        </p:nvSpPr>
        <p:spPr>
          <a:xfrm>
            <a:off x="500617" y="1132116"/>
            <a:ext cx="7308068" cy="5225144"/>
          </a:xfrm>
        </p:spPr>
        <p:txBody>
          <a:bodyPr/>
          <a:lstStyle/>
          <a:p>
            <a:pPr>
              <a:lnSpc>
                <a:spcPct val="110000"/>
              </a:lnSpc>
            </a:pPr>
            <a:r>
              <a:rPr lang="zh-CN" altLang="en-US" sz="2400" dirty="0"/>
              <a:t>类型合法的程序</a:t>
            </a:r>
            <a:endParaRPr lang="en-US" altLang="zh-CN" sz="2400" dirty="0"/>
          </a:p>
          <a:p>
            <a:pPr lvl="1">
              <a:lnSpc>
                <a:spcPct val="110000"/>
              </a:lnSpc>
              <a:spcBef>
                <a:spcPts val="0"/>
              </a:spcBef>
              <a:spcAft>
                <a:spcPts val="0"/>
              </a:spcAft>
              <a:buNone/>
            </a:pPr>
            <a:r>
              <a:rPr lang="en-US" altLang="zh-CN" sz="2200" dirty="0"/>
              <a:t>3+4</a:t>
            </a:r>
          </a:p>
          <a:p>
            <a:pPr lvl="1">
              <a:lnSpc>
                <a:spcPct val="110000"/>
              </a:lnSpc>
              <a:spcBef>
                <a:spcPts val="0"/>
              </a:spcBef>
              <a:buNone/>
            </a:pPr>
            <a:r>
              <a:rPr lang="en-US" altLang="zh-CN" sz="2200" dirty="0"/>
              <a:t>false&amp;&amp;true</a:t>
            </a:r>
          </a:p>
          <a:p>
            <a:pPr>
              <a:lnSpc>
                <a:spcPct val="110000"/>
              </a:lnSpc>
            </a:pPr>
            <a:r>
              <a:rPr lang="zh-CN" altLang="en-US" sz="2400" dirty="0"/>
              <a:t>类型不合法的程序</a:t>
            </a:r>
            <a:endParaRPr lang="en-US" altLang="zh-CN" sz="2400" dirty="0"/>
          </a:p>
          <a:p>
            <a:pPr lvl="1">
              <a:lnSpc>
                <a:spcPct val="110000"/>
              </a:lnSpc>
              <a:spcBef>
                <a:spcPts val="0"/>
              </a:spcBef>
              <a:spcAft>
                <a:spcPts val="0"/>
              </a:spcAft>
              <a:buNone/>
            </a:pPr>
            <a:r>
              <a:rPr lang="en-US" altLang="zh-CN" sz="2200" dirty="0">
                <a:solidFill>
                  <a:srgbClr val="C00000"/>
                </a:solidFill>
              </a:rPr>
              <a:t>3+true</a:t>
            </a:r>
          </a:p>
          <a:p>
            <a:pPr lvl="1">
              <a:lnSpc>
                <a:spcPct val="110000"/>
              </a:lnSpc>
              <a:spcBef>
                <a:spcPts val="0"/>
              </a:spcBef>
              <a:buNone/>
            </a:pPr>
            <a:r>
              <a:rPr lang="en-US" altLang="zh-CN" sz="2200" dirty="0" err="1">
                <a:solidFill>
                  <a:srgbClr val="C00000"/>
                </a:solidFill>
              </a:rPr>
              <a:t>true+false</a:t>
            </a:r>
            <a:endParaRPr lang="en-US" altLang="zh-CN" sz="2200" dirty="0">
              <a:solidFill>
                <a:srgbClr val="C00000"/>
              </a:solidFill>
            </a:endParaRPr>
          </a:p>
          <a:p>
            <a:pPr>
              <a:lnSpc>
                <a:spcPct val="110000"/>
              </a:lnSpc>
            </a:pPr>
            <a:r>
              <a:rPr lang="zh-CN" altLang="en-US" sz="2400" dirty="0"/>
              <a:t>对于这个</a:t>
            </a:r>
            <a:r>
              <a:rPr lang="en-US" altLang="zh-CN" sz="2400" dirty="0"/>
              <a:t>C</a:t>
            </a:r>
            <a:r>
              <a:rPr lang="en-US" altLang="zh-CN" sz="2400" baseline="30000" dirty="0"/>
              <a:t>--</a:t>
            </a:r>
            <a:r>
              <a:rPr lang="zh-CN" altLang="en-US" sz="2400" dirty="0"/>
              <a:t>语言，语义分析器的任务是：</a:t>
            </a:r>
            <a:endParaRPr lang="en-US" altLang="zh-CN" sz="2400" dirty="0"/>
          </a:p>
          <a:p>
            <a:pPr lvl="1">
              <a:lnSpc>
                <a:spcPct val="110000"/>
              </a:lnSpc>
              <a:buFont typeface="Wingdings" pitchFamily="2" charset="2"/>
              <a:buChar char="Ø"/>
            </a:pPr>
            <a:r>
              <a:rPr lang="zh-CN" altLang="en-US" sz="2200" dirty="0"/>
              <a:t>对给定的一个表达式</a:t>
            </a:r>
            <a:r>
              <a:rPr lang="en-US" altLang="zh-CN" sz="2200" dirty="0"/>
              <a:t>e</a:t>
            </a:r>
            <a:r>
              <a:rPr lang="zh-CN" altLang="en-US" sz="2200" dirty="0"/>
              <a:t>，写一个函数</a:t>
            </a:r>
            <a:r>
              <a:rPr lang="en-US" altLang="zh-CN" sz="2200" dirty="0" err="1"/>
              <a:t>typecheck</a:t>
            </a:r>
            <a:r>
              <a:rPr lang="en-US" altLang="zh-CN" sz="2200" dirty="0"/>
              <a:t>(e)</a:t>
            </a:r>
            <a:r>
              <a:rPr lang="zh-CN" altLang="en-US" sz="2200" dirty="0"/>
              <a:t>，返回表达式</a:t>
            </a:r>
            <a:r>
              <a:rPr lang="en-US" altLang="zh-CN" sz="2200" dirty="0"/>
              <a:t>e</a:t>
            </a:r>
            <a:r>
              <a:rPr lang="zh-CN" altLang="en-US" sz="2200" dirty="0"/>
              <a:t>的类型，若类型不合法，则报错。</a:t>
            </a:r>
            <a:endParaRPr lang="en-US" altLang="zh-CN" sz="2200" dirty="0"/>
          </a:p>
          <a:p>
            <a:pPr>
              <a:lnSpc>
                <a:spcPct val="110000"/>
              </a:lnSpc>
            </a:pPr>
            <a:r>
              <a:rPr lang="zh-CN" altLang="en-US" sz="2400" dirty="0">
                <a:solidFill>
                  <a:srgbClr val="FF0000"/>
                </a:solidFill>
              </a:rPr>
              <a:t>附注：</a:t>
            </a:r>
            <a:r>
              <a:rPr lang="en-US" altLang="zh-CN" sz="2400" dirty="0"/>
              <a:t>E</a:t>
            </a:r>
            <a:r>
              <a:rPr lang="zh-CN" altLang="en-US" sz="2400" dirty="0">
                <a:latin typeface="宋体" pitchFamily="2" charset="-122"/>
                <a:ea typeface="宋体" pitchFamily="2" charset="-122"/>
              </a:rPr>
              <a:t>→</a:t>
            </a:r>
            <a:r>
              <a:rPr lang="en-US" altLang="zh-CN" sz="2400" dirty="0"/>
              <a:t>E+E</a:t>
            </a:r>
            <a:r>
              <a:rPr lang="zh-CN" altLang="en-US" sz="2400" dirty="0">
                <a:latin typeface="宋体" pitchFamily="2" charset="-122"/>
                <a:ea typeface="宋体" pitchFamily="2" charset="-122"/>
              </a:rPr>
              <a:t>→</a:t>
            </a:r>
            <a:r>
              <a:rPr lang="en-US" altLang="zh-CN" sz="2400" dirty="0" err="1"/>
              <a:t>E+true</a:t>
            </a:r>
            <a:r>
              <a:rPr lang="zh-CN" altLang="en-US" sz="2400" dirty="0">
                <a:latin typeface="宋体" pitchFamily="2" charset="-122"/>
                <a:ea typeface="宋体" pitchFamily="2" charset="-122"/>
              </a:rPr>
              <a:t>→</a:t>
            </a:r>
            <a:r>
              <a:rPr lang="en-US" altLang="zh-CN" sz="2400" dirty="0"/>
              <a:t>3+true</a:t>
            </a:r>
          </a:p>
          <a:p>
            <a:pPr lvl="1">
              <a:lnSpc>
                <a:spcPct val="110000"/>
              </a:lnSpc>
              <a:buFont typeface="Wingdings" pitchFamily="2" charset="2"/>
              <a:buChar char="Ø"/>
            </a:pPr>
            <a:r>
              <a:rPr lang="zh-CN" altLang="en-US" sz="2200" dirty="0"/>
              <a:t>所以，语法上是合法的，其他句子也都语法合法。</a:t>
            </a:r>
          </a:p>
        </p:txBody>
      </p:sp>
      <p:sp>
        <p:nvSpPr>
          <p:cNvPr id="7" name="灯片编号占位符 6"/>
          <p:cNvSpPr>
            <a:spLocks noGrp="1"/>
          </p:cNvSpPr>
          <p:nvPr>
            <p:ph type="sldNum" sz="quarter" idx="12"/>
          </p:nvPr>
        </p:nvSpPr>
        <p:spPr/>
        <p:txBody>
          <a:bodyPr/>
          <a:lstStyle/>
          <a:p>
            <a:pPr>
              <a:defRPr/>
            </a:pPr>
            <a:fld id="{8465E9D2-AF38-408B-950D-8AFF0F97D13E}" type="slidenum">
              <a:rPr lang="zh-CN" altLang="en-US" smtClean="0"/>
              <a:pPr>
                <a:defRPr/>
              </a:pPr>
              <a:t>42</a:t>
            </a:fld>
            <a:endParaRPr lang="zh-CN" altLang="en-US"/>
          </a:p>
        </p:txBody>
      </p:sp>
      <p:sp>
        <p:nvSpPr>
          <p:cNvPr id="8" name="内容占位符 2"/>
          <p:cNvSpPr txBox="1">
            <a:spLocks/>
          </p:cNvSpPr>
          <p:nvPr/>
        </p:nvSpPr>
        <p:spPr bwMode="auto">
          <a:xfrm>
            <a:off x="7046229" y="667657"/>
            <a:ext cx="1401093" cy="1915886"/>
          </a:xfrm>
          <a:prstGeom prst="rect">
            <a:avLst/>
          </a:prstGeom>
          <a:solidFill>
            <a:schemeClr val="accent2">
              <a:lumMod val="40000"/>
              <a:lumOff val="60000"/>
            </a:schemeClr>
          </a:solidFill>
          <a:ln w="9525">
            <a:noFill/>
            <a:miter lim="800000"/>
            <a:headEnd/>
            <a:tailEnd/>
          </a:ln>
        </p:spPr>
        <p:txBody>
          <a:bodyPr vert="horz" wrap="square" lIns="91440" tIns="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300"/>
              </a:spcAft>
              <a:buClrTx/>
              <a:buSzTx/>
              <a:tabLst/>
              <a:defRPr/>
            </a:pPr>
            <a:r>
              <a:rPr kumimoji="0" lang="en-US" altLang="zh-CN"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E</a:t>
            </a:r>
            <a:r>
              <a:rPr kumimoji="0" lang="zh-CN" altLang="en-US" sz="2200" b="0" i="0" u="none" strike="noStrike" kern="1200" cap="none" spc="0" normalizeH="0" baseline="0" noProof="0" dirty="0">
                <a:ln>
                  <a:noFill/>
                </a:ln>
                <a:solidFill>
                  <a:srgbClr val="1E1CE3"/>
                </a:solidFill>
                <a:effectLst/>
                <a:uLnTx/>
                <a:uFillTx/>
                <a:latin typeface="宋体" pitchFamily="2" charset="-122"/>
                <a:ea typeface="宋体" pitchFamily="2" charset="-122"/>
              </a:rPr>
              <a:t>→</a:t>
            </a:r>
            <a:r>
              <a:rPr kumimoji="0" lang="en-US" altLang="zh-CN"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n</a:t>
            </a:r>
          </a:p>
          <a:p>
            <a:pPr marL="228600" lvl="0" indent="-228600" defTabSz="914400" eaLnBrk="0" hangingPunct="0">
              <a:spcBef>
                <a:spcPts val="0"/>
              </a:spcBef>
              <a:spcAft>
                <a:spcPts val="300"/>
              </a:spcAft>
            </a:pPr>
            <a:r>
              <a:rPr lang="en-US" altLang="zh-CN" sz="2200" dirty="0">
                <a:solidFill>
                  <a:srgbClr val="1E1CE3"/>
                </a:solidFill>
                <a:latin typeface="楷体" pitchFamily="49" charset="-122"/>
                <a:ea typeface="楷体" pitchFamily="49" charset="-122"/>
              </a:rPr>
              <a:t>E</a:t>
            </a:r>
            <a:r>
              <a:rPr lang="zh-CN" altLang="en-US" sz="2200" dirty="0">
                <a:solidFill>
                  <a:srgbClr val="1E1CE3"/>
                </a:solidFill>
                <a:latin typeface="宋体" pitchFamily="2" charset="-122"/>
                <a:ea typeface="宋体" pitchFamily="2" charset="-122"/>
              </a:rPr>
              <a:t>→</a:t>
            </a:r>
            <a:r>
              <a:rPr lang="en-US" altLang="zh-CN" sz="2200" dirty="0">
                <a:solidFill>
                  <a:srgbClr val="1E1CE3"/>
                </a:solidFill>
                <a:latin typeface="楷体" pitchFamily="49" charset="-122"/>
                <a:ea typeface="楷体" pitchFamily="49" charset="-122"/>
              </a:rPr>
              <a:t>true</a:t>
            </a:r>
          </a:p>
          <a:p>
            <a:pPr marL="228600" lvl="0" indent="-228600" defTabSz="914400" eaLnBrk="0" hangingPunct="0">
              <a:spcBef>
                <a:spcPts val="0"/>
              </a:spcBef>
              <a:spcAft>
                <a:spcPts val="300"/>
              </a:spcAft>
            </a:pPr>
            <a:r>
              <a:rPr lang="en-US" altLang="zh-CN" sz="2200" dirty="0">
                <a:solidFill>
                  <a:srgbClr val="1E1CE3"/>
                </a:solidFill>
                <a:latin typeface="楷体" pitchFamily="49" charset="-122"/>
                <a:ea typeface="楷体" pitchFamily="49" charset="-122"/>
              </a:rPr>
              <a:t>E</a:t>
            </a:r>
            <a:r>
              <a:rPr lang="zh-CN" altLang="en-US" sz="2200" dirty="0">
                <a:solidFill>
                  <a:srgbClr val="1E1CE3"/>
                </a:solidFill>
                <a:latin typeface="宋体" pitchFamily="2" charset="-122"/>
                <a:ea typeface="宋体" pitchFamily="2" charset="-122"/>
              </a:rPr>
              <a:t>→</a:t>
            </a:r>
            <a:r>
              <a:rPr kumimoji="0" lang="en-US" altLang="zh-CN"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false</a:t>
            </a:r>
          </a:p>
          <a:p>
            <a:pPr marL="228600" lvl="0" indent="-228600" defTabSz="914400" eaLnBrk="0" hangingPunct="0">
              <a:spcBef>
                <a:spcPts val="0"/>
              </a:spcBef>
              <a:spcAft>
                <a:spcPts val="300"/>
              </a:spcAft>
            </a:pPr>
            <a:r>
              <a:rPr lang="en-US" altLang="zh-CN" sz="2200" dirty="0">
                <a:solidFill>
                  <a:srgbClr val="1E1CE3"/>
                </a:solidFill>
                <a:latin typeface="楷体" pitchFamily="49" charset="-122"/>
                <a:ea typeface="楷体" pitchFamily="49" charset="-122"/>
              </a:rPr>
              <a:t>E</a:t>
            </a:r>
            <a:r>
              <a:rPr lang="zh-CN" altLang="en-US" sz="2200" dirty="0">
                <a:solidFill>
                  <a:srgbClr val="1E1CE3"/>
                </a:solidFill>
                <a:latin typeface="宋体" pitchFamily="2" charset="-122"/>
                <a:ea typeface="宋体" pitchFamily="2" charset="-122"/>
              </a:rPr>
              <a:t>→</a:t>
            </a:r>
            <a:r>
              <a:rPr kumimoji="0" lang="en-US" altLang="zh-CN"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E+E</a:t>
            </a:r>
          </a:p>
          <a:p>
            <a:pPr marL="228600" lvl="0" indent="-228600" defTabSz="914400" eaLnBrk="0" hangingPunct="0">
              <a:spcBef>
                <a:spcPts val="0"/>
              </a:spcBef>
              <a:spcAft>
                <a:spcPts val="300"/>
              </a:spcAft>
            </a:pPr>
            <a:r>
              <a:rPr lang="en-US" altLang="zh-CN" sz="2200" dirty="0">
                <a:solidFill>
                  <a:srgbClr val="1E1CE3"/>
                </a:solidFill>
                <a:latin typeface="楷体" pitchFamily="49" charset="-122"/>
                <a:ea typeface="楷体" pitchFamily="49" charset="-122"/>
              </a:rPr>
              <a:t>E</a:t>
            </a:r>
            <a:r>
              <a:rPr lang="zh-CN" altLang="en-US" sz="2200" dirty="0">
                <a:solidFill>
                  <a:srgbClr val="1E1CE3"/>
                </a:solidFill>
                <a:latin typeface="宋体" pitchFamily="2" charset="-122"/>
                <a:ea typeface="宋体" pitchFamily="2" charset="-122"/>
              </a:rPr>
              <a:t>→</a:t>
            </a:r>
            <a:r>
              <a:rPr lang="en-US" altLang="zh-CN" sz="2200" dirty="0">
                <a:solidFill>
                  <a:srgbClr val="1E1CE3"/>
                </a:solidFill>
                <a:latin typeface="楷体" pitchFamily="49" charset="-122"/>
                <a:ea typeface="楷体" pitchFamily="49" charset="-122"/>
              </a:rPr>
              <a:t>E&amp;&amp;E</a:t>
            </a:r>
            <a:endParaRPr kumimoji="0" lang="zh-CN" altLang="en-US"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blinds(horizontal)">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164" y="205474"/>
            <a:ext cx="6918779" cy="970189"/>
          </a:xfrm>
        </p:spPr>
        <p:txBody>
          <a:bodyPr/>
          <a:lstStyle/>
          <a:p>
            <a:r>
              <a:rPr lang="en-US" altLang="zh-CN" dirty="0"/>
              <a:t>type check</a:t>
            </a:r>
            <a:r>
              <a:rPr lang="zh-CN" altLang="en-US" dirty="0"/>
              <a:t>，语义分析示例</a:t>
            </a:r>
            <a:r>
              <a:rPr lang="en-US" altLang="zh-CN" dirty="0"/>
              <a:t>1</a:t>
            </a:r>
            <a:endParaRPr lang="zh-CN" altLang="en-US" dirty="0"/>
          </a:p>
        </p:txBody>
      </p:sp>
      <p:sp>
        <p:nvSpPr>
          <p:cNvPr id="8" name="内容占位符 2"/>
          <p:cNvSpPr txBox="1">
            <a:spLocks/>
          </p:cNvSpPr>
          <p:nvPr/>
        </p:nvSpPr>
        <p:spPr bwMode="auto">
          <a:xfrm>
            <a:off x="7452621" y="667657"/>
            <a:ext cx="1401093" cy="1915886"/>
          </a:xfrm>
          <a:prstGeom prst="rect">
            <a:avLst/>
          </a:prstGeom>
          <a:solidFill>
            <a:schemeClr val="accent2">
              <a:lumMod val="40000"/>
              <a:lumOff val="60000"/>
            </a:schemeClr>
          </a:solidFill>
          <a:ln w="9525">
            <a:noFill/>
            <a:miter lim="800000"/>
            <a:headEnd/>
            <a:tailEnd/>
          </a:ln>
        </p:spPr>
        <p:txBody>
          <a:bodyPr vert="horz" wrap="square" lIns="91440" tIns="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300"/>
              </a:spcAft>
              <a:buClrTx/>
              <a:buSzTx/>
              <a:tabLst/>
              <a:defRPr/>
            </a:pPr>
            <a:r>
              <a:rPr kumimoji="0" lang="en-US" altLang="zh-CN"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E</a:t>
            </a:r>
            <a:r>
              <a:rPr kumimoji="0" lang="zh-CN" altLang="en-US" sz="2200" b="0" i="0" u="none" strike="noStrike" kern="1200" cap="none" spc="0" normalizeH="0" baseline="0" noProof="0" dirty="0">
                <a:ln>
                  <a:noFill/>
                </a:ln>
                <a:solidFill>
                  <a:srgbClr val="1E1CE3"/>
                </a:solidFill>
                <a:effectLst/>
                <a:uLnTx/>
                <a:uFillTx/>
                <a:latin typeface="宋体" pitchFamily="2" charset="-122"/>
                <a:ea typeface="宋体" pitchFamily="2" charset="-122"/>
              </a:rPr>
              <a:t>→</a:t>
            </a:r>
            <a:r>
              <a:rPr kumimoji="0" lang="en-US" altLang="zh-CN"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n</a:t>
            </a:r>
          </a:p>
          <a:p>
            <a:pPr marL="228600" lvl="0" indent="-228600" defTabSz="914400" eaLnBrk="0" hangingPunct="0">
              <a:spcBef>
                <a:spcPts val="0"/>
              </a:spcBef>
              <a:spcAft>
                <a:spcPts val="300"/>
              </a:spcAft>
            </a:pPr>
            <a:r>
              <a:rPr lang="en-US" altLang="zh-CN" sz="2200" dirty="0">
                <a:solidFill>
                  <a:srgbClr val="1E1CE3"/>
                </a:solidFill>
                <a:latin typeface="楷体" pitchFamily="49" charset="-122"/>
                <a:ea typeface="楷体" pitchFamily="49" charset="-122"/>
              </a:rPr>
              <a:t>E</a:t>
            </a:r>
            <a:r>
              <a:rPr lang="zh-CN" altLang="en-US" sz="2200" dirty="0">
                <a:solidFill>
                  <a:srgbClr val="1E1CE3"/>
                </a:solidFill>
                <a:latin typeface="宋体" pitchFamily="2" charset="-122"/>
                <a:ea typeface="宋体" pitchFamily="2" charset="-122"/>
              </a:rPr>
              <a:t>→</a:t>
            </a:r>
            <a:r>
              <a:rPr lang="en-US" altLang="zh-CN" sz="2200" dirty="0">
                <a:solidFill>
                  <a:srgbClr val="1E1CE3"/>
                </a:solidFill>
                <a:latin typeface="楷体" pitchFamily="49" charset="-122"/>
                <a:ea typeface="楷体" pitchFamily="49" charset="-122"/>
              </a:rPr>
              <a:t>true</a:t>
            </a:r>
          </a:p>
          <a:p>
            <a:pPr marL="228600" lvl="0" indent="-228600" defTabSz="914400" eaLnBrk="0" hangingPunct="0">
              <a:spcBef>
                <a:spcPts val="0"/>
              </a:spcBef>
              <a:spcAft>
                <a:spcPts val="300"/>
              </a:spcAft>
            </a:pPr>
            <a:r>
              <a:rPr lang="en-US" altLang="zh-CN" sz="2200" dirty="0">
                <a:solidFill>
                  <a:srgbClr val="1E1CE3"/>
                </a:solidFill>
                <a:latin typeface="楷体" pitchFamily="49" charset="-122"/>
                <a:ea typeface="楷体" pitchFamily="49" charset="-122"/>
              </a:rPr>
              <a:t>E</a:t>
            </a:r>
            <a:r>
              <a:rPr lang="zh-CN" altLang="en-US" sz="2200" dirty="0">
                <a:solidFill>
                  <a:srgbClr val="1E1CE3"/>
                </a:solidFill>
                <a:latin typeface="宋体" pitchFamily="2" charset="-122"/>
                <a:ea typeface="宋体" pitchFamily="2" charset="-122"/>
              </a:rPr>
              <a:t>→</a:t>
            </a:r>
            <a:r>
              <a:rPr kumimoji="0" lang="en-US" altLang="zh-CN"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false</a:t>
            </a:r>
          </a:p>
          <a:p>
            <a:pPr marL="228600" lvl="0" indent="-228600" defTabSz="914400" eaLnBrk="0" hangingPunct="0">
              <a:spcBef>
                <a:spcPts val="0"/>
              </a:spcBef>
              <a:spcAft>
                <a:spcPts val="300"/>
              </a:spcAft>
            </a:pPr>
            <a:r>
              <a:rPr lang="en-US" altLang="zh-CN" sz="2200" dirty="0">
                <a:solidFill>
                  <a:srgbClr val="1E1CE3"/>
                </a:solidFill>
                <a:latin typeface="楷体" pitchFamily="49" charset="-122"/>
                <a:ea typeface="楷体" pitchFamily="49" charset="-122"/>
              </a:rPr>
              <a:t>E</a:t>
            </a:r>
            <a:r>
              <a:rPr lang="zh-CN" altLang="en-US" sz="2200" dirty="0">
                <a:solidFill>
                  <a:srgbClr val="1E1CE3"/>
                </a:solidFill>
                <a:latin typeface="宋体" pitchFamily="2" charset="-122"/>
                <a:ea typeface="宋体" pitchFamily="2" charset="-122"/>
              </a:rPr>
              <a:t>→</a:t>
            </a:r>
            <a:r>
              <a:rPr kumimoji="0" lang="en-US" altLang="zh-CN"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rPr>
              <a:t>E+E</a:t>
            </a:r>
          </a:p>
          <a:p>
            <a:pPr marL="228600" lvl="0" indent="-228600" defTabSz="914400" eaLnBrk="0" hangingPunct="0">
              <a:spcBef>
                <a:spcPts val="0"/>
              </a:spcBef>
              <a:spcAft>
                <a:spcPts val="300"/>
              </a:spcAft>
            </a:pPr>
            <a:r>
              <a:rPr lang="en-US" altLang="zh-CN" sz="2200" dirty="0">
                <a:solidFill>
                  <a:srgbClr val="1E1CE3"/>
                </a:solidFill>
                <a:latin typeface="楷体" pitchFamily="49" charset="-122"/>
                <a:ea typeface="楷体" pitchFamily="49" charset="-122"/>
              </a:rPr>
              <a:t>E</a:t>
            </a:r>
            <a:r>
              <a:rPr lang="zh-CN" altLang="en-US" sz="2200" dirty="0">
                <a:solidFill>
                  <a:srgbClr val="1E1CE3"/>
                </a:solidFill>
                <a:latin typeface="宋体" pitchFamily="2" charset="-122"/>
                <a:ea typeface="宋体" pitchFamily="2" charset="-122"/>
              </a:rPr>
              <a:t>→</a:t>
            </a:r>
            <a:r>
              <a:rPr lang="en-US" altLang="zh-CN" sz="2200" dirty="0">
                <a:solidFill>
                  <a:srgbClr val="1E1CE3"/>
                </a:solidFill>
                <a:latin typeface="楷体" pitchFamily="49" charset="-122"/>
                <a:ea typeface="楷体" pitchFamily="49" charset="-122"/>
              </a:rPr>
              <a:t>E&amp;&amp;E</a:t>
            </a:r>
            <a:endParaRPr kumimoji="0" lang="zh-CN" altLang="en-US" sz="2200" b="0" i="0" u="none" strike="noStrike" kern="1200" cap="none" spc="0" normalizeH="0" baseline="0" noProof="0" dirty="0">
              <a:ln>
                <a:noFill/>
              </a:ln>
              <a:solidFill>
                <a:srgbClr val="1E1CE3"/>
              </a:solidFill>
              <a:effectLst/>
              <a:uLnTx/>
              <a:uFillTx/>
              <a:latin typeface="楷体" pitchFamily="49" charset="-122"/>
              <a:ea typeface="楷体" pitchFamily="49" charset="-122"/>
              <a:cs typeface="+mn-cs"/>
            </a:endParaRPr>
          </a:p>
        </p:txBody>
      </p:sp>
      <p:sp>
        <p:nvSpPr>
          <p:cNvPr id="7" name="灯片编号占位符 6"/>
          <p:cNvSpPr>
            <a:spLocks noGrp="1"/>
          </p:cNvSpPr>
          <p:nvPr>
            <p:ph type="sldNum" sz="quarter" idx="12"/>
          </p:nvPr>
        </p:nvSpPr>
        <p:spPr/>
        <p:txBody>
          <a:bodyPr/>
          <a:lstStyle/>
          <a:p>
            <a:pPr>
              <a:defRPr/>
            </a:pPr>
            <a:fld id="{8465E9D2-AF38-408B-950D-8AFF0F97D13E}" type="slidenum">
              <a:rPr lang="zh-CN" altLang="en-US" smtClean="0"/>
              <a:pPr>
                <a:defRPr/>
              </a:pPr>
              <a:t>43</a:t>
            </a:fld>
            <a:endParaRPr lang="zh-CN" altLang="en-US"/>
          </a:p>
        </p:txBody>
      </p:sp>
      <p:sp>
        <p:nvSpPr>
          <p:cNvPr id="6" name="内容占位符 2"/>
          <p:cNvSpPr>
            <a:spLocks noGrp="1"/>
          </p:cNvSpPr>
          <p:nvPr>
            <p:ph idx="1"/>
          </p:nvPr>
        </p:nvSpPr>
        <p:spPr>
          <a:xfrm>
            <a:off x="348342" y="1436914"/>
            <a:ext cx="6371771" cy="4688115"/>
          </a:xfrm>
        </p:spPr>
        <p:txBody>
          <a:bodyPr/>
          <a:lstStyle/>
          <a:p>
            <a:pPr>
              <a:spcBef>
                <a:spcPts val="0"/>
              </a:spcBef>
              <a:spcAft>
                <a:spcPts val="300"/>
              </a:spcAft>
              <a:buNone/>
            </a:pPr>
            <a:r>
              <a:rPr lang="en-US" altLang="zh-CN" sz="2200" dirty="0" err="1"/>
              <a:t>enum</a:t>
            </a:r>
            <a:r>
              <a:rPr lang="en-US" altLang="zh-CN" sz="2200" dirty="0"/>
              <a:t> type{INT,BOOL};</a:t>
            </a:r>
          </a:p>
          <a:p>
            <a:pPr>
              <a:spcBef>
                <a:spcPts val="0"/>
              </a:spcBef>
              <a:spcAft>
                <a:spcPts val="300"/>
              </a:spcAft>
              <a:buNone/>
            </a:pPr>
            <a:r>
              <a:rPr lang="en-US" altLang="zh-CN" sz="2200" dirty="0" err="1"/>
              <a:t>enum</a:t>
            </a:r>
            <a:r>
              <a:rPr lang="en-US" altLang="zh-CN" sz="2200" dirty="0"/>
              <a:t> type </a:t>
            </a:r>
            <a:r>
              <a:rPr lang="en-US" altLang="zh-CN" sz="2200" dirty="0" err="1"/>
              <a:t>check_exp</a:t>
            </a:r>
            <a:r>
              <a:rPr lang="en-US" altLang="zh-CN" sz="2200" dirty="0"/>
              <a:t>(</a:t>
            </a:r>
            <a:r>
              <a:rPr lang="en-US" altLang="zh-CN" sz="2200" dirty="0" err="1"/>
              <a:t>Exp_t</a:t>
            </a:r>
            <a:r>
              <a:rPr lang="en-US" altLang="zh-CN" sz="2200" dirty="0"/>
              <a:t> e)</a:t>
            </a:r>
          </a:p>
          <a:p>
            <a:pPr>
              <a:spcBef>
                <a:spcPts val="0"/>
              </a:spcBef>
              <a:spcAft>
                <a:spcPts val="300"/>
              </a:spcAft>
              <a:buNone/>
            </a:pPr>
            <a:r>
              <a:rPr lang="en-US" altLang="zh-CN" sz="2200" dirty="0"/>
              <a:t>switch(e-&gt;kind)</a:t>
            </a:r>
          </a:p>
          <a:p>
            <a:pPr lvl="1">
              <a:spcBef>
                <a:spcPts val="0"/>
              </a:spcBef>
              <a:spcAft>
                <a:spcPts val="300"/>
              </a:spcAft>
              <a:buNone/>
            </a:pPr>
            <a:r>
              <a:rPr lang="en-US" altLang="zh-CN" sz="2200" dirty="0"/>
              <a:t>case </a:t>
            </a:r>
            <a:r>
              <a:rPr lang="en-US" altLang="zh-CN" sz="2200" dirty="0" err="1"/>
              <a:t>EXP_INT:return</a:t>
            </a:r>
            <a:r>
              <a:rPr lang="en-US" altLang="zh-CN" sz="2200" dirty="0"/>
              <a:t> INT;</a:t>
            </a:r>
          </a:p>
          <a:p>
            <a:pPr lvl="1">
              <a:spcBef>
                <a:spcPts val="0"/>
              </a:spcBef>
              <a:spcAft>
                <a:spcPts val="300"/>
              </a:spcAft>
              <a:buNone/>
            </a:pPr>
            <a:r>
              <a:rPr lang="en-US" altLang="zh-CN" sz="2200" dirty="0"/>
              <a:t>case </a:t>
            </a:r>
            <a:r>
              <a:rPr lang="en-US" altLang="zh-CN" sz="2200" dirty="0" err="1"/>
              <a:t>EXP_TRUE:return</a:t>
            </a:r>
            <a:r>
              <a:rPr lang="en-US" altLang="zh-CN" sz="2200" dirty="0"/>
              <a:t> BOOL;</a:t>
            </a:r>
          </a:p>
          <a:p>
            <a:pPr lvl="1">
              <a:spcBef>
                <a:spcPts val="0"/>
              </a:spcBef>
              <a:spcAft>
                <a:spcPts val="300"/>
              </a:spcAft>
              <a:buNone/>
            </a:pPr>
            <a:r>
              <a:rPr lang="en-US" altLang="zh-CN" sz="2200" dirty="0"/>
              <a:t>case </a:t>
            </a:r>
            <a:r>
              <a:rPr lang="en-US" altLang="zh-CN" sz="2200" dirty="0" err="1"/>
              <a:t>EXP_FALSE:return</a:t>
            </a:r>
            <a:r>
              <a:rPr lang="en-US" altLang="zh-CN" sz="2200" dirty="0"/>
              <a:t> BOOL;</a:t>
            </a:r>
          </a:p>
          <a:p>
            <a:pPr lvl="1">
              <a:spcBef>
                <a:spcPts val="0"/>
              </a:spcBef>
              <a:spcAft>
                <a:spcPts val="300"/>
              </a:spcAft>
              <a:buNone/>
            </a:pPr>
            <a:r>
              <a:rPr lang="en-US" altLang="zh-CN" sz="2200" dirty="0"/>
              <a:t>case EXP_ADD:t1=</a:t>
            </a:r>
            <a:r>
              <a:rPr lang="en-US" altLang="zh-CN" sz="2200" dirty="0" err="1"/>
              <a:t>check_exp</a:t>
            </a:r>
            <a:r>
              <a:rPr lang="en-US" altLang="zh-CN" sz="2200" dirty="0"/>
              <a:t>(e-&gt;left);</a:t>
            </a:r>
          </a:p>
          <a:p>
            <a:pPr lvl="1">
              <a:spcBef>
                <a:spcPts val="0"/>
              </a:spcBef>
              <a:spcAft>
                <a:spcPts val="300"/>
              </a:spcAft>
              <a:buNone/>
            </a:pPr>
            <a:r>
              <a:rPr lang="en-US" altLang="zh-CN" sz="2200" dirty="0"/>
              <a:t>             t2=</a:t>
            </a:r>
            <a:r>
              <a:rPr lang="en-US" altLang="zh-CN" sz="2200" dirty="0" err="1"/>
              <a:t>check_exp</a:t>
            </a:r>
            <a:r>
              <a:rPr lang="en-US" altLang="zh-CN" sz="2200" dirty="0"/>
              <a:t>(e-&gt;right);</a:t>
            </a:r>
          </a:p>
          <a:p>
            <a:pPr lvl="1">
              <a:spcBef>
                <a:spcPts val="0"/>
              </a:spcBef>
              <a:spcAft>
                <a:spcPts val="300"/>
              </a:spcAft>
              <a:buNone/>
            </a:pPr>
            <a:r>
              <a:rPr lang="en-US" altLang="zh-CN" sz="2200" dirty="0"/>
              <a:t>             if(</a:t>
            </a:r>
            <a:r>
              <a:rPr lang="en-US" altLang="zh-CN" sz="2200" dirty="0">
                <a:solidFill>
                  <a:srgbClr val="FF0000"/>
                </a:solidFill>
              </a:rPr>
              <a:t>t1!=INT)||t2!=INT</a:t>
            </a:r>
            <a:r>
              <a:rPr lang="en-US" altLang="zh-CN" sz="2200" dirty="0"/>
              <a:t>)</a:t>
            </a:r>
          </a:p>
          <a:p>
            <a:pPr lvl="1">
              <a:spcBef>
                <a:spcPts val="0"/>
              </a:spcBef>
              <a:spcAft>
                <a:spcPts val="300"/>
              </a:spcAft>
              <a:buNone/>
            </a:pPr>
            <a:r>
              <a:rPr lang="en-US" altLang="zh-CN" sz="2200" dirty="0"/>
              <a:t>               error(“type mismatch”);</a:t>
            </a:r>
          </a:p>
          <a:p>
            <a:pPr lvl="1">
              <a:spcBef>
                <a:spcPts val="0"/>
              </a:spcBef>
              <a:spcAft>
                <a:spcPts val="300"/>
              </a:spcAft>
              <a:buNone/>
            </a:pPr>
            <a:r>
              <a:rPr lang="en-US" altLang="zh-CN" sz="2200" dirty="0"/>
              <a:t>             else return INT;</a:t>
            </a:r>
          </a:p>
          <a:p>
            <a:pPr lvl="1">
              <a:spcBef>
                <a:spcPts val="0"/>
              </a:spcBef>
              <a:spcAft>
                <a:spcPts val="300"/>
              </a:spcAft>
              <a:buNone/>
            </a:pPr>
            <a:r>
              <a:rPr lang="en-US" altLang="zh-CN" sz="2200" dirty="0"/>
              <a:t>case EXP_AND:...</a:t>
            </a:r>
            <a:endParaRPr lang="zh-CN" altLang="en-US" sz="2200" dirty="0"/>
          </a:p>
        </p:txBody>
      </p:sp>
      <p:grpSp>
        <p:nvGrpSpPr>
          <p:cNvPr id="9" name="组合 8"/>
          <p:cNvGrpSpPr/>
          <p:nvPr/>
        </p:nvGrpSpPr>
        <p:grpSpPr>
          <a:xfrm>
            <a:off x="5287395" y="2304235"/>
            <a:ext cx="2176071" cy="1195465"/>
            <a:chOff x="5998564" y="2173574"/>
            <a:chExt cx="2176071" cy="1195465"/>
          </a:xfrm>
        </p:grpSpPr>
        <p:sp>
          <p:nvSpPr>
            <p:cNvPr id="10" name="椭圆 9"/>
            <p:cNvSpPr/>
            <p:nvPr/>
          </p:nvSpPr>
          <p:spPr>
            <a:xfrm>
              <a:off x="6835515" y="2173574"/>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latin typeface="楷体" pitchFamily="49" charset="-122"/>
                  <a:ea typeface="楷体" pitchFamily="49" charset="-122"/>
                </a:rPr>
                <a:t>+</a:t>
              </a:r>
              <a:endParaRPr lang="zh-CN" altLang="en-US" sz="2800" dirty="0">
                <a:solidFill>
                  <a:schemeClr val="tx1">
                    <a:lumMod val="95000"/>
                    <a:lumOff val="5000"/>
                  </a:schemeClr>
                </a:solidFill>
                <a:latin typeface="楷体" pitchFamily="49" charset="-122"/>
                <a:ea typeface="楷体" pitchFamily="49" charset="-122"/>
              </a:endParaRPr>
            </a:p>
          </p:txBody>
        </p:sp>
        <p:sp>
          <p:nvSpPr>
            <p:cNvPr id="11" name="椭圆 10"/>
            <p:cNvSpPr/>
            <p:nvPr/>
          </p:nvSpPr>
          <p:spPr>
            <a:xfrm>
              <a:off x="5998564" y="3039256"/>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lumMod val="95000"/>
                      <a:lumOff val="5000"/>
                    </a:schemeClr>
                  </a:solidFill>
                  <a:latin typeface="楷体" pitchFamily="49" charset="-122"/>
                  <a:ea typeface="楷体" pitchFamily="49" charset="-122"/>
                </a:rPr>
                <a:t>3</a:t>
              </a:r>
              <a:endParaRPr lang="zh-CN" altLang="en-US" sz="2200" dirty="0">
                <a:solidFill>
                  <a:schemeClr val="tx1">
                    <a:lumMod val="95000"/>
                    <a:lumOff val="5000"/>
                  </a:schemeClr>
                </a:solidFill>
                <a:latin typeface="楷体" pitchFamily="49" charset="-122"/>
                <a:ea typeface="楷体" pitchFamily="49" charset="-122"/>
              </a:endParaRPr>
            </a:p>
          </p:txBody>
        </p:sp>
        <p:sp>
          <p:nvSpPr>
            <p:cNvPr id="12" name="椭圆 11"/>
            <p:cNvSpPr/>
            <p:nvPr/>
          </p:nvSpPr>
          <p:spPr>
            <a:xfrm>
              <a:off x="7679960" y="3039256"/>
              <a:ext cx="494675" cy="329783"/>
            </a:xfrm>
            <a:prstGeom prst="ellipse">
              <a:avLst/>
            </a:prstGeom>
            <a:noFill/>
            <a:ln w="2413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lumMod val="95000"/>
                      <a:lumOff val="5000"/>
                    </a:schemeClr>
                  </a:solidFill>
                  <a:latin typeface="楷体" pitchFamily="49" charset="-122"/>
                  <a:ea typeface="楷体" pitchFamily="49" charset="-122"/>
                </a:rPr>
                <a:t>4</a:t>
              </a:r>
              <a:endParaRPr lang="zh-CN" altLang="en-US" sz="2200" dirty="0">
                <a:solidFill>
                  <a:schemeClr val="tx1">
                    <a:lumMod val="95000"/>
                    <a:lumOff val="5000"/>
                  </a:schemeClr>
                </a:solidFill>
                <a:latin typeface="楷体" pitchFamily="49" charset="-122"/>
                <a:ea typeface="楷体" pitchFamily="49" charset="-122"/>
              </a:endParaRPr>
            </a:p>
          </p:txBody>
        </p:sp>
        <p:cxnSp>
          <p:nvCxnSpPr>
            <p:cNvPr id="13" name="直接连接符 12"/>
            <p:cNvCxnSpPr/>
            <p:nvPr/>
          </p:nvCxnSpPr>
          <p:spPr>
            <a:xfrm flipH="1">
              <a:off x="6230912" y="2503357"/>
              <a:ext cx="836951" cy="542145"/>
            </a:xfrm>
            <a:prstGeom prst="line">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097843" y="2503357"/>
              <a:ext cx="844445" cy="535899"/>
            </a:xfrm>
            <a:prstGeom prst="line">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123728" y="5013176"/>
            <a:ext cx="5206091" cy="883147"/>
          </a:xfrm>
        </p:spPr>
        <p:txBody>
          <a:bodyPr/>
          <a:lstStyle/>
          <a:p>
            <a:pPr eaLnBrk="1" hangingPunct="1"/>
            <a:r>
              <a:rPr lang="en-US" altLang="zh-CN" sz="4000" dirty="0">
                <a:latin typeface="Comic Sans MS" pitchFamily="66" charset="0"/>
                <a:ea typeface="华文楷体" pitchFamily="2" charset="-122"/>
              </a:rPr>
              <a:t>To be continued...</a:t>
            </a:r>
            <a:endParaRPr lang="zh-CN" altLang="en-US" sz="4000" dirty="0">
              <a:solidFill>
                <a:srgbClr val="1E1CE3"/>
              </a:solidFill>
              <a:latin typeface="Comic Sans MS" pitchFamily="66" charset="0"/>
              <a:ea typeface="华文楷体" pitchFamily="2" charset="-122"/>
            </a:endParaRPr>
          </a:p>
        </p:txBody>
      </p:sp>
      <p:pic>
        <p:nvPicPr>
          <p:cNvPr id="3" name="图片 2">
            <a:extLst>
              <a:ext uri="{FF2B5EF4-FFF2-40B4-BE49-F238E27FC236}">
                <a16:creationId xmlns:a16="http://schemas.microsoft.com/office/drawing/2014/main" id="{A3145170-813E-290A-0AA7-2F0C40C43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764704"/>
            <a:ext cx="5867400" cy="3876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9614" y="3929114"/>
            <a:ext cx="5872521" cy="2377538"/>
            <a:chOff x="229614" y="3929114"/>
            <a:chExt cx="5872521" cy="2377538"/>
          </a:xfrm>
        </p:grpSpPr>
        <p:graphicFrame>
          <p:nvGraphicFramePr>
            <p:cNvPr id="10" name="内容占位符 6"/>
            <p:cNvGraphicFramePr>
              <a:graphicFrameLocks/>
            </p:cNvGraphicFramePr>
            <p:nvPr/>
          </p:nvGraphicFramePr>
          <p:xfrm>
            <a:off x="229614" y="3929212"/>
            <a:ext cx="1618938" cy="2377440"/>
          </p:xfrm>
          <a:graphic>
            <a:graphicData uri="http://schemas.openxmlformats.org/drawingml/2006/table">
              <a:tbl>
                <a:tblPr firstRow="1" bandRow="1">
                  <a:tableStyleId>{93296810-A885-4BE3-A3E7-6D5BEEA58F35}</a:tableStyleId>
                </a:tblPr>
                <a:tblGrid>
                  <a:gridCol w="1618938">
                    <a:extLst>
                      <a:ext uri="{9D8B030D-6E8A-4147-A177-3AD203B41FA5}">
                        <a16:colId xmlns:a16="http://schemas.microsoft.com/office/drawing/2014/main" val="20000"/>
                      </a:ext>
                    </a:extLst>
                  </a:gridCol>
                </a:tblGrid>
                <a:tr h="370840">
                  <a:tc>
                    <a:txBody>
                      <a:bodyPr/>
                      <a:lstStyle/>
                      <a:p>
                        <a:pPr algn="ctr"/>
                        <a:r>
                          <a:rPr lang="en-US" altLang="zh-CN" sz="2000" dirty="0">
                            <a:latin typeface="楷体" pitchFamily="49" charset="-122"/>
                            <a:ea typeface="楷体" pitchFamily="49" charset="-122"/>
                          </a:rPr>
                          <a:t>&lt;</a:t>
                        </a:r>
                        <a:r>
                          <a:rPr lang="zh-CN" altLang="en-US" sz="2000" dirty="0">
                            <a:latin typeface="楷体" pitchFamily="49" charset="-122"/>
                            <a:ea typeface="楷体" pitchFamily="49" charset="-122"/>
                          </a:rPr>
                          <a:t>符</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值</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态</a:t>
                        </a:r>
                        <a:r>
                          <a:rPr lang="en-US" altLang="zh-CN" sz="2000" dirty="0">
                            <a:latin typeface="楷体" pitchFamily="49" charset="-122"/>
                            <a:ea typeface="楷体" pitchFamily="49" charset="-122"/>
                          </a:rPr>
                          <a:t>&gt;</a:t>
                        </a:r>
                        <a:endParaRPr lang="zh-CN" altLang="en-US" sz="2000" dirty="0">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endParaRPr lang="zh-CN" altLang="en-US" sz="2000" dirty="0"/>
                      </a:p>
                    </a:txBody>
                    <a:tcPr/>
                  </a:tc>
                  <a:extLst>
                    <a:ext uri="{0D108BD9-81ED-4DB2-BD59-A6C34878D82A}">
                      <a16:rowId xmlns:a16="http://schemas.microsoft.com/office/drawing/2014/main" val="10002"/>
                    </a:ext>
                  </a:extLst>
                </a:tr>
                <a:tr h="370840">
                  <a:tc>
                    <a:txBody>
                      <a:bodyPr/>
                      <a:lstStyle/>
                      <a:p>
                        <a:pPr algn="ct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&lt;</a:t>
                        </a:r>
                        <a:r>
                          <a:rPr lang="en-US" altLang="zh-CN" sz="2000" dirty="0">
                            <a:solidFill>
                              <a:srgbClr val="FF0000"/>
                            </a:solidFill>
                          </a:rPr>
                          <a:t>7</a:t>
                        </a:r>
                        <a:r>
                          <a:rPr lang="zh-CN" altLang="en-US" sz="2000" dirty="0"/>
                          <a:t>，</a:t>
                        </a:r>
                        <a:r>
                          <a:rPr lang="en-US" altLang="zh-CN" sz="2000" dirty="0"/>
                          <a:t>7</a:t>
                        </a:r>
                        <a:r>
                          <a:rPr lang="zh-CN" altLang="en-US" sz="2000" dirty="0"/>
                          <a:t>，</a:t>
                        </a:r>
                        <a:r>
                          <a:rPr lang="en-US" altLang="zh-CN" sz="2000" dirty="0"/>
                          <a:t>1&gt;</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0&gt;</a:t>
                        </a:r>
                        <a:endParaRPr lang="zh-CN" altLang="en-US" sz="2000" dirty="0"/>
                      </a:p>
                    </a:txBody>
                    <a:tcPr/>
                  </a:tc>
                  <a:extLst>
                    <a:ext uri="{0D108BD9-81ED-4DB2-BD59-A6C34878D82A}">
                      <a16:rowId xmlns:a16="http://schemas.microsoft.com/office/drawing/2014/main" val="10005"/>
                    </a:ext>
                  </a:extLst>
                </a:tr>
              </a:tbl>
            </a:graphicData>
          </a:graphic>
        </p:graphicFrame>
        <p:graphicFrame>
          <p:nvGraphicFramePr>
            <p:cNvPr id="11" name="内容占位符 6"/>
            <p:cNvGraphicFramePr>
              <a:graphicFrameLocks/>
            </p:cNvGraphicFramePr>
            <p:nvPr/>
          </p:nvGraphicFramePr>
          <p:xfrm>
            <a:off x="2195824" y="3929212"/>
            <a:ext cx="1706380" cy="2377440"/>
          </p:xfrm>
          <a:graphic>
            <a:graphicData uri="http://schemas.openxmlformats.org/drawingml/2006/table">
              <a:tbl>
                <a:tblPr firstRow="1" bandRow="1">
                  <a:tableStyleId>{93296810-A885-4BE3-A3E7-6D5BEEA58F35}</a:tableStyleId>
                </a:tblPr>
                <a:tblGrid>
                  <a:gridCol w="1706380">
                    <a:extLst>
                      <a:ext uri="{9D8B030D-6E8A-4147-A177-3AD203B41FA5}">
                        <a16:colId xmlns:a16="http://schemas.microsoft.com/office/drawing/2014/main" val="20000"/>
                      </a:ext>
                    </a:extLst>
                  </a:gridCol>
                </a:tblGrid>
                <a:tr h="370840">
                  <a:tc>
                    <a:txBody>
                      <a:bodyPr/>
                      <a:lstStyle/>
                      <a:p>
                        <a:pPr algn="ctr"/>
                        <a:endParaRPr lang="zh-CN" altLang="en-US" sz="2000" dirty="0"/>
                      </a:p>
                    </a:txBody>
                    <a:tcPr/>
                  </a:tc>
                  <a:extLst>
                    <a:ext uri="{0D108BD9-81ED-4DB2-BD59-A6C34878D82A}">
                      <a16:rowId xmlns:a16="http://schemas.microsoft.com/office/drawing/2014/main" val="10000"/>
                    </a:ext>
                  </a:extLst>
                </a:tr>
                <a:tr h="370840">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r>
                          <a:rPr lang="en-US" altLang="zh-CN" sz="2000" dirty="0"/>
                          <a:t>&lt;</a:t>
                        </a:r>
                        <a:r>
                          <a:rPr lang="en-US" altLang="zh-CN" sz="2000" dirty="0">
                            <a:solidFill>
                              <a:srgbClr val="FF0000"/>
                            </a:solidFill>
                          </a:rPr>
                          <a:t>8</a:t>
                        </a:r>
                        <a:r>
                          <a:rPr lang="zh-CN" altLang="en-US" sz="2000" dirty="0"/>
                          <a:t>，</a:t>
                        </a:r>
                        <a:r>
                          <a:rPr lang="en-US" altLang="zh-CN" sz="2000" dirty="0"/>
                          <a:t>8</a:t>
                        </a:r>
                        <a:r>
                          <a:rPr lang="zh-CN" altLang="en-US" sz="2000" dirty="0"/>
                          <a:t>，</a:t>
                        </a:r>
                        <a:r>
                          <a:rPr lang="en-US" altLang="zh-CN" sz="2000" dirty="0"/>
                          <a:t>1&gt;</a:t>
                        </a:r>
                        <a:endParaRPr lang="zh-CN" altLang="en-US" sz="2000" dirty="0"/>
                      </a:p>
                    </a:txBody>
                    <a:tcPr/>
                  </a:tc>
                  <a:extLst>
                    <a:ext uri="{0D108BD9-81ED-4DB2-BD59-A6C34878D82A}">
                      <a16:rowId xmlns:a16="http://schemas.microsoft.com/office/drawing/2014/main" val="10002"/>
                    </a:ext>
                  </a:extLst>
                </a:tr>
                <a:tr h="370840">
                  <a:tc>
                    <a:txBody>
                      <a:bodyPr/>
                      <a:lstStyle/>
                      <a:p>
                        <a:pPr algn="ctr"/>
                        <a:r>
                          <a:rPr lang="en-US" altLang="zh-CN" sz="2000" dirty="0"/>
                          <a:t>&lt;</a:t>
                        </a:r>
                        <a:r>
                          <a:rPr lang="en-US" altLang="zh-CN" sz="2000" dirty="0">
                            <a:solidFill>
                              <a:srgbClr val="FF0000"/>
                            </a:solidFill>
                          </a:rPr>
                          <a:t>+</a:t>
                        </a:r>
                        <a:r>
                          <a:rPr lang="zh-CN" altLang="en-US" sz="2000" dirty="0"/>
                          <a:t>，</a:t>
                        </a:r>
                        <a:r>
                          <a:rPr lang="en-US" altLang="zh-CN" sz="2000" dirty="0">
                            <a:solidFill>
                              <a:schemeClr val="tx1"/>
                            </a:solidFill>
                          </a:rPr>
                          <a:t>+</a:t>
                        </a:r>
                        <a:r>
                          <a:rPr lang="zh-CN" altLang="en-US" sz="2000" dirty="0"/>
                          <a:t>，</a:t>
                        </a:r>
                        <a:r>
                          <a:rPr lang="en-US" altLang="zh-CN" sz="2000" dirty="0"/>
                          <a:t>3&gt;</a:t>
                        </a: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&lt;E</a:t>
                        </a:r>
                        <a:r>
                          <a:rPr lang="zh-CN" altLang="en-US" sz="2000" dirty="0"/>
                          <a:t>，</a:t>
                        </a:r>
                        <a:r>
                          <a:rPr lang="en-US" altLang="zh-CN" sz="2000" dirty="0"/>
                          <a:t>7</a:t>
                        </a:r>
                        <a:r>
                          <a:rPr lang="zh-CN" altLang="en-US" sz="2000" dirty="0"/>
                          <a:t>，</a:t>
                        </a:r>
                        <a:r>
                          <a:rPr lang="en-US" altLang="zh-CN" sz="2000" dirty="0"/>
                          <a:t>2&gt;</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0&gt;</a:t>
                        </a:r>
                        <a:endParaRPr lang="zh-CN" altLang="en-US" sz="2000" dirty="0"/>
                      </a:p>
                    </a:txBody>
                    <a:tcPr/>
                  </a:tc>
                  <a:extLst>
                    <a:ext uri="{0D108BD9-81ED-4DB2-BD59-A6C34878D82A}">
                      <a16:rowId xmlns:a16="http://schemas.microsoft.com/office/drawing/2014/main" val="10005"/>
                    </a:ext>
                  </a:extLst>
                </a:tr>
              </a:tbl>
            </a:graphicData>
          </a:graphic>
        </p:graphicFrame>
        <p:graphicFrame>
          <p:nvGraphicFramePr>
            <p:cNvPr id="12" name="内容占位符 6"/>
            <p:cNvGraphicFramePr>
              <a:graphicFrameLocks/>
            </p:cNvGraphicFramePr>
            <p:nvPr/>
          </p:nvGraphicFramePr>
          <p:xfrm>
            <a:off x="4398253" y="3929114"/>
            <a:ext cx="1703882" cy="2377440"/>
          </p:xfrm>
          <a:graphic>
            <a:graphicData uri="http://schemas.openxmlformats.org/drawingml/2006/table">
              <a:tbl>
                <a:tblPr firstRow="1" bandRow="1">
                  <a:tableStyleId>{93296810-A885-4BE3-A3E7-6D5BEEA58F35}</a:tableStyleId>
                </a:tblPr>
                <a:tblGrid>
                  <a:gridCol w="1703882">
                    <a:extLst>
                      <a:ext uri="{9D8B030D-6E8A-4147-A177-3AD203B41FA5}">
                        <a16:colId xmlns:a16="http://schemas.microsoft.com/office/drawing/2014/main" val="20000"/>
                      </a:ext>
                    </a:extLst>
                  </a:gridCol>
                </a:tblGrid>
                <a:tr h="370840">
                  <a:tc>
                    <a:txBody>
                      <a:bodyPr/>
                      <a:lstStyle/>
                      <a:p>
                        <a:pPr algn="ctr"/>
                        <a:endParaRPr lang="zh-CN" altLang="en-US" sz="2000" dirty="0"/>
                      </a:p>
                    </a:txBody>
                    <a:tcPr/>
                  </a:tc>
                  <a:extLst>
                    <a:ext uri="{0D108BD9-81ED-4DB2-BD59-A6C34878D82A}">
                      <a16:rowId xmlns:a16="http://schemas.microsoft.com/office/drawing/2014/main" val="10000"/>
                    </a:ext>
                  </a:extLst>
                </a:tr>
                <a:tr h="370840">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r>
                          <a:rPr lang="en-US" altLang="zh-CN" sz="2000" dirty="0"/>
                          <a:t>&lt;E</a:t>
                        </a:r>
                        <a:r>
                          <a:rPr lang="zh-CN" altLang="en-US" sz="2000" dirty="0"/>
                          <a:t>，</a:t>
                        </a:r>
                        <a:r>
                          <a:rPr lang="en-US" altLang="zh-CN" sz="2000" dirty="0"/>
                          <a:t>8</a:t>
                        </a:r>
                        <a:r>
                          <a:rPr lang="zh-CN" altLang="en-US" sz="2000" dirty="0"/>
                          <a:t>，</a:t>
                        </a:r>
                        <a:r>
                          <a:rPr lang="en-US" altLang="zh-CN" sz="2000" dirty="0"/>
                          <a:t>4&gt;</a:t>
                        </a:r>
                        <a:endParaRPr lang="zh-CN" altLang="en-US" sz="2000" dirty="0"/>
                      </a:p>
                    </a:txBody>
                    <a:tcPr/>
                  </a:tc>
                  <a:extLst>
                    <a:ext uri="{0D108BD9-81ED-4DB2-BD59-A6C34878D82A}">
                      <a16:rowId xmlns:a16="http://schemas.microsoft.com/office/drawing/2014/main" val="10002"/>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3&gt;</a:t>
                        </a: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&lt;E</a:t>
                        </a:r>
                        <a:r>
                          <a:rPr lang="zh-CN" altLang="en-US" sz="2000" dirty="0"/>
                          <a:t>，</a:t>
                        </a:r>
                        <a:r>
                          <a:rPr lang="en-US" altLang="zh-CN" sz="2000" dirty="0"/>
                          <a:t>7</a:t>
                        </a:r>
                        <a:r>
                          <a:rPr lang="zh-CN" altLang="en-US" sz="2000" dirty="0"/>
                          <a:t>，</a:t>
                        </a:r>
                        <a:r>
                          <a:rPr lang="en-US" altLang="zh-CN" sz="2000" dirty="0"/>
                          <a:t>2&gt;</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0&gt;</a:t>
                        </a:r>
                        <a:endParaRPr lang="zh-CN" altLang="en-US" sz="2000" dirty="0"/>
                      </a:p>
                    </a:txBody>
                    <a:tcPr/>
                  </a:tc>
                  <a:extLst>
                    <a:ext uri="{0D108BD9-81ED-4DB2-BD59-A6C34878D82A}">
                      <a16:rowId xmlns:a16="http://schemas.microsoft.com/office/drawing/2014/main" val="10005"/>
                    </a:ext>
                  </a:extLst>
                </a:tr>
              </a:tbl>
            </a:graphicData>
          </a:graphic>
        </p:graphicFrame>
      </p:grpSp>
      <p:sp>
        <p:nvSpPr>
          <p:cNvPr id="2" name="标题 1"/>
          <p:cNvSpPr>
            <a:spLocks noGrp="1"/>
          </p:cNvSpPr>
          <p:nvPr>
            <p:ph type="title"/>
          </p:nvPr>
        </p:nvSpPr>
        <p:spPr>
          <a:xfrm>
            <a:off x="628650" y="38678"/>
            <a:ext cx="7886700" cy="710834"/>
          </a:xfrm>
        </p:spPr>
        <p:txBody>
          <a:bodyPr/>
          <a:lstStyle/>
          <a:p>
            <a:r>
              <a:rPr lang="zh-CN" altLang="en-US" sz="3200" dirty="0">
                <a:solidFill>
                  <a:srgbClr val="FF0000"/>
                </a:solidFill>
              </a:rPr>
              <a:t>例：</a:t>
            </a:r>
            <a:r>
              <a:rPr lang="en-US" altLang="zh-CN" sz="3200" dirty="0"/>
              <a:t>7+8+9</a:t>
            </a:r>
            <a:endParaRPr lang="zh-CN" altLang="en-US" sz="3200" dirty="0"/>
          </a:p>
        </p:txBody>
      </p:sp>
      <p:sp>
        <p:nvSpPr>
          <p:cNvPr id="3" name="内容占位符 2"/>
          <p:cNvSpPr>
            <a:spLocks noGrp="1"/>
          </p:cNvSpPr>
          <p:nvPr>
            <p:ph idx="1"/>
          </p:nvPr>
        </p:nvSpPr>
        <p:spPr>
          <a:xfrm>
            <a:off x="6255657" y="4528695"/>
            <a:ext cx="2888343" cy="1109272"/>
          </a:xfrm>
        </p:spPr>
        <p:txBody>
          <a:bodyPr/>
          <a:lstStyle/>
          <a:p>
            <a:pPr>
              <a:spcBef>
                <a:spcPts val="0"/>
              </a:spcBef>
              <a:buNone/>
            </a:pPr>
            <a:r>
              <a:rPr lang="en-US" altLang="zh-CN" sz="2000" dirty="0"/>
              <a:t>E</a:t>
            </a:r>
            <a:r>
              <a:rPr lang="zh-CN" altLang="en-US" sz="2000" dirty="0">
                <a:latin typeface="宋体" pitchFamily="2" charset="-122"/>
                <a:ea typeface="宋体" pitchFamily="2" charset="-122"/>
              </a:rPr>
              <a:t>→</a:t>
            </a:r>
            <a:r>
              <a:rPr lang="en-US" altLang="zh-CN" sz="2000" dirty="0"/>
              <a:t>E+E   {$$=$1+$3}</a:t>
            </a:r>
          </a:p>
          <a:p>
            <a:pPr>
              <a:spcBef>
                <a:spcPts val="0"/>
              </a:spcBef>
              <a:buNone/>
            </a:pPr>
            <a:r>
              <a:rPr lang="en-US" altLang="zh-CN" sz="2000" dirty="0"/>
              <a:t>E</a:t>
            </a:r>
            <a:r>
              <a:rPr lang="zh-CN" altLang="en-US" sz="2000" dirty="0">
                <a:latin typeface="宋体" pitchFamily="2" charset="-122"/>
                <a:ea typeface="宋体" pitchFamily="2" charset="-122"/>
              </a:rPr>
              <a:t>→</a:t>
            </a:r>
            <a:r>
              <a:rPr lang="en-US" altLang="zh-CN" sz="2000" dirty="0"/>
              <a:t>n     {$$=n} </a:t>
            </a:r>
            <a:endParaRPr lang="zh-CN" altLang="en-US" sz="2000" dirty="0"/>
          </a:p>
        </p:txBody>
      </p:sp>
      <p:sp>
        <p:nvSpPr>
          <p:cNvPr id="15" name="灯片编号占位符 14"/>
          <p:cNvSpPr>
            <a:spLocks noGrp="1"/>
          </p:cNvSpPr>
          <p:nvPr>
            <p:ph type="sldNum" sz="quarter" idx="12"/>
          </p:nvPr>
        </p:nvSpPr>
        <p:spPr>
          <a:xfrm>
            <a:off x="7910286" y="6356350"/>
            <a:ext cx="605064" cy="365125"/>
          </a:xfrm>
        </p:spPr>
        <p:txBody>
          <a:bodyPr/>
          <a:lstStyle/>
          <a:p>
            <a:pPr>
              <a:defRPr/>
            </a:pPr>
            <a:fld id="{8465E9D2-AF38-408B-950D-8AFF0F97D13E}" type="slidenum">
              <a:rPr lang="zh-CN" altLang="en-US" smtClean="0"/>
              <a:pPr>
                <a:defRPr/>
              </a:pPr>
              <a:t>5</a:t>
            </a:fld>
            <a:endParaRPr lang="zh-CN" altLang="en-US"/>
          </a:p>
        </p:txBody>
      </p:sp>
      <p:graphicFrame>
        <p:nvGraphicFramePr>
          <p:cNvPr id="16" name="内容占位符 6"/>
          <p:cNvGraphicFramePr>
            <a:graphicFrameLocks/>
          </p:cNvGraphicFramePr>
          <p:nvPr/>
        </p:nvGraphicFramePr>
        <p:xfrm>
          <a:off x="4398253" y="3929114"/>
          <a:ext cx="1703882" cy="2377440"/>
        </p:xfrm>
        <a:graphic>
          <a:graphicData uri="http://schemas.openxmlformats.org/drawingml/2006/table">
            <a:tbl>
              <a:tblPr firstRow="1" bandRow="1">
                <a:tableStyleId>{93296810-A885-4BE3-A3E7-6D5BEEA58F35}</a:tableStyleId>
              </a:tblPr>
              <a:tblGrid>
                <a:gridCol w="1703882">
                  <a:extLst>
                    <a:ext uri="{9D8B030D-6E8A-4147-A177-3AD203B41FA5}">
                      <a16:colId xmlns:a16="http://schemas.microsoft.com/office/drawing/2014/main" val="20000"/>
                    </a:ext>
                  </a:extLst>
                </a:gridCol>
              </a:tblGrid>
              <a:tr h="370840">
                <a:tc>
                  <a:txBody>
                    <a:bodyPr/>
                    <a:lstStyle/>
                    <a:p>
                      <a:pPr algn="ctr"/>
                      <a:endParaRPr lang="zh-CN" altLang="en-US" sz="2000" dirty="0"/>
                    </a:p>
                  </a:txBody>
                  <a:tcPr/>
                </a:tc>
                <a:extLst>
                  <a:ext uri="{0D108BD9-81ED-4DB2-BD59-A6C34878D82A}">
                    <a16:rowId xmlns:a16="http://schemas.microsoft.com/office/drawing/2014/main" val="10000"/>
                  </a:ext>
                </a:extLst>
              </a:tr>
              <a:tr h="370840">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endParaRPr lang="zh-CN" altLang="en-US" sz="2000" dirty="0"/>
                    </a:p>
                  </a:txBody>
                  <a:tcPr/>
                </a:tc>
                <a:extLst>
                  <a:ext uri="{0D108BD9-81ED-4DB2-BD59-A6C34878D82A}">
                    <a16:rowId xmlns:a16="http://schemas.microsoft.com/office/drawing/2014/main" val="10002"/>
                  </a:ext>
                </a:extLst>
              </a:tr>
              <a:tr h="370840">
                <a:tc>
                  <a:txBody>
                    <a:bodyPr/>
                    <a:lstStyle/>
                    <a:p>
                      <a:pPr algn="ct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&lt;E</a:t>
                      </a:r>
                      <a:r>
                        <a:rPr lang="zh-CN" altLang="en-US" sz="2000" dirty="0"/>
                        <a:t>，</a:t>
                      </a:r>
                      <a:r>
                        <a:rPr lang="en-US" altLang="zh-CN" sz="2000" dirty="0"/>
                        <a:t>15</a:t>
                      </a:r>
                      <a:r>
                        <a:rPr lang="zh-CN" altLang="en-US" sz="2000" dirty="0"/>
                        <a:t>，</a:t>
                      </a:r>
                      <a:r>
                        <a:rPr lang="en-US" altLang="zh-CN" sz="2000" dirty="0"/>
                        <a:t>2&gt;</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0&gt;</a:t>
                      </a:r>
                      <a:endParaRPr lang="zh-CN" altLang="en-US" sz="2000" dirty="0"/>
                    </a:p>
                  </a:txBody>
                  <a:tcPr/>
                </a:tc>
                <a:extLst>
                  <a:ext uri="{0D108BD9-81ED-4DB2-BD59-A6C34878D82A}">
                    <a16:rowId xmlns:a16="http://schemas.microsoft.com/office/drawing/2014/main" val="10005"/>
                  </a:ext>
                </a:extLst>
              </a:tr>
            </a:tbl>
          </a:graphicData>
        </a:graphic>
      </p:graphicFrame>
      <p:sp>
        <p:nvSpPr>
          <p:cNvPr id="18" name="矩形 17"/>
          <p:cNvSpPr/>
          <p:nvPr/>
        </p:nvSpPr>
        <p:spPr>
          <a:xfrm>
            <a:off x="357188" y="3243263"/>
            <a:ext cx="30289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楷体" pitchFamily="49" charset="-122"/>
                <a:ea typeface="楷体" pitchFamily="49" charset="-122"/>
              </a:rPr>
              <a:t>作业：</a:t>
            </a:r>
            <a:r>
              <a:rPr lang="zh-CN" altLang="en-US" sz="2400" dirty="0">
                <a:solidFill>
                  <a:srgbClr val="0000FF"/>
                </a:solidFill>
                <a:latin typeface="楷体" pitchFamily="49" charset="-122"/>
                <a:ea typeface="楷体" pitchFamily="49" charset="-122"/>
              </a:rPr>
              <a:t>完成堆栈变化。</a:t>
            </a:r>
          </a:p>
        </p:txBody>
      </p:sp>
      <p:grpSp>
        <p:nvGrpSpPr>
          <p:cNvPr id="21" name="组合 20"/>
          <p:cNvGrpSpPr/>
          <p:nvPr/>
        </p:nvGrpSpPr>
        <p:grpSpPr>
          <a:xfrm>
            <a:off x="1337446" y="756966"/>
            <a:ext cx="6642052" cy="2686603"/>
            <a:chOff x="1337446" y="2890524"/>
            <a:chExt cx="6642052" cy="2686603"/>
          </a:xfrm>
        </p:grpSpPr>
        <p:grpSp>
          <p:nvGrpSpPr>
            <p:cNvPr id="22" name="组合 5"/>
            <p:cNvGrpSpPr/>
            <p:nvPr/>
          </p:nvGrpSpPr>
          <p:grpSpPr>
            <a:xfrm>
              <a:off x="1337446" y="2890524"/>
              <a:ext cx="6642052" cy="2686603"/>
              <a:chOff x="413020" y="2419524"/>
              <a:chExt cx="6642052" cy="2686603"/>
            </a:xfrm>
          </p:grpSpPr>
          <p:grpSp>
            <p:nvGrpSpPr>
              <p:cNvPr id="24" name="组合 60"/>
              <p:cNvGrpSpPr/>
              <p:nvPr/>
            </p:nvGrpSpPr>
            <p:grpSpPr>
              <a:xfrm>
                <a:off x="413020" y="2419524"/>
                <a:ext cx="6642052" cy="2686603"/>
                <a:chOff x="413020" y="2419524"/>
                <a:chExt cx="6642052" cy="2686603"/>
              </a:xfrm>
            </p:grpSpPr>
            <p:sp>
              <p:nvSpPr>
                <p:cNvPr id="31" name="矩形 30"/>
                <p:cNvSpPr/>
                <p:nvPr/>
              </p:nvSpPr>
              <p:spPr>
                <a:xfrm>
                  <a:off x="3139984" y="2468131"/>
                  <a:ext cx="1563329" cy="645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S</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 </a:t>
                  </a:r>
                  <a:r>
                    <a:rPr lang="en-US" altLang="zh-CN" sz="2000" dirty="0">
                      <a:solidFill>
                        <a:schemeClr val="tx1"/>
                      </a:solidFill>
                      <a:latin typeface="楷体" pitchFamily="49" charset="-122"/>
                      <a:ea typeface="楷体" pitchFamily="49" charset="-122"/>
                    </a:rPr>
                    <a:t>E</a:t>
                  </a:r>
                  <a:r>
                    <a:rPr kumimoji="1" lang="en-US" altLang="zh-CN" sz="2000" dirty="0">
                      <a:solidFill>
                        <a:srgbClr val="FF0000"/>
                      </a:solidFill>
                      <a:latin typeface="Times New Roman" pitchFamily="18" charset="0"/>
                      <a:ea typeface="楷体_GB2312"/>
                      <a:cs typeface="楷体_GB2312"/>
                    </a:rPr>
                    <a:t>•</a:t>
                  </a:r>
                  <a:r>
                    <a:rPr kumimoji="1" lang="en-US" altLang="zh-CN" sz="2000" dirty="0">
                      <a:solidFill>
                        <a:schemeClr val="tx1"/>
                      </a:solidFill>
                      <a:latin typeface="楷体" pitchFamily="49" charset="-122"/>
                      <a:ea typeface="楷体" pitchFamily="49" charset="-122"/>
                      <a:cs typeface="楷体_GB2312"/>
                    </a:rPr>
                    <a:t>$</a:t>
                  </a:r>
                  <a:endParaRPr lang="en-US" altLang="zh-CN" sz="2000" dirty="0">
                    <a:solidFill>
                      <a:schemeClr val="tx1"/>
                    </a:solidFill>
                    <a:latin typeface="楷体" pitchFamily="49" charset="-122"/>
                    <a:ea typeface="楷体" pitchFamily="49" charset="-122"/>
                  </a:endParaRP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 </a:t>
                  </a:r>
                  <a:r>
                    <a:rPr lang="en-US" altLang="zh-CN" sz="2000" dirty="0">
                      <a:solidFill>
                        <a:schemeClr val="tx1"/>
                      </a:solidFill>
                      <a:latin typeface="楷体" pitchFamily="49" charset="-122"/>
                      <a:ea typeface="楷体" pitchFamily="49" charset="-122"/>
                    </a:rPr>
                    <a:t>E</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a:t>
                  </a:r>
                </a:p>
              </p:txBody>
            </p:sp>
            <p:sp>
              <p:nvSpPr>
                <p:cNvPr id="32" name="矩形 31"/>
                <p:cNvSpPr/>
                <p:nvPr/>
              </p:nvSpPr>
              <p:spPr>
                <a:xfrm>
                  <a:off x="807532" y="2468131"/>
                  <a:ext cx="1563329" cy="9389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S</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a:t>
                  </a: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E+E</a:t>
                  </a: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n</a:t>
                  </a:r>
                </a:p>
              </p:txBody>
            </p:sp>
            <p:sp>
              <p:nvSpPr>
                <p:cNvPr id="33" name="矩形 32"/>
                <p:cNvSpPr/>
                <p:nvPr/>
              </p:nvSpPr>
              <p:spPr>
                <a:xfrm>
                  <a:off x="807532" y="4412707"/>
                  <a:ext cx="1563329" cy="426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n</a:t>
                  </a:r>
                  <a:r>
                    <a:rPr kumimoji="1" lang="en-US" altLang="zh-CN" sz="2000" dirty="0">
                      <a:solidFill>
                        <a:srgbClr val="FF0000"/>
                      </a:solidFill>
                      <a:latin typeface="Times New Roman" pitchFamily="18" charset="0"/>
                      <a:ea typeface="楷体_GB2312"/>
                      <a:cs typeface="楷体_GB2312"/>
                    </a:rPr>
                    <a:t>•</a:t>
                  </a:r>
                  <a:endParaRPr lang="en-US" altLang="zh-CN" sz="2000" dirty="0">
                    <a:solidFill>
                      <a:schemeClr val="tx1"/>
                    </a:solidFill>
                    <a:latin typeface="楷体" pitchFamily="49" charset="-122"/>
                    <a:ea typeface="楷体" pitchFamily="49" charset="-122"/>
                  </a:endParaRPr>
                </a:p>
              </p:txBody>
            </p:sp>
            <p:sp>
              <p:nvSpPr>
                <p:cNvPr id="34" name="矩形 33"/>
                <p:cNvSpPr/>
                <p:nvPr/>
              </p:nvSpPr>
              <p:spPr>
                <a:xfrm>
                  <a:off x="3139984" y="4146007"/>
                  <a:ext cx="1563329" cy="96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E+</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a:t>
                  </a: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E+E</a:t>
                  </a: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n</a:t>
                  </a:r>
                </a:p>
              </p:txBody>
            </p:sp>
            <p:sp>
              <p:nvSpPr>
                <p:cNvPr id="35" name="矩形 34"/>
                <p:cNvSpPr/>
                <p:nvPr/>
              </p:nvSpPr>
              <p:spPr>
                <a:xfrm>
                  <a:off x="5491743" y="4303867"/>
                  <a:ext cx="1563329" cy="64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 </a:t>
                  </a:r>
                  <a:r>
                    <a:rPr lang="en-US" altLang="zh-CN" sz="2000" dirty="0">
                      <a:solidFill>
                        <a:schemeClr val="tx1"/>
                      </a:solidFill>
                      <a:latin typeface="楷体" pitchFamily="49" charset="-122"/>
                      <a:ea typeface="楷体" pitchFamily="49" charset="-122"/>
                    </a:rPr>
                    <a:t>E+E</a:t>
                  </a:r>
                  <a:r>
                    <a:rPr kumimoji="1" lang="en-US" altLang="zh-CN" sz="2000" dirty="0">
                      <a:solidFill>
                        <a:srgbClr val="FF0000"/>
                      </a:solidFill>
                      <a:latin typeface="Times New Roman" pitchFamily="18" charset="0"/>
                      <a:ea typeface="楷体_GB2312"/>
                      <a:cs typeface="楷体_GB2312"/>
                    </a:rPr>
                    <a:t>•</a:t>
                  </a:r>
                  <a:endParaRPr lang="en-US" altLang="zh-CN" sz="2000" dirty="0">
                    <a:solidFill>
                      <a:schemeClr val="tx1"/>
                    </a:solidFill>
                    <a:latin typeface="楷体" pitchFamily="49" charset="-122"/>
                    <a:ea typeface="楷体" pitchFamily="49" charset="-122"/>
                  </a:endParaRP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 </a:t>
                  </a:r>
                  <a:r>
                    <a:rPr lang="en-US" altLang="zh-CN" sz="2000" dirty="0">
                      <a:solidFill>
                        <a:schemeClr val="tx1"/>
                      </a:solidFill>
                      <a:latin typeface="楷体" pitchFamily="49" charset="-122"/>
                      <a:ea typeface="楷体" pitchFamily="49" charset="-122"/>
                    </a:rPr>
                    <a:t>E</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a:t>
                  </a:r>
                </a:p>
              </p:txBody>
            </p:sp>
            <p:cxnSp>
              <p:nvCxnSpPr>
                <p:cNvPr id="36" name="直接箭头连接符 35"/>
                <p:cNvCxnSpPr/>
                <p:nvPr/>
              </p:nvCxnSpPr>
              <p:spPr>
                <a:xfrm>
                  <a:off x="1575909" y="3403340"/>
                  <a:ext cx="0" cy="100800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911030" y="3116175"/>
                  <a:ext cx="0" cy="102600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360290" y="4674133"/>
                  <a:ext cx="777600"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13020" y="2420067"/>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0</a:t>
                  </a:r>
                </a:p>
              </p:txBody>
            </p:sp>
            <p:sp>
              <p:nvSpPr>
                <p:cNvPr id="40" name="矩形 39"/>
                <p:cNvSpPr/>
                <p:nvPr/>
              </p:nvSpPr>
              <p:spPr>
                <a:xfrm>
                  <a:off x="523374" y="4416425"/>
                  <a:ext cx="387942"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1</a:t>
                  </a:r>
                </a:p>
              </p:txBody>
            </p:sp>
            <p:sp>
              <p:nvSpPr>
                <p:cNvPr id="41" name="矩形 40"/>
                <p:cNvSpPr/>
                <p:nvPr/>
              </p:nvSpPr>
              <p:spPr>
                <a:xfrm>
                  <a:off x="2706735" y="2419524"/>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2</a:t>
                  </a:r>
                </a:p>
              </p:txBody>
            </p:sp>
            <p:sp>
              <p:nvSpPr>
                <p:cNvPr id="42" name="矩形 41"/>
                <p:cNvSpPr/>
                <p:nvPr/>
              </p:nvSpPr>
              <p:spPr>
                <a:xfrm>
                  <a:off x="5523990" y="3991464"/>
                  <a:ext cx="316005" cy="270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4</a:t>
                  </a:r>
                </a:p>
              </p:txBody>
            </p:sp>
            <p:cxnSp>
              <p:nvCxnSpPr>
                <p:cNvPr id="43" name="直接连接符 44"/>
                <p:cNvCxnSpPr/>
                <p:nvPr/>
              </p:nvCxnSpPr>
              <p:spPr>
                <a:xfrm flipH="1">
                  <a:off x="4711062" y="4766569"/>
                  <a:ext cx="780681"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2372907" y="2840162"/>
                  <a:ext cx="777600" cy="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4711062" y="4472238"/>
                  <a:ext cx="780681" cy="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1450515" y="3631757"/>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n</a:t>
                </a:r>
              </a:p>
            </p:txBody>
          </p:sp>
          <p:sp>
            <p:nvSpPr>
              <p:cNvPr id="26" name="矩形 25"/>
              <p:cNvSpPr/>
              <p:nvPr/>
            </p:nvSpPr>
            <p:spPr>
              <a:xfrm>
                <a:off x="2500627" y="2784922"/>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E</a:t>
                </a:r>
              </a:p>
            </p:txBody>
          </p:sp>
          <p:sp>
            <p:nvSpPr>
              <p:cNvPr id="27" name="矩形 26"/>
              <p:cNvSpPr/>
              <p:nvPr/>
            </p:nvSpPr>
            <p:spPr>
              <a:xfrm>
                <a:off x="2495049" y="4328160"/>
                <a:ext cx="491991"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n</a:t>
                </a:r>
              </a:p>
            </p:txBody>
          </p:sp>
          <p:sp>
            <p:nvSpPr>
              <p:cNvPr id="28" name="矩形 27"/>
              <p:cNvSpPr/>
              <p:nvPr/>
            </p:nvSpPr>
            <p:spPr>
              <a:xfrm>
                <a:off x="3871411" y="3450682"/>
                <a:ext cx="311651" cy="250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p>
            </p:txBody>
          </p:sp>
          <p:sp>
            <p:nvSpPr>
              <p:cNvPr id="29" name="矩形 28"/>
              <p:cNvSpPr/>
              <p:nvPr/>
            </p:nvSpPr>
            <p:spPr>
              <a:xfrm>
                <a:off x="4851663" y="4139565"/>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E</a:t>
                </a:r>
              </a:p>
            </p:txBody>
          </p:sp>
          <p:sp>
            <p:nvSpPr>
              <p:cNvPr id="30" name="矩形 29"/>
              <p:cNvSpPr/>
              <p:nvPr/>
            </p:nvSpPr>
            <p:spPr>
              <a:xfrm>
                <a:off x="4946924" y="4727260"/>
                <a:ext cx="348486" cy="240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p>
            </p:txBody>
          </p:sp>
        </p:grpSp>
        <p:sp>
          <p:nvSpPr>
            <p:cNvPr id="23" name="矩形 22"/>
            <p:cNvSpPr/>
            <p:nvPr/>
          </p:nvSpPr>
          <p:spPr>
            <a:xfrm>
              <a:off x="3982401" y="4260648"/>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3</a:t>
              </a:r>
            </a:p>
          </p:txBody>
        </p:sp>
      </p:grpSp>
      <p:grpSp>
        <p:nvGrpSpPr>
          <p:cNvPr id="50" name="组合 49"/>
          <p:cNvGrpSpPr/>
          <p:nvPr/>
        </p:nvGrpSpPr>
        <p:grpSpPr>
          <a:xfrm>
            <a:off x="6487887" y="449948"/>
            <a:ext cx="2061028" cy="1603823"/>
            <a:chOff x="6487887" y="449948"/>
            <a:chExt cx="2061028" cy="1603823"/>
          </a:xfrm>
        </p:grpSpPr>
        <p:grpSp>
          <p:nvGrpSpPr>
            <p:cNvPr id="46" name="组合 45"/>
            <p:cNvGrpSpPr/>
            <p:nvPr/>
          </p:nvGrpSpPr>
          <p:grpSpPr>
            <a:xfrm>
              <a:off x="6487887" y="449948"/>
              <a:ext cx="2061028" cy="1603823"/>
              <a:chOff x="1553029" y="1683662"/>
              <a:chExt cx="2061028" cy="1603823"/>
            </a:xfrm>
          </p:grpSpPr>
          <p:sp>
            <p:nvSpPr>
              <p:cNvPr id="47" name="矩形 46"/>
              <p:cNvSpPr/>
              <p:nvPr/>
            </p:nvSpPr>
            <p:spPr>
              <a:xfrm>
                <a:off x="1553029" y="1683662"/>
                <a:ext cx="2061028" cy="740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楷体" pitchFamily="49" charset="-122"/>
                    <a:ea typeface="楷体" pitchFamily="49" charset="-122"/>
                  </a:rPr>
                  <a:t>对这个输入的语法制导翻译</a:t>
                </a:r>
              </a:p>
            </p:txBody>
          </p:sp>
          <p:sp>
            <p:nvSpPr>
              <p:cNvPr id="48" name="矩形 47"/>
              <p:cNvSpPr/>
              <p:nvPr/>
            </p:nvSpPr>
            <p:spPr>
              <a:xfrm>
                <a:off x="2028373" y="2859313"/>
                <a:ext cx="1110341" cy="428172"/>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7+8+9</a:t>
                </a:r>
                <a:endParaRPr lang="zh-CN" altLang="en-US" sz="2400" dirty="0">
                  <a:solidFill>
                    <a:schemeClr val="tx1"/>
                  </a:solidFill>
                  <a:latin typeface="楷体" pitchFamily="49" charset="-122"/>
                  <a:ea typeface="楷体" pitchFamily="49" charset="-122"/>
                </a:endParaRPr>
              </a:p>
            </p:txBody>
          </p:sp>
        </p:grpSp>
        <p:sp>
          <p:nvSpPr>
            <p:cNvPr id="49" name="下箭头 48"/>
            <p:cNvSpPr/>
            <p:nvPr/>
          </p:nvSpPr>
          <p:spPr>
            <a:xfrm>
              <a:off x="7431314" y="1190171"/>
              <a:ext cx="174171" cy="391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矩形 50"/>
          <p:cNvSpPr/>
          <p:nvPr/>
        </p:nvSpPr>
        <p:spPr>
          <a:xfrm>
            <a:off x="6103258" y="3635828"/>
            <a:ext cx="2997200" cy="515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存在</a:t>
            </a:r>
            <a:r>
              <a:rPr lang="zh-CN" altLang="en-US" sz="2400" dirty="0">
                <a:solidFill>
                  <a:srgbClr val="FF0000"/>
                </a:solidFill>
                <a:latin typeface="楷体" pitchFamily="49" charset="-122"/>
                <a:ea typeface="楷体" pitchFamily="49" charset="-122"/>
              </a:rPr>
              <a:t>移进归约</a:t>
            </a:r>
            <a:r>
              <a:rPr lang="zh-CN" altLang="en-US" sz="2400" dirty="0">
                <a:solidFill>
                  <a:schemeClr val="tx1"/>
                </a:solidFill>
                <a:latin typeface="楷体" pitchFamily="49" charset="-122"/>
                <a:ea typeface="楷体" pitchFamily="49" charset="-122"/>
              </a:rPr>
              <a:t>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29614" y="3929114"/>
            <a:ext cx="5872521" cy="2377538"/>
            <a:chOff x="229614" y="3929114"/>
            <a:chExt cx="5872521" cy="2377538"/>
          </a:xfrm>
        </p:grpSpPr>
        <p:graphicFrame>
          <p:nvGraphicFramePr>
            <p:cNvPr id="10" name="内容占位符 6"/>
            <p:cNvGraphicFramePr>
              <a:graphicFrameLocks/>
            </p:cNvGraphicFramePr>
            <p:nvPr/>
          </p:nvGraphicFramePr>
          <p:xfrm>
            <a:off x="229614" y="3929212"/>
            <a:ext cx="1618938" cy="2377440"/>
          </p:xfrm>
          <a:graphic>
            <a:graphicData uri="http://schemas.openxmlformats.org/drawingml/2006/table">
              <a:tbl>
                <a:tblPr firstRow="1" bandRow="1">
                  <a:tableStyleId>{93296810-A885-4BE3-A3E7-6D5BEEA58F35}</a:tableStyleId>
                </a:tblPr>
                <a:tblGrid>
                  <a:gridCol w="1618938">
                    <a:extLst>
                      <a:ext uri="{9D8B030D-6E8A-4147-A177-3AD203B41FA5}">
                        <a16:colId xmlns:a16="http://schemas.microsoft.com/office/drawing/2014/main" val="20000"/>
                      </a:ext>
                    </a:extLst>
                  </a:gridCol>
                </a:tblGrid>
                <a:tr h="370840">
                  <a:tc>
                    <a:txBody>
                      <a:bodyPr/>
                      <a:lstStyle/>
                      <a:p>
                        <a:pPr algn="ctr"/>
                        <a:r>
                          <a:rPr lang="en-US" altLang="zh-CN" sz="2000" dirty="0">
                            <a:latin typeface="楷体" pitchFamily="49" charset="-122"/>
                            <a:ea typeface="楷体" pitchFamily="49" charset="-122"/>
                          </a:rPr>
                          <a:t>&lt;</a:t>
                        </a:r>
                        <a:r>
                          <a:rPr lang="zh-CN" altLang="en-US" sz="2000" dirty="0">
                            <a:latin typeface="楷体" pitchFamily="49" charset="-122"/>
                            <a:ea typeface="楷体" pitchFamily="49" charset="-122"/>
                          </a:rPr>
                          <a:t>符</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值</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态</a:t>
                        </a:r>
                        <a:r>
                          <a:rPr lang="en-US" altLang="zh-CN" sz="2000" dirty="0">
                            <a:latin typeface="楷体" pitchFamily="49" charset="-122"/>
                            <a:ea typeface="楷体" pitchFamily="49" charset="-122"/>
                          </a:rPr>
                          <a:t>&gt;</a:t>
                        </a:r>
                        <a:endParaRPr lang="zh-CN" altLang="en-US" sz="2000" dirty="0">
                          <a:latin typeface="楷体" pitchFamily="49" charset="-122"/>
                          <a:ea typeface="楷体" pitchFamily="49" charset="-122"/>
                        </a:endParaRPr>
                      </a:p>
                    </a:txBody>
                    <a:tcPr/>
                  </a:tc>
                  <a:extLst>
                    <a:ext uri="{0D108BD9-81ED-4DB2-BD59-A6C34878D82A}">
                      <a16:rowId xmlns:a16="http://schemas.microsoft.com/office/drawing/2014/main" val="10000"/>
                    </a:ext>
                  </a:extLst>
                </a:tr>
                <a:tr h="370840">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endParaRPr lang="zh-CN" altLang="en-US" sz="2000" dirty="0"/>
                      </a:p>
                    </a:txBody>
                    <a:tcPr/>
                  </a:tc>
                  <a:extLst>
                    <a:ext uri="{0D108BD9-81ED-4DB2-BD59-A6C34878D82A}">
                      <a16:rowId xmlns:a16="http://schemas.microsoft.com/office/drawing/2014/main" val="10002"/>
                    </a:ext>
                  </a:extLst>
                </a:tr>
                <a:tr h="370840">
                  <a:tc>
                    <a:txBody>
                      <a:bodyPr/>
                      <a:lstStyle/>
                      <a:p>
                        <a:pPr algn="ct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&lt;</a:t>
                        </a:r>
                        <a:r>
                          <a:rPr lang="en-US" altLang="zh-CN" sz="2000" dirty="0">
                            <a:solidFill>
                              <a:srgbClr val="FF0000"/>
                            </a:solidFill>
                          </a:rPr>
                          <a:t>7</a:t>
                        </a:r>
                        <a:r>
                          <a:rPr lang="zh-CN" altLang="en-US" sz="2000" dirty="0"/>
                          <a:t>，</a:t>
                        </a:r>
                        <a:r>
                          <a:rPr lang="en-US" altLang="zh-CN" sz="2000" dirty="0"/>
                          <a:t>g</a:t>
                        </a:r>
                        <a:r>
                          <a:rPr lang="zh-CN" altLang="en-US" sz="2000" dirty="0"/>
                          <a:t>，</a:t>
                        </a:r>
                        <a:r>
                          <a:rPr lang="en-US" altLang="zh-CN" sz="2000" dirty="0"/>
                          <a:t>1&gt;</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0&gt;</a:t>
                        </a:r>
                        <a:endParaRPr lang="zh-CN" altLang="en-US" sz="2000" dirty="0"/>
                      </a:p>
                    </a:txBody>
                    <a:tcPr/>
                  </a:tc>
                  <a:extLst>
                    <a:ext uri="{0D108BD9-81ED-4DB2-BD59-A6C34878D82A}">
                      <a16:rowId xmlns:a16="http://schemas.microsoft.com/office/drawing/2014/main" val="10005"/>
                    </a:ext>
                  </a:extLst>
                </a:tr>
              </a:tbl>
            </a:graphicData>
          </a:graphic>
        </p:graphicFrame>
        <p:graphicFrame>
          <p:nvGraphicFramePr>
            <p:cNvPr id="11" name="内容占位符 6"/>
            <p:cNvGraphicFramePr>
              <a:graphicFrameLocks/>
            </p:cNvGraphicFramePr>
            <p:nvPr/>
          </p:nvGraphicFramePr>
          <p:xfrm>
            <a:off x="2195824" y="3929212"/>
            <a:ext cx="1706380" cy="2377440"/>
          </p:xfrm>
          <a:graphic>
            <a:graphicData uri="http://schemas.openxmlformats.org/drawingml/2006/table">
              <a:tbl>
                <a:tblPr firstRow="1" bandRow="1">
                  <a:tableStyleId>{93296810-A885-4BE3-A3E7-6D5BEEA58F35}</a:tableStyleId>
                </a:tblPr>
                <a:tblGrid>
                  <a:gridCol w="1706380">
                    <a:extLst>
                      <a:ext uri="{9D8B030D-6E8A-4147-A177-3AD203B41FA5}">
                        <a16:colId xmlns:a16="http://schemas.microsoft.com/office/drawing/2014/main" val="20000"/>
                      </a:ext>
                    </a:extLst>
                  </a:gridCol>
                </a:tblGrid>
                <a:tr h="370840">
                  <a:tc>
                    <a:txBody>
                      <a:bodyPr/>
                      <a:lstStyle/>
                      <a:p>
                        <a:pPr algn="ctr"/>
                        <a:endParaRPr lang="zh-CN" altLang="en-US" sz="2000" dirty="0"/>
                      </a:p>
                    </a:txBody>
                    <a:tcPr/>
                  </a:tc>
                  <a:extLst>
                    <a:ext uri="{0D108BD9-81ED-4DB2-BD59-A6C34878D82A}">
                      <a16:rowId xmlns:a16="http://schemas.microsoft.com/office/drawing/2014/main" val="10000"/>
                    </a:ext>
                  </a:extLst>
                </a:tr>
                <a:tr h="370840">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r>
                          <a:rPr lang="en-US" altLang="zh-CN" sz="2000" dirty="0"/>
                          <a:t>&lt;</a:t>
                        </a:r>
                        <a:r>
                          <a:rPr lang="en-US" altLang="zh-CN" sz="2000" dirty="0">
                            <a:solidFill>
                              <a:srgbClr val="FF0000"/>
                            </a:solidFill>
                          </a:rPr>
                          <a:t>8</a:t>
                        </a:r>
                        <a:r>
                          <a:rPr lang="zh-CN" altLang="en-US" sz="2000" dirty="0"/>
                          <a:t>，</a:t>
                        </a:r>
                        <a:r>
                          <a:rPr lang="en-US" altLang="zh-CN" sz="2000" dirty="0"/>
                          <a:t>o</a:t>
                        </a:r>
                        <a:r>
                          <a:rPr lang="zh-CN" altLang="en-US" sz="2000" dirty="0"/>
                          <a:t>，</a:t>
                        </a:r>
                        <a:r>
                          <a:rPr lang="en-US" altLang="zh-CN" sz="2000" dirty="0"/>
                          <a:t>1&gt;</a:t>
                        </a:r>
                        <a:endParaRPr lang="zh-CN" altLang="en-US" sz="2000" dirty="0"/>
                      </a:p>
                    </a:txBody>
                    <a:tcPr/>
                  </a:tc>
                  <a:extLst>
                    <a:ext uri="{0D108BD9-81ED-4DB2-BD59-A6C34878D82A}">
                      <a16:rowId xmlns:a16="http://schemas.microsoft.com/office/drawing/2014/main" val="10002"/>
                    </a:ext>
                  </a:extLst>
                </a:tr>
                <a:tr h="370840">
                  <a:tc>
                    <a:txBody>
                      <a:bodyPr/>
                      <a:lstStyle/>
                      <a:p>
                        <a:pPr algn="ctr"/>
                        <a:r>
                          <a:rPr lang="en-US" altLang="zh-CN" sz="2000" dirty="0"/>
                          <a:t>&lt;</a:t>
                        </a:r>
                        <a:r>
                          <a:rPr lang="en-US" altLang="zh-CN" sz="2000" dirty="0">
                            <a:solidFill>
                              <a:srgbClr val="FF0000"/>
                            </a:solidFill>
                          </a:rPr>
                          <a:t>+</a:t>
                        </a:r>
                        <a:r>
                          <a:rPr lang="zh-CN" altLang="en-US" sz="2000" dirty="0"/>
                          <a:t>，</a:t>
                        </a:r>
                        <a:r>
                          <a:rPr lang="zh-CN" altLang="en-US" sz="1800" dirty="0">
                            <a:latin typeface="楷体" pitchFamily="49" charset="-122"/>
                            <a:ea typeface="楷体" pitchFamily="49" charset="-122"/>
                          </a:rPr>
                          <a:t>连接</a:t>
                        </a:r>
                        <a:r>
                          <a:rPr lang="zh-CN" altLang="en-US" sz="2000" dirty="0"/>
                          <a:t>，</a:t>
                        </a:r>
                        <a:r>
                          <a:rPr lang="en-US" altLang="zh-CN" sz="2000" dirty="0"/>
                          <a:t>3&gt;</a:t>
                        </a: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&lt;E</a:t>
                        </a:r>
                        <a:r>
                          <a:rPr lang="zh-CN" altLang="en-US" sz="2000" dirty="0"/>
                          <a:t>，</a:t>
                        </a:r>
                        <a:r>
                          <a:rPr lang="en-US" altLang="zh-CN" sz="2000" dirty="0"/>
                          <a:t>g</a:t>
                        </a:r>
                        <a:r>
                          <a:rPr lang="zh-CN" altLang="en-US" sz="2000" dirty="0"/>
                          <a:t>，</a:t>
                        </a:r>
                        <a:r>
                          <a:rPr lang="en-US" altLang="zh-CN" sz="2000" dirty="0"/>
                          <a:t>2&gt;</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0&gt;</a:t>
                        </a:r>
                        <a:endParaRPr lang="zh-CN" altLang="en-US" sz="2000" dirty="0"/>
                      </a:p>
                    </a:txBody>
                    <a:tcPr/>
                  </a:tc>
                  <a:extLst>
                    <a:ext uri="{0D108BD9-81ED-4DB2-BD59-A6C34878D82A}">
                      <a16:rowId xmlns:a16="http://schemas.microsoft.com/office/drawing/2014/main" val="10005"/>
                    </a:ext>
                  </a:extLst>
                </a:tr>
              </a:tbl>
            </a:graphicData>
          </a:graphic>
        </p:graphicFrame>
        <p:graphicFrame>
          <p:nvGraphicFramePr>
            <p:cNvPr id="12" name="内容占位符 6"/>
            <p:cNvGraphicFramePr>
              <a:graphicFrameLocks/>
            </p:cNvGraphicFramePr>
            <p:nvPr/>
          </p:nvGraphicFramePr>
          <p:xfrm>
            <a:off x="4398253" y="3929114"/>
            <a:ext cx="1703882" cy="2377440"/>
          </p:xfrm>
          <a:graphic>
            <a:graphicData uri="http://schemas.openxmlformats.org/drawingml/2006/table">
              <a:tbl>
                <a:tblPr firstRow="1" bandRow="1">
                  <a:tableStyleId>{93296810-A885-4BE3-A3E7-6D5BEEA58F35}</a:tableStyleId>
                </a:tblPr>
                <a:tblGrid>
                  <a:gridCol w="1703882">
                    <a:extLst>
                      <a:ext uri="{9D8B030D-6E8A-4147-A177-3AD203B41FA5}">
                        <a16:colId xmlns:a16="http://schemas.microsoft.com/office/drawing/2014/main" val="20000"/>
                      </a:ext>
                    </a:extLst>
                  </a:gridCol>
                </a:tblGrid>
                <a:tr h="370840">
                  <a:tc>
                    <a:txBody>
                      <a:bodyPr/>
                      <a:lstStyle/>
                      <a:p>
                        <a:pPr algn="ctr"/>
                        <a:endParaRPr lang="zh-CN" altLang="en-US" sz="2000" dirty="0"/>
                      </a:p>
                    </a:txBody>
                    <a:tcPr/>
                  </a:tc>
                  <a:extLst>
                    <a:ext uri="{0D108BD9-81ED-4DB2-BD59-A6C34878D82A}">
                      <a16:rowId xmlns:a16="http://schemas.microsoft.com/office/drawing/2014/main" val="10000"/>
                    </a:ext>
                  </a:extLst>
                </a:tr>
                <a:tr h="370840">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r>
                          <a:rPr lang="en-US" altLang="zh-CN" sz="2000" dirty="0"/>
                          <a:t>&lt;E</a:t>
                        </a:r>
                        <a:r>
                          <a:rPr lang="zh-CN" altLang="en-US" sz="2000" dirty="0"/>
                          <a:t>，</a:t>
                        </a:r>
                        <a:r>
                          <a:rPr lang="en-US" altLang="zh-CN" sz="2000" dirty="0"/>
                          <a:t>o</a:t>
                        </a:r>
                        <a:r>
                          <a:rPr lang="zh-CN" altLang="en-US" sz="2000" dirty="0"/>
                          <a:t>，</a:t>
                        </a:r>
                        <a:r>
                          <a:rPr lang="en-US" altLang="zh-CN" sz="2000" dirty="0"/>
                          <a:t>4&gt;</a:t>
                        </a:r>
                        <a:endParaRPr lang="zh-CN" altLang="en-US" sz="2000" dirty="0"/>
                      </a:p>
                    </a:txBody>
                    <a:tcPr/>
                  </a:tc>
                  <a:extLst>
                    <a:ext uri="{0D108BD9-81ED-4DB2-BD59-A6C34878D82A}">
                      <a16:rowId xmlns:a16="http://schemas.microsoft.com/office/drawing/2014/main" val="10002"/>
                    </a:ext>
                  </a:extLst>
                </a:tr>
                <a:tr h="370840">
                  <a:tc>
                    <a:txBody>
                      <a:bodyPr/>
                      <a:lstStyle/>
                      <a:p>
                        <a:pPr algn="ctr"/>
                        <a:r>
                          <a:rPr lang="en-US" altLang="zh-CN" sz="2000" dirty="0"/>
                          <a:t>&lt;+</a:t>
                        </a:r>
                        <a:r>
                          <a:rPr lang="zh-CN" altLang="en-US" sz="2000" dirty="0"/>
                          <a:t>，</a:t>
                        </a:r>
                        <a:r>
                          <a:rPr lang="zh-CN" altLang="en-US" sz="1800" dirty="0">
                            <a:latin typeface="楷体" pitchFamily="49" charset="-122"/>
                            <a:ea typeface="楷体" pitchFamily="49" charset="-122"/>
                          </a:rPr>
                          <a:t>连接</a:t>
                        </a:r>
                        <a:r>
                          <a:rPr lang="zh-CN" altLang="en-US" sz="2000" dirty="0"/>
                          <a:t>，</a:t>
                        </a:r>
                        <a:r>
                          <a:rPr lang="en-US" altLang="zh-CN" sz="2000" dirty="0"/>
                          <a:t>3&gt;</a:t>
                        </a: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&lt;E</a:t>
                        </a:r>
                        <a:r>
                          <a:rPr lang="zh-CN" altLang="en-US" sz="2000" dirty="0"/>
                          <a:t>，</a:t>
                        </a:r>
                        <a:r>
                          <a:rPr lang="en-US" altLang="zh-CN" sz="2000" dirty="0"/>
                          <a:t>g</a:t>
                        </a:r>
                        <a:r>
                          <a:rPr lang="zh-CN" altLang="en-US" sz="2000" dirty="0"/>
                          <a:t>，</a:t>
                        </a:r>
                        <a:r>
                          <a:rPr lang="en-US" altLang="zh-CN" sz="2000" dirty="0"/>
                          <a:t>2&gt;</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0&gt;</a:t>
                        </a:r>
                        <a:endParaRPr lang="zh-CN" altLang="en-US" sz="2000" dirty="0"/>
                      </a:p>
                    </a:txBody>
                    <a:tcPr/>
                  </a:tc>
                  <a:extLst>
                    <a:ext uri="{0D108BD9-81ED-4DB2-BD59-A6C34878D82A}">
                      <a16:rowId xmlns:a16="http://schemas.microsoft.com/office/drawing/2014/main" val="10005"/>
                    </a:ext>
                  </a:extLst>
                </a:tr>
              </a:tbl>
            </a:graphicData>
          </a:graphic>
        </p:graphicFrame>
      </p:grpSp>
      <p:graphicFrame>
        <p:nvGraphicFramePr>
          <p:cNvPr id="16" name="内容占位符 6"/>
          <p:cNvGraphicFramePr>
            <a:graphicFrameLocks/>
          </p:cNvGraphicFramePr>
          <p:nvPr/>
        </p:nvGraphicFramePr>
        <p:xfrm>
          <a:off x="4398253" y="3929114"/>
          <a:ext cx="1703882" cy="2377440"/>
        </p:xfrm>
        <a:graphic>
          <a:graphicData uri="http://schemas.openxmlformats.org/drawingml/2006/table">
            <a:tbl>
              <a:tblPr firstRow="1" bandRow="1">
                <a:tableStyleId>{93296810-A885-4BE3-A3E7-6D5BEEA58F35}</a:tableStyleId>
              </a:tblPr>
              <a:tblGrid>
                <a:gridCol w="1703882">
                  <a:extLst>
                    <a:ext uri="{9D8B030D-6E8A-4147-A177-3AD203B41FA5}">
                      <a16:colId xmlns:a16="http://schemas.microsoft.com/office/drawing/2014/main" val="20000"/>
                    </a:ext>
                  </a:extLst>
                </a:gridCol>
              </a:tblGrid>
              <a:tr h="370840">
                <a:tc>
                  <a:txBody>
                    <a:bodyPr/>
                    <a:lstStyle/>
                    <a:p>
                      <a:pPr algn="ctr"/>
                      <a:endParaRPr lang="zh-CN" altLang="en-US" sz="2000" dirty="0"/>
                    </a:p>
                  </a:txBody>
                  <a:tcPr/>
                </a:tc>
                <a:extLst>
                  <a:ext uri="{0D108BD9-81ED-4DB2-BD59-A6C34878D82A}">
                    <a16:rowId xmlns:a16="http://schemas.microsoft.com/office/drawing/2014/main" val="10000"/>
                  </a:ext>
                </a:extLst>
              </a:tr>
              <a:tr h="370840">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endParaRPr lang="zh-CN" altLang="en-US" sz="2000" dirty="0"/>
                    </a:p>
                  </a:txBody>
                  <a:tcPr/>
                </a:tc>
                <a:extLst>
                  <a:ext uri="{0D108BD9-81ED-4DB2-BD59-A6C34878D82A}">
                    <a16:rowId xmlns:a16="http://schemas.microsoft.com/office/drawing/2014/main" val="10002"/>
                  </a:ext>
                </a:extLst>
              </a:tr>
              <a:tr h="370840">
                <a:tc>
                  <a:txBody>
                    <a:bodyPr/>
                    <a:lstStyle/>
                    <a:p>
                      <a:pPr algn="ct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&lt;E</a:t>
                      </a:r>
                      <a:r>
                        <a:rPr lang="zh-CN" altLang="en-US" sz="2000" dirty="0"/>
                        <a:t>，</a:t>
                      </a:r>
                      <a:r>
                        <a:rPr lang="en-US" altLang="zh-CN" sz="2000" dirty="0"/>
                        <a:t>god</a:t>
                      </a:r>
                      <a:r>
                        <a:rPr lang="zh-CN" altLang="en-US" sz="2000" dirty="0"/>
                        <a:t>，</a:t>
                      </a:r>
                      <a:r>
                        <a:rPr lang="en-US" altLang="zh-CN" sz="2000" dirty="0"/>
                        <a:t>2&gt;</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&lt;$</a:t>
                      </a:r>
                      <a:r>
                        <a:rPr lang="zh-CN" altLang="en-US" sz="2000" dirty="0"/>
                        <a:t>，</a:t>
                      </a:r>
                      <a:r>
                        <a:rPr lang="en-US" altLang="zh-CN" sz="2000" dirty="0"/>
                        <a:t>-</a:t>
                      </a:r>
                      <a:r>
                        <a:rPr lang="zh-CN" altLang="en-US" sz="2000" dirty="0"/>
                        <a:t>，</a:t>
                      </a:r>
                      <a:r>
                        <a:rPr lang="en-US" altLang="zh-CN" sz="2000" dirty="0"/>
                        <a:t>0&gt;</a:t>
                      </a:r>
                      <a:endParaRPr lang="zh-CN" altLang="en-US" sz="2000" dirty="0"/>
                    </a:p>
                  </a:txBody>
                  <a:tcPr/>
                </a:tc>
                <a:extLst>
                  <a:ext uri="{0D108BD9-81ED-4DB2-BD59-A6C34878D82A}">
                    <a16:rowId xmlns:a16="http://schemas.microsoft.com/office/drawing/2014/main" val="10005"/>
                  </a:ext>
                </a:extLst>
              </a:tr>
            </a:tbl>
          </a:graphicData>
        </a:graphic>
      </p:graphicFrame>
      <p:sp>
        <p:nvSpPr>
          <p:cNvPr id="2" name="标题 1"/>
          <p:cNvSpPr>
            <a:spLocks noGrp="1"/>
          </p:cNvSpPr>
          <p:nvPr>
            <p:ph type="title"/>
          </p:nvPr>
        </p:nvSpPr>
        <p:spPr>
          <a:xfrm>
            <a:off x="628650" y="38678"/>
            <a:ext cx="7886700" cy="710834"/>
          </a:xfrm>
        </p:spPr>
        <p:txBody>
          <a:bodyPr/>
          <a:lstStyle/>
          <a:p>
            <a:r>
              <a:rPr lang="zh-CN" altLang="en-US" sz="3200" dirty="0"/>
              <a:t>例：</a:t>
            </a:r>
            <a:r>
              <a:rPr lang="en-US" altLang="zh-CN" sz="3200" dirty="0"/>
              <a:t>7+8+9</a:t>
            </a:r>
            <a:endParaRPr lang="zh-CN" altLang="en-US" sz="3200" dirty="0"/>
          </a:p>
        </p:txBody>
      </p:sp>
      <p:sp>
        <p:nvSpPr>
          <p:cNvPr id="3" name="内容占位符 2"/>
          <p:cNvSpPr>
            <a:spLocks noGrp="1"/>
          </p:cNvSpPr>
          <p:nvPr>
            <p:ph idx="1"/>
          </p:nvPr>
        </p:nvSpPr>
        <p:spPr>
          <a:xfrm>
            <a:off x="6255657" y="4528695"/>
            <a:ext cx="2888343" cy="1109272"/>
          </a:xfrm>
        </p:spPr>
        <p:txBody>
          <a:bodyPr/>
          <a:lstStyle/>
          <a:p>
            <a:pPr>
              <a:spcBef>
                <a:spcPts val="0"/>
              </a:spcBef>
              <a:buNone/>
            </a:pPr>
            <a:r>
              <a:rPr lang="en-US" altLang="zh-CN" sz="2000" dirty="0"/>
              <a:t>E</a:t>
            </a:r>
            <a:r>
              <a:rPr lang="zh-CN" altLang="en-US" sz="2000" dirty="0">
                <a:latin typeface="宋体" pitchFamily="2" charset="-122"/>
                <a:ea typeface="宋体" pitchFamily="2" charset="-122"/>
              </a:rPr>
              <a:t>→</a:t>
            </a:r>
            <a:r>
              <a:rPr lang="en-US" altLang="zh-CN" sz="2000" dirty="0"/>
              <a:t>E+E   {$$=$1+$3}</a:t>
            </a:r>
          </a:p>
          <a:p>
            <a:pPr>
              <a:spcBef>
                <a:spcPts val="0"/>
              </a:spcBef>
              <a:buNone/>
            </a:pPr>
            <a:r>
              <a:rPr lang="en-US" altLang="zh-CN" sz="2000" dirty="0"/>
              <a:t>E</a:t>
            </a:r>
            <a:r>
              <a:rPr lang="zh-CN" altLang="en-US" sz="2000" dirty="0">
                <a:latin typeface="宋体" pitchFamily="2" charset="-122"/>
                <a:ea typeface="宋体" pitchFamily="2" charset="-122"/>
              </a:rPr>
              <a:t>→</a:t>
            </a:r>
            <a:r>
              <a:rPr lang="en-US" altLang="zh-CN" sz="2000" dirty="0"/>
              <a:t>n     {$$=n} </a:t>
            </a:r>
            <a:endParaRPr lang="zh-CN" altLang="en-US" sz="2000" dirty="0"/>
          </a:p>
        </p:txBody>
      </p:sp>
      <p:sp>
        <p:nvSpPr>
          <p:cNvPr id="15" name="灯片编号占位符 14"/>
          <p:cNvSpPr>
            <a:spLocks noGrp="1"/>
          </p:cNvSpPr>
          <p:nvPr>
            <p:ph type="sldNum" sz="quarter" idx="12"/>
          </p:nvPr>
        </p:nvSpPr>
        <p:spPr>
          <a:xfrm>
            <a:off x="7910286" y="6356350"/>
            <a:ext cx="605064" cy="365125"/>
          </a:xfrm>
        </p:spPr>
        <p:txBody>
          <a:bodyPr/>
          <a:lstStyle/>
          <a:p>
            <a:pPr>
              <a:defRPr/>
            </a:pPr>
            <a:fld id="{8465E9D2-AF38-408B-950D-8AFF0F97D13E}" type="slidenum">
              <a:rPr lang="zh-CN" altLang="en-US" smtClean="0"/>
              <a:pPr>
                <a:defRPr/>
              </a:pPr>
              <a:t>6</a:t>
            </a:fld>
            <a:endParaRPr lang="zh-CN" altLang="en-US"/>
          </a:p>
        </p:txBody>
      </p:sp>
      <p:grpSp>
        <p:nvGrpSpPr>
          <p:cNvPr id="5" name="组合 20"/>
          <p:cNvGrpSpPr/>
          <p:nvPr/>
        </p:nvGrpSpPr>
        <p:grpSpPr>
          <a:xfrm>
            <a:off x="1337446" y="756966"/>
            <a:ext cx="6642052" cy="2686603"/>
            <a:chOff x="1337446" y="2890524"/>
            <a:chExt cx="6642052" cy="2686603"/>
          </a:xfrm>
        </p:grpSpPr>
        <p:grpSp>
          <p:nvGrpSpPr>
            <p:cNvPr id="6" name="组合 5"/>
            <p:cNvGrpSpPr/>
            <p:nvPr/>
          </p:nvGrpSpPr>
          <p:grpSpPr>
            <a:xfrm>
              <a:off x="1337446" y="2890524"/>
              <a:ext cx="6642052" cy="2686603"/>
              <a:chOff x="413020" y="2419524"/>
              <a:chExt cx="6642052" cy="2686603"/>
            </a:xfrm>
          </p:grpSpPr>
          <p:grpSp>
            <p:nvGrpSpPr>
              <p:cNvPr id="7" name="组合 60"/>
              <p:cNvGrpSpPr/>
              <p:nvPr/>
            </p:nvGrpSpPr>
            <p:grpSpPr>
              <a:xfrm>
                <a:off x="413020" y="2419524"/>
                <a:ext cx="6642052" cy="2686603"/>
                <a:chOff x="413020" y="2419524"/>
                <a:chExt cx="6642052" cy="2686603"/>
              </a:xfrm>
            </p:grpSpPr>
            <p:sp>
              <p:nvSpPr>
                <p:cNvPr id="31" name="矩形 30"/>
                <p:cNvSpPr/>
                <p:nvPr/>
              </p:nvSpPr>
              <p:spPr>
                <a:xfrm>
                  <a:off x="3139984" y="2468131"/>
                  <a:ext cx="1563329" cy="645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S</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 </a:t>
                  </a:r>
                  <a:r>
                    <a:rPr lang="en-US" altLang="zh-CN" sz="2000" dirty="0">
                      <a:solidFill>
                        <a:schemeClr val="tx1"/>
                      </a:solidFill>
                      <a:latin typeface="楷体" pitchFamily="49" charset="-122"/>
                      <a:ea typeface="楷体" pitchFamily="49" charset="-122"/>
                    </a:rPr>
                    <a:t>E</a:t>
                  </a:r>
                  <a:r>
                    <a:rPr kumimoji="1" lang="en-US" altLang="zh-CN" sz="2000" dirty="0">
                      <a:solidFill>
                        <a:srgbClr val="FF0000"/>
                      </a:solidFill>
                      <a:latin typeface="Times New Roman" pitchFamily="18" charset="0"/>
                      <a:ea typeface="楷体_GB2312"/>
                      <a:cs typeface="楷体_GB2312"/>
                    </a:rPr>
                    <a:t>•</a:t>
                  </a:r>
                  <a:r>
                    <a:rPr kumimoji="1" lang="en-US" altLang="zh-CN" sz="2000" dirty="0">
                      <a:solidFill>
                        <a:schemeClr val="tx1"/>
                      </a:solidFill>
                      <a:latin typeface="Times New Roman" pitchFamily="18" charset="0"/>
                      <a:ea typeface="楷体_GB2312"/>
                      <a:cs typeface="楷体_GB2312"/>
                    </a:rPr>
                    <a:t>$</a:t>
                  </a:r>
                  <a:endParaRPr lang="en-US" altLang="zh-CN" sz="2000" dirty="0">
                    <a:solidFill>
                      <a:schemeClr val="tx1"/>
                    </a:solidFill>
                    <a:latin typeface="楷体" pitchFamily="49" charset="-122"/>
                    <a:ea typeface="楷体" pitchFamily="49" charset="-122"/>
                  </a:endParaRP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 </a:t>
                  </a:r>
                  <a:r>
                    <a:rPr lang="en-US" altLang="zh-CN" sz="2000" dirty="0">
                      <a:solidFill>
                        <a:schemeClr val="tx1"/>
                      </a:solidFill>
                      <a:latin typeface="楷体" pitchFamily="49" charset="-122"/>
                      <a:ea typeface="楷体" pitchFamily="49" charset="-122"/>
                    </a:rPr>
                    <a:t>E</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a:t>
                  </a:r>
                </a:p>
              </p:txBody>
            </p:sp>
            <p:sp>
              <p:nvSpPr>
                <p:cNvPr id="32" name="矩形 31"/>
                <p:cNvSpPr/>
                <p:nvPr/>
              </p:nvSpPr>
              <p:spPr>
                <a:xfrm>
                  <a:off x="807532" y="2468131"/>
                  <a:ext cx="1563329" cy="9389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S</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a:t>
                  </a: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E+E</a:t>
                  </a: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n</a:t>
                  </a:r>
                </a:p>
              </p:txBody>
            </p:sp>
            <p:sp>
              <p:nvSpPr>
                <p:cNvPr id="33" name="矩形 32"/>
                <p:cNvSpPr/>
                <p:nvPr/>
              </p:nvSpPr>
              <p:spPr>
                <a:xfrm>
                  <a:off x="807532" y="4412707"/>
                  <a:ext cx="1563329" cy="426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n</a:t>
                  </a:r>
                  <a:r>
                    <a:rPr kumimoji="1" lang="en-US" altLang="zh-CN" sz="2000" dirty="0">
                      <a:solidFill>
                        <a:srgbClr val="FF0000"/>
                      </a:solidFill>
                      <a:latin typeface="Times New Roman" pitchFamily="18" charset="0"/>
                      <a:ea typeface="楷体_GB2312"/>
                      <a:cs typeface="楷体_GB2312"/>
                    </a:rPr>
                    <a:t>•</a:t>
                  </a:r>
                  <a:endParaRPr lang="en-US" altLang="zh-CN" sz="2000" dirty="0">
                    <a:solidFill>
                      <a:schemeClr val="tx1"/>
                    </a:solidFill>
                    <a:latin typeface="楷体" pitchFamily="49" charset="-122"/>
                    <a:ea typeface="楷体" pitchFamily="49" charset="-122"/>
                  </a:endParaRPr>
                </a:p>
              </p:txBody>
            </p:sp>
            <p:sp>
              <p:nvSpPr>
                <p:cNvPr id="34" name="矩形 33"/>
                <p:cNvSpPr/>
                <p:nvPr/>
              </p:nvSpPr>
              <p:spPr>
                <a:xfrm>
                  <a:off x="3139984" y="4146007"/>
                  <a:ext cx="1563329" cy="96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lang="en-US" altLang="zh-CN" sz="2000" dirty="0">
                      <a:solidFill>
                        <a:schemeClr val="tx1"/>
                      </a:solidFill>
                      <a:latin typeface="楷体" pitchFamily="49" charset="-122"/>
                      <a:ea typeface="楷体" pitchFamily="49" charset="-122"/>
                    </a:rPr>
                    <a:t>E+</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a:t>
                  </a: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E+E</a:t>
                  </a: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n</a:t>
                  </a:r>
                </a:p>
              </p:txBody>
            </p:sp>
            <p:sp>
              <p:nvSpPr>
                <p:cNvPr id="35" name="矩形 34"/>
                <p:cNvSpPr/>
                <p:nvPr/>
              </p:nvSpPr>
              <p:spPr>
                <a:xfrm>
                  <a:off x="5491743" y="4303867"/>
                  <a:ext cx="1563329" cy="64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 </a:t>
                  </a:r>
                  <a:r>
                    <a:rPr lang="en-US" altLang="zh-CN" sz="2000" dirty="0">
                      <a:solidFill>
                        <a:schemeClr val="tx1"/>
                      </a:solidFill>
                      <a:latin typeface="楷体" pitchFamily="49" charset="-122"/>
                      <a:ea typeface="楷体" pitchFamily="49" charset="-122"/>
                    </a:rPr>
                    <a:t>E+E</a:t>
                  </a:r>
                  <a:r>
                    <a:rPr kumimoji="1" lang="en-US" altLang="zh-CN" sz="2000" dirty="0">
                      <a:solidFill>
                        <a:srgbClr val="FF0000"/>
                      </a:solidFill>
                      <a:latin typeface="Times New Roman" pitchFamily="18" charset="0"/>
                      <a:ea typeface="楷体_GB2312"/>
                      <a:cs typeface="楷体_GB2312"/>
                    </a:rPr>
                    <a:t>•</a:t>
                  </a:r>
                  <a:endParaRPr lang="en-US" altLang="zh-CN" sz="2000" dirty="0">
                    <a:solidFill>
                      <a:schemeClr val="tx1"/>
                    </a:solidFill>
                    <a:latin typeface="楷体" pitchFamily="49" charset="-122"/>
                    <a:ea typeface="楷体" pitchFamily="49" charset="-122"/>
                  </a:endParaRPr>
                </a:p>
                <a:p>
                  <a:pPr marL="180000"/>
                  <a:r>
                    <a:rPr lang="en-US" altLang="zh-CN" sz="2000" dirty="0">
                      <a:solidFill>
                        <a:schemeClr val="tx1"/>
                      </a:solidFill>
                      <a:latin typeface="楷体" pitchFamily="49" charset="-122"/>
                      <a:ea typeface="楷体" pitchFamily="49" charset="-122"/>
                    </a:rPr>
                    <a:t>E</a:t>
                  </a:r>
                  <a:r>
                    <a:rPr lang="zh-CN" altLang="en-US" sz="2000" dirty="0">
                      <a:solidFill>
                        <a:schemeClr val="tx1"/>
                      </a:solidFill>
                      <a:latin typeface="Comic Sans MS" pitchFamily="66" charset="0"/>
                      <a:ea typeface="楷体" pitchFamily="49" charset="-122"/>
                    </a:rPr>
                    <a:t>→</a:t>
                  </a:r>
                  <a:r>
                    <a:rPr kumimoji="1" lang="en-US" altLang="zh-CN" sz="2000" dirty="0">
                      <a:solidFill>
                        <a:srgbClr val="FF0000"/>
                      </a:solidFill>
                      <a:latin typeface="Times New Roman" pitchFamily="18" charset="0"/>
                      <a:ea typeface="楷体_GB2312"/>
                      <a:cs typeface="楷体_GB2312"/>
                    </a:rPr>
                    <a:t> </a:t>
                  </a:r>
                  <a:r>
                    <a:rPr lang="en-US" altLang="zh-CN" sz="2000" dirty="0">
                      <a:solidFill>
                        <a:schemeClr val="tx1"/>
                      </a:solidFill>
                      <a:latin typeface="楷体" pitchFamily="49" charset="-122"/>
                      <a:ea typeface="楷体" pitchFamily="49" charset="-122"/>
                    </a:rPr>
                    <a:t>E</a:t>
                  </a:r>
                  <a:r>
                    <a:rPr kumimoji="1" lang="en-US" altLang="zh-CN" sz="2000" dirty="0">
                      <a:solidFill>
                        <a:srgbClr val="FF0000"/>
                      </a:solidFill>
                      <a:latin typeface="Times New Roman" pitchFamily="18" charset="0"/>
                      <a:ea typeface="楷体_GB2312"/>
                      <a:cs typeface="楷体_GB2312"/>
                    </a:rPr>
                    <a:t>•</a:t>
                  </a:r>
                  <a:r>
                    <a:rPr lang="en-US" altLang="zh-CN" sz="2000" dirty="0">
                      <a:solidFill>
                        <a:schemeClr val="tx1"/>
                      </a:solidFill>
                      <a:latin typeface="楷体" pitchFamily="49" charset="-122"/>
                      <a:ea typeface="楷体" pitchFamily="49" charset="-122"/>
                    </a:rPr>
                    <a:t>+E</a:t>
                  </a:r>
                </a:p>
              </p:txBody>
            </p:sp>
            <p:cxnSp>
              <p:nvCxnSpPr>
                <p:cNvPr id="36" name="直接箭头连接符 35"/>
                <p:cNvCxnSpPr/>
                <p:nvPr/>
              </p:nvCxnSpPr>
              <p:spPr>
                <a:xfrm>
                  <a:off x="1575909" y="3403340"/>
                  <a:ext cx="0" cy="100800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911030" y="3116175"/>
                  <a:ext cx="0" cy="102600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360290" y="4674133"/>
                  <a:ext cx="777600"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13020" y="2420067"/>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0</a:t>
                  </a:r>
                </a:p>
              </p:txBody>
            </p:sp>
            <p:sp>
              <p:nvSpPr>
                <p:cNvPr id="40" name="矩形 39"/>
                <p:cNvSpPr/>
                <p:nvPr/>
              </p:nvSpPr>
              <p:spPr>
                <a:xfrm>
                  <a:off x="523374" y="4416425"/>
                  <a:ext cx="387942"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1</a:t>
                  </a:r>
                </a:p>
              </p:txBody>
            </p:sp>
            <p:sp>
              <p:nvSpPr>
                <p:cNvPr id="41" name="矩形 40"/>
                <p:cNvSpPr/>
                <p:nvPr/>
              </p:nvSpPr>
              <p:spPr>
                <a:xfrm>
                  <a:off x="2706735" y="2419524"/>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2</a:t>
                  </a:r>
                </a:p>
              </p:txBody>
            </p:sp>
            <p:sp>
              <p:nvSpPr>
                <p:cNvPr id="42" name="矩形 41"/>
                <p:cNvSpPr/>
                <p:nvPr/>
              </p:nvSpPr>
              <p:spPr>
                <a:xfrm>
                  <a:off x="5523990" y="3991464"/>
                  <a:ext cx="316005" cy="270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4</a:t>
                  </a:r>
                </a:p>
              </p:txBody>
            </p:sp>
            <p:cxnSp>
              <p:nvCxnSpPr>
                <p:cNvPr id="43" name="直接连接符 44"/>
                <p:cNvCxnSpPr/>
                <p:nvPr/>
              </p:nvCxnSpPr>
              <p:spPr>
                <a:xfrm flipH="1">
                  <a:off x="4711062" y="4766569"/>
                  <a:ext cx="780681"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2372907" y="2840162"/>
                  <a:ext cx="777600" cy="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4711062" y="4472238"/>
                  <a:ext cx="780681" cy="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1450515" y="3631757"/>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n</a:t>
                </a:r>
              </a:p>
            </p:txBody>
          </p:sp>
          <p:sp>
            <p:nvSpPr>
              <p:cNvPr id="26" name="矩形 25"/>
              <p:cNvSpPr/>
              <p:nvPr/>
            </p:nvSpPr>
            <p:spPr>
              <a:xfrm>
                <a:off x="2500627" y="2784922"/>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E</a:t>
                </a:r>
              </a:p>
            </p:txBody>
          </p:sp>
          <p:sp>
            <p:nvSpPr>
              <p:cNvPr id="27" name="矩形 26"/>
              <p:cNvSpPr/>
              <p:nvPr/>
            </p:nvSpPr>
            <p:spPr>
              <a:xfrm>
                <a:off x="2495049" y="4328160"/>
                <a:ext cx="491991"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n</a:t>
                </a:r>
              </a:p>
            </p:txBody>
          </p:sp>
          <p:sp>
            <p:nvSpPr>
              <p:cNvPr id="28" name="矩形 27"/>
              <p:cNvSpPr/>
              <p:nvPr/>
            </p:nvSpPr>
            <p:spPr>
              <a:xfrm>
                <a:off x="3871411" y="3450682"/>
                <a:ext cx="311651" cy="250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p>
            </p:txBody>
          </p:sp>
          <p:sp>
            <p:nvSpPr>
              <p:cNvPr id="29" name="矩形 28"/>
              <p:cNvSpPr/>
              <p:nvPr/>
            </p:nvSpPr>
            <p:spPr>
              <a:xfrm>
                <a:off x="4851663" y="4139565"/>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E</a:t>
                </a:r>
              </a:p>
            </p:txBody>
          </p:sp>
          <p:sp>
            <p:nvSpPr>
              <p:cNvPr id="30" name="矩形 29"/>
              <p:cNvSpPr/>
              <p:nvPr/>
            </p:nvSpPr>
            <p:spPr>
              <a:xfrm>
                <a:off x="4946924" y="4727260"/>
                <a:ext cx="348486" cy="240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t>
                </a:r>
              </a:p>
            </p:txBody>
          </p:sp>
        </p:grpSp>
        <p:sp>
          <p:nvSpPr>
            <p:cNvPr id="23" name="矩形 22"/>
            <p:cNvSpPr/>
            <p:nvPr/>
          </p:nvSpPr>
          <p:spPr>
            <a:xfrm>
              <a:off x="3982401" y="4260648"/>
              <a:ext cx="56043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3</a:t>
              </a:r>
            </a:p>
          </p:txBody>
        </p:sp>
      </p:grpSp>
      <p:grpSp>
        <p:nvGrpSpPr>
          <p:cNvPr id="8" name="组合 49"/>
          <p:cNvGrpSpPr/>
          <p:nvPr/>
        </p:nvGrpSpPr>
        <p:grpSpPr>
          <a:xfrm>
            <a:off x="6487887" y="449948"/>
            <a:ext cx="2061028" cy="1603823"/>
            <a:chOff x="6487887" y="449948"/>
            <a:chExt cx="2061028" cy="1603823"/>
          </a:xfrm>
        </p:grpSpPr>
        <p:grpSp>
          <p:nvGrpSpPr>
            <p:cNvPr id="9" name="组合 45"/>
            <p:cNvGrpSpPr/>
            <p:nvPr/>
          </p:nvGrpSpPr>
          <p:grpSpPr>
            <a:xfrm>
              <a:off x="6487887" y="449948"/>
              <a:ext cx="2061028" cy="1603823"/>
              <a:chOff x="1553029" y="1683662"/>
              <a:chExt cx="2061028" cy="1603823"/>
            </a:xfrm>
          </p:grpSpPr>
          <p:sp>
            <p:nvSpPr>
              <p:cNvPr id="47" name="矩形 46"/>
              <p:cNvSpPr/>
              <p:nvPr/>
            </p:nvSpPr>
            <p:spPr>
              <a:xfrm>
                <a:off x="1553029" y="1683662"/>
                <a:ext cx="2061028" cy="740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楷体" pitchFamily="49" charset="-122"/>
                    <a:ea typeface="楷体" pitchFamily="49" charset="-122"/>
                  </a:rPr>
                  <a:t>对这个输入的语法制导翻译</a:t>
                </a:r>
              </a:p>
            </p:txBody>
          </p:sp>
          <p:sp>
            <p:nvSpPr>
              <p:cNvPr id="48" name="矩形 47"/>
              <p:cNvSpPr/>
              <p:nvPr/>
            </p:nvSpPr>
            <p:spPr>
              <a:xfrm>
                <a:off x="2028373" y="2859313"/>
                <a:ext cx="1110341" cy="428172"/>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7+8+9</a:t>
                </a:r>
                <a:endParaRPr lang="zh-CN" altLang="en-US" sz="2400" dirty="0">
                  <a:solidFill>
                    <a:schemeClr val="tx1"/>
                  </a:solidFill>
                  <a:latin typeface="楷体" pitchFamily="49" charset="-122"/>
                  <a:ea typeface="楷体" pitchFamily="49" charset="-122"/>
                </a:endParaRPr>
              </a:p>
            </p:txBody>
          </p:sp>
        </p:grpSp>
        <p:sp>
          <p:nvSpPr>
            <p:cNvPr id="49" name="下箭头 48"/>
            <p:cNvSpPr/>
            <p:nvPr/>
          </p:nvSpPr>
          <p:spPr>
            <a:xfrm>
              <a:off x="7431314" y="1190171"/>
              <a:ext cx="174171" cy="391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矩形 50"/>
          <p:cNvSpPr/>
          <p:nvPr/>
        </p:nvSpPr>
        <p:spPr>
          <a:xfrm>
            <a:off x="6103258" y="3635828"/>
            <a:ext cx="2997200" cy="515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存在</a:t>
            </a:r>
            <a:r>
              <a:rPr lang="zh-CN" altLang="en-US" sz="2400" dirty="0">
                <a:solidFill>
                  <a:srgbClr val="FF0000"/>
                </a:solidFill>
                <a:latin typeface="楷体" pitchFamily="49" charset="-122"/>
                <a:ea typeface="楷体" pitchFamily="49" charset="-122"/>
              </a:rPr>
              <a:t>移进归约</a:t>
            </a:r>
            <a:r>
              <a:rPr lang="zh-CN" altLang="en-US" sz="2400" dirty="0">
                <a:solidFill>
                  <a:schemeClr val="tx1"/>
                </a:solidFill>
                <a:latin typeface="楷体" pitchFamily="49" charset="-122"/>
                <a:ea typeface="楷体" pitchFamily="49" charset="-122"/>
              </a:rPr>
              <a:t>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35432" y="204729"/>
            <a:ext cx="8322066" cy="6522644"/>
          </a:xfrm>
          <a:prstGeom prst="rect">
            <a:avLst/>
          </a:prstGeom>
          <a:noFill/>
          <a:ln w="9525">
            <a:noFill/>
            <a:miter lim="800000"/>
            <a:headEnd/>
            <a:tailEnd/>
          </a:ln>
        </p:spPr>
      </p:pic>
      <p:sp>
        <p:nvSpPr>
          <p:cNvPr id="2" name="标题 1"/>
          <p:cNvSpPr>
            <a:spLocks noGrp="1"/>
          </p:cNvSpPr>
          <p:nvPr>
            <p:ph type="title"/>
          </p:nvPr>
        </p:nvSpPr>
        <p:spPr>
          <a:xfrm>
            <a:off x="5500914" y="0"/>
            <a:ext cx="3643086" cy="957943"/>
          </a:xfrm>
        </p:spPr>
        <p:txBody>
          <a:bodyPr/>
          <a:lstStyle/>
          <a:p>
            <a:r>
              <a:rPr lang="en-US" altLang="zh-CN" dirty="0"/>
              <a:t>YACC</a:t>
            </a:r>
            <a:r>
              <a:rPr lang="zh-CN" altLang="en-US" dirty="0"/>
              <a:t>演示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72988" y="420915"/>
            <a:ext cx="8586572" cy="6168571"/>
          </a:xfrm>
          <a:prstGeom prst="rect">
            <a:avLst/>
          </a:prstGeom>
          <a:noFill/>
          <a:ln w="9525">
            <a:noFill/>
            <a:miter lim="800000"/>
            <a:headEnd/>
            <a:tailEnd/>
          </a:ln>
        </p:spPr>
      </p:pic>
      <p:sp>
        <p:nvSpPr>
          <p:cNvPr id="2" name="标题 1"/>
          <p:cNvSpPr>
            <a:spLocks noGrp="1"/>
          </p:cNvSpPr>
          <p:nvPr>
            <p:ph type="title"/>
          </p:nvPr>
        </p:nvSpPr>
        <p:spPr>
          <a:xfrm>
            <a:off x="5094514" y="263528"/>
            <a:ext cx="3831771" cy="781504"/>
          </a:xfrm>
        </p:spPr>
        <p:txBody>
          <a:bodyPr/>
          <a:lstStyle/>
          <a:p>
            <a:r>
              <a:rPr lang="en-US" altLang="zh-CN" dirty="0"/>
              <a:t>YACC</a:t>
            </a:r>
            <a:r>
              <a:rPr lang="zh-CN" altLang="en-US" dirty="0"/>
              <a:t>演示（续</a:t>
            </a:r>
            <a:r>
              <a:rPr lang="en-US" altLang="zh-CN" dirty="0"/>
              <a:t>1</a:t>
            </a:r>
            <a:r>
              <a:rPr lang="zh-CN" alt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05472"/>
            <a:ext cx="7886700" cy="926646"/>
          </a:xfrm>
        </p:spPr>
        <p:txBody>
          <a:bodyPr/>
          <a:lstStyle/>
          <a:p>
            <a:r>
              <a:rPr lang="en-US" altLang="zh-CN" dirty="0"/>
              <a:t>YACC</a:t>
            </a:r>
            <a:r>
              <a:rPr lang="zh-CN" altLang="en-US" dirty="0"/>
              <a:t>（</a:t>
            </a:r>
            <a:r>
              <a:rPr lang="en-US" altLang="zh-CN" dirty="0"/>
              <a:t>Bison</a:t>
            </a:r>
            <a:r>
              <a:rPr lang="zh-CN" altLang="en-US" dirty="0"/>
              <a:t>）演示（续</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pPr>
              <a:defRPr/>
            </a:pPr>
            <a:fld id="{8465E9D2-AF38-408B-950D-8AFF0F97D13E}" type="slidenum">
              <a:rPr lang="zh-CN" altLang="en-US" smtClean="0"/>
              <a:pPr>
                <a:defRPr/>
              </a:pPr>
              <a:t>9</a:t>
            </a:fld>
            <a:endParaRPr lang="zh-CN" altLang="en-US"/>
          </a:p>
        </p:txBody>
      </p:sp>
      <p:sp>
        <p:nvSpPr>
          <p:cNvPr id="6" name="矩形 5"/>
          <p:cNvSpPr/>
          <p:nvPr/>
        </p:nvSpPr>
        <p:spPr>
          <a:xfrm>
            <a:off x="390525" y="1466849"/>
            <a:ext cx="51434" cy="9334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p:nvPicPr>
        <p:blipFill>
          <a:blip r:embed="rId2" cstate="print"/>
          <a:srcRect/>
          <a:stretch>
            <a:fillRect/>
          </a:stretch>
        </p:blipFill>
        <p:spPr bwMode="auto">
          <a:xfrm>
            <a:off x="357188" y="1558255"/>
            <a:ext cx="8428037" cy="4391025"/>
          </a:xfrm>
          <a:prstGeom prst="rect">
            <a:avLst/>
          </a:prstGeom>
          <a:noFill/>
          <a:ln w="9525">
            <a:noFill/>
            <a:miter lim="800000"/>
            <a:headEnd/>
            <a:tailEnd/>
          </a:ln>
        </p:spPr>
      </p:pic>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24707</TotalTime>
  <Words>3914</Words>
  <Application>Microsoft Office PowerPoint</Application>
  <PresentationFormat>全屏显示(4:3)</PresentationFormat>
  <Paragraphs>780</Paragraphs>
  <Slides>44</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44</vt:i4>
      </vt:variant>
    </vt:vector>
  </HeadingPairs>
  <TitlesOfParts>
    <vt:vector size="61" baseType="lpstr">
      <vt:lpstr>华文楷体</vt:lpstr>
      <vt:lpstr>华文新魏</vt:lpstr>
      <vt:lpstr>华文行楷</vt:lpstr>
      <vt:lpstr>楷体</vt:lpstr>
      <vt:lpstr>宋体</vt:lpstr>
      <vt:lpstr>Arial</vt:lpstr>
      <vt:lpstr>Calibri</vt:lpstr>
      <vt:lpstr>Calibri Light</vt:lpstr>
      <vt:lpstr>Comic Sans MS</vt:lpstr>
      <vt:lpstr>Constantia</vt:lpstr>
      <vt:lpstr>Symbol</vt:lpstr>
      <vt:lpstr>Times New Roman</vt:lpstr>
      <vt:lpstr>Wingdings</vt:lpstr>
      <vt:lpstr>Wingdings 2</vt:lpstr>
      <vt:lpstr>Office 主题​​</vt:lpstr>
      <vt:lpstr>自定义设计方案</vt:lpstr>
      <vt:lpstr>流畅</vt:lpstr>
      <vt:lpstr>编译原理</vt:lpstr>
      <vt:lpstr>6.1、属性文法</vt:lpstr>
      <vt:lpstr>比喻</vt:lpstr>
      <vt:lpstr>定义</vt:lpstr>
      <vt:lpstr>例：7+8+9</vt:lpstr>
      <vt:lpstr>例：7+8+9</vt:lpstr>
      <vt:lpstr>YACC演示</vt:lpstr>
      <vt:lpstr>YACC演示（续1）</vt:lpstr>
      <vt:lpstr>YACC（Bison）演示（续2）</vt:lpstr>
      <vt:lpstr>综合属性-图示</vt:lpstr>
      <vt:lpstr>属性文法例 </vt:lpstr>
      <vt:lpstr>属性文法例（续） </vt:lpstr>
      <vt:lpstr>继承属性-图示</vt:lpstr>
      <vt:lpstr>例：继承属性L.in</vt:lpstr>
      <vt:lpstr>例：声明语句</vt:lpstr>
      <vt:lpstr>6.2、基于属性文法的处理方法</vt:lpstr>
      <vt:lpstr>语法制导翻译实现</vt:lpstr>
      <vt:lpstr>三种属性计算的方法</vt:lpstr>
      <vt:lpstr>6.2.1、依赖图</vt:lpstr>
      <vt:lpstr>前例，real   id1，id2，id3  分析树的依赖图</vt:lpstr>
      <vt:lpstr>示例：树遍历的属性计算</vt:lpstr>
      <vt:lpstr>示例：树遍历的属性计算（续）</vt:lpstr>
      <vt:lpstr>依赖关系</vt:lpstr>
      <vt:lpstr>6.2.3、一遍扫描的处理方法！！！</vt:lpstr>
      <vt:lpstr>例题</vt:lpstr>
      <vt:lpstr>例题（续）</vt:lpstr>
      <vt:lpstr>分析树和抽象语法树</vt:lpstr>
      <vt:lpstr>构造抽象语法树的属性文法</vt:lpstr>
      <vt:lpstr>a+5*b的抽象语法树的构造（续1）</vt:lpstr>
      <vt:lpstr>a+5*b的抽象语法树的构造</vt:lpstr>
      <vt:lpstr>a+5*b的抽象语法树的构造（续2）</vt:lpstr>
      <vt:lpstr>小结</vt:lpstr>
      <vt:lpstr>作业</vt:lpstr>
      <vt:lpstr>作业</vt:lpstr>
      <vt:lpstr>6.3、S-属性文法的自下而上计算</vt:lpstr>
      <vt:lpstr>概述</vt:lpstr>
      <vt:lpstr>语义栈</vt:lpstr>
      <vt:lpstr>例1：S-属性文法计算</vt:lpstr>
      <vt:lpstr>上页对应的栈操作代码</vt:lpstr>
      <vt:lpstr>语义分析和翻译</vt:lpstr>
      <vt:lpstr>语义分析示例</vt:lpstr>
      <vt:lpstr>C--语言</vt:lpstr>
      <vt:lpstr>type check，语义分析示例1</vt:lpstr>
      <vt:lpstr>To be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徐德智</dc:creator>
  <cp:lastModifiedBy>Xu Dezhi</cp:lastModifiedBy>
  <cp:revision>1446</cp:revision>
  <dcterms:created xsi:type="dcterms:W3CDTF">2016-08-02T12:41:14Z</dcterms:created>
  <dcterms:modified xsi:type="dcterms:W3CDTF">2023-03-05T05:43:06Z</dcterms:modified>
</cp:coreProperties>
</file>