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720" r:id="rId2"/>
    <p:sldMasterId id="2147483824" r:id="rId3"/>
  </p:sldMasterIdLst>
  <p:notesMasterIdLst>
    <p:notesMasterId r:id="rId67"/>
  </p:notesMasterIdLst>
  <p:sldIdLst>
    <p:sldId id="256" r:id="rId4"/>
    <p:sldId id="506" r:id="rId5"/>
    <p:sldId id="436" r:id="rId6"/>
    <p:sldId id="427" r:id="rId7"/>
    <p:sldId id="428" r:id="rId8"/>
    <p:sldId id="480" r:id="rId9"/>
    <p:sldId id="596" r:id="rId10"/>
    <p:sldId id="537" r:id="rId11"/>
    <p:sldId id="595" r:id="rId12"/>
    <p:sldId id="603" r:id="rId13"/>
    <p:sldId id="605" r:id="rId14"/>
    <p:sldId id="609" r:id="rId15"/>
    <p:sldId id="610" r:id="rId16"/>
    <p:sldId id="623" r:id="rId17"/>
    <p:sldId id="628" r:id="rId18"/>
    <p:sldId id="664" r:id="rId19"/>
    <p:sldId id="662" r:id="rId20"/>
    <p:sldId id="663" r:id="rId21"/>
    <p:sldId id="676" r:id="rId22"/>
    <p:sldId id="673" r:id="rId23"/>
    <p:sldId id="672" r:id="rId24"/>
    <p:sldId id="680" r:id="rId25"/>
    <p:sldId id="681" r:id="rId26"/>
    <p:sldId id="618" r:id="rId27"/>
    <p:sldId id="619" r:id="rId28"/>
    <p:sldId id="614" r:id="rId29"/>
    <p:sldId id="637" r:id="rId30"/>
    <p:sldId id="638" r:id="rId31"/>
    <p:sldId id="629" r:id="rId32"/>
    <p:sldId id="679" r:id="rId33"/>
    <p:sldId id="507" r:id="rId34"/>
    <p:sldId id="642" r:id="rId35"/>
    <p:sldId id="666" r:id="rId36"/>
    <p:sldId id="640" r:id="rId37"/>
    <p:sldId id="577" r:id="rId38"/>
    <p:sldId id="665" r:id="rId39"/>
    <p:sldId id="578" r:id="rId40"/>
    <p:sldId id="579" r:id="rId41"/>
    <p:sldId id="675" r:id="rId42"/>
    <p:sldId id="584" r:id="rId43"/>
    <p:sldId id="587" r:id="rId44"/>
    <p:sldId id="657" r:id="rId45"/>
    <p:sldId id="585" r:id="rId46"/>
    <p:sldId id="586" r:id="rId47"/>
    <p:sldId id="622" r:id="rId48"/>
    <p:sldId id="624" r:id="rId49"/>
    <p:sldId id="625" r:id="rId50"/>
    <p:sldId id="678" r:id="rId51"/>
    <p:sldId id="682" r:id="rId52"/>
    <p:sldId id="620" r:id="rId53"/>
    <p:sldId id="621" r:id="rId54"/>
    <p:sldId id="641" r:id="rId55"/>
    <p:sldId id="488" r:id="rId56"/>
    <p:sldId id="484" r:id="rId57"/>
    <p:sldId id="483" r:id="rId58"/>
    <p:sldId id="485" r:id="rId59"/>
    <p:sldId id="486" r:id="rId60"/>
    <p:sldId id="463" r:id="rId61"/>
    <p:sldId id="490" r:id="rId62"/>
    <p:sldId id="491" r:id="rId63"/>
    <p:sldId id="482" r:id="rId64"/>
    <p:sldId id="564" r:id="rId65"/>
    <p:sldId id="446" r:id="rId6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5F0140"/>
    <a:srgbClr val="1E1CE3"/>
    <a:srgbClr val="FF0066"/>
    <a:srgbClr val="FC02A9"/>
    <a:srgbClr val="FD03C7"/>
    <a:srgbClr val="33CC33"/>
    <a:srgbClr val="00FF00"/>
    <a:srgbClr val="00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31" autoAdjust="0"/>
    <p:restoredTop sz="94620" autoAdjust="0"/>
  </p:normalViewPr>
  <p:slideViewPr>
    <p:cSldViewPr>
      <p:cViewPr varScale="1">
        <p:scale>
          <a:sx n="60" d="100"/>
          <a:sy n="60" d="100"/>
        </p:scale>
        <p:origin x="102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96" y="0"/>
    </p:cViewPr>
  </p:outlin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847F83C-D6B5-4F4B-8410-846E28645695}" type="datetimeFigureOut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B3942F7-FE1B-40EF-9A55-9D4B348E04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8FCD0-22BC-479B-9505-7D376E2CA2A6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9DA62-DC45-44AA-BB62-A5BAE39881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F645D-36B3-42C0-9E4E-8094D7EF934D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3E52A-D24D-48C7-A68A-F33608634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4B049-1B58-45BF-AE2B-EBB4FD4C3143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FCA4E-FB99-4D03-9083-1A7F07E82A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BA552-8F64-42CE-A59F-C65495649E2F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237FB-8ADF-40EC-BC18-AAFF4E2CCB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60F5C-25D1-4236-9031-CE0E74309AA3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2B313-24CD-4472-BB17-08A6DE6312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23D07-6D37-4A18-9C22-5EC2DEEE645D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6BCF5-470A-4B5D-814C-927CF56E9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A9E9D-3B1A-49F1-8408-9625D264EB31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5981C-2B38-40D7-B77A-672C2C6614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721FF-D1E4-4B8F-9205-D81D4CEF38FF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D1468-992A-4FBA-A153-54D0438A58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61A2-E0C7-4D65-9DA4-17BB9D8C0781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9A588-6388-410A-97FD-F40DF45B32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FB5F9-B4AA-428D-8F3B-931447D9037B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872ED-6C59-4EE9-B22B-BCBA5CE8F6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7132E-FE14-4BBF-B6FD-C13850879EB6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319D7-AD46-4C36-AC99-642E6CEE22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>
                <a:solidFill>
                  <a:srgbClr val="1E1CE3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1E1CE3"/>
                </a:solidFill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1E1CE3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1E1CE3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1E1CE3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>
                <a:solidFill>
                  <a:srgbClr val="1E1CE3"/>
                </a:solidFill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511E2-E903-4186-84B0-A717034E9929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1E1CE3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Copyright@ 2018 </a:t>
            </a:r>
            <a:r>
              <a:rPr lang="en-US" altLang="zh-CN" dirty="0" err="1"/>
              <a:t>XuDezhi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5E9D2-AF38-408B-950D-8AFF0F97D1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CB9FD-AB9D-4E37-A62A-E217B1401540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0E972-288D-4B80-82B7-C126F58061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BE872-33B7-4F6D-9EF0-2D9F5BB55243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6D1CF-F7D1-4065-B793-9F76976D32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D24C4-1CF9-42E7-90F9-7ED2CFAE4526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EA861-817E-4B5A-9699-AA8DD02C90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38FCD0-22BC-479B-9505-7D376E2CA2A6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9DA62-DC45-44AA-BB62-A5BAE39881C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0511E2-E903-4186-84B0-A717034E9929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Copyright@ 2018 XuDezhi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8C85B-7C90-4F4D-85AF-D61EA450070A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EC963D-DC1D-4C86-86EB-73DF0FFE6FC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D4745F-7116-45F5-9A8C-5668F4A93746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2F58B8-FD45-4097-8CFA-17C8A7E98E2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332D02-6064-4A27-81A4-6F9FD1C28574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5EA5B-0522-4D85-B3F0-03492656A71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B1261C-0FDE-4B33-A167-4FC6046E0382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40A46D-CB95-4F57-AB1B-86D46A672E9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7B10A1-7F62-423C-9ADC-C1EBD230C9AD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5E1B9-9554-4C8D-8A44-30B9E390B2B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8C85B-7C90-4F4D-85AF-D61EA450070A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C963D-DC1D-4C86-86EB-73DF0FFE6F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678B32-6CB9-4E11-A90B-24327B18986C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2EE37-5269-4AB5-B604-2B3F88029C9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AD4543-9967-4862-9A9D-4D8E5740908E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E59E43B7-0A1B-4031-A5BE-09F459FCB2A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0F645D-36B3-42C0-9E4E-8094D7EF934D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3E52A-D24D-48C7-A68A-F3360863407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56A057-61C0-4C02-8D68-07A7374ABB1B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CBCB4-66D3-4F21-9F72-DDE4616B8B0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4745F-7116-45F5-9A8C-5668F4A93746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F58B8-FD45-4097-8CFA-17C8A7E98E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32D02-6064-4A27-81A4-6F9FD1C28574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EA5B-0522-4D85-B3F0-03492656A7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1261C-0FDE-4B33-A167-4FC6046E0382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0A46D-CB95-4F57-AB1B-86D46A672E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B10A1-7F62-423C-9ADC-C1EBD230C9AD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5E1B9-9554-4C8D-8A44-30B9E390B2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78B32-6CB9-4E11-A90B-24327B18986C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2EE37-5269-4AB5-B604-2B3F88029C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D4543-9967-4862-9A9D-4D8E5740908E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E43B7-0A1B-4031-A5BE-09F459FCB2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956A057-61C0-4C02-8D68-07A7374ABB1B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ACBCB4-66D3-4F21-9F72-DDE4616B8B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23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24DC5E-8E83-45C0-9F75-72CF000F795B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85FFAD3-4E52-4570-A402-DA72BBBD51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F956A057-61C0-4C02-8D68-07A7374ABB1B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Copyright@ 2018 XuDezhi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D3ACBCB4-66D3-4F21-9F72-DDE4616B8B0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290638" y="2017486"/>
            <a:ext cx="6858000" cy="886052"/>
          </a:xfrm>
        </p:spPr>
        <p:txBody>
          <a:bodyPr/>
          <a:lstStyle/>
          <a:p>
            <a:pPr eaLnBrk="1" hangingPunct="1"/>
            <a:r>
              <a:rPr lang="zh-CN" altLang="en-US" sz="4400" b="1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编译原理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57568" y="5038036"/>
            <a:ext cx="1346200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1E1CE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徐  德  智</a:t>
            </a:r>
            <a:endParaRPr lang="en-US" altLang="zh-CN" sz="2000" b="1" dirty="0">
              <a:solidFill>
                <a:srgbClr val="1E1CE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中南大学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2023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年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101" name="图片 7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488" y="3149600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文本框 4"/>
          <p:cNvSpPr txBox="1">
            <a:spLocks noChangeArrowheads="1"/>
          </p:cNvSpPr>
          <p:nvPr/>
        </p:nvSpPr>
        <p:spPr bwMode="auto">
          <a:xfrm>
            <a:off x="2925082" y="6262914"/>
            <a:ext cx="3105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copyright </a:t>
            </a:r>
            <a:r>
              <a:rPr lang="en-US" altLang="zh-CN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© 2023 </a:t>
            </a:r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by Xu Dezhi</a:t>
            </a:r>
            <a:endParaRPr lang="zh-CN" altLang="en-US" dirty="0">
              <a:solidFill>
                <a:srgbClr val="1E1CE3"/>
              </a:solidFill>
              <a:latin typeface="Calibri" pitchFamily="34" charset="0"/>
              <a:ea typeface="等线" pitchFamily="2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204685" y="3484336"/>
            <a:ext cx="6604000" cy="1243013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600"/>
              </a:spcBef>
              <a:spcAft>
                <a:spcPts val="1200"/>
              </a:spcAft>
              <a:defRPr/>
            </a:pPr>
            <a:r>
              <a:rPr lang="zh-CN" altLang="en-US" sz="3200" b="1" dirty="0">
                <a:solidFill>
                  <a:srgbClr val="1E1CE3"/>
                </a:solidFill>
                <a:latin typeface="华文行楷" pitchFamily="2" charset="-122"/>
                <a:ea typeface="华文行楷" pitchFamily="2" charset="-122"/>
              </a:rPr>
              <a:t>第六章 属性文法和语法制导翻译</a:t>
            </a:r>
            <a:endParaRPr lang="zh-CN" altLang="en-US" sz="3300" b="1" dirty="0">
              <a:solidFill>
                <a:srgbClr val="1E1CE3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1504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图</a:t>
            </a:r>
            <a:r>
              <a:rPr lang="en-US" altLang="zh-CN" dirty="0">
                <a:solidFill>
                  <a:srgbClr val="FF0000"/>
                </a:solidFill>
              </a:rPr>
              <a:t>6.10</a:t>
            </a:r>
            <a:r>
              <a:rPr lang="zh-CN" altLang="en-US" dirty="0"/>
              <a:t>例：翻译模式（续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82856" y="6356350"/>
            <a:ext cx="532493" cy="365125"/>
          </a:xfrm>
        </p:spPr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052457" y="1727195"/>
            <a:ext cx="2009503" cy="1306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marL="92075" lvl="1">
              <a:lnSpc>
                <a:spcPct val="110000"/>
              </a:lnSpc>
              <a:spcAft>
                <a:spcPts val="600"/>
              </a:spcAft>
            </a:pPr>
            <a:r>
              <a:rPr lang="en-US" altLang="zh-CN" sz="20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latin typeface="Comic Sans MS" pitchFamily="66" charset="0"/>
                <a:ea typeface="楷体" pitchFamily="49" charset="-122"/>
                <a:cs typeface="Times New Roman" pitchFamily="18" charset="0"/>
              </a:rPr>
              <a:t>→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TR</a:t>
            </a:r>
          </a:p>
          <a:p>
            <a:pPr marL="92075"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z="2000" dirty="0">
                <a:latin typeface="Comic Sans MS" pitchFamily="66" charset="0"/>
                <a:ea typeface="楷体" pitchFamily="49" charset="-122"/>
                <a:cs typeface="Times New Roman" pitchFamily="18" charset="0"/>
              </a:rPr>
              <a:t>→</a:t>
            </a:r>
            <a:r>
              <a:rPr lang="en-US" altLang="zh-CN" sz="2000" dirty="0" err="1">
                <a:latin typeface="楷体" pitchFamily="49" charset="-122"/>
                <a:ea typeface="楷体" pitchFamily="49" charset="-122"/>
                <a:cs typeface="Times New Roman" pitchFamily="18" charset="0"/>
              </a:rPr>
              <a:t>addop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楷体" pitchFamily="49" charset="-122"/>
                <a:ea typeface="楷体" pitchFamily="49" charset="-122"/>
                <a:cs typeface="Times New Roman" pitchFamily="18" charset="0"/>
              </a:rPr>
              <a:t>TR|ε</a:t>
            </a:r>
            <a:endParaRPr lang="en-US" altLang="zh-CN" sz="20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92075"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000" dirty="0">
                <a:latin typeface="Comic Sans MS" pitchFamily="66" charset="0"/>
                <a:ea typeface="楷体" pitchFamily="49" charset="-122"/>
                <a:cs typeface="Times New Roman" pitchFamily="18" charset="0"/>
              </a:rPr>
              <a:t>→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num</a:t>
            </a:r>
            <a:endParaRPr lang="zh-CN" altLang="en-US" sz="20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93861" y="2208183"/>
            <a:ext cx="6883528" cy="3548337"/>
            <a:chOff x="1917831" y="2687145"/>
            <a:chExt cx="6883528" cy="3548337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598266" y="2687145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2728685" y="2993561"/>
              <a:ext cx="780109" cy="431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984140" y="2979049"/>
              <a:ext cx="947900" cy="449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958681" y="3296746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5185195" y="3679362"/>
              <a:ext cx="196400" cy="533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373078" y="4219312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T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796046" y="5071118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635944" y="4569280"/>
              <a:ext cx="229421" cy="543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6186457" y="4555661"/>
              <a:ext cx="623886" cy="547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4058762" y="4558383"/>
              <a:ext cx="373956" cy="525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4600544" y="3592277"/>
              <a:ext cx="395965" cy="610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5384800" y="3628571"/>
              <a:ext cx="1407886" cy="6966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4086194" y="3574586"/>
              <a:ext cx="809626" cy="6477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447774" y="3354802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T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2162627" y="3701141"/>
              <a:ext cx="377370" cy="4789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917831" y="4252420"/>
              <a:ext cx="31290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Times New Roman" pitchFamily="18" charset="0"/>
                  <a:ea typeface="宋体" pitchFamily="2" charset="-122"/>
                </a:rPr>
                <a:t>9</a:t>
              </a:r>
              <a:endParaRPr kumimoji="1" lang="en-US" altLang="zh-CN" sz="20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834414" y="4122666"/>
              <a:ext cx="30489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800" b="0" dirty="0">
                  <a:latin typeface="Times New Roman" pitchFamily="18" charset="0"/>
                  <a:ea typeface="宋体" pitchFamily="2" charset="-122"/>
                </a:rPr>
                <a:t>-</a:t>
              </a:r>
              <a:endParaRPr kumimoji="1" lang="en-US" altLang="zh-CN" sz="28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6766050" y="4243803"/>
              <a:ext cx="3561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R</a:t>
              </a:r>
              <a:endParaRPr kumimoji="1" lang="en-US" altLang="zh-CN" sz="20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8479454" y="5788201"/>
              <a:ext cx="29206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ε</a:t>
              </a:r>
              <a:endParaRPr kumimoji="1" lang="en-US" altLang="zh-CN" sz="20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953537" y="4164428"/>
              <a:ext cx="109196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dirty="0">
                  <a:latin typeface="Times New Roman" pitchFamily="18" charset="0"/>
                  <a:ea typeface="宋体" pitchFamily="2" charset="-122"/>
                </a:rPr>
                <a:t>print(‘-’)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332263" y="5050254"/>
              <a:ext cx="113524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dirty="0">
                  <a:latin typeface="Times New Roman" pitchFamily="18" charset="0"/>
                  <a:ea typeface="宋体" pitchFamily="2" charset="-122"/>
                </a:rPr>
                <a:t>print(‘5’)</a:t>
              </a:r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2692391" y="3708401"/>
              <a:ext cx="288904" cy="466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2537184" y="4216135"/>
              <a:ext cx="11496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Times New Roman" pitchFamily="18" charset="0"/>
                  <a:ea typeface="宋体" pitchFamily="2" charset="-122"/>
                </a:rPr>
                <a:t>print(‘9’)</a:t>
              </a:r>
              <a:endParaRPr kumimoji="1" lang="en-US" altLang="zh-CN" sz="20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Rectangle 20"/>
            <p:cNvSpPr>
              <a:spLocks noChangeArrowheads="1"/>
            </p:cNvSpPr>
            <p:nvPr/>
          </p:nvSpPr>
          <p:spPr bwMode="auto">
            <a:xfrm>
              <a:off x="5921807" y="5042866"/>
              <a:ext cx="31931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0" bIns="0" anchor="ctr" anchorCtr="1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800" b="0" dirty="0"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>
              <a:off x="7024658" y="4598525"/>
              <a:ext cx="252412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6482620" y="5056589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T</a:t>
              </a: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6135323" y="583537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338873" y="5419249"/>
              <a:ext cx="222212" cy="412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 flipH="1">
              <a:off x="6662707" y="4610555"/>
              <a:ext cx="249952" cy="4689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7082970" y="4484915"/>
              <a:ext cx="1407600" cy="69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045665" y="5036176"/>
              <a:ext cx="11512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dirty="0">
                  <a:latin typeface="Times New Roman" pitchFamily="18" charset="0"/>
                  <a:ea typeface="宋体" pitchFamily="2" charset="-122"/>
                </a:rPr>
                <a:t>print(‘+’)</a:t>
              </a: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6615763" y="5785930"/>
              <a:ext cx="113524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000" dirty="0">
                  <a:latin typeface="Times New Roman" pitchFamily="18" charset="0"/>
                  <a:ea typeface="宋体" pitchFamily="2" charset="-122"/>
                </a:rPr>
                <a:t>print(‘2’)</a:t>
              </a:r>
            </a:p>
          </p:txBody>
        </p:sp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8445172" y="5046169"/>
              <a:ext cx="3561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R</a:t>
              </a:r>
              <a:endParaRPr kumimoji="1" lang="en-US" altLang="zh-CN" sz="20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8624192" y="5439682"/>
              <a:ext cx="6" cy="43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>
              <a:off x="6751166" y="5395451"/>
              <a:ext cx="187781" cy="421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6629" y="188688"/>
            <a:ext cx="6676571" cy="609600"/>
          </a:xfrm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图</a:t>
            </a:r>
            <a:r>
              <a:rPr lang="en-US" altLang="zh-CN" sz="3200" dirty="0">
                <a:solidFill>
                  <a:srgbClr val="FF0000"/>
                </a:solidFill>
              </a:rPr>
              <a:t>6.10</a:t>
            </a:r>
            <a:r>
              <a:rPr lang="zh-CN" altLang="en-US" sz="3200" dirty="0"/>
              <a:t>例：翻译模式（续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245" y="856343"/>
            <a:ext cx="7659009" cy="13353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如果把语义动作看作是终结符的话，遍历语法树的语义动作，即为翻译过程。</a:t>
            </a:r>
            <a:r>
              <a:rPr lang="zh-CN" altLang="en-US" sz="2400" dirty="0">
                <a:solidFill>
                  <a:srgbClr val="FF0000"/>
                </a:solidFill>
              </a:rPr>
              <a:t>属性文法</a:t>
            </a:r>
            <a:r>
              <a:rPr lang="zh-CN" altLang="en-US" sz="2400" dirty="0"/>
              <a:t>只给出了动作，</a:t>
            </a:r>
            <a:r>
              <a:rPr lang="zh-CN" altLang="en-US" sz="2400" dirty="0">
                <a:solidFill>
                  <a:srgbClr val="FF0000"/>
                </a:solidFill>
              </a:rPr>
              <a:t>没有给出动作发生的时机</a:t>
            </a:r>
            <a:r>
              <a:rPr lang="zh-CN" altLang="en-US" sz="24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73134" y="6399892"/>
            <a:ext cx="619579" cy="365125"/>
          </a:xfrm>
        </p:spPr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1023278" y="2195290"/>
            <a:ext cx="7036286" cy="4049486"/>
            <a:chOff x="892652" y="2354944"/>
            <a:chExt cx="7036286" cy="4049486"/>
          </a:xfrm>
        </p:grpSpPr>
        <p:grpSp>
          <p:nvGrpSpPr>
            <p:cNvPr id="16" name="组合 15"/>
            <p:cNvGrpSpPr/>
            <p:nvPr/>
          </p:nvGrpSpPr>
          <p:grpSpPr>
            <a:xfrm>
              <a:off x="4789737" y="2354944"/>
              <a:ext cx="3139201" cy="4049486"/>
              <a:chOff x="1973942" y="2191661"/>
              <a:chExt cx="3139201" cy="4049486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973942" y="2191661"/>
                <a:ext cx="3139201" cy="4049486"/>
                <a:chOff x="1973942" y="2394857"/>
                <a:chExt cx="3139201" cy="4049486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2133575" y="3280225"/>
                  <a:ext cx="2423887" cy="288834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lvl="1">
                    <a:lnSpc>
                      <a:spcPct val="110000"/>
                    </a:lnSpc>
                    <a:spcBef>
                      <a:spcPts val="600"/>
                    </a:spcBef>
                    <a:spcAft>
                      <a:spcPts val="1200"/>
                    </a:spcAft>
                  </a:pPr>
                  <a:r>
                    <a:rPr lang="en-US" altLang="zh-CN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E</a:t>
                  </a:r>
                  <a:r>
                    <a:rPr lang="zh-CN" altLang="en-US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→</a:t>
                  </a:r>
                  <a:r>
                    <a:rPr lang="en-US" altLang="zh-CN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TR</a:t>
                  </a:r>
                </a:p>
                <a:p>
                  <a:pPr marL="0" lvl="1">
                    <a:lnSpc>
                      <a:spcPct val="110000"/>
                    </a:lnSpc>
                    <a:spcBef>
                      <a:spcPts val="600"/>
                    </a:spcBef>
                    <a:spcAft>
                      <a:spcPts val="1200"/>
                    </a:spcAft>
                  </a:pPr>
                  <a:r>
                    <a:rPr lang="en-US" altLang="zh-CN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  <a:r>
                    <a:rPr lang="zh-CN" altLang="en-US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→</a:t>
                  </a:r>
                  <a:r>
                    <a:rPr lang="en-US" altLang="zh-CN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+T{print(+)}R</a:t>
                  </a:r>
                </a:p>
                <a:p>
                  <a:pPr marL="0" lvl="1">
                    <a:lnSpc>
                      <a:spcPct val="110000"/>
                    </a:lnSpc>
                    <a:spcBef>
                      <a:spcPts val="600"/>
                    </a:spcBef>
                    <a:spcAft>
                      <a:spcPts val="1200"/>
                    </a:spcAft>
                  </a:pPr>
                  <a:r>
                    <a:rPr lang="en-US" altLang="zh-CN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  <a:r>
                    <a:rPr lang="zh-CN" altLang="en-US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→</a:t>
                  </a:r>
                  <a:r>
                    <a:rPr lang="en-US" altLang="zh-CN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-T{print(-)}R</a:t>
                  </a:r>
                </a:p>
                <a:p>
                  <a:pPr marL="0" lvl="1">
                    <a:lnSpc>
                      <a:spcPct val="110000"/>
                    </a:lnSpc>
                    <a:spcBef>
                      <a:spcPts val="600"/>
                    </a:spcBef>
                    <a:spcAft>
                      <a:spcPts val="1200"/>
                    </a:spcAft>
                  </a:pPr>
                  <a:r>
                    <a:rPr lang="en-US" altLang="zh-CN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  <a:r>
                    <a:rPr lang="zh-CN" altLang="en-US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→</a:t>
                  </a:r>
                  <a:r>
                    <a:rPr lang="en-US" altLang="zh-CN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ε</a:t>
                  </a:r>
                </a:p>
                <a:p>
                  <a:pPr marL="0" lvl="1">
                    <a:lnSpc>
                      <a:spcPct val="110000"/>
                    </a:lnSpc>
                    <a:spcBef>
                      <a:spcPts val="600"/>
                    </a:spcBef>
                    <a:spcAft>
                      <a:spcPts val="1200"/>
                    </a:spcAft>
                  </a:pPr>
                  <a:r>
                    <a:rPr lang="en-US" altLang="zh-CN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T</a:t>
                  </a:r>
                  <a:r>
                    <a:rPr lang="zh-CN" altLang="en-US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→</a:t>
                  </a:r>
                  <a:r>
                    <a:rPr lang="en-US" altLang="zh-CN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num</a:t>
                  </a:r>
                  <a:endParaRPr lang="zh-CN" altLang="en-US" sz="2200" dirty="0">
                    <a:solidFill>
                      <a:srgbClr val="1E1CE3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1973942" y="2394857"/>
                  <a:ext cx="3135087" cy="4049486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" name="直接连接符 10"/>
                <p:cNvCxnSpPr/>
                <p:nvPr/>
              </p:nvCxnSpPr>
              <p:spPr>
                <a:xfrm flipV="1">
                  <a:off x="1973943" y="2998076"/>
                  <a:ext cx="3139200" cy="6378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矩形 13"/>
                <p:cNvSpPr/>
                <p:nvPr/>
              </p:nvSpPr>
              <p:spPr>
                <a:xfrm>
                  <a:off x="2685161" y="2434774"/>
                  <a:ext cx="1538527" cy="52251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CN" altLang="en-US" sz="24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翻译模式</a:t>
                  </a:r>
                </a:p>
              </p:txBody>
            </p:sp>
          </p:grpSp>
          <p:sp>
            <p:nvSpPr>
              <p:cNvPr id="15" name="矩形 14"/>
              <p:cNvSpPr/>
              <p:nvPr/>
            </p:nvSpPr>
            <p:spPr>
              <a:xfrm>
                <a:off x="3367291" y="5442861"/>
                <a:ext cx="1625600" cy="50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 dirty="0">
                    <a:solidFill>
                      <a:srgbClr val="1E1CE3"/>
                    </a:solidFill>
                    <a:latin typeface="Times New Roman" pitchFamily="18" charset="0"/>
                    <a:cs typeface="Times New Roman" pitchFamily="18" charset="0"/>
                  </a:rPr>
                  <a:t>{print(num)}</a:t>
                </a:r>
                <a:endParaRPr lang="zh-CN" altLang="en-US" sz="2200" dirty="0">
                  <a:solidFill>
                    <a:srgbClr val="1E1CE3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892652" y="2354944"/>
              <a:ext cx="3323774" cy="4049486"/>
              <a:chOff x="1973942" y="2191661"/>
              <a:chExt cx="3323774" cy="4049486"/>
            </a:xfrm>
          </p:grpSpPr>
          <p:grpSp>
            <p:nvGrpSpPr>
              <p:cNvPr id="19" name="组合 5"/>
              <p:cNvGrpSpPr/>
              <p:nvPr/>
            </p:nvGrpSpPr>
            <p:grpSpPr>
              <a:xfrm>
                <a:off x="1973942" y="2191661"/>
                <a:ext cx="3323774" cy="4049486"/>
                <a:chOff x="1973942" y="2394857"/>
                <a:chExt cx="3323774" cy="4049486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2206161" y="3280225"/>
                  <a:ext cx="1190178" cy="288834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lvl="1">
                    <a:lnSpc>
                      <a:spcPct val="110000"/>
                    </a:lnSpc>
                    <a:spcBef>
                      <a:spcPts val="600"/>
                    </a:spcBef>
                    <a:spcAft>
                      <a:spcPts val="1200"/>
                    </a:spcAft>
                  </a:pPr>
                  <a:r>
                    <a:rPr lang="en-US" altLang="zh-CN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E</a:t>
                  </a:r>
                  <a:r>
                    <a:rPr lang="zh-CN" altLang="en-US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→</a:t>
                  </a:r>
                  <a:r>
                    <a:rPr lang="en-US" altLang="zh-CN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TR</a:t>
                  </a:r>
                </a:p>
                <a:p>
                  <a:pPr marL="0" lvl="1">
                    <a:lnSpc>
                      <a:spcPct val="110000"/>
                    </a:lnSpc>
                    <a:spcBef>
                      <a:spcPts val="600"/>
                    </a:spcBef>
                    <a:spcAft>
                      <a:spcPts val="1200"/>
                    </a:spcAft>
                  </a:pPr>
                  <a:r>
                    <a:rPr lang="en-US" altLang="zh-CN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  <a:r>
                    <a:rPr lang="zh-CN" altLang="en-US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→</a:t>
                  </a:r>
                  <a:r>
                    <a:rPr lang="en-US" altLang="zh-CN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+TR</a:t>
                  </a:r>
                </a:p>
                <a:p>
                  <a:pPr marL="0" lvl="1">
                    <a:lnSpc>
                      <a:spcPct val="110000"/>
                    </a:lnSpc>
                    <a:spcBef>
                      <a:spcPts val="600"/>
                    </a:spcBef>
                    <a:spcAft>
                      <a:spcPts val="1200"/>
                    </a:spcAft>
                  </a:pPr>
                  <a:r>
                    <a:rPr lang="en-US" altLang="zh-CN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  <a:r>
                    <a:rPr lang="zh-CN" altLang="en-US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→</a:t>
                  </a:r>
                  <a:r>
                    <a:rPr lang="en-US" altLang="zh-CN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-TR</a:t>
                  </a:r>
                </a:p>
                <a:p>
                  <a:pPr marL="0" lvl="1">
                    <a:lnSpc>
                      <a:spcPct val="110000"/>
                    </a:lnSpc>
                    <a:spcBef>
                      <a:spcPts val="600"/>
                    </a:spcBef>
                    <a:spcAft>
                      <a:spcPts val="1200"/>
                    </a:spcAft>
                  </a:pPr>
                  <a:r>
                    <a:rPr lang="en-US" altLang="zh-CN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  <a:r>
                    <a:rPr lang="zh-CN" altLang="en-US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→</a:t>
                  </a:r>
                  <a:r>
                    <a:rPr lang="en-US" altLang="zh-CN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ε</a:t>
                  </a:r>
                </a:p>
                <a:p>
                  <a:pPr marL="0" lvl="1">
                    <a:lnSpc>
                      <a:spcPct val="110000"/>
                    </a:lnSpc>
                    <a:spcBef>
                      <a:spcPts val="600"/>
                    </a:spcBef>
                    <a:spcAft>
                      <a:spcPts val="1200"/>
                    </a:spcAft>
                  </a:pPr>
                  <a:r>
                    <a:rPr lang="en-US" altLang="zh-CN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T</a:t>
                  </a:r>
                  <a:r>
                    <a:rPr lang="zh-CN" altLang="en-US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→</a:t>
                  </a:r>
                  <a:r>
                    <a:rPr lang="en-US" altLang="zh-CN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num</a:t>
                  </a:r>
                  <a:endParaRPr lang="zh-CN" altLang="en-US" sz="2200" dirty="0">
                    <a:solidFill>
                      <a:srgbClr val="1E1CE3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3497951" y="3497932"/>
                  <a:ext cx="1799765" cy="178526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0000"/>
                    </a:lnSpc>
                    <a:spcBef>
                      <a:spcPts val="600"/>
                    </a:spcBef>
                    <a:spcAft>
                      <a:spcPts val="1300"/>
                    </a:spcAft>
                  </a:pPr>
                  <a:r>
                    <a:rPr lang="en-US" altLang="zh-CN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print(+)</a:t>
                  </a:r>
                </a:p>
                <a:p>
                  <a:pPr>
                    <a:lnSpc>
                      <a:spcPct val="11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2200" dirty="0">
                      <a:solidFill>
                        <a:srgbClr val="1E1CE3"/>
                      </a:solidFill>
                      <a:latin typeface="Times New Roman" pitchFamily="18" charset="0"/>
                      <a:cs typeface="Times New Roman" pitchFamily="18" charset="0"/>
                    </a:rPr>
                    <a:t>print(-)</a:t>
                  </a: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1973942" y="2394857"/>
                  <a:ext cx="3135087" cy="4049486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4" name="直接连接符 23"/>
                <p:cNvCxnSpPr/>
                <p:nvPr/>
              </p:nvCxnSpPr>
              <p:spPr>
                <a:xfrm flipV="1">
                  <a:off x="1973943" y="2998076"/>
                  <a:ext cx="3139200" cy="6378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3375206" y="3015962"/>
                  <a:ext cx="0" cy="342000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矩形 25"/>
                <p:cNvSpPr/>
                <p:nvPr/>
              </p:nvSpPr>
              <p:spPr>
                <a:xfrm>
                  <a:off x="2685161" y="2434774"/>
                  <a:ext cx="1538527" cy="52251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CN" altLang="en-US" sz="24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属性文法</a:t>
                  </a:r>
                </a:p>
              </p:txBody>
            </p:sp>
          </p:grpSp>
          <p:sp>
            <p:nvSpPr>
              <p:cNvPr id="20" name="矩形 19"/>
              <p:cNvSpPr/>
              <p:nvPr/>
            </p:nvSpPr>
            <p:spPr>
              <a:xfrm>
                <a:off x="3439886" y="5442859"/>
                <a:ext cx="1451428" cy="50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 dirty="0">
                    <a:solidFill>
                      <a:srgbClr val="1E1CE3"/>
                    </a:solidFill>
                    <a:latin typeface="Times New Roman" pitchFamily="18" charset="0"/>
                    <a:cs typeface="Times New Roman" pitchFamily="18" charset="0"/>
                  </a:rPr>
                  <a:t>print(num)</a:t>
                </a:r>
                <a:endParaRPr lang="zh-CN" altLang="en-US" sz="2200" dirty="0">
                  <a:solidFill>
                    <a:srgbClr val="1E1CE3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621" y="263527"/>
            <a:ext cx="7886700" cy="694417"/>
          </a:xfrm>
        </p:spPr>
        <p:txBody>
          <a:bodyPr/>
          <a:lstStyle/>
          <a:p>
            <a:r>
              <a:rPr lang="zh-CN" altLang="en-US" dirty="0"/>
              <a:t>不合理的翻译模式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021" y="1230539"/>
            <a:ext cx="7886700" cy="2194831"/>
          </a:xfrm>
        </p:spPr>
        <p:txBody>
          <a:bodyPr/>
          <a:lstStyle/>
          <a:p>
            <a:pPr>
              <a:buNone/>
            </a:pPr>
            <a:r>
              <a:rPr lang="en-US" altLang="zh-CN" sz="2400" dirty="0"/>
              <a:t>S</a:t>
            </a:r>
            <a:r>
              <a:rPr lang="zh-CN" altLang="en-US" sz="2400" dirty="0">
                <a:latin typeface="Comic Sans MS" pitchFamily="66" charset="0"/>
              </a:rPr>
              <a:t>→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{A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.in=1;A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.in=2}</a:t>
            </a:r>
          </a:p>
          <a:p>
            <a:pPr>
              <a:spcAft>
                <a:spcPts val="1800"/>
              </a:spcAft>
              <a:buNone/>
            </a:pPr>
            <a:r>
              <a:rPr lang="en-US" altLang="zh-CN" sz="2400" dirty="0"/>
              <a:t>A</a:t>
            </a:r>
            <a:r>
              <a:rPr lang="zh-CN" altLang="en-US" sz="2400" dirty="0">
                <a:latin typeface="Comic Sans MS" pitchFamily="66" charset="0"/>
              </a:rPr>
              <a:t>→</a:t>
            </a:r>
            <a:r>
              <a:rPr lang="en-US" altLang="zh-CN" sz="2400" dirty="0"/>
              <a:t>a {print(</a:t>
            </a:r>
            <a:r>
              <a:rPr lang="en-US" altLang="zh-CN" sz="2400" dirty="0" err="1"/>
              <a:t>A.in</a:t>
            </a:r>
            <a:r>
              <a:rPr lang="en-US" altLang="zh-CN" sz="2400" dirty="0"/>
              <a:t>)}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例如：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200" dirty="0"/>
              <a:t>对于输入串</a:t>
            </a:r>
            <a:r>
              <a:rPr lang="en-US" altLang="zh-CN" sz="2200" dirty="0" err="1"/>
              <a:t>aa</a:t>
            </a:r>
            <a:r>
              <a:rPr lang="zh-CN" altLang="en-US" sz="2200" dirty="0"/>
              <a:t>，一遍深度遍历得不出结果。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784590" y="3750326"/>
            <a:ext cx="5134319" cy="1884197"/>
            <a:chOff x="1193910" y="3732182"/>
            <a:chExt cx="5134319" cy="1884197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431337" y="3732182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S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2046514" y="4005944"/>
              <a:ext cx="1393372" cy="50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614056" y="4078514"/>
              <a:ext cx="159111" cy="4166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630194" y="4414356"/>
              <a:ext cx="45557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2000" b="0" baseline="-25000" dirty="0"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715448" y="3982356"/>
              <a:ext cx="1596781" cy="488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717525" y="5198812"/>
              <a:ext cx="137088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print(A</a:t>
              </a:r>
              <a:r>
                <a:rPr kumimoji="1" lang="en-US" altLang="zh-CN" sz="2000" b="0" baseline="-25000" dirty="0"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.in)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172161" y="5208338"/>
              <a:ext cx="29847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691619" y="4005489"/>
              <a:ext cx="725714" cy="4499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3372536" y="4783140"/>
              <a:ext cx="374400" cy="53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665193" y="4399839"/>
              <a:ext cx="45557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2000" b="0" baseline="-25000" dirty="0"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1396903" y="4750716"/>
              <a:ext cx="373875" cy="5365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193910" y="5216269"/>
              <a:ext cx="29847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Times New Roman" pitchFamily="18" charset="0"/>
                  <a:ea typeface="宋体" pitchFamily="2" charset="-122"/>
                </a:rPr>
                <a:t>a</a:t>
              </a:r>
              <a:endParaRPr kumimoji="1" lang="en-US" altLang="zh-CN" sz="20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018539" y="4404197"/>
              <a:ext cx="126030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2000" b="0" baseline="-25000" dirty="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.in=1</a:t>
              </a:r>
              <a:endParaRPr kumimoji="1" lang="en-US" altLang="zh-CN" sz="20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1923174" y="4750855"/>
              <a:ext cx="374400" cy="53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1657363" y="5208561"/>
              <a:ext cx="137088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Times New Roman" pitchFamily="18" charset="0"/>
                  <a:ea typeface="宋体" pitchFamily="2" charset="-122"/>
                </a:rPr>
                <a:t>print(A</a:t>
              </a:r>
              <a:r>
                <a:rPr kumimoji="1" lang="en-US" altLang="zh-CN" sz="2000" baseline="-25000" dirty="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1" lang="en-US" altLang="zh-CN" sz="2000" dirty="0">
                  <a:latin typeface="Times New Roman" pitchFamily="18" charset="0"/>
                  <a:ea typeface="宋体" pitchFamily="2" charset="-122"/>
                </a:rPr>
                <a:t>.in)</a:t>
              </a:r>
              <a:endParaRPr kumimoji="1" lang="en-US" altLang="zh-CN" sz="20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" name="Rectangle 21"/>
            <p:cNvSpPr>
              <a:spLocks noChangeArrowheads="1"/>
            </p:cNvSpPr>
            <p:nvPr/>
          </p:nvSpPr>
          <p:spPr bwMode="auto">
            <a:xfrm>
              <a:off x="4996326" y="4396935"/>
              <a:ext cx="133190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2000" b="0" baseline="-25000" dirty="0"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.in=1</a:t>
              </a:r>
              <a:endParaRPr kumimoji="1" lang="en-US" altLang="zh-CN" sz="20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3864433" y="4783140"/>
              <a:ext cx="374400" cy="53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499429" y="1288953"/>
            <a:ext cx="4209142" cy="1465016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buClrTx/>
              <a:buSzPct val="60000"/>
              <a:buFont typeface="Wingdings" pitchFamily="2" charset="2"/>
              <a:buChar char="l"/>
            </a:pPr>
            <a:r>
              <a:rPr kumimoji="1" lang="zh-CN" altLang="en-US" sz="2400" b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违反了条件</a:t>
            </a:r>
            <a:r>
              <a:rPr kumimoji="1" lang="en-US" altLang="zh-CN" sz="2400" b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:</a:t>
            </a:r>
            <a:endParaRPr kumimoji="1" lang="en-US" altLang="zh-CN" sz="2400" b="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288000" lvl="1">
              <a:lnSpc>
                <a:spcPct val="110000"/>
              </a:lnSpc>
              <a:spcAft>
                <a:spcPts val="1200"/>
              </a:spcAft>
              <a:buSzPct val="60000"/>
              <a:buFont typeface="Wingdings" pitchFamily="2" charset="2"/>
              <a:buChar char="Ø"/>
            </a:pPr>
            <a:r>
              <a:rPr kumimoji="1" lang="zh-CN" altLang="en-US" sz="2400" dirty="0">
                <a:latin typeface="楷体" pitchFamily="49" charset="-122"/>
                <a:ea typeface="楷体" pitchFamily="49" charset="-122"/>
              </a:rPr>
              <a:t>产生式右边的继承属性必须在这个符号以前计算出来。</a:t>
            </a:r>
            <a:endParaRPr kumimoji="1" lang="en-US" altLang="zh-CN" sz="2400" b="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11240" y="3992880"/>
            <a:ext cx="2590800" cy="10515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本质：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程序的递归调用。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36361"/>
          </a:xfrm>
        </p:spPr>
        <p:txBody>
          <a:bodyPr/>
          <a:lstStyle/>
          <a:p>
            <a:r>
              <a:rPr lang="zh-CN" altLang="en-US" dirty="0"/>
              <a:t>改造后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2193" y="1346654"/>
            <a:ext cx="7886700" cy="1861004"/>
          </a:xfrm>
        </p:spPr>
        <p:txBody>
          <a:bodyPr/>
          <a:lstStyle/>
          <a:p>
            <a:pPr>
              <a:buNone/>
            </a:pPr>
            <a:r>
              <a:rPr lang="en-US" altLang="zh-CN" sz="2400" dirty="0"/>
              <a:t>S</a:t>
            </a:r>
            <a:r>
              <a:rPr lang="zh-CN" altLang="en-US" sz="2400" dirty="0">
                <a:latin typeface="Comic Sans MS" pitchFamily="66" charset="0"/>
              </a:rPr>
              <a:t>→</a:t>
            </a:r>
            <a:r>
              <a:rPr lang="en-US" altLang="zh-CN" sz="2400" dirty="0"/>
              <a:t>{A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.in=1}A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{A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.in=2}A</a:t>
            </a:r>
            <a:r>
              <a:rPr lang="en-US" altLang="zh-CN" sz="2400" baseline="-25000" dirty="0"/>
              <a:t>2</a:t>
            </a:r>
            <a:endParaRPr lang="en-US" altLang="zh-CN" sz="2400" dirty="0"/>
          </a:p>
          <a:p>
            <a:pPr>
              <a:spcAft>
                <a:spcPts val="1800"/>
              </a:spcAft>
              <a:buNone/>
            </a:pPr>
            <a:r>
              <a:rPr lang="en-US" altLang="zh-CN" sz="2400" dirty="0"/>
              <a:t>A</a:t>
            </a:r>
            <a:r>
              <a:rPr lang="zh-CN" altLang="en-US" sz="2400" dirty="0">
                <a:latin typeface="Comic Sans MS" pitchFamily="66" charset="0"/>
              </a:rPr>
              <a:t>→</a:t>
            </a:r>
            <a:r>
              <a:rPr lang="en-US" altLang="zh-CN" sz="2400" dirty="0"/>
              <a:t>a {print(</a:t>
            </a:r>
            <a:r>
              <a:rPr lang="en-US" altLang="zh-CN" sz="2400" dirty="0" err="1"/>
              <a:t>A.in</a:t>
            </a:r>
            <a:r>
              <a:rPr lang="en-US" altLang="zh-CN" sz="2400" dirty="0"/>
              <a:t>)}</a:t>
            </a:r>
          </a:p>
          <a:p>
            <a:pPr marL="228600" lvl="1"/>
            <a:r>
              <a:rPr lang="zh-CN" altLang="en-US" dirty="0"/>
              <a:t>对于输入串</a:t>
            </a:r>
            <a:r>
              <a:rPr lang="en-US" altLang="zh-CN" dirty="0" err="1"/>
              <a:t>aa</a:t>
            </a:r>
            <a:r>
              <a:rPr lang="zh-CN" altLang="en-US" dirty="0"/>
              <a:t>，一遍深度遍历得出结果。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816710" y="3717668"/>
            <a:ext cx="4808575" cy="1861525"/>
            <a:chOff x="1816710" y="3717668"/>
            <a:chExt cx="4808575" cy="1861525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200579" y="3717668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S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3512455" y="4020457"/>
              <a:ext cx="682173" cy="377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513925" y="3991430"/>
              <a:ext cx="885390" cy="40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5324244" y="4356300"/>
              <a:ext cx="45557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2000" b="0" baseline="-25000" dirty="0"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362793" y="4057559"/>
              <a:ext cx="0" cy="39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5254396" y="5164571"/>
              <a:ext cx="137088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print(A</a:t>
              </a:r>
              <a:r>
                <a:rPr kumimoji="1" lang="en-US" altLang="zh-CN" sz="2000" b="0" baseline="-25000" dirty="0"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.in)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870974" y="5150282"/>
              <a:ext cx="29847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2800349" y="3981450"/>
              <a:ext cx="1400175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5057762" y="4738686"/>
              <a:ext cx="374400" cy="53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247219" y="4341783"/>
              <a:ext cx="45557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2000" b="0" baseline="-25000" dirty="0"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H="1">
              <a:off x="2995599" y="4705350"/>
              <a:ext cx="374400" cy="53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2818826" y="5167499"/>
              <a:ext cx="29847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Times New Roman" pitchFamily="18" charset="0"/>
                  <a:ea typeface="宋体" pitchFamily="2" charset="-122"/>
                </a:rPr>
                <a:t>a</a:t>
              </a:r>
              <a:endParaRPr kumimoji="1" lang="en-US" altLang="zh-CN" sz="20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816710" y="4330893"/>
              <a:ext cx="126030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2000" b="0" baseline="-25000" dirty="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.in=1</a:t>
              </a:r>
              <a:endParaRPr kumimoji="1" lang="en-US" altLang="zh-CN" sz="20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505201" y="4714209"/>
              <a:ext cx="374400" cy="53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239389" y="5179083"/>
              <a:ext cx="137088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Times New Roman" pitchFamily="18" charset="0"/>
                  <a:ea typeface="宋体" pitchFamily="2" charset="-122"/>
                </a:rPr>
                <a:t>print(A</a:t>
              </a:r>
              <a:r>
                <a:rPr kumimoji="1" lang="en-US" altLang="zh-CN" sz="2000" baseline="-25000" dirty="0"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1" lang="en-US" altLang="zh-CN" sz="2000" dirty="0">
                  <a:latin typeface="Times New Roman" pitchFamily="18" charset="0"/>
                  <a:ea typeface="宋体" pitchFamily="2" charset="-122"/>
                </a:rPr>
                <a:t>.in)</a:t>
              </a:r>
              <a:endParaRPr kumimoji="1" lang="en-US" altLang="zh-CN" sz="20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907743" y="4367185"/>
              <a:ext cx="115774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sz="2000" b="0" baseline="-25000" dirty="0"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.in=1</a:t>
              </a:r>
              <a:endParaRPr kumimoji="1" lang="en-US" altLang="zh-CN" sz="20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5568011" y="4732791"/>
              <a:ext cx="374400" cy="53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0567" y="249014"/>
            <a:ext cx="7024193" cy="897618"/>
          </a:xfrm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例</a:t>
            </a:r>
            <a:r>
              <a:rPr lang="en-US" altLang="zh-CN" sz="3200" dirty="0">
                <a:solidFill>
                  <a:srgbClr val="FF0000"/>
                </a:solidFill>
              </a:rPr>
              <a:t>6.10 </a:t>
            </a:r>
            <a:r>
              <a:rPr lang="zh-CN" altLang="en-US" sz="3200" dirty="0"/>
              <a:t>数学排版语言</a:t>
            </a:r>
            <a:r>
              <a:rPr lang="en-US" altLang="zh-CN" sz="3200" dirty="0"/>
              <a:t>EQN</a:t>
            </a:r>
            <a:r>
              <a:rPr lang="zh-CN" altLang="en-US" sz="3200" dirty="0"/>
              <a:t>（</a:t>
            </a:r>
            <a:r>
              <a:rPr lang="en-US" altLang="zh-CN" sz="3200" dirty="0"/>
              <a:t>SDD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2821" y="1274083"/>
            <a:ext cx="2564494" cy="569231"/>
          </a:xfrm>
        </p:spPr>
        <p:txBody>
          <a:bodyPr/>
          <a:lstStyle/>
          <a:p>
            <a:r>
              <a:rPr lang="en-US" altLang="zh-CN" dirty="0"/>
              <a:t>E sub 1.val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617585" y="1382941"/>
            <a:ext cx="1618810" cy="577997"/>
            <a:chOff x="858385" y="2718255"/>
            <a:chExt cx="1618810" cy="577997"/>
          </a:xfrm>
        </p:grpSpPr>
        <p:sp>
          <p:nvSpPr>
            <p:cNvPr id="6" name="内容占位符 2"/>
            <p:cNvSpPr txBox="1">
              <a:spLocks/>
            </p:cNvSpPr>
            <p:nvPr/>
          </p:nvSpPr>
          <p:spPr bwMode="auto">
            <a:xfrm>
              <a:off x="858385" y="2718255"/>
              <a:ext cx="380092" cy="431345"/>
            </a:xfrm>
            <a:prstGeom prst="rect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Pct val="50000"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1E1CE3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E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endParaRPr>
            </a:p>
          </p:txBody>
        </p:sp>
        <p:sp>
          <p:nvSpPr>
            <p:cNvPr id="7" name="内容占位符 2"/>
            <p:cNvSpPr txBox="1">
              <a:spLocks/>
            </p:cNvSpPr>
            <p:nvPr/>
          </p:nvSpPr>
          <p:spPr bwMode="auto">
            <a:xfrm>
              <a:off x="1238251" y="2972252"/>
              <a:ext cx="324000" cy="324000"/>
            </a:xfrm>
            <a:prstGeom prst="rect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Pct val="50000"/>
                <a:tabLst/>
                <a:defRPr/>
              </a:pP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endParaRPr>
            </a:p>
          </p:txBody>
        </p:sp>
        <p:sp>
          <p:nvSpPr>
            <p:cNvPr id="8" name="内容占位符 2"/>
            <p:cNvSpPr txBox="1">
              <a:spLocks/>
            </p:cNvSpPr>
            <p:nvPr/>
          </p:nvSpPr>
          <p:spPr bwMode="auto">
            <a:xfrm>
              <a:off x="1560074" y="2718255"/>
              <a:ext cx="917121" cy="431345"/>
            </a:xfrm>
            <a:prstGeom prst="rect">
              <a:avLst/>
            </a:prstGeom>
            <a:noFill/>
            <a:ln w="25400">
              <a:solidFill>
                <a:srgbClr val="0020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Pct val="50000"/>
                <a:tabLst/>
                <a:defRPr/>
              </a:pPr>
              <a:r>
                <a:rPr lang="en-US" altLang="zh-CN" sz="28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.</a:t>
              </a:r>
              <a:r>
                <a:rPr lang="en-US" altLang="zh-CN" sz="2800" dirty="0" err="1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val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endParaRP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00854" y="2380581"/>
          <a:ext cx="5518946" cy="4004400"/>
        </p:xfrm>
        <a:graphic>
          <a:graphicData uri="http://schemas.openxmlformats.org/drawingml/2006/table">
            <a:tbl>
              <a:tblPr/>
              <a:tblGrid>
                <a:gridCol w="1952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产生式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语义规则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sz="2400" dirty="0"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B.ps=10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；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S.ht=B.ht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.ps=B.ps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；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.ps=B.ps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B.ht=max(B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.ht,B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.ht)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 sub B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.ps=B.ps</a:t>
                      </a:r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；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.ps=shrink(B.ps);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B.ht=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disp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(B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.ht,B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.ht)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text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B.ht=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text.h×B.ps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7407136" y="440523"/>
            <a:ext cx="1353142" cy="1332966"/>
            <a:chOff x="30163" y="2300288"/>
            <a:chExt cx="1353142" cy="1332966"/>
          </a:xfrm>
        </p:grpSpPr>
        <p:pic>
          <p:nvPicPr>
            <p:cNvPr id="12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63" y="2300288"/>
              <a:ext cx="1268412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55950" y="3255882"/>
              <a:ext cx="1327355" cy="377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151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6187440" y="2941320"/>
            <a:ext cx="2682240" cy="266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46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65000"/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终结符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sub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形式上作用于紧跟其后的一个非终结符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4638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SzPct val="65000"/>
              <a:buFont typeface="Wingdings" pitchFamily="2" charset="2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以及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aseline="-25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的后继子树；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0235"/>
            <a:ext cx="7886700" cy="744147"/>
          </a:xfrm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例</a:t>
            </a:r>
            <a:r>
              <a:rPr lang="en-US" altLang="zh-CN" sz="3200" dirty="0">
                <a:solidFill>
                  <a:srgbClr val="FF0000"/>
                </a:solidFill>
              </a:rPr>
              <a:t>6.10 </a:t>
            </a:r>
            <a:r>
              <a:rPr lang="zh-CN" altLang="en-US" sz="3200" dirty="0"/>
              <a:t>数学排版语言</a:t>
            </a:r>
            <a:r>
              <a:rPr lang="en-US" altLang="zh-CN" sz="3200" dirty="0"/>
              <a:t>EQN</a:t>
            </a:r>
            <a:r>
              <a:rPr lang="zh-CN" altLang="en-US" sz="3200" dirty="0"/>
              <a:t>（翻译模式）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666" y="1079292"/>
            <a:ext cx="7978321" cy="5171606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S</a:t>
            </a:r>
            <a:r>
              <a:rPr lang="zh-CN" altLang="en-US" sz="2400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zh-CN" altLang="en-US" sz="2400" dirty="0">
                <a:latin typeface="Comic Sans MS" pitchFamily="66" charset="0"/>
              </a:rPr>
              <a:t>            </a:t>
            </a:r>
            <a:r>
              <a:rPr lang="en-US" altLang="zh-CN" sz="2400" dirty="0"/>
              <a:t>{B.ps=10}</a:t>
            </a:r>
          </a:p>
          <a:p>
            <a:pPr>
              <a:buNone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00000"/>
                </a:solidFill>
              </a:rPr>
              <a:t>B</a:t>
            </a:r>
            <a:r>
              <a:rPr lang="en-US" altLang="zh-CN" sz="2400" dirty="0"/>
              <a:t>      {S.ht=B.ht}</a:t>
            </a:r>
          </a:p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B</a:t>
            </a:r>
            <a:r>
              <a:rPr lang="zh-CN" altLang="en-US" sz="2400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zh-CN" altLang="en-US" sz="2400" dirty="0">
                <a:latin typeface="Comic Sans MS" pitchFamily="66" charset="0"/>
              </a:rPr>
              <a:t>            </a:t>
            </a:r>
            <a:r>
              <a:rPr lang="en-US" altLang="zh-CN" sz="2400" dirty="0"/>
              <a:t>{B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.ps=B.ps}</a:t>
            </a:r>
          </a:p>
          <a:p>
            <a:pPr>
              <a:buNone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00000"/>
                </a:solidFill>
              </a:rPr>
              <a:t>B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     {B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.ps=B.ps}</a:t>
            </a:r>
          </a:p>
          <a:p>
            <a:pPr>
              <a:buNone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00000"/>
                </a:solidFill>
              </a:rPr>
              <a:t>B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2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     {B.ht=max(B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.ht,B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.ht)}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B</a:t>
            </a:r>
            <a:r>
              <a:rPr lang="zh-CN" altLang="en-US" sz="2400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zh-CN" altLang="en-US" sz="2400" dirty="0">
                <a:latin typeface="Comic Sans MS" pitchFamily="66" charset="0"/>
              </a:rPr>
              <a:t>            </a:t>
            </a:r>
            <a:r>
              <a:rPr lang="en-US" altLang="zh-CN" sz="2400" dirty="0"/>
              <a:t>{B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.ps=B.ps}</a:t>
            </a:r>
          </a:p>
          <a:p>
            <a:pPr>
              <a:buNone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00000"/>
                </a:solidFill>
              </a:rPr>
              <a:t>B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 </a:t>
            </a:r>
          </a:p>
          <a:p>
            <a:pPr>
              <a:buNone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00000"/>
                </a:solidFill>
              </a:rPr>
              <a:t>sub</a:t>
            </a:r>
            <a:r>
              <a:rPr lang="en-US" altLang="zh-CN" sz="2400" dirty="0"/>
              <a:t>    {B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.ps=shrink(B.ps)}</a:t>
            </a:r>
          </a:p>
          <a:p>
            <a:pPr>
              <a:buNone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00000"/>
                </a:solidFill>
              </a:rPr>
              <a:t>B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2</a:t>
            </a:r>
            <a:r>
              <a:rPr lang="en-US" altLang="zh-CN" sz="2400" dirty="0"/>
              <a:t>     {B.ht=</a:t>
            </a:r>
            <a:r>
              <a:rPr lang="en-US" altLang="zh-CN" sz="2400" dirty="0" err="1"/>
              <a:t>disp</a:t>
            </a:r>
            <a:r>
              <a:rPr lang="en-US" altLang="zh-CN" sz="2400" dirty="0"/>
              <a:t>(B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.ht,B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.ht)}</a:t>
            </a:r>
          </a:p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B</a:t>
            </a:r>
            <a:r>
              <a:rPr lang="zh-CN" altLang="en-US" sz="2400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en-US" altLang="zh-CN" sz="2400" dirty="0">
                <a:solidFill>
                  <a:srgbClr val="C00000"/>
                </a:solidFill>
              </a:rPr>
              <a:t>text</a:t>
            </a:r>
            <a:r>
              <a:rPr lang="en-US" altLang="zh-CN" sz="2400" dirty="0"/>
              <a:t>   {B.ht=</a:t>
            </a:r>
            <a:r>
              <a:rPr lang="en-US" altLang="zh-CN" sz="2400" dirty="0" err="1"/>
              <a:t>text.h×B.ps</a:t>
            </a:r>
            <a:r>
              <a:rPr lang="en-US" altLang="zh-CN" sz="2400" dirty="0"/>
              <a:t>}</a:t>
            </a:r>
            <a:endParaRPr lang="zh-CN" altLang="en-US" sz="2400" dirty="0"/>
          </a:p>
          <a:p>
            <a:pPr>
              <a:buNone/>
            </a:pPr>
            <a:endParaRPr lang="zh-CN" altLang="en-US" sz="2400" dirty="0"/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endParaRPr lang="zh-CN" altLang="en-US" sz="2400" baseline="-25000" dirty="0"/>
          </a:p>
          <a:p>
            <a:pPr>
              <a:buNone/>
            </a:pPr>
            <a:endParaRPr lang="zh-CN" altLang="en-US" sz="2400" baseline="-25000" dirty="0"/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endParaRPr lang="zh-CN" altLang="en-US" sz="2400" dirty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673366" y="2017986"/>
            <a:ext cx="5263873" cy="3894083"/>
            <a:chOff x="3673366" y="2017986"/>
            <a:chExt cx="5263873" cy="3894083"/>
          </a:xfrm>
        </p:grpSpPr>
        <p:sp>
          <p:nvSpPr>
            <p:cNvPr id="7" name="矩形 6"/>
            <p:cNvSpPr/>
            <p:nvPr/>
          </p:nvSpPr>
          <p:spPr>
            <a:xfrm>
              <a:off x="6328950" y="4829934"/>
              <a:ext cx="2608289" cy="944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</a:pP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综合属性的计算放在右部末端</a:t>
              </a: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673366" y="2017986"/>
              <a:ext cx="3421118" cy="3894083"/>
              <a:chOff x="3673366" y="2017986"/>
              <a:chExt cx="3421118" cy="3894083"/>
            </a:xfrm>
          </p:grpSpPr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3673366" y="2017986"/>
                <a:ext cx="3421118" cy="290085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4682359" y="3689131"/>
                <a:ext cx="1734208" cy="119817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H="1">
                <a:off x="5675586" y="5171090"/>
                <a:ext cx="693684" cy="17342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H="1">
                <a:off x="5186855" y="5612524"/>
                <a:ext cx="1166648" cy="29954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矩形 13"/>
          <p:cNvSpPr/>
          <p:nvPr/>
        </p:nvSpPr>
        <p:spPr>
          <a:xfrm>
            <a:off x="5548419" y="819804"/>
            <a:ext cx="3570657" cy="26801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、右边符号的</a:t>
            </a:r>
            <a:r>
              <a:rPr lang="zh-CN" altLang="en-US" sz="21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继承属性</a:t>
            </a:r>
            <a:r>
              <a:rPr lang="zh-CN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必先于该符号的动作算出；</a:t>
            </a:r>
            <a:endParaRPr lang="en-US" altLang="zh-CN" sz="2100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、动作不能引用其右边的</a:t>
            </a:r>
            <a:r>
              <a:rPr lang="zh-CN" altLang="en-US" sz="21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综合属性</a:t>
            </a:r>
            <a:r>
              <a:rPr lang="zh-CN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100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、产生式</a:t>
            </a:r>
            <a:r>
              <a:rPr lang="zh-CN" altLang="en-US" sz="21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左边非终</a:t>
            </a:r>
            <a:r>
              <a:rPr lang="zh-CN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1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综合属性</a:t>
            </a:r>
            <a:r>
              <a:rPr lang="zh-CN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只能在相应所有属性被算后才能算，动作放在</a:t>
            </a:r>
            <a:r>
              <a:rPr lang="zh-CN" altLang="en-US" sz="21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末尾</a:t>
            </a:r>
            <a:r>
              <a:rPr lang="zh-CN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60325"/>
            <a:ext cx="7886700" cy="86931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zh-CN" altLang="en-US" dirty="0"/>
              <a:t>：</a:t>
            </a:r>
            <a:r>
              <a:rPr lang="en-US" altLang="zh-CN" dirty="0"/>
              <a:t>EQN</a:t>
            </a:r>
            <a:r>
              <a:rPr lang="zh-CN" altLang="en-US" dirty="0"/>
              <a:t>语言的翻译模式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880" y="911225"/>
            <a:ext cx="8061960" cy="117665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zh-CN" altLang="en-US" sz="2000" dirty="0"/>
              <a:t>例句：输入</a:t>
            </a:r>
            <a:r>
              <a:rPr lang="en-US" altLang="zh-CN" sz="2000" dirty="0">
                <a:solidFill>
                  <a:srgbClr val="FF0000"/>
                </a:solidFill>
              </a:rPr>
              <a:t>24sub1</a:t>
            </a:r>
            <a:r>
              <a:rPr lang="zh-CN" altLang="en-US" sz="2000" dirty="0"/>
              <a:t>，输出</a:t>
            </a:r>
            <a:r>
              <a:rPr lang="en-US" altLang="zh-CN" sz="2000" dirty="0">
                <a:solidFill>
                  <a:srgbClr val="FF0000"/>
                </a:solidFill>
              </a:rPr>
              <a:t>24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</a:t>
            </a:r>
            <a:r>
              <a:rPr lang="zh-CN" altLang="en-US" sz="2000" dirty="0"/>
              <a:t>输出；</a:t>
            </a:r>
            <a:endParaRPr lang="en-US" altLang="zh-CN" sz="2000" dirty="0"/>
          </a:p>
          <a:p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，在语法</a:t>
            </a:r>
            <a:r>
              <a:rPr lang="zh-CN" altLang="en-US" sz="2000">
                <a:solidFill>
                  <a:schemeClr val="tx1"/>
                </a:solidFill>
              </a:rPr>
              <a:t>阶段每一个数</a:t>
            </a:r>
            <a:r>
              <a:rPr lang="zh-CN" altLang="en-US" sz="2000" dirty="0">
                <a:solidFill>
                  <a:schemeClr val="tx1"/>
                </a:solidFill>
              </a:rPr>
              <a:t>都会有完整的</a:t>
            </a:r>
            <a:r>
              <a:rPr lang="en-US" altLang="zh-CN" sz="2000" dirty="0">
                <a:solidFill>
                  <a:schemeClr val="tx1"/>
                </a:solidFill>
              </a:rPr>
              <a:t>id</a:t>
            </a:r>
            <a:r>
              <a:rPr lang="zh-CN" altLang="en-US" sz="2000" dirty="0">
                <a:solidFill>
                  <a:schemeClr val="tx1"/>
                </a:solidFill>
              </a:rPr>
              <a:t>，与组成数的数字个数无关。</a:t>
            </a:r>
            <a:r>
              <a:rPr lang="en-US" altLang="zh-CN" sz="2000" dirty="0">
                <a:solidFill>
                  <a:schemeClr val="tx1"/>
                </a:solidFill>
              </a:rPr>
              <a:t>sub</a:t>
            </a:r>
            <a:r>
              <a:rPr lang="zh-CN" altLang="en-US" sz="2000" dirty="0">
                <a:solidFill>
                  <a:schemeClr val="tx1"/>
                </a:solidFill>
              </a:rPr>
              <a:t>只作用于紧跟其后的一个</a:t>
            </a:r>
            <a:r>
              <a:rPr lang="en-US" altLang="zh-CN" sz="2000" dirty="0">
                <a:solidFill>
                  <a:schemeClr val="tx1"/>
                </a:solidFill>
              </a:rPr>
              <a:t>id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82000" y="6356351"/>
            <a:ext cx="392430" cy="288290"/>
          </a:xfrm>
        </p:spPr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13917" y="2076352"/>
            <a:ext cx="344774" cy="314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S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08917" y="2808120"/>
            <a:ext cx="344774" cy="314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B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66490" y="3667552"/>
            <a:ext cx="497590" cy="310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aseline="-250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endParaRPr lang="zh-CN" altLang="en-US" sz="2400" baseline="-25000" dirty="0">
              <a:solidFill>
                <a:schemeClr val="accent5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96368" y="3596640"/>
            <a:ext cx="612791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aseline="-250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2</a:t>
            </a:r>
            <a:endParaRPr lang="zh-CN" altLang="en-US" sz="2400" baseline="-25000" dirty="0">
              <a:solidFill>
                <a:schemeClr val="accent5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77179" y="4471278"/>
            <a:ext cx="568800" cy="314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aseline="-250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11</a:t>
            </a:r>
            <a:endParaRPr lang="zh-CN" altLang="en-US" sz="2400" baseline="-25000" dirty="0">
              <a:solidFill>
                <a:schemeClr val="accent5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84773" y="4473020"/>
            <a:ext cx="900000" cy="304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2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11260" y="4489000"/>
            <a:ext cx="644578" cy="269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sub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98281" y="4486518"/>
            <a:ext cx="568800" cy="314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baseline="-250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22</a:t>
            </a:r>
            <a:endParaRPr lang="zh-CN" altLang="en-US" sz="2400" baseline="-25000" dirty="0">
              <a:solidFill>
                <a:schemeClr val="accent5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30240" y="5365694"/>
            <a:ext cx="533400" cy="318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1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98668" y="5289495"/>
            <a:ext cx="900000" cy="307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4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2057400" y="3121092"/>
            <a:ext cx="843230" cy="53650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3523596" y="3977640"/>
            <a:ext cx="636924" cy="47396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3081304" y="2452105"/>
            <a:ext cx="0" cy="36000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197565" y="3154315"/>
            <a:ext cx="1023915" cy="56424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623302" y="3998841"/>
            <a:ext cx="1188000" cy="61459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>
            <a:off x="5760476" y="5087261"/>
            <a:ext cx="468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16200000">
            <a:off x="3207948" y="5056781"/>
            <a:ext cx="468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16200000">
            <a:off x="1587620" y="4240757"/>
            <a:ext cx="468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16200000">
            <a:off x="4086711" y="4255998"/>
            <a:ext cx="468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883920" y="2435292"/>
            <a:ext cx="2031950" cy="765108"/>
            <a:chOff x="883920" y="2435292"/>
            <a:chExt cx="2031950" cy="765108"/>
          </a:xfrm>
        </p:grpSpPr>
        <p:sp>
          <p:nvSpPr>
            <p:cNvPr id="45" name="矩形 44"/>
            <p:cNvSpPr/>
            <p:nvPr/>
          </p:nvSpPr>
          <p:spPr>
            <a:xfrm>
              <a:off x="883920" y="2758440"/>
              <a:ext cx="1186814" cy="441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B.ps=10</a:t>
              </a:r>
              <a:endPara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flipV="1">
              <a:off x="1676400" y="2435292"/>
              <a:ext cx="1239470" cy="35362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3266390" y="2450532"/>
            <a:ext cx="2341931" cy="749868"/>
            <a:chOff x="3266390" y="2450532"/>
            <a:chExt cx="2341931" cy="749868"/>
          </a:xfrm>
        </p:grpSpPr>
        <p:sp>
          <p:nvSpPr>
            <p:cNvPr id="47" name="矩形 46"/>
            <p:cNvSpPr/>
            <p:nvPr/>
          </p:nvSpPr>
          <p:spPr>
            <a:xfrm>
              <a:off x="4114802" y="2758440"/>
              <a:ext cx="1493519" cy="441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S.ht=B.ht</a:t>
              </a:r>
              <a:endPara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 flipH="1" flipV="1">
              <a:off x="3266390" y="2450532"/>
              <a:ext cx="1238400" cy="35362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30481" y="3075372"/>
            <a:ext cx="2793949" cy="978468"/>
            <a:chOff x="30481" y="3075372"/>
            <a:chExt cx="2793949" cy="978468"/>
          </a:xfrm>
        </p:grpSpPr>
        <p:sp>
          <p:nvSpPr>
            <p:cNvPr id="46" name="矩形 45"/>
            <p:cNvSpPr/>
            <p:nvPr/>
          </p:nvSpPr>
          <p:spPr>
            <a:xfrm>
              <a:off x="30481" y="3611880"/>
              <a:ext cx="1524000" cy="441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0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.ps=B.ps</a:t>
              </a:r>
              <a:endPara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 flipV="1">
              <a:off x="1097280" y="3075372"/>
              <a:ext cx="1727150" cy="58222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301242" y="3182052"/>
            <a:ext cx="1626871" cy="887028"/>
            <a:chOff x="2301242" y="3182052"/>
            <a:chExt cx="1626871" cy="887028"/>
          </a:xfrm>
        </p:grpSpPr>
        <p:sp>
          <p:nvSpPr>
            <p:cNvPr id="48" name="矩形 47"/>
            <p:cNvSpPr/>
            <p:nvPr/>
          </p:nvSpPr>
          <p:spPr>
            <a:xfrm>
              <a:off x="2301242" y="3627120"/>
              <a:ext cx="1626871" cy="441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0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.ps=B</a:t>
              </a:r>
              <a:r>
                <a:rPr lang="en-US" altLang="zh-CN" sz="20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.ps</a:t>
              </a:r>
              <a:endPara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 flipH="1" flipV="1">
              <a:off x="3083510" y="3182052"/>
              <a:ext cx="0" cy="53498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3373070" y="3105852"/>
            <a:ext cx="4246930" cy="947988"/>
            <a:chOff x="3373070" y="3105852"/>
            <a:chExt cx="4246930" cy="947988"/>
          </a:xfrm>
        </p:grpSpPr>
        <p:sp>
          <p:nvSpPr>
            <p:cNvPr id="50" name="矩形 49"/>
            <p:cNvSpPr/>
            <p:nvPr/>
          </p:nvSpPr>
          <p:spPr>
            <a:xfrm>
              <a:off x="4846320" y="3611880"/>
              <a:ext cx="2773680" cy="441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B.ht=max(B</a:t>
              </a:r>
              <a:r>
                <a:rPr lang="en-US" altLang="zh-CN" sz="20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.ht,B</a:t>
              </a:r>
              <a:r>
                <a:rPr lang="en-US" altLang="zh-CN" sz="20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.ht)</a:t>
              </a:r>
              <a:endPara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H="1" flipV="1">
              <a:off x="3373070" y="3105852"/>
              <a:ext cx="2174290" cy="55174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935483" y="3962400"/>
            <a:ext cx="2118357" cy="883920"/>
            <a:chOff x="1935483" y="3962400"/>
            <a:chExt cx="2118357" cy="883920"/>
          </a:xfrm>
        </p:grpSpPr>
        <p:sp>
          <p:nvSpPr>
            <p:cNvPr id="51" name="矩形 50"/>
            <p:cNvSpPr/>
            <p:nvPr/>
          </p:nvSpPr>
          <p:spPr>
            <a:xfrm>
              <a:off x="1935483" y="4404360"/>
              <a:ext cx="1523998" cy="441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9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19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11</a:t>
              </a:r>
              <a:r>
                <a:rPr lang="en-US" altLang="zh-CN" sz="19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.ps=B</a:t>
              </a:r>
              <a:r>
                <a:rPr lang="en-US" altLang="zh-CN" sz="19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19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.ps</a:t>
              </a:r>
              <a:endParaRPr lang="zh-CN" altLang="en-US" sz="19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3002280" y="3962400"/>
              <a:ext cx="1051560" cy="51816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4236721" y="4053840"/>
            <a:ext cx="1691639" cy="1371600"/>
            <a:chOff x="4236721" y="4053840"/>
            <a:chExt cx="1691639" cy="1371600"/>
          </a:xfrm>
        </p:grpSpPr>
        <p:sp>
          <p:nvSpPr>
            <p:cNvPr id="52" name="矩形 51"/>
            <p:cNvSpPr/>
            <p:nvPr/>
          </p:nvSpPr>
          <p:spPr>
            <a:xfrm>
              <a:off x="4236721" y="4785360"/>
              <a:ext cx="1691639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9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19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22</a:t>
              </a:r>
              <a:r>
                <a:rPr lang="en-US" altLang="zh-CN" sz="19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.ps=</a:t>
              </a:r>
            </a:p>
            <a:p>
              <a:r>
                <a:rPr lang="en-US" altLang="zh-CN" sz="19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shrink(B</a:t>
              </a:r>
              <a:r>
                <a:rPr lang="en-US" altLang="zh-CN" sz="19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11</a:t>
              </a:r>
              <a:r>
                <a:rPr lang="en-US" altLang="zh-CN" sz="19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.ps)</a:t>
              </a:r>
              <a:endParaRPr lang="zh-CN" altLang="en-US" sz="19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 flipH="1" flipV="1">
              <a:off x="4419600" y="4053840"/>
              <a:ext cx="396240" cy="74676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4637990" y="3944052"/>
            <a:ext cx="4521250" cy="932748"/>
            <a:chOff x="4637990" y="3944052"/>
            <a:chExt cx="4521250" cy="932748"/>
          </a:xfrm>
        </p:grpSpPr>
        <p:sp>
          <p:nvSpPr>
            <p:cNvPr id="49" name="矩形 48"/>
            <p:cNvSpPr/>
            <p:nvPr/>
          </p:nvSpPr>
          <p:spPr>
            <a:xfrm>
              <a:off x="6172200" y="4434840"/>
              <a:ext cx="2987040" cy="441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9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19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19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.ht=</a:t>
              </a:r>
              <a:r>
                <a:rPr lang="en-US" altLang="zh-CN" sz="19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disp</a:t>
              </a:r>
              <a:r>
                <a:rPr lang="en-US" altLang="zh-CN" sz="19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(B</a:t>
              </a:r>
              <a:r>
                <a:rPr lang="en-US" altLang="zh-CN" sz="19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11</a:t>
              </a:r>
              <a:r>
                <a:rPr lang="en-US" altLang="zh-CN" sz="19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.ht,B</a:t>
              </a:r>
              <a:r>
                <a:rPr lang="en-US" altLang="zh-CN" sz="19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22</a:t>
              </a:r>
              <a:r>
                <a:rPr lang="en-US" altLang="zh-CN" sz="19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.ht)</a:t>
              </a:r>
              <a:endParaRPr lang="zh-CN" altLang="en-US" sz="19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 flipH="1" flipV="1">
              <a:off x="4637990" y="3944052"/>
              <a:ext cx="2357170" cy="55174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1889760" y="4053840"/>
            <a:ext cx="4709160" cy="2455724"/>
            <a:chOff x="1889760" y="4053840"/>
            <a:chExt cx="4709160" cy="2455724"/>
          </a:xfrm>
        </p:grpSpPr>
        <p:sp>
          <p:nvSpPr>
            <p:cNvPr id="75" name="矩形 74"/>
            <p:cNvSpPr/>
            <p:nvPr/>
          </p:nvSpPr>
          <p:spPr>
            <a:xfrm>
              <a:off x="3152059" y="6109454"/>
              <a:ext cx="236475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B.ht=</a:t>
              </a:r>
              <a:r>
                <a:rPr lang="en-US" altLang="zh-CN" sz="20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text.h×B.ps</a:t>
              </a:r>
              <a:endPara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1889760" y="4053840"/>
              <a:ext cx="1264920" cy="2148840"/>
            </a:xfrm>
            <a:custGeom>
              <a:avLst/>
              <a:gdLst>
                <a:gd name="connsiteX0" fmla="*/ 0 w 1264920"/>
                <a:gd name="connsiteY0" fmla="*/ 0 h 2148840"/>
                <a:gd name="connsiteX1" fmla="*/ 320040 w 1264920"/>
                <a:gd name="connsiteY1" fmla="*/ 1402080 h 2148840"/>
                <a:gd name="connsiteX2" fmla="*/ 1264920 w 1264920"/>
                <a:gd name="connsiteY2" fmla="*/ 2148840 h 214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4920" h="2148840">
                  <a:moveTo>
                    <a:pt x="0" y="0"/>
                  </a:moveTo>
                  <a:cubicBezTo>
                    <a:pt x="54610" y="521970"/>
                    <a:pt x="109220" y="1043940"/>
                    <a:pt x="320040" y="1402080"/>
                  </a:cubicBezTo>
                  <a:cubicBezTo>
                    <a:pt x="530860" y="1760220"/>
                    <a:pt x="897890" y="1954530"/>
                    <a:pt x="1264920" y="2148840"/>
                  </a:cubicBezTo>
                </a:path>
              </a:pathLst>
            </a:custGeom>
            <a:ln w="19050">
              <a:solidFill>
                <a:srgbClr val="C0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/>
            <p:cNvCxnSpPr/>
            <p:nvPr/>
          </p:nvCxnSpPr>
          <p:spPr>
            <a:xfrm flipH="1" flipV="1">
              <a:off x="3520440" y="4800600"/>
              <a:ext cx="609600" cy="134112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任意多边形 78"/>
            <p:cNvSpPr/>
            <p:nvPr/>
          </p:nvSpPr>
          <p:spPr>
            <a:xfrm>
              <a:off x="5440680" y="4876800"/>
              <a:ext cx="1158240" cy="1386840"/>
            </a:xfrm>
            <a:custGeom>
              <a:avLst/>
              <a:gdLst>
                <a:gd name="connsiteX0" fmla="*/ 640080 w 1158240"/>
                <a:gd name="connsiteY0" fmla="*/ 0 h 1386840"/>
                <a:gd name="connsiteX1" fmla="*/ 1051560 w 1158240"/>
                <a:gd name="connsiteY1" fmla="*/ 975360 h 1386840"/>
                <a:gd name="connsiteX2" fmla="*/ 0 w 1158240"/>
                <a:gd name="connsiteY2" fmla="*/ 1386840 h 138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8240" h="1386840">
                  <a:moveTo>
                    <a:pt x="640080" y="0"/>
                  </a:moveTo>
                  <a:cubicBezTo>
                    <a:pt x="899160" y="372110"/>
                    <a:pt x="1158240" y="744220"/>
                    <a:pt x="1051560" y="975360"/>
                  </a:cubicBezTo>
                  <a:cubicBezTo>
                    <a:pt x="944880" y="1206500"/>
                    <a:pt x="472440" y="1296670"/>
                    <a:pt x="0" y="1386840"/>
                  </a:cubicBezTo>
                </a:path>
              </a:pathLst>
            </a:cu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2245"/>
            <a:ext cx="7886700" cy="86931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zh-CN" altLang="en-US" dirty="0"/>
              <a:t>：</a:t>
            </a:r>
            <a:r>
              <a:rPr lang="en-US" altLang="zh-CN" dirty="0"/>
              <a:t>EQN</a:t>
            </a:r>
            <a:r>
              <a:rPr lang="zh-CN" altLang="en-US" dirty="0"/>
              <a:t>语言的翻译模式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050" y="1185545"/>
            <a:ext cx="8058150" cy="810895"/>
          </a:xfrm>
        </p:spPr>
        <p:txBody>
          <a:bodyPr/>
          <a:lstStyle/>
          <a:p>
            <a:r>
              <a:rPr lang="zh-CN" altLang="en-US" sz="2400" dirty="0"/>
              <a:t>例句：输入</a:t>
            </a:r>
            <a:r>
              <a:rPr lang="en-US" altLang="zh-CN" sz="2400" dirty="0">
                <a:solidFill>
                  <a:srgbClr val="FF0000"/>
                </a:solidFill>
              </a:rPr>
              <a:t>248sub15</a:t>
            </a:r>
            <a:r>
              <a:rPr lang="zh-CN" altLang="en-US" sz="2400" dirty="0"/>
              <a:t>，输出</a:t>
            </a:r>
            <a:r>
              <a:rPr lang="en-US" altLang="zh-CN" sz="2400" dirty="0">
                <a:solidFill>
                  <a:srgbClr val="FF0000"/>
                </a:solidFill>
              </a:rPr>
              <a:t>248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15</a:t>
            </a:r>
            <a:r>
              <a:rPr lang="en-US" altLang="zh-CN" sz="2400" dirty="0"/>
              <a:t>,</a:t>
            </a:r>
            <a:r>
              <a:rPr lang="zh-CN" altLang="en-US" sz="2400" dirty="0"/>
              <a:t>其中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48</a:t>
            </a:r>
            <a:r>
              <a:rPr lang="zh-CN" altLang="en-US" sz="2400" dirty="0"/>
              <a:t>、</a:t>
            </a:r>
            <a:r>
              <a:rPr lang="en-US" altLang="zh-CN" sz="2400" dirty="0"/>
              <a:t>15</a:t>
            </a:r>
            <a:r>
              <a:rPr lang="zh-CN" altLang="en-US" sz="2400" dirty="0"/>
              <a:t>为不同的字符，在语法分析阶段有不同的</a:t>
            </a:r>
            <a:r>
              <a:rPr lang="en-US" altLang="zh-CN" sz="2400" dirty="0"/>
              <a:t>id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82000" y="6356351"/>
            <a:ext cx="392430" cy="288290"/>
          </a:xfrm>
        </p:spPr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2192493" y="2213512"/>
            <a:ext cx="4951828" cy="3608168"/>
            <a:chOff x="2192493" y="2213512"/>
            <a:chExt cx="4951828" cy="3608168"/>
          </a:xfrm>
        </p:grpSpPr>
        <p:sp>
          <p:nvSpPr>
            <p:cNvPr id="10" name="矩形 9"/>
            <p:cNvSpPr/>
            <p:nvPr/>
          </p:nvSpPr>
          <p:spPr>
            <a:xfrm>
              <a:off x="3721637" y="2213512"/>
              <a:ext cx="344774" cy="3147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4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716637" y="2945280"/>
              <a:ext cx="344774" cy="3147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74210" y="3804712"/>
              <a:ext cx="497590" cy="310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400" baseline="-250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400" baseline="-250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04088" y="3733800"/>
              <a:ext cx="612791" cy="4267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400" baseline="-250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400" baseline="-250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084899" y="4608438"/>
              <a:ext cx="568800" cy="3147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400" baseline="-250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11</a:t>
              </a:r>
              <a:endParaRPr lang="zh-CN" altLang="en-US" sz="2400" baseline="-250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192493" y="4610180"/>
              <a:ext cx="900000" cy="304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4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818980" y="4626160"/>
              <a:ext cx="644578" cy="2698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sub</a:t>
              </a:r>
              <a:endParaRPr lang="zh-CN" altLang="en-US" sz="24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575521" y="4623678"/>
              <a:ext cx="568800" cy="3147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400" baseline="-250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22</a:t>
              </a:r>
              <a:endParaRPr lang="zh-CN" altLang="en-US" sz="2400" baseline="-250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537960" y="5502854"/>
              <a:ext cx="533400" cy="3188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15</a:t>
              </a:r>
              <a:endParaRPr lang="zh-CN" altLang="en-US" sz="24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06388" y="5426655"/>
              <a:ext cx="900000" cy="3072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48</a:t>
              </a:r>
              <a:endParaRPr lang="zh-CN" altLang="en-US" sz="24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V="1">
              <a:off x="2865120" y="3258252"/>
              <a:ext cx="843230" cy="53650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4331316" y="4114800"/>
              <a:ext cx="636924" cy="47396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3889024" y="2589265"/>
              <a:ext cx="0" cy="3600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005285" y="3291475"/>
              <a:ext cx="1023915" cy="564245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431022" y="4136001"/>
              <a:ext cx="1188000" cy="614596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6200000">
              <a:off x="6568196" y="5224421"/>
              <a:ext cx="468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16200000">
              <a:off x="4015668" y="5193941"/>
              <a:ext cx="468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16200000">
              <a:off x="2395340" y="4377917"/>
              <a:ext cx="468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16200000">
              <a:off x="4894431" y="4393158"/>
              <a:ext cx="468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838201" y="2572452"/>
            <a:ext cx="7589519" cy="1633788"/>
            <a:chOff x="838201" y="2572452"/>
            <a:chExt cx="7589519" cy="1633788"/>
          </a:xfrm>
        </p:grpSpPr>
        <p:sp>
          <p:nvSpPr>
            <p:cNvPr id="45" name="矩形 44"/>
            <p:cNvSpPr/>
            <p:nvPr/>
          </p:nvSpPr>
          <p:spPr>
            <a:xfrm>
              <a:off x="1691640" y="2895600"/>
              <a:ext cx="1186814" cy="441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B.ps=10</a:t>
              </a:r>
              <a:endPara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838201" y="3749040"/>
              <a:ext cx="1524000" cy="441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0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.ps=B.ps</a:t>
              </a:r>
              <a:endPara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922522" y="2895600"/>
              <a:ext cx="1493519" cy="441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S.ht=B.ht</a:t>
              </a:r>
              <a:endPara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108962" y="3764280"/>
              <a:ext cx="1626871" cy="441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0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.ps=B</a:t>
              </a:r>
              <a:r>
                <a:rPr lang="en-US" altLang="zh-CN" sz="20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.ps</a:t>
              </a:r>
              <a:endPara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654040" y="3749040"/>
              <a:ext cx="2773680" cy="441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B.ht=max(B</a:t>
              </a:r>
              <a:r>
                <a:rPr lang="en-US" altLang="zh-CN" sz="20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.ht,B</a:t>
              </a:r>
              <a:r>
                <a:rPr lang="en-US" altLang="zh-CN" sz="2000" baseline="-25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.ht)</a:t>
              </a:r>
              <a:endPara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flipV="1">
              <a:off x="2484120" y="2572452"/>
              <a:ext cx="1239470" cy="35362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 flipV="1">
              <a:off x="4074110" y="2587692"/>
              <a:ext cx="1238400" cy="35362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1905000" y="3212532"/>
              <a:ext cx="1727150" cy="58222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 flipV="1">
              <a:off x="3891230" y="3319212"/>
              <a:ext cx="0" cy="53498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 flipV="1">
              <a:off x="4180790" y="3243012"/>
              <a:ext cx="2174290" cy="55174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2245"/>
            <a:ext cx="7886700" cy="86931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en-US" altLang="zh-CN" dirty="0"/>
              <a:t>EQN</a:t>
            </a:r>
            <a:r>
              <a:rPr lang="zh-CN" altLang="en-US" dirty="0"/>
              <a:t>语言的翻译模式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50" y="1200785"/>
            <a:ext cx="5314950" cy="536575"/>
          </a:xfrm>
        </p:spPr>
        <p:txBody>
          <a:bodyPr/>
          <a:lstStyle/>
          <a:p>
            <a:pPr algn="ctr">
              <a:buNone/>
            </a:pPr>
            <a:r>
              <a:rPr lang="zh-CN" altLang="en-US" sz="2400" dirty="0"/>
              <a:t>例句：输入</a:t>
            </a:r>
            <a:r>
              <a:rPr lang="en-US" altLang="zh-CN" sz="2400" dirty="0">
                <a:solidFill>
                  <a:srgbClr val="FF0000"/>
                </a:solidFill>
              </a:rPr>
              <a:t>24sub1.5</a:t>
            </a:r>
            <a:r>
              <a:rPr lang="zh-CN" altLang="en-US" sz="2400" dirty="0"/>
              <a:t>，输出</a:t>
            </a:r>
            <a:r>
              <a:rPr lang="en-US" altLang="zh-CN" sz="2400" dirty="0">
                <a:solidFill>
                  <a:srgbClr val="FF0000"/>
                </a:solidFill>
              </a:rPr>
              <a:t>24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.5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82000" y="6356351"/>
            <a:ext cx="392430" cy="288290"/>
          </a:xfrm>
        </p:spPr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3671892" y="2107884"/>
            <a:ext cx="4236476" cy="3623933"/>
            <a:chOff x="318524" y="2076352"/>
            <a:chExt cx="4236476" cy="3623933"/>
          </a:xfrm>
        </p:grpSpPr>
        <p:sp>
          <p:nvSpPr>
            <p:cNvPr id="10" name="矩形 9"/>
            <p:cNvSpPr/>
            <p:nvPr/>
          </p:nvSpPr>
          <p:spPr>
            <a:xfrm>
              <a:off x="2677427" y="2076352"/>
              <a:ext cx="344774" cy="3147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4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672427" y="2808120"/>
              <a:ext cx="344774" cy="3147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30000" y="3667552"/>
              <a:ext cx="497590" cy="310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400" baseline="-250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400" baseline="-250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859878" y="3646348"/>
              <a:ext cx="612791" cy="3465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400" baseline="-250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400" baseline="-250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65503" y="4487043"/>
              <a:ext cx="496800" cy="3147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400" baseline="-250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400" baseline="-250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655000" y="4520315"/>
              <a:ext cx="900000" cy="304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.5</a:t>
              </a:r>
              <a:endParaRPr lang="zh-CN" altLang="en-US" sz="24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99584" y="4504765"/>
              <a:ext cx="644578" cy="2698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sub</a:t>
              </a:r>
              <a:endParaRPr lang="zh-CN" altLang="en-US" sz="24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086605" y="4502283"/>
              <a:ext cx="496800" cy="3147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400" baseline="-250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2400" baseline="-250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018564" y="5381459"/>
              <a:ext cx="533400" cy="3188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24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18524" y="5305260"/>
              <a:ext cx="900000" cy="3072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24</a:t>
              </a:r>
              <a:endParaRPr lang="zh-CN" altLang="en-US" sz="2400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V="1">
              <a:off x="1820910" y="3121092"/>
              <a:ext cx="843230" cy="536508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811920" y="3993405"/>
              <a:ext cx="636924" cy="47396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2844814" y="2452105"/>
              <a:ext cx="0" cy="36000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961075" y="3154315"/>
              <a:ext cx="1023915" cy="564245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911626" y="4014606"/>
              <a:ext cx="1188000" cy="614596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6200000">
              <a:off x="3048800" y="5103026"/>
              <a:ext cx="468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16200000">
              <a:off x="527804" y="5072546"/>
              <a:ext cx="468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16200000">
              <a:off x="3857847" y="4288052"/>
              <a:ext cx="468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rot="16200000">
              <a:off x="1375035" y="4271763"/>
              <a:ext cx="468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410" y="532765"/>
            <a:ext cx="7886700" cy="82359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图</a:t>
            </a:r>
            <a:r>
              <a:rPr lang="en-US" altLang="zh-CN" dirty="0">
                <a:solidFill>
                  <a:srgbClr val="FF0000"/>
                </a:solidFill>
              </a:rPr>
              <a:t>6.13 </a:t>
            </a:r>
            <a:r>
              <a:rPr lang="zh-CN" altLang="en-US" dirty="0"/>
              <a:t>带左递归的文法翻译模式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1610" y="1673805"/>
            <a:ext cx="5741670" cy="1828800"/>
          </a:xfrm>
        </p:spPr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E</a:t>
            </a:r>
            <a:r>
              <a:rPr lang="zh-CN" altLang="en-US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en-US" altLang="zh-CN" dirty="0">
                <a:solidFill>
                  <a:srgbClr val="C00000"/>
                </a:solidFill>
              </a:rPr>
              <a:t>E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+T</a:t>
            </a:r>
            <a:r>
              <a:rPr lang="en-US" altLang="zh-CN" dirty="0"/>
              <a:t>   {E.val=E</a:t>
            </a:r>
            <a:r>
              <a:rPr lang="en-US" altLang="zh-CN" baseline="-25000" dirty="0"/>
              <a:t>1</a:t>
            </a:r>
            <a:r>
              <a:rPr lang="en-US" altLang="zh-CN" dirty="0"/>
              <a:t>.val+T.val}</a:t>
            </a:r>
          </a:p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E</a:t>
            </a:r>
            <a:r>
              <a:rPr lang="zh-CN" altLang="en-US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en-US" altLang="zh-CN" dirty="0"/>
              <a:t>      {E.val=T.val}</a:t>
            </a:r>
          </a:p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zh-CN" altLang="en-US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en-US" altLang="zh-CN" dirty="0"/>
              <a:t>      {T.val=num.val}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graphicFrame>
        <p:nvGraphicFramePr>
          <p:cNvPr id="86019" name="Object 6"/>
          <p:cNvGraphicFramePr>
            <a:graphicFrameLocks noChangeAspect="1"/>
          </p:cNvGraphicFramePr>
          <p:nvPr/>
        </p:nvGraphicFramePr>
        <p:xfrm>
          <a:off x="7362310" y="2033845"/>
          <a:ext cx="78581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2" imgW="3467160" imgH="5018040" progId="">
                  <p:embed/>
                </p:oleObj>
              </mc:Choice>
              <mc:Fallback>
                <p:oleObj name="剪辑" r:id="rId2" imgW="3467160" imgH="50180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310" y="2033845"/>
                        <a:ext cx="785813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46574" y="3789040"/>
            <a:ext cx="7695855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u"/>
              <a:tabLst/>
              <a:defRPr/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带左递归的文法翻译模式只能用自下而上方法计算；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u"/>
              <a:tabLst/>
              <a:defRPr/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若要用自上而下方法计算，则需要转换文法，翻译模式也做相应的变化。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950" y="2536826"/>
            <a:ext cx="7886700" cy="104933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6.4</a:t>
            </a:r>
            <a:r>
              <a:rPr lang="zh-CN" altLang="en-US" sz="4000" dirty="0">
                <a:solidFill>
                  <a:srgbClr val="0000FF"/>
                </a:solidFill>
                <a:latin typeface="Comic Sans MS" pitchFamily="66" charset="0"/>
                <a:ea typeface="华文行楷" pitchFamily="2" charset="-122"/>
              </a:rPr>
              <a:t>、</a:t>
            </a:r>
            <a:r>
              <a:rPr lang="en-US" altLang="zh-CN" sz="4000" dirty="0">
                <a:solidFill>
                  <a:srgbClr val="0000FF"/>
                </a:solidFill>
                <a:latin typeface="Comic Sans MS" pitchFamily="66" charset="0"/>
                <a:ea typeface="华文行楷" pitchFamily="2" charset="-122"/>
              </a:rPr>
              <a:t>L-</a:t>
            </a:r>
            <a:r>
              <a:rPr lang="zh-CN" altLang="en-US" sz="4000" dirty="0">
                <a:solidFill>
                  <a:srgbClr val="0000FF"/>
                </a:solidFill>
                <a:latin typeface="Comic Sans MS" pitchFamily="66" charset="0"/>
                <a:ea typeface="华文行楷" pitchFamily="2" charset="-122"/>
              </a:rPr>
              <a:t>属性文法和自顶向下翻译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0167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图</a:t>
            </a:r>
            <a:r>
              <a:rPr lang="en-US" altLang="zh-CN" dirty="0">
                <a:solidFill>
                  <a:srgbClr val="FF0000"/>
                </a:solidFill>
              </a:rPr>
              <a:t>6.14 </a:t>
            </a:r>
            <a:r>
              <a:rPr lang="zh-CN" altLang="en-US" dirty="0"/>
              <a:t>消除左递归后的翻译模式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319573"/>
            <a:ext cx="4080509" cy="4084319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E</a:t>
            </a:r>
            <a:r>
              <a:rPr lang="zh-CN" altLang="en-US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en-US" altLang="zh-CN" dirty="0"/>
              <a:t>  {</a:t>
            </a:r>
            <a:r>
              <a:rPr lang="en-US" altLang="zh-CN" dirty="0" err="1"/>
              <a:t>R.i</a:t>
            </a:r>
            <a:r>
              <a:rPr lang="en-US" altLang="zh-CN" dirty="0"/>
              <a:t>=T.val}</a:t>
            </a:r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en-US" altLang="zh-CN" dirty="0"/>
              <a:t>  {E.val=R.s}</a:t>
            </a:r>
          </a:p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en-US" altLang="zh-CN" dirty="0"/>
              <a:t>  {R</a:t>
            </a:r>
            <a:r>
              <a:rPr lang="en-US" altLang="zh-CN" baseline="-25000" dirty="0"/>
              <a:t>1</a:t>
            </a:r>
            <a:r>
              <a:rPr lang="en-US" altLang="zh-CN" dirty="0"/>
              <a:t>.i=</a:t>
            </a:r>
            <a:r>
              <a:rPr lang="en-US" altLang="zh-CN" dirty="0" err="1"/>
              <a:t>R.i+T.val</a:t>
            </a:r>
            <a:r>
              <a:rPr lang="en-US" altLang="zh-CN" dirty="0"/>
              <a:t>}</a:t>
            </a:r>
          </a:p>
          <a:p>
            <a:pPr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/>
              <a:t> {R.s=R</a:t>
            </a:r>
            <a:r>
              <a:rPr lang="en-US" altLang="zh-CN" baseline="-25000" dirty="0"/>
              <a:t>1</a:t>
            </a:r>
            <a:r>
              <a:rPr lang="en-US" altLang="zh-CN" dirty="0"/>
              <a:t>.s}</a:t>
            </a:r>
          </a:p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en-US" altLang="zh-CN" dirty="0">
                <a:solidFill>
                  <a:srgbClr val="C00000"/>
                </a:solidFill>
              </a:rPr>
              <a:t>ε</a:t>
            </a:r>
            <a:r>
              <a:rPr lang="en-US" altLang="zh-CN" dirty="0"/>
              <a:t> {R.s=</a:t>
            </a:r>
            <a:r>
              <a:rPr lang="en-US" altLang="zh-CN" dirty="0" err="1"/>
              <a:t>R.i</a:t>
            </a:r>
            <a:r>
              <a:rPr lang="en-US" altLang="zh-CN" dirty="0"/>
              <a:t>}</a:t>
            </a:r>
          </a:p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zh-CN" altLang="en-US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en-US" altLang="zh-CN" dirty="0"/>
              <a:t>  {T.val=num.val}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951615" y="1319573"/>
            <a:ext cx="1531225" cy="2429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E</a:t>
            </a:r>
            <a:r>
              <a:rPr lang="zh-CN" altLang="en-US" sz="2800" dirty="0">
                <a:solidFill>
                  <a:srgbClr val="1E1CE3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TR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R</a:t>
            </a:r>
            <a:r>
              <a:rPr lang="zh-CN" altLang="en-US" sz="2800" dirty="0">
                <a:solidFill>
                  <a:srgbClr val="1E1CE3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+TR</a:t>
            </a:r>
          </a:p>
          <a:p>
            <a:pPr marL="228600" lvl="0" indent="-228600" defTabSz="914400" eaLnBrk="0" hangingPunct="0">
              <a:spcBef>
                <a:spcPts val="600"/>
              </a:spcBef>
              <a:spcAft>
                <a:spcPts val="600"/>
              </a:spcAft>
              <a:buSzPct val="50000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R</a:t>
            </a:r>
            <a:r>
              <a:rPr lang="zh-CN" altLang="en-US" sz="2800" dirty="0">
                <a:solidFill>
                  <a:srgbClr val="1E1CE3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ε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T</a:t>
            </a:r>
            <a:r>
              <a:rPr lang="zh-CN" altLang="en-US" sz="2800" dirty="0">
                <a:solidFill>
                  <a:srgbClr val="1E1CE3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num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E1CE3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44967" y="4087998"/>
            <a:ext cx="3405352" cy="1734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indent="-2667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l"/>
            </a:pP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R.i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前面子表达式的值；</a:t>
            </a:r>
            <a:endParaRPr lang="en-US" altLang="zh-CN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marL="268288" indent="-2667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R.s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是分析完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时子表达式的值。</a:t>
            </a:r>
          </a:p>
        </p:txBody>
      </p:sp>
      <p:sp>
        <p:nvSpPr>
          <p:cNvPr id="8" name="矩形 7"/>
          <p:cNvSpPr/>
          <p:nvPr/>
        </p:nvSpPr>
        <p:spPr>
          <a:xfrm>
            <a:off x="518160" y="5623560"/>
            <a:ext cx="486156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作业：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用伪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语言写出该文法的翻译模式。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090" y="807085"/>
            <a:ext cx="5086350" cy="74739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计算表达式</a:t>
            </a:r>
            <a:r>
              <a:rPr lang="en-US" altLang="zh-CN" dirty="0"/>
              <a:t>2+4+3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96250" y="6362700"/>
            <a:ext cx="419100" cy="358775"/>
          </a:xfrm>
        </p:spPr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6" name="Rectangle 47"/>
          <p:cNvSpPr>
            <a:spLocks noChangeArrowheads="1"/>
          </p:cNvSpPr>
          <p:nvPr/>
        </p:nvSpPr>
        <p:spPr bwMode="auto">
          <a:xfrm>
            <a:off x="1295144" y="2445015"/>
            <a:ext cx="966916" cy="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en-US" altLang="zh-CN" sz="2400" dirty="0"/>
              <a:t>E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3003055" y="4381141"/>
            <a:ext cx="1059380" cy="407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r>
              <a:rPr lang="en-US" altLang="zh-CN" sz="2400" dirty="0"/>
              <a:t>T.val=4</a:t>
            </a:r>
          </a:p>
        </p:txBody>
      </p:sp>
      <p:sp>
        <p:nvSpPr>
          <p:cNvPr id="8" name="Rectangle 47"/>
          <p:cNvSpPr>
            <a:spLocks noChangeArrowheads="1"/>
          </p:cNvSpPr>
          <p:nvPr/>
        </p:nvSpPr>
        <p:spPr bwMode="auto">
          <a:xfrm>
            <a:off x="297408" y="4361855"/>
            <a:ext cx="1141382" cy="36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r>
              <a:rPr lang="en-US" altLang="zh-CN" sz="2400" dirty="0"/>
              <a:t>n.val=2</a:t>
            </a:r>
          </a:p>
        </p:txBody>
      </p:sp>
      <p:sp>
        <p:nvSpPr>
          <p:cNvPr id="9" name="Rectangle 47"/>
          <p:cNvSpPr>
            <a:spLocks noChangeArrowheads="1"/>
          </p:cNvSpPr>
          <p:nvPr/>
        </p:nvSpPr>
        <p:spPr bwMode="auto">
          <a:xfrm>
            <a:off x="3108183" y="3424887"/>
            <a:ext cx="815975" cy="38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r>
              <a:rPr lang="en-US" altLang="zh-CN" sz="2400" dirty="0" err="1"/>
              <a:t>R.i</a:t>
            </a:r>
            <a:r>
              <a:rPr lang="en-US" altLang="zh-CN" sz="2400" dirty="0"/>
              <a:t>=2</a:t>
            </a:r>
          </a:p>
        </p:txBody>
      </p:sp>
      <p:sp>
        <p:nvSpPr>
          <p:cNvPr id="10" name="Rectangle 47"/>
          <p:cNvSpPr>
            <a:spLocks noChangeArrowheads="1"/>
          </p:cNvSpPr>
          <p:nvPr/>
        </p:nvSpPr>
        <p:spPr bwMode="auto">
          <a:xfrm>
            <a:off x="304665" y="3500270"/>
            <a:ext cx="1023765" cy="39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r>
              <a:rPr lang="en-US" altLang="zh-CN" sz="2400" dirty="0"/>
              <a:t>T.val=2</a:t>
            </a:r>
          </a:p>
        </p:txBody>
      </p:sp>
      <p:sp>
        <p:nvSpPr>
          <p:cNvPr id="11" name="Rectangle 47"/>
          <p:cNvSpPr>
            <a:spLocks noChangeArrowheads="1"/>
          </p:cNvSpPr>
          <p:nvPr/>
        </p:nvSpPr>
        <p:spPr bwMode="auto">
          <a:xfrm>
            <a:off x="2102157" y="4357493"/>
            <a:ext cx="453932" cy="39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+</a:t>
            </a:r>
          </a:p>
        </p:txBody>
      </p:sp>
      <p:sp>
        <p:nvSpPr>
          <p:cNvPr id="12" name="Rectangle 47"/>
          <p:cNvSpPr>
            <a:spLocks noChangeArrowheads="1"/>
          </p:cNvSpPr>
          <p:nvPr/>
        </p:nvSpPr>
        <p:spPr bwMode="auto">
          <a:xfrm>
            <a:off x="4770640" y="4348409"/>
            <a:ext cx="925168" cy="37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en-US" altLang="zh-CN" sz="2400" dirty="0" err="1"/>
              <a:t>R.i</a:t>
            </a:r>
            <a:r>
              <a:rPr lang="en-US" altLang="zh-CN" sz="2400" dirty="0"/>
              <a:t>=6</a:t>
            </a:r>
          </a:p>
        </p:txBody>
      </p:sp>
      <p:sp>
        <p:nvSpPr>
          <p:cNvPr id="13" name="Rectangle 47"/>
          <p:cNvSpPr>
            <a:spLocks noChangeArrowheads="1"/>
          </p:cNvSpPr>
          <p:nvPr/>
        </p:nvSpPr>
        <p:spPr bwMode="auto">
          <a:xfrm>
            <a:off x="4579279" y="5118196"/>
            <a:ext cx="1098130" cy="40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r>
              <a:rPr lang="en-US" altLang="zh-CN" sz="2400" dirty="0"/>
              <a:t>T.val=3</a:t>
            </a: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4087441" y="5122319"/>
            <a:ext cx="449944" cy="43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+</a:t>
            </a:r>
          </a:p>
        </p:txBody>
      </p:sp>
      <p:sp>
        <p:nvSpPr>
          <p:cNvPr id="15" name="Rectangle 47"/>
          <p:cNvSpPr>
            <a:spLocks noChangeArrowheads="1"/>
          </p:cNvSpPr>
          <p:nvPr/>
        </p:nvSpPr>
        <p:spPr bwMode="auto">
          <a:xfrm>
            <a:off x="5743118" y="5121664"/>
            <a:ext cx="803833" cy="40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r>
              <a:rPr lang="en-US" altLang="zh-CN" sz="2400" dirty="0" err="1"/>
              <a:t>R.i</a:t>
            </a:r>
            <a:r>
              <a:rPr lang="en-US" altLang="zh-CN" sz="2400" dirty="0"/>
              <a:t>=9</a:t>
            </a:r>
          </a:p>
        </p:txBody>
      </p:sp>
      <p:sp>
        <p:nvSpPr>
          <p:cNvPr id="16" name="Rectangle 47"/>
          <p:cNvSpPr>
            <a:spLocks noChangeArrowheads="1"/>
          </p:cNvSpPr>
          <p:nvPr/>
        </p:nvSpPr>
        <p:spPr bwMode="auto">
          <a:xfrm>
            <a:off x="5721110" y="5992976"/>
            <a:ext cx="406401" cy="29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en-US" altLang="zh-CN" sz="2400" dirty="0"/>
              <a:t>ε</a:t>
            </a:r>
          </a:p>
        </p:txBody>
      </p:sp>
      <p:sp>
        <p:nvSpPr>
          <p:cNvPr id="17" name="Rectangle 47"/>
          <p:cNvSpPr>
            <a:spLocks noChangeArrowheads="1"/>
          </p:cNvSpPr>
          <p:nvPr/>
        </p:nvSpPr>
        <p:spPr bwMode="auto">
          <a:xfrm>
            <a:off x="4528312" y="5969705"/>
            <a:ext cx="1100821" cy="31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en-US" altLang="zh-CN" sz="2400" dirty="0"/>
              <a:t>n.val=3</a:t>
            </a:r>
          </a:p>
        </p:txBody>
      </p:sp>
      <p:sp>
        <p:nvSpPr>
          <p:cNvPr id="18" name="Rectangle 47"/>
          <p:cNvSpPr>
            <a:spLocks noChangeArrowheads="1"/>
          </p:cNvSpPr>
          <p:nvPr/>
        </p:nvSpPr>
        <p:spPr bwMode="auto">
          <a:xfrm>
            <a:off x="2903709" y="5124935"/>
            <a:ext cx="1163324" cy="34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en-US" altLang="zh-CN" sz="2400" dirty="0"/>
              <a:t>n.val=4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916630" y="2728583"/>
            <a:ext cx="1226478" cy="747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641107" y="3772705"/>
            <a:ext cx="1197451" cy="713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76451" y="4696613"/>
            <a:ext cx="624132" cy="408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rot="19200000">
            <a:off x="4236788" y="4940304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4826348" y="4930006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5400000">
            <a:off x="4808348" y="5765146"/>
            <a:ext cx="46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5400000">
            <a:off x="5687823" y="5755635"/>
            <a:ext cx="46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2426441" y="3794744"/>
            <a:ext cx="809635" cy="666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5400000">
            <a:off x="3145224" y="4090460"/>
            <a:ext cx="61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5400000">
            <a:off x="3271219" y="4947346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rot="19200000">
            <a:off x="561834" y="3122889"/>
            <a:ext cx="11901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400826" y="4151974"/>
            <a:ext cx="5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68099" y="3881974"/>
            <a:ext cx="0" cy="54000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1438133" y="3657202"/>
            <a:ext cx="1466850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3630349" y="4767346"/>
            <a:ext cx="0" cy="36000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5192449" y="5531146"/>
            <a:ext cx="0" cy="46800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972159" y="5093089"/>
            <a:ext cx="994018" cy="40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r>
              <a:rPr lang="en-US" altLang="zh-CN" sz="2400" dirty="0"/>
              <a:t>R.s=9</a:t>
            </a: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6553058" y="5303833"/>
            <a:ext cx="39052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5952984" y="4340614"/>
            <a:ext cx="994018" cy="40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r>
              <a:rPr lang="en-US" altLang="zh-CN" sz="2400" dirty="0"/>
              <a:t>R.s=9</a:t>
            </a: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143234" y="3435739"/>
            <a:ext cx="994018" cy="40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r>
              <a:rPr lang="en-US" altLang="zh-CN" sz="2400" dirty="0"/>
              <a:t>R.s=9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645179" y="2445139"/>
            <a:ext cx="994018" cy="40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r>
              <a:rPr lang="en-US" altLang="zh-CN" sz="2400" dirty="0"/>
              <a:t>E.s=9</a:t>
            </a:r>
          </a:p>
        </p:txBody>
      </p:sp>
      <p:cxnSp>
        <p:nvCxnSpPr>
          <p:cNvPr id="51" name="直接箭头连接符 50"/>
          <p:cNvCxnSpPr/>
          <p:nvPr/>
        </p:nvCxnSpPr>
        <p:spPr>
          <a:xfrm flipH="1" flipV="1">
            <a:off x="6402368" y="4704952"/>
            <a:ext cx="642287" cy="41414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5116494" y="3866753"/>
            <a:ext cx="745778" cy="499863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3510920" y="2840752"/>
            <a:ext cx="889861" cy="580236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内容占位符 2"/>
          <p:cNvSpPr txBox="1">
            <a:spLocks/>
          </p:cNvSpPr>
          <p:nvPr/>
        </p:nvSpPr>
        <p:spPr bwMode="auto">
          <a:xfrm>
            <a:off x="5764531" y="609601"/>
            <a:ext cx="3044189" cy="32461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E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楷体" pitchFamily="49" charset="-122"/>
                <a:cs typeface="+mn-cs"/>
              </a:rPr>
              <a:t>→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T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{R.i=T.val}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R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{E.val=R.s}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楷体" pitchFamily="49" charset="-122"/>
                <a:cs typeface="+mn-cs"/>
              </a:rPr>
              <a:t>→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+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T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{R</a:t>
            </a:r>
            <a:r>
              <a:rPr kumimoji="0" lang="en-US" altLang="zh-CN" sz="2000" b="0" i="0" u="none" strike="noStrike" kern="1200" cap="none" spc="0" normalizeH="0" baseline="-25000" noProof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.i=R.i+T.val}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R1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{R.s=R</a:t>
            </a:r>
            <a:r>
              <a:rPr kumimoji="0" lang="en-US" altLang="zh-CN" sz="2000" b="0" i="0" u="none" strike="noStrike" kern="1200" cap="none" spc="0" normalizeH="0" baseline="-25000" noProof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.s}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楷体" pitchFamily="49" charset="-122"/>
                <a:cs typeface="+mn-cs"/>
              </a:rPr>
              <a:t>→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ε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{R.s=R.i}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楷体" pitchFamily="49" charset="-122"/>
                <a:cs typeface="+mn-cs"/>
              </a:rPr>
              <a:t>→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{T.val=num.val}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E1CE3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1885950" y="3776665"/>
            <a:ext cx="2947988" cy="928687"/>
          </a:xfrm>
          <a:custGeom>
            <a:avLst/>
            <a:gdLst>
              <a:gd name="connsiteX0" fmla="*/ 1162050 w 2947988"/>
              <a:gd name="connsiteY0" fmla="*/ 0 h 928687"/>
              <a:gd name="connsiteX1" fmla="*/ 0 w 2947988"/>
              <a:gd name="connsiteY1" fmla="*/ 928687 h 928687"/>
              <a:gd name="connsiteX2" fmla="*/ 2509838 w 2947988"/>
              <a:gd name="connsiteY2" fmla="*/ 928687 h 928687"/>
              <a:gd name="connsiteX3" fmla="*/ 2947988 w 2947988"/>
              <a:gd name="connsiteY3" fmla="*/ 828675 h 92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88" h="928687">
                <a:moveTo>
                  <a:pt x="1162050" y="0"/>
                </a:moveTo>
                <a:lnTo>
                  <a:pt x="0" y="928687"/>
                </a:lnTo>
                <a:lnTo>
                  <a:pt x="2509838" y="928687"/>
                </a:lnTo>
                <a:lnTo>
                  <a:pt x="2947988" y="828675"/>
                </a:lnTo>
              </a:path>
            </a:pathLst>
          </a:cu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4105275" y="4667250"/>
            <a:ext cx="1647825" cy="795338"/>
          </a:xfrm>
          <a:custGeom>
            <a:avLst/>
            <a:gdLst>
              <a:gd name="connsiteX0" fmla="*/ 700088 w 1647825"/>
              <a:gd name="connsiteY0" fmla="*/ 0 h 795338"/>
              <a:gd name="connsiteX1" fmla="*/ 0 w 1647825"/>
              <a:gd name="connsiteY1" fmla="*/ 552450 h 795338"/>
              <a:gd name="connsiteX2" fmla="*/ 0 w 1647825"/>
              <a:gd name="connsiteY2" fmla="*/ 795338 h 795338"/>
              <a:gd name="connsiteX3" fmla="*/ 1462088 w 1647825"/>
              <a:gd name="connsiteY3" fmla="*/ 795338 h 795338"/>
              <a:gd name="connsiteX4" fmla="*/ 1647825 w 1647825"/>
              <a:gd name="connsiteY4" fmla="*/ 723900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7825" h="795338">
                <a:moveTo>
                  <a:pt x="700088" y="0"/>
                </a:moveTo>
                <a:lnTo>
                  <a:pt x="0" y="552450"/>
                </a:lnTo>
                <a:lnTo>
                  <a:pt x="0" y="795338"/>
                </a:lnTo>
                <a:lnTo>
                  <a:pt x="1462088" y="795338"/>
                </a:lnTo>
                <a:lnTo>
                  <a:pt x="1647825" y="723900"/>
                </a:lnTo>
              </a:path>
            </a:pathLst>
          </a:cu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1487" y="131951"/>
            <a:ext cx="7270264" cy="666336"/>
          </a:xfrm>
        </p:spPr>
        <p:txBody>
          <a:bodyPr/>
          <a:lstStyle/>
          <a:p>
            <a:r>
              <a:rPr lang="zh-CN" altLang="en-US" sz="3200" dirty="0"/>
              <a:t>转换左递归翻译模式的</a:t>
            </a:r>
            <a:r>
              <a:rPr lang="zh-CN" altLang="en-US" sz="3200" dirty="0">
                <a:solidFill>
                  <a:srgbClr val="FF0000"/>
                </a:solidFill>
              </a:rPr>
              <a:t>一般方法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056" y="726188"/>
            <a:ext cx="4706197" cy="2655638"/>
          </a:xfrm>
        </p:spPr>
        <p:txBody>
          <a:bodyPr/>
          <a:lstStyle/>
          <a:p>
            <a:r>
              <a:rPr lang="zh-CN" altLang="en-US" sz="2400" dirty="0"/>
              <a:t>翻译模式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C00000"/>
                </a:solidFill>
              </a:rPr>
              <a:t>A</a:t>
            </a:r>
            <a:r>
              <a:rPr lang="en-US" altLang="zh-CN" sz="22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200" dirty="0">
                <a:solidFill>
                  <a:srgbClr val="C00000"/>
                </a:solidFill>
              </a:rPr>
              <a:t>A</a:t>
            </a:r>
            <a:r>
              <a:rPr lang="en-US" altLang="zh-CN" sz="2200" baseline="-25000" dirty="0">
                <a:solidFill>
                  <a:srgbClr val="C00000"/>
                </a:solidFill>
              </a:rPr>
              <a:t>1</a:t>
            </a:r>
            <a:r>
              <a:rPr lang="en-US" altLang="zh-CN" sz="2200" dirty="0">
                <a:solidFill>
                  <a:srgbClr val="C00000"/>
                </a:solidFill>
              </a:rPr>
              <a:t>Y</a:t>
            </a:r>
            <a:r>
              <a:rPr lang="en-US" altLang="zh-CN" sz="2200" dirty="0"/>
              <a:t>{</a:t>
            </a:r>
            <a:r>
              <a:rPr lang="en-US" altLang="zh-CN" sz="2200" dirty="0" err="1"/>
              <a:t>A.a</a:t>
            </a:r>
            <a:r>
              <a:rPr lang="en-US" altLang="zh-CN" sz="2200" dirty="0"/>
              <a:t>:=g(A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.a</a:t>
            </a:r>
            <a:r>
              <a:rPr lang="zh-CN" altLang="en-US" sz="2200" dirty="0"/>
              <a:t>，</a:t>
            </a:r>
            <a:r>
              <a:rPr lang="en-US" altLang="zh-CN" sz="2200" dirty="0" err="1"/>
              <a:t>Y.y</a:t>
            </a:r>
            <a:r>
              <a:rPr lang="en-US" altLang="zh-CN" sz="2200" dirty="0"/>
              <a:t>)}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C00000"/>
                </a:solidFill>
              </a:rPr>
              <a:t>A</a:t>
            </a:r>
            <a:r>
              <a:rPr lang="en-US" altLang="zh-CN" sz="22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200" dirty="0">
                <a:solidFill>
                  <a:srgbClr val="C00000"/>
                </a:solidFill>
              </a:rPr>
              <a:t>X</a:t>
            </a:r>
            <a:r>
              <a:rPr lang="en-US" altLang="zh-CN" sz="2200" dirty="0"/>
              <a:t>{</a:t>
            </a:r>
            <a:r>
              <a:rPr lang="en-US" altLang="zh-CN" sz="2200" dirty="0" err="1"/>
              <a:t>A.a</a:t>
            </a:r>
            <a:r>
              <a:rPr lang="en-US" altLang="zh-CN" sz="2200" dirty="0"/>
              <a:t>:=f(</a:t>
            </a:r>
            <a:r>
              <a:rPr lang="en-US" altLang="zh-CN" sz="2200" dirty="0" err="1"/>
              <a:t>X.x</a:t>
            </a:r>
            <a:r>
              <a:rPr lang="en-US" altLang="zh-CN" sz="2200" dirty="0"/>
              <a:t>)}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200" dirty="0"/>
              <a:t>每个文法符号都有一个综合属性，用相应的小写字母表示，</a:t>
            </a:r>
            <a:r>
              <a:rPr lang="en-US" altLang="zh-CN" sz="2200" dirty="0"/>
              <a:t>g</a:t>
            </a:r>
            <a:r>
              <a:rPr lang="zh-CN" altLang="en-US" sz="2200" dirty="0"/>
              <a:t>和</a:t>
            </a:r>
            <a:r>
              <a:rPr lang="en-US" altLang="zh-CN" sz="2200" dirty="0"/>
              <a:t>f</a:t>
            </a:r>
            <a:r>
              <a:rPr lang="zh-CN" altLang="en-US" sz="2200" dirty="0"/>
              <a:t>是任意函数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496458" y="3483429"/>
            <a:ext cx="6299199" cy="297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0" hangingPunct="0">
              <a:spcBef>
                <a:spcPts val="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消除左递归，文法转换成：</a:t>
            </a:r>
          </a:p>
          <a:p>
            <a:pPr marL="685800" lvl="1" indent="-228600" defTabSz="914400" eaLnBrk="0" hangingPunct="0">
              <a:spcBef>
                <a:spcPts val="0"/>
              </a:spcBef>
              <a:spcAft>
                <a:spcPts val="600"/>
              </a:spcAft>
              <a:buSzPct val="50000"/>
              <a:buFont typeface="Wingdings" pitchFamily="2" charset="2"/>
              <a:buChar char="Ø"/>
              <a:defRPr/>
            </a:pPr>
            <a:r>
              <a:rPr lang="en-US" altLang="zh-CN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200" dirty="0">
                <a:solidFill>
                  <a:srgbClr val="1E1CE3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XR</a:t>
            </a:r>
          </a:p>
          <a:p>
            <a:pPr marL="685800" lvl="1" indent="-228600" defTabSz="914400" eaLnBrk="0" hangingPunct="0">
              <a:spcBef>
                <a:spcPts val="0"/>
              </a:spcBef>
              <a:spcAft>
                <a:spcPts val="600"/>
              </a:spcAft>
              <a:buSzPct val="50000"/>
              <a:buFont typeface="Wingdings" pitchFamily="2" charset="2"/>
              <a:buChar char="Ø"/>
              <a:defRPr/>
            </a:pPr>
            <a:r>
              <a:rPr lang="en-US" altLang="zh-CN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sz="2200" dirty="0">
                <a:solidFill>
                  <a:srgbClr val="1E1CE3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YR</a:t>
            </a:r>
            <a:r>
              <a:rPr lang="zh-CN" altLang="en-US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｜</a:t>
            </a:r>
            <a:r>
              <a:rPr lang="en-US" altLang="zh-CN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ε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			</a:t>
            </a:r>
          </a:p>
          <a:p>
            <a:pPr marL="228600" indent="-228600" defTabSz="914400" eaLnBrk="0" hangingPunct="0">
              <a:spcBef>
                <a:spcPts val="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/>
            </a:pP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翻译模式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2</a:t>
            </a:r>
          </a:p>
          <a:p>
            <a:pPr marL="685800" lvl="1" indent="-228600" defTabSz="914400" eaLnBrk="0" hangingPunct="0">
              <a:spcBef>
                <a:spcPts val="0"/>
              </a:spcBef>
              <a:spcAft>
                <a:spcPts val="600"/>
              </a:spcAft>
              <a:buSzPct val="50000"/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2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en-US" altLang="zh-CN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sz="22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R.i</a:t>
            </a:r>
            <a:r>
              <a:rPr lang="en-US" altLang="zh-CN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:=f(</a:t>
            </a:r>
            <a:r>
              <a:rPr lang="en-US" altLang="zh-CN" sz="22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X.x</a:t>
            </a:r>
            <a:r>
              <a:rPr lang="en-US" altLang="zh-CN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)}</a:t>
            </a:r>
            <a:r>
              <a:rPr lang="en-US" altLang="zh-CN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{</a:t>
            </a:r>
            <a:r>
              <a:rPr lang="en-US" altLang="zh-CN" sz="22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A.a</a:t>
            </a:r>
            <a:r>
              <a:rPr lang="en-US" altLang="zh-CN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:=R.s}</a:t>
            </a:r>
          </a:p>
          <a:p>
            <a:pPr marL="685800" lvl="1" indent="-228600" defTabSz="914400" eaLnBrk="0" hangingPunct="0">
              <a:spcBef>
                <a:spcPts val="0"/>
              </a:spcBef>
              <a:spcAft>
                <a:spcPts val="600"/>
              </a:spcAft>
              <a:buSzPct val="50000"/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sz="22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Y</a:t>
            </a:r>
            <a:r>
              <a:rPr lang="en-US" altLang="zh-CN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{R</a:t>
            </a:r>
            <a:r>
              <a:rPr lang="en-US" altLang="zh-CN" sz="22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.i:=g(</a:t>
            </a:r>
            <a:r>
              <a:rPr lang="en-US" altLang="zh-CN" sz="22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R.i,Y.y</a:t>
            </a:r>
            <a:r>
              <a:rPr lang="en-US" altLang="zh-CN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)}</a:t>
            </a:r>
            <a:r>
              <a:rPr lang="en-US" altLang="zh-CN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sz="22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{R.s:=R</a:t>
            </a:r>
            <a:r>
              <a:rPr lang="en-US" altLang="zh-CN" sz="22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.s}</a:t>
            </a:r>
          </a:p>
          <a:p>
            <a:pPr marL="685800" lvl="1" indent="-228600" defTabSz="914400" eaLnBrk="0" hangingPunct="0">
              <a:spcBef>
                <a:spcPts val="0"/>
              </a:spcBef>
              <a:spcAft>
                <a:spcPts val="600"/>
              </a:spcAft>
              <a:buSzPct val="50000"/>
              <a:buFont typeface="Wingdings" pitchFamily="2" charset="2"/>
              <a:buChar char="Ø"/>
            </a:pPr>
            <a:r>
              <a:rPr lang="en-US" altLang="zh-CN" sz="22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lang="en-US" altLang="zh-CN" sz="2200" dirty="0" err="1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ε</a:t>
            </a:r>
            <a:r>
              <a:rPr lang="en-US" altLang="zh-CN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{R.s:=</a:t>
            </a:r>
            <a:r>
              <a:rPr lang="en-US" altLang="zh-CN" sz="22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R.i</a:t>
            </a:r>
            <a:r>
              <a:rPr lang="en-US" altLang="zh-CN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}</a:t>
            </a:r>
            <a:endParaRPr lang="zh-CN" altLang="en-US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920344" y="1117600"/>
            <a:ext cx="3918856" cy="82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0" hangingPunct="0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50000"/>
              <a:buFont typeface="Wingdings" pitchFamily="2" charset="2"/>
              <a:buChar char="l"/>
              <a:defRPr/>
            </a:pPr>
            <a:r>
              <a:rPr lang="zh-CN" altLang="en-US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翻译模式</a:t>
            </a:r>
            <a:r>
              <a:rPr lang="en-US" altLang="zh-CN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只能嵌入到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自下而上</a:t>
            </a:r>
            <a:r>
              <a:rPr lang="zh-CN" altLang="en-US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分析法（例如</a:t>
            </a:r>
            <a:r>
              <a:rPr lang="en-US" altLang="zh-CN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LR</a:t>
            </a:r>
            <a:r>
              <a:rPr lang="zh-CN" altLang="en-US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）中。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029201" y="4172857"/>
            <a:ext cx="3918856" cy="82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0" hangingPunct="0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50000"/>
              <a:buFont typeface="Wingdings" pitchFamily="2" charset="2"/>
              <a:buChar char="l"/>
              <a:defRPr/>
            </a:pPr>
            <a:r>
              <a:rPr lang="zh-CN" altLang="en-US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翻译模式</a:t>
            </a:r>
            <a:r>
              <a:rPr lang="en-US" altLang="zh-CN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只能嵌入到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自上而下</a:t>
            </a:r>
            <a:r>
              <a:rPr lang="zh-CN" altLang="en-US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分析法（例如</a:t>
            </a:r>
            <a:r>
              <a:rPr lang="en-US" altLang="zh-CN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LL</a:t>
            </a:r>
            <a:r>
              <a:rPr lang="zh-CN" altLang="en-US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）中。</a:t>
            </a:r>
          </a:p>
        </p:txBody>
      </p:sp>
      <p:sp>
        <p:nvSpPr>
          <p:cNvPr id="8" name="下箭头 7"/>
          <p:cNvSpPr/>
          <p:nvPr/>
        </p:nvSpPr>
        <p:spPr>
          <a:xfrm>
            <a:off x="6981371" y="2075543"/>
            <a:ext cx="914400" cy="1915886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改造为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4221480" y="5133340"/>
            <a:ext cx="792480" cy="154940"/>
          </a:xfrm>
          <a:custGeom>
            <a:avLst/>
            <a:gdLst>
              <a:gd name="connsiteX0" fmla="*/ 792480 w 792480"/>
              <a:gd name="connsiteY0" fmla="*/ 154940 h 154940"/>
              <a:gd name="connsiteX1" fmla="*/ 289560 w 792480"/>
              <a:gd name="connsiteY1" fmla="*/ 2540 h 154940"/>
              <a:gd name="connsiteX2" fmla="*/ 0 w 792480"/>
              <a:gd name="connsiteY2" fmla="*/ 139700 h 154940"/>
              <a:gd name="connsiteX3" fmla="*/ 0 w 792480"/>
              <a:gd name="connsiteY3" fmla="*/ 139700 h 1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480" h="154940">
                <a:moveTo>
                  <a:pt x="792480" y="154940"/>
                </a:moveTo>
                <a:cubicBezTo>
                  <a:pt x="607060" y="80010"/>
                  <a:pt x="421640" y="5080"/>
                  <a:pt x="289560" y="2540"/>
                </a:cubicBezTo>
                <a:cubicBezTo>
                  <a:pt x="157480" y="0"/>
                  <a:pt x="0" y="139700"/>
                  <a:pt x="0" y="139700"/>
                </a:cubicBezTo>
                <a:lnTo>
                  <a:pt x="0" y="139700"/>
                </a:lnTo>
              </a:path>
            </a:pathLst>
          </a:custGeom>
          <a:ln w="12700">
            <a:solidFill>
              <a:srgbClr val="FC02A9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099560" y="5562600"/>
            <a:ext cx="1066800" cy="167640"/>
          </a:xfrm>
          <a:custGeom>
            <a:avLst/>
            <a:gdLst>
              <a:gd name="connsiteX0" fmla="*/ 0 w 1066800"/>
              <a:gd name="connsiteY0" fmla="*/ 0 h 167640"/>
              <a:gd name="connsiteX1" fmla="*/ 243840 w 1066800"/>
              <a:gd name="connsiteY1" fmla="*/ 121920 h 167640"/>
              <a:gd name="connsiteX2" fmla="*/ 838200 w 1066800"/>
              <a:gd name="connsiteY2" fmla="*/ 60960 h 167640"/>
              <a:gd name="connsiteX3" fmla="*/ 1066800 w 1066800"/>
              <a:gd name="connsiteY3" fmla="*/ 167640 h 16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167640">
                <a:moveTo>
                  <a:pt x="0" y="0"/>
                </a:moveTo>
                <a:cubicBezTo>
                  <a:pt x="52070" y="55880"/>
                  <a:pt x="104140" y="111760"/>
                  <a:pt x="243840" y="121920"/>
                </a:cubicBezTo>
                <a:cubicBezTo>
                  <a:pt x="383540" y="132080"/>
                  <a:pt x="701040" y="53340"/>
                  <a:pt x="838200" y="60960"/>
                </a:cubicBezTo>
                <a:cubicBezTo>
                  <a:pt x="975360" y="68580"/>
                  <a:pt x="1021080" y="118110"/>
                  <a:pt x="1066800" y="167640"/>
                </a:cubicBezTo>
              </a:path>
            </a:pathLst>
          </a:custGeom>
          <a:ln w="12700">
            <a:solidFill>
              <a:srgbClr val="FC02A9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4389120" y="5958840"/>
            <a:ext cx="868680" cy="127000"/>
          </a:xfrm>
          <a:custGeom>
            <a:avLst/>
            <a:gdLst>
              <a:gd name="connsiteX0" fmla="*/ 868680 w 868680"/>
              <a:gd name="connsiteY0" fmla="*/ 0 h 127000"/>
              <a:gd name="connsiteX1" fmla="*/ 381000 w 868680"/>
              <a:gd name="connsiteY1" fmla="*/ 121920 h 127000"/>
              <a:gd name="connsiteX2" fmla="*/ 0 w 868680"/>
              <a:gd name="connsiteY2" fmla="*/ 3048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8680" h="127000">
                <a:moveTo>
                  <a:pt x="868680" y="0"/>
                </a:moveTo>
                <a:cubicBezTo>
                  <a:pt x="697230" y="58420"/>
                  <a:pt x="525780" y="116840"/>
                  <a:pt x="381000" y="121920"/>
                </a:cubicBezTo>
                <a:cubicBezTo>
                  <a:pt x="236220" y="127000"/>
                  <a:pt x="118110" y="78740"/>
                  <a:pt x="0" y="30480"/>
                </a:cubicBezTo>
              </a:path>
            </a:pathLst>
          </a:custGeom>
          <a:ln w="12700">
            <a:solidFill>
              <a:srgbClr val="FC02A9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381000" y="5364480"/>
            <a:ext cx="1798319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0" hangingPunct="0">
              <a:spcBef>
                <a:spcPts val="600"/>
              </a:spcBef>
              <a:spcAft>
                <a:spcPts val="600"/>
              </a:spcAft>
              <a:buSzPct val="50000"/>
            </a:pPr>
            <a:r>
              <a:rPr lang="en-US" altLang="zh-CN" sz="2200" dirty="0" err="1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A.a</a:t>
            </a:r>
            <a:r>
              <a:rPr lang="en-US" altLang="zh-CN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:=f(</a:t>
            </a:r>
            <a:r>
              <a:rPr lang="en-US" altLang="zh-CN" sz="2200" dirty="0" err="1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X.x</a:t>
            </a:r>
            <a:r>
              <a:rPr lang="en-US" altLang="zh-CN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381000" y="4831080"/>
            <a:ext cx="1859280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0" hangingPunct="0">
              <a:spcBef>
                <a:spcPts val="600"/>
              </a:spcBef>
              <a:spcAft>
                <a:spcPts val="600"/>
              </a:spcAft>
              <a:buSzPct val="50000"/>
              <a:defRPr/>
            </a:pPr>
            <a:r>
              <a:rPr lang="en-US" altLang="zh-CN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g(A</a:t>
            </a:r>
            <a:r>
              <a:rPr lang="en-US" altLang="zh-CN" sz="2200" baseline="-25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.a</a:t>
            </a:r>
            <a:r>
              <a:rPr lang="zh-CN" altLang="en-US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200" dirty="0" err="1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Y.y</a:t>
            </a:r>
            <a:r>
              <a:rPr lang="en-US" altLang="zh-CN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381000" y="5897880"/>
            <a:ext cx="2407920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0" hangingPunct="0">
              <a:spcBef>
                <a:spcPts val="600"/>
              </a:spcBef>
              <a:spcAft>
                <a:spcPts val="600"/>
              </a:spcAft>
              <a:buSzPct val="50000"/>
              <a:defRPr/>
            </a:pPr>
            <a:r>
              <a:rPr lang="en-US" altLang="zh-CN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A.a=g(A</a:t>
            </a:r>
            <a:r>
              <a:rPr lang="en-US" altLang="zh-CN" sz="2200" baseline="-250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.a</a:t>
            </a:r>
            <a:r>
              <a:rPr lang="zh-CN" altLang="en-US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200" dirty="0" err="1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Y.y</a:t>
            </a:r>
            <a:r>
              <a:rPr lang="en-US" altLang="zh-CN" sz="220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4186238" y="6072188"/>
            <a:ext cx="3481387" cy="542925"/>
          </a:xfrm>
          <a:custGeom>
            <a:avLst/>
            <a:gdLst>
              <a:gd name="connsiteX0" fmla="*/ 0 w 3481387"/>
              <a:gd name="connsiteY0" fmla="*/ 338137 h 542925"/>
              <a:gd name="connsiteX1" fmla="*/ 0 w 3481387"/>
              <a:gd name="connsiteY1" fmla="*/ 542925 h 542925"/>
              <a:gd name="connsiteX2" fmla="*/ 3481387 w 3481387"/>
              <a:gd name="connsiteY2" fmla="*/ 542925 h 542925"/>
              <a:gd name="connsiteX3" fmla="*/ 3481387 w 3481387"/>
              <a:gd name="connsiteY3" fmla="*/ 0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1387" h="542925">
                <a:moveTo>
                  <a:pt x="0" y="338137"/>
                </a:moveTo>
                <a:lnTo>
                  <a:pt x="0" y="542925"/>
                </a:lnTo>
                <a:lnTo>
                  <a:pt x="3481387" y="542925"/>
                </a:lnTo>
                <a:lnTo>
                  <a:pt x="3481387" y="0"/>
                </a:lnTo>
              </a:path>
            </a:pathLst>
          </a:custGeom>
          <a:ln w="12700">
            <a:solidFill>
              <a:srgbClr val="FC02A9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4362450" y="6381750"/>
            <a:ext cx="671513" cy="143594"/>
          </a:xfrm>
          <a:custGeom>
            <a:avLst/>
            <a:gdLst>
              <a:gd name="connsiteX0" fmla="*/ 671513 w 671513"/>
              <a:gd name="connsiteY0" fmla="*/ 4763 h 109538"/>
              <a:gd name="connsiteX1" fmla="*/ 671513 w 671513"/>
              <a:gd name="connsiteY1" fmla="*/ 109538 h 109538"/>
              <a:gd name="connsiteX2" fmla="*/ 0 w 671513"/>
              <a:gd name="connsiteY2" fmla="*/ 109538 h 109538"/>
              <a:gd name="connsiteX3" fmla="*/ 0 w 671513"/>
              <a:gd name="connsiteY3" fmla="*/ 0 h 10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513" h="109538">
                <a:moveTo>
                  <a:pt x="671513" y="4763"/>
                </a:moveTo>
                <a:lnTo>
                  <a:pt x="671513" y="109538"/>
                </a:lnTo>
                <a:lnTo>
                  <a:pt x="0" y="109538"/>
                </a:lnTo>
                <a:lnTo>
                  <a:pt x="0" y="0"/>
                </a:lnTo>
              </a:path>
            </a:pathLst>
          </a:custGeom>
          <a:ln w="12700">
            <a:solidFill>
              <a:srgbClr val="FC02A9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6086475" y="5167313"/>
            <a:ext cx="1243013" cy="600075"/>
          </a:xfrm>
          <a:custGeom>
            <a:avLst/>
            <a:gdLst>
              <a:gd name="connsiteX0" fmla="*/ 790575 w 1243013"/>
              <a:gd name="connsiteY0" fmla="*/ 600075 h 600075"/>
              <a:gd name="connsiteX1" fmla="*/ 1243013 w 1243013"/>
              <a:gd name="connsiteY1" fmla="*/ 452437 h 600075"/>
              <a:gd name="connsiteX2" fmla="*/ 1243013 w 1243013"/>
              <a:gd name="connsiteY2" fmla="*/ 0 h 600075"/>
              <a:gd name="connsiteX3" fmla="*/ 0 w 1243013"/>
              <a:gd name="connsiteY3" fmla="*/ 0 h 600075"/>
              <a:gd name="connsiteX4" fmla="*/ 0 w 1243013"/>
              <a:gd name="connsiteY4" fmla="*/ 176212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3013" h="600075">
                <a:moveTo>
                  <a:pt x="790575" y="600075"/>
                </a:moveTo>
                <a:lnTo>
                  <a:pt x="1243013" y="452437"/>
                </a:lnTo>
                <a:lnTo>
                  <a:pt x="1243013" y="0"/>
                </a:lnTo>
                <a:lnTo>
                  <a:pt x="0" y="0"/>
                </a:lnTo>
                <a:lnTo>
                  <a:pt x="0" y="176212"/>
                </a:lnTo>
              </a:path>
            </a:pathLst>
          </a:custGeom>
          <a:ln w="12700">
            <a:solidFill>
              <a:srgbClr val="FC02A9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2" grpId="0" animBg="1"/>
      <p:bldP spid="13" grpId="0" animBg="1"/>
      <p:bldP spid="18" grpId="0"/>
      <p:bldP spid="19" grpId="0"/>
      <p:bldP spid="20" grpId="0"/>
      <p:bldP spid="21" grpId="0" animBg="1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49014"/>
            <a:ext cx="7886700" cy="665388"/>
          </a:xfrm>
        </p:spPr>
        <p:txBody>
          <a:bodyPr/>
          <a:lstStyle/>
          <a:p>
            <a:r>
              <a:rPr lang="zh-CN" altLang="en-US" sz="3200" dirty="0"/>
              <a:t>转换左递归翻译模式的</a:t>
            </a:r>
            <a:r>
              <a:rPr lang="zh-CN" altLang="en-US" sz="3200" dirty="0">
                <a:solidFill>
                  <a:srgbClr val="FF0000"/>
                </a:solidFill>
              </a:rPr>
              <a:t>一般方法</a:t>
            </a:r>
            <a:r>
              <a:rPr lang="zh-CN" altLang="en-US" sz="3200" dirty="0"/>
              <a:t>（续）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44108" y="6399892"/>
            <a:ext cx="576036" cy="365125"/>
          </a:xfrm>
        </p:spPr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70"/>
          <p:cNvGrpSpPr/>
          <p:nvPr/>
        </p:nvGrpSpPr>
        <p:grpSpPr>
          <a:xfrm>
            <a:off x="72570" y="1291778"/>
            <a:ext cx="8969829" cy="4878000"/>
            <a:chOff x="43542" y="1625600"/>
            <a:chExt cx="8969829" cy="4878000"/>
          </a:xfrm>
        </p:grpSpPr>
        <p:grpSp>
          <p:nvGrpSpPr>
            <p:cNvPr id="5" name="组合 25"/>
            <p:cNvGrpSpPr/>
            <p:nvPr/>
          </p:nvGrpSpPr>
          <p:grpSpPr>
            <a:xfrm>
              <a:off x="123331" y="1915893"/>
              <a:ext cx="3598658" cy="3110141"/>
              <a:chOff x="602341" y="2235199"/>
              <a:chExt cx="3598658" cy="311014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727213" y="2235199"/>
                <a:ext cx="2380343" cy="464457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err="1">
                    <a:solidFill>
                      <a:srgbClr val="1E1CE3"/>
                    </a:solidFill>
                  </a:rPr>
                  <a:t>A.a</a:t>
                </a:r>
                <a:r>
                  <a:rPr lang="en-US" altLang="zh-CN" sz="2000" dirty="0">
                    <a:solidFill>
                      <a:srgbClr val="1E1CE3"/>
                    </a:solidFill>
                  </a:rPr>
                  <a:t>:=g(A</a:t>
                </a:r>
                <a:r>
                  <a:rPr lang="en-US" altLang="zh-CN" sz="2000" baseline="-25000" dirty="0">
                    <a:solidFill>
                      <a:srgbClr val="1E1CE3"/>
                    </a:solidFill>
                  </a:rPr>
                  <a:t>1</a:t>
                </a:r>
                <a:r>
                  <a:rPr lang="en-US" altLang="zh-CN" sz="2000" dirty="0">
                    <a:solidFill>
                      <a:srgbClr val="1E1CE3"/>
                    </a:solidFill>
                  </a:rPr>
                  <a:t>.a</a:t>
                </a:r>
                <a:r>
                  <a:rPr lang="zh-CN" altLang="en-US" sz="2000" dirty="0">
                    <a:solidFill>
                      <a:srgbClr val="1E1CE3"/>
                    </a:solidFill>
                  </a:rPr>
                  <a:t>，</a:t>
                </a:r>
                <a:r>
                  <a:rPr lang="en-US" altLang="zh-CN" sz="2000" dirty="0">
                    <a:solidFill>
                      <a:srgbClr val="1E1CE3"/>
                    </a:solidFill>
                  </a:rPr>
                  <a:t>Y</a:t>
                </a:r>
                <a:r>
                  <a:rPr lang="en-US" altLang="zh-CN" sz="2000" baseline="-25000" dirty="0">
                    <a:solidFill>
                      <a:srgbClr val="1E1CE3"/>
                    </a:solidFill>
                  </a:rPr>
                  <a:t>2</a:t>
                </a:r>
                <a:r>
                  <a:rPr lang="en-US" altLang="zh-CN" sz="2000" dirty="0">
                    <a:solidFill>
                      <a:srgbClr val="1E1CE3"/>
                    </a:solidFill>
                  </a:rPr>
                  <a:t>.y)</a:t>
                </a:r>
                <a:endParaRPr lang="zh-CN" altLang="en-US" sz="2000" dirty="0">
                  <a:solidFill>
                    <a:srgbClr val="1E1CE3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76518" y="3114206"/>
                <a:ext cx="2329539" cy="464457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1E1CE3"/>
                    </a:solidFill>
                  </a:rPr>
                  <a:t>A</a:t>
                </a:r>
                <a:r>
                  <a:rPr lang="en-US" altLang="zh-CN" sz="2000" baseline="-25000" dirty="0">
                    <a:solidFill>
                      <a:srgbClr val="1E1CE3"/>
                    </a:solidFill>
                  </a:rPr>
                  <a:t>1</a:t>
                </a:r>
                <a:r>
                  <a:rPr lang="en-US" altLang="zh-CN" sz="2000" dirty="0">
                    <a:solidFill>
                      <a:srgbClr val="1E1CE3"/>
                    </a:solidFill>
                  </a:rPr>
                  <a:t>.a:=g(A</a:t>
                </a:r>
                <a:r>
                  <a:rPr lang="en-US" altLang="zh-CN" sz="2000" baseline="-25000" dirty="0">
                    <a:solidFill>
                      <a:srgbClr val="1E1CE3"/>
                    </a:solidFill>
                  </a:rPr>
                  <a:t>2</a:t>
                </a:r>
                <a:r>
                  <a:rPr lang="en-US" altLang="zh-CN" sz="2000" dirty="0">
                    <a:solidFill>
                      <a:srgbClr val="1E1CE3"/>
                    </a:solidFill>
                  </a:rPr>
                  <a:t>.a</a:t>
                </a:r>
                <a:r>
                  <a:rPr lang="zh-CN" altLang="en-US" sz="2000" dirty="0">
                    <a:solidFill>
                      <a:srgbClr val="1E1CE3"/>
                    </a:solidFill>
                  </a:rPr>
                  <a:t>，</a:t>
                </a:r>
                <a:r>
                  <a:rPr lang="en-US" altLang="zh-CN" sz="2000" dirty="0">
                    <a:solidFill>
                      <a:srgbClr val="1E1CE3"/>
                    </a:solidFill>
                  </a:rPr>
                  <a:t>Y</a:t>
                </a:r>
                <a:r>
                  <a:rPr lang="en-US" altLang="zh-CN" sz="2000" baseline="-25000" dirty="0">
                    <a:solidFill>
                      <a:srgbClr val="1E1CE3"/>
                    </a:solidFill>
                  </a:rPr>
                  <a:t>1</a:t>
                </a:r>
                <a:r>
                  <a:rPr lang="en-US" altLang="zh-CN" sz="2000" dirty="0">
                    <a:solidFill>
                      <a:srgbClr val="1E1CE3"/>
                    </a:solidFill>
                  </a:rPr>
                  <a:t>.y)</a:t>
                </a:r>
                <a:endParaRPr lang="zh-CN" altLang="en-US" sz="2000" dirty="0">
                  <a:solidFill>
                    <a:srgbClr val="1E1CE3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2341" y="3995510"/>
                <a:ext cx="1473200" cy="464457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1E1CE3"/>
                    </a:solidFill>
                  </a:rPr>
                  <a:t>A</a:t>
                </a:r>
                <a:r>
                  <a:rPr lang="en-US" altLang="zh-CN" sz="2000" baseline="-25000" dirty="0">
                    <a:solidFill>
                      <a:srgbClr val="1E1CE3"/>
                    </a:solidFill>
                  </a:rPr>
                  <a:t>2</a:t>
                </a:r>
                <a:r>
                  <a:rPr lang="en-US" altLang="zh-CN" sz="2000" dirty="0">
                    <a:solidFill>
                      <a:srgbClr val="1E1CE3"/>
                    </a:solidFill>
                  </a:rPr>
                  <a:t>.a:=f(</a:t>
                </a:r>
                <a:r>
                  <a:rPr lang="en-US" altLang="zh-CN" sz="2000" dirty="0" err="1">
                    <a:solidFill>
                      <a:srgbClr val="1E1CE3"/>
                    </a:solidFill>
                  </a:rPr>
                  <a:t>X.x</a:t>
                </a:r>
                <a:r>
                  <a:rPr lang="en-US" altLang="zh-CN" sz="2000" dirty="0">
                    <a:solidFill>
                      <a:srgbClr val="1E1CE3"/>
                    </a:solidFill>
                  </a:rPr>
                  <a:t>)</a:t>
                </a:r>
                <a:endParaRPr lang="zh-CN" altLang="en-US" sz="2000" dirty="0">
                  <a:solidFill>
                    <a:srgbClr val="1E1CE3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023260" y="4880883"/>
                <a:ext cx="631371" cy="464457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1E1CE3"/>
                    </a:solidFill>
                  </a:rPr>
                  <a:t>X</a:t>
                </a:r>
                <a:endParaRPr lang="zh-CN" altLang="en-US" sz="2000" dirty="0">
                  <a:solidFill>
                    <a:srgbClr val="1E1CE3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235658" y="3995510"/>
                <a:ext cx="631371" cy="464457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1E1CE3"/>
                    </a:solidFill>
                  </a:rPr>
                  <a:t>Y</a:t>
                </a:r>
                <a:r>
                  <a:rPr lang="en-US" altLang="zh-CN" sz="2000" baseline="-25000" dirty="0">
                    <a:solidFill>
                      <a:srgbClr val="1E1CE3"/>
                    </a:solidFill>
                  </a:rPr>
                  <a:t>1</a:t>
                </a:r>
                <a:endParaRPr lang="zh-CN" altLang="en-US" sz="2000" baseline="-25000" dirty="0">
                  <a:solidFill>
                    <a:srgbClr val="1E1CE3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569628" y="3114206"/>
                <a:ext cx="631371" cy="464457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1E1CE3"/>
                    </a:solidFill>
                  </a:rPr>
                  <a:t>Y</a:t>
                </a:r>
                <a:r>
                  <a:rPr lang="en-US" altLang="zh-CN" sz="2000" baseline="-25000" dirty="0">
                    <a:solidFill>
                      <a:srgbClr val="1E1CE3"/>
                    </a:solidFill>
                  </a:rPr>
                  <a:t>2</a:t>
                </a:r>
                <a:endParaRPr lang="zh-CN" altLang="en-US" sz="2000" baseline="-25000" dirty="0">
                  <a:solidFill>
                    <a:srgbClr val="1E1CE3"/>
                  </a:solidFill>
                </a:endParaRPr>
              </a:p>
            </p:txBody>
          </p:sp>
          <p:cxnSp>
            <p:nvCxnSpPr>
              <p:cNvPr id="13" name="直接连接符 12"/>
              <p:cNvCxnSpPr>
                <a:stCxn id="6" idx="2"/>
                <a:endCxn id="7" idx="0"/>
              </p:cNvCxnSpPr>
              <p:nvPr/>
            </p:nvCxnSpPr>
            <p:spPr>
              <a:xfrm flipH="1">
                <a:off x="1941288" y="2699656"/>
                <a:ext cx="976097" cy="414550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6" idx="2"/>
                <a:endCxn id="11" idx="0"/>
              </p:cNvCxnSpPr>
              <p:nvPr/>
            </p:nvCxnSpPr>
            <p:spPr>
              <a:xfrm>
                <a:off x="2917385" y="2699656"/>
                <a:ext cx="967929" cy="414550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7" idx="2"/>
                <a:endCxn id="8" idx="0"/>
              </p:cNvCxnSpPr>
              <p:nvPr/>
            </p:nvCxnSpPr>
            <p:spPr>
              <a:xfrm flipH="1">
                <a:off x="1338941" y="3578663"/>
                <a:ext cx="602347" cy="416847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7" idx="2"/>
                <a:endCxn id="10" idx="0"/>
              </p:cNvCxnSpPr>
              <p:nvPr/>
            </p:nvCxnSpPr>
            <p:spPr>
              <a:xfrm>
                <a:off x="1941288" y="3578663"/>
                <a:ext cx="610056" cy="416847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8" idx="2"/>
                <a:endCxn id="9" idx="0"/>
              </p:cNvCxnSpPr>
              <p:nvPr/>
            </p:nvCxnSpPr>
            <p:spPr>
              <a:xfrm>
                <a:off x="1338941" y="4459967"/>
                <a:ext cx="5" cy="420916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59"/>
            <p:cNvGrpSpPr/>
            <p:nvPr/>
          </p:nvGrpSpPr>
          <p:grpSpPr>
            <a:xfrm>
              <a:off x="4084794" y="1894120"/>
              <a:ext cx="4841483" cy="3988254"/>
              <a:chOff x="2952708" y="2619840"/>
              <a:chExt cx="4841483" cy="3988254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5595268" y="5261427"/>
                <a:ext cx="2198923" cy="464457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1E1CE3"/>
                    </a:solidFill>
                  </a:rPr>
                  <a:t>R</a:t>
                </a:r>
                <a:r>
                  <a:rPr lang="en-US" altLang="zh-CN" sz="2000" baseline="-25000" dirty="0">
                    <a:solidFill>
                      <a:srgbClr val="1E1CE3"/>
                    </a:solidFill>
                  </a:rPr>
                  <a:t>2</a:t>
                </a:r>
                <a:r>
                  <a:rPr lang="en-US" altLang="zh-CN" sz="2000" dirty="0">
                    <a:solidFill>
                      <a:srgbClr val="1E1CE3"/>
                    </a:solidFill>
                  </a:rPr>
                  <a:t>.i:=g(R</a:t>
                </a:r>
                <a:r>
                  <a:rPr lang="en-US" altLang="zh-CN" sz="2000" baseline="-25000" dirty="0">
                    <a:solidFill>
                      <a:srgbClr val="1E1CE3"/>
                    </a:solidFill>
                  </a:rPr>
                  <a:t>1</a:t>
                </a:r>
                <a:r>
                  <a:rPr lang="en-US" altLang="zh-CN" sz="2000" dirty="0">
                    <a:solidFill>
                      <a:srgbClr val="1E1CE3"/>
                    </a:solidFill>
                  </a:rPr>
                  <a:t>.i</a:t>
                </a:r>
                <a:r>
                  <a:rPr lang="zh-CN" altLang="en-US" sz="2000" dirty="0">
                    <a:solidFill>
                      <a:srgbClr val="1E1CE3"/>
                    </a:solidFill>
                  </a:rPr>
                  <a:t>，</a:t>
                </a:r>
                <a:r>
                  <a:rPr lang="en-US" altLang="zh-CN" sz="2000" dirty="0">
                    <a:solidFill>
                      <a:srgbClr val="1E1CE3"/>
                    </a:solidFill>
                  </a:rPr>
                  <a:t>Y</a:t>
                </a:r>
                <a:r>
                  <a:rPr lang="en-US" altLang="zh-CN" sz="2000" baseline="-25000" dirty="0">
                    <a:solidFill>
                      <a:srgbClr val="1E1CE3"/>
                    </a:solidFill>
                  </a:rPr>
                  <a:t>2</a:t>
                </a:r>
                <a:r>
                  <a:rPr lang="en-US" altLang="zh-CN" sz="2000" dirty="0">
                    <a:solidFill>
                      <a:srgbClr val="1E1CE3"/>
                    </a:solidFill>
                  </a:rPr>
                  <a:t>.y)}</a:t>
                </a:r>
                <a:endParaRPr lang="zh-CN" altLang="en-US" sz="2000" dirty="0">
                  <a:solidFill>
                    <a:srgbClr val="1E1CE3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596501" y="4372880"/>
                <a:ext cx="2220698" cy="464457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1E1CE3"/>
                    </a:solidFill>
                  </a:rPr>
                  <a:t>R</a:t>
                </a:r>
                <a:r>
                  <a:rPr lang="en-US" altLang="zh-CN" sz="2000" baseline="-25000" dirty="0">
                    <a:solidFill>
                      <a:srgbClr val="1E1CE3"/>
                    </a:solidFill>
                  </a:rPr>
                  <a:t>1</a:t>
                </a:r>
                <a:r>
                  <a:rPr lang="en-US" altLang="zh-CN" sz="2000" dirty="0">
                    <a:solidFill>
                      <a:srgbClr val="1E1CE3"/>
                    </a:solidFill>
                  </a:rPr>
                  <a:t>.i:=g(</a:t>
                </a:r>
                <a:r>
                  <a:rPr lang="en-US" altLang="zh-CN" sz="2000" dirty="0" err="1">
                    <a:solidFill>
                      <a:srgbClr val="1E1CE3"/>
                    </a:solidFill>
                  </a:rPr>
                  <a:t>R.i</a:t>
                </a:r>
                <a:r>
                  <a:rPr lang="zh-CN" altLang="en-US" sz="2000" dirty="0">
                    <a:solidFill>
                      <a:srgbClr val="1E1CE3"/>
                    </a:solidFill>
                  </a:rPr>
                  <a:t>，</a:t>
                </a:r>
                <a:r>
                  <a:rPr lang="en-US" altLang="zh-CN" sz="2000" dirty="0">
                    <a:solidFill>
                      <a:srgbClr val="1E1CE3"/>
                    </a:solidFill>
                  </a:rPr>
                  <a:t>Y</a:t>
                </a:r>
                <a:r>
                  <a:rPr lang="en-US" altLang="zh-CN" sz="2000" baseline="-25000" dirty="0">
                    <a:solidFill>
                      <a:srgbClr val="1E1CE3"/>
                    </a:solidFill>
                  </a:rPr>
                  <a:t>1</a:t>
                </a:r>
                <a:r>
                  <a:rPr lang="en-US" altLang="zh-CN" sz="2000" dirty="0">
                    <a:solidFill>
                      <a:srgbClr val="1E1CE3"/>
                    </a:solidFill>
                  </a:rPr>
                  <a:t>.y)}</a:t>
                </a:r>
                <a:endParaRPr lang="zh-CN" altLang="en-US" sz="2000" dirty="0">
                  <a:solidFill>
                    <a:srgbClr val="1E1CE3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991471" y="3497941"/>
                <a:ext cx="1465937" cy="464457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err="1">
                    <a:solidFill>
                      <a:srgbClr val="1E1CE3"/>
                    </a:solidFill>
                  </a:rPr>
                  <a:t>R.i</a:t>
                </a:r>
                <a:r>
                  <a:rPr lang="en-US" altLang="zh-CN" sz="2000" dirty="0">
                    <a:solidFill>
                      <a:srgbClr val="1E1CE3"/>
                    </a:solidFill>
                  </a:rPr>
                  <a:t>:=f(</a:t>
                </a:r>
                <a:r>
                  <a:rPr lang="en-US" altLang="zh-CN" sz="2000" dirty="0" err="1">
                    <a:solidFill>
                      <a:srgbClr val="1E1CE3"/>
                    </a:solidFill>
                  </a:rPr>
                  <a:t>X.x</a:t>
                </a:r>
                <a:r>
                  <a:rPr lang="en-US" altLang="zh-CN" sz="2000" dirty="0">
                    <a:solidFill>
                      <a:srgbClr val="1E1CE3"/>
                    </a:solidFill>
                  </a:rPr>
                  <a:t>)</a:t>
                </a:r>
                <a:endParaRPr lang="zh-CN" altLang="en-US" sz="2000" dirty="0">
                  <a:solidFill>
                    <a:srgbClr val="1E1CE3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952708" y="3497941"/>
                <a:ext cx="631371" cy="464457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1E1CE3"/>
                    </a:solidFill>
                  </a:rPr>
                  <a:t>X</a:t>
                </a:r>
                <a:endParaRPr lang="zh-CN" altLang="en-US" sz="2000" dirty="0">
                  <a:solidFill>
                    <a:srgbClr val="1E1CE3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485196" y="4372880"/>
                <a:ext cx="631371" cy="464457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1E1CE3"/>
                    </a:solidFill>
                  </a:rPr>
                  <a:t>Y</a:t>
                </a:r>
                <a:r>
                  <a:rPr lang="en-US" altLang="zh-CN" sz="2000" baseline="-25000" dirty="0">
                    <a:solidFill>
                      <a:srgbClr val="1E1CE3"/>
                    </a:solidFill>
                  </a:rPr>
                  <a:t>1</a:t>
                </a:r>
                <a:endParaRPr lang="zh-CN" altLang="en-US" sz="2000" baseline="-25000" dirty="0">
                  <a:solidFill>
                    <a:srgbClr val="1E1CE3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422282" y="5261427"/>
                <a:ext cx="631371" cy="464457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1E1CE3"/>
                    </a:solidFill>
                  </a:rPr>
                  <a:t>Y</a:t>
                </a:r>
                <a:r>
                  <a:rPr lang="en-US" altLang="zh-CN" sz="2000" baseline="-25000" dirty="0">
                    <a:solidFill>
                      <a:srgbClr val="1E1CE3"/>
                    </a:solidFill>
                  </a:rPr>
                  <a:t>2</a:t>
                </a:r>
                <a:endParaRPr lang="zh-CN" altLang="en-US" sz="2000" baseline="-25000" dirty="0">
                  <a:solidFill>
                    <a:srgbClr val="1E1CE3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679330" y="2619840"/>
                <a:ext cx="631371" cy="464457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1E1CE3"/>
                    </a:solidFill>
                  </a:rPr>
                  <a:t>A</a:t>
                </a:r>
                <a:endParaRPr lang="zh-CN" altLang="en-US" sz="2000" dirty="0">
                  <a:solidFill>
                    <a:srgbClr val="1E1CE3"/>
                  </a:solidFill>
                </a:endParaRPr>
              </a:p>
            </p:txBody>
          </p:sp>
          <p:cxnSp>
            <p:nvCxnSpPr>
              <p:cNvPr id="34" name="直接连接符 33"/>
              <p:cNvCxnSpPr>
                <a:stCxn id="33" idx="2"/>
                <a:endCxn id="29" idx="0"/>
              </p:cNvCxnSpPr>
              <p:nvPr/>
            </p:nvCxnSpPr>
            <p:spPr>
              <a:xfrm>
                <a:off x="3995016" y="3084297"/>
                <a:ext cx="729424" cy="413644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33" idx="2"/>
                <a:endCxn id="30" idx="0"/>
              </p:cNvCxnSpPr>
              <p:nvPr/>
            </p:nvCxnSpPr>
            <p:spPr>
              <a:xfrm flipH="1">
                <a:off x="3268394" y="3084297"/>
                <a:ext cx="726622" cy="413644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29" idx="2"/>
                <a:endCxn id="31" idx="0"/>
              </p:cNvCxnSpPr>
              <p:nvPr/>
            </p:nvCxnSpPr>
            <p:spPr>
              <a:xfrm flipH="1">
                <a:off x="3800882" y="3962398"/>
                <a:ext cx="923558" cy="410482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29" idx="2"/>
                <a:endCxn id="28" idx="0"/>
              </p:cNvCxnSpPr>
              <p:nvPr/>
            </p:nvCxnSpPr>
            <p:spPr>
              <a:xfrm>
                <a:off x="4724440" y="3962398"/>
                <a:ext cx="982410" cy="410482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28" idx="2"/>
                <a:endCxn id="27" idx="0"/>
              </p:cNvCxnSpPr>
              <p:nvPr/>
            </p:nvCxnSpPr>
            <p:spPr>
              <a:xfrm>
                <a:off x="5706850" y="4837337"/>
                <a:ext cx="987880" cy="424090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28" idx="2"/>
                <a:endCxn id="32" idx="0"/>
              </p:cNvCxnSpPr>
              <p:nvPr/>
            </p:nvCxnSpPr>
            <p:spPr>
              <a:xfrm flipH="1">
                <a:off x="4737968" y="4837337"/>
                <a:ext cx="968882" cy="424090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6787486" y="5733256"/>
                <a:ext cx="0" cy="414000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矩形 52"/>
              <p:cNvSpPr/>
              <p:nvPr/>
            </p:nvSpPr>
            <p:spPr>
              <a:xfrm>
                <a:off x="6473338" y="6143637"/>
                <a:ext cx="631371" cy="464457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rgbClr val="1E1CE3"/>
                    </a:solidFill>
                  </a:rPr>
                  <a:t>ε</a:t>
                </a:r>
                <a:endParaRPr lang="zh-CN" altLang="en-US" sz="2000" dirty="0">
                  <a:solidFill>
                    <a:srgbClr val="1E1CE3"/>
                  </a:solidFill>
                </a:endParaRPr>
              </a:p>
            </p:txBody>
          </p:sp>
        </p:grpSp>
        <p:sp>
          <p:nvSpPr>
            <p:cNvPr id="65" name="矩形 64"/>
            <p:cNvSpPr/>
            <p:nvPr/>
          </p:nvSpPr>
          <p:spPr>
            <a:xfrm>
              <a:off x="827309" y="5787569"/>
              <a:ext cx="2569029" cy="4934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自下而上翻译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4724395" y="5787569"/>
              <a:ext cx="2569029" cy="4934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自上而下翻译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43542" y="1625600"/>
              <a:ext cx="8969829" cy="4876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3918857" y="1625600"/>
              <a:ext cx="0" cy="487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7413"/>
            <a:ext cx="7886700" cy="708932"/>
          </a:xfrm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例</a:t>
            </a:r>
            <a:r>
              <a:rPr lang="en-US" altLang="zh-CN" sz="3200" dirty="0">
                <a:solidFill>
                  <a:srgbClr val="FF0000"/>
                </a:solidFill>
              </a:rPr>
              <a:t>6.11-</a:t>
            </a:r>
            <a:r>
              <a:rPr lang="zh-CN" altLang="en-US" sz="3200" dirty="0"/>
              <a:t>转换左递归翻译模式</a:t>
            </a:r>
            <a:r>
              <a:rPr lang="zh-CN" altLang="en-US" sz="3200" dirty="0">
                <a:solidFill>
                  <a:srgbClr val="FF0000"/>
                </a:solidFill>
              </a:rPr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0593" y="2798080"/>
            <a:ext cx="7644493" cy="3646262"/>
          </a:xfrm>
          <a:ln>
            <a:solidFill>
              <a:srgbClr val="FC02A9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E</a:t>
            </a:r>
            <a:r>
              <a:rPr lang="zh-CN" altLang="en-US" sz="2400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en-US" altLang="zh-CN" sz="2400" dirty="0">
                <a:solidFill>
                  <a:srgbClr val="C00000"/>
                </a:solidFill>
              </a:rPr>
              <a:t>T</a:t>
            </a:r>
            <a:r>
              <a:rPr lang="en-US" altLang="zh-CN" sz="2400" dirty="0"/>
              <a:t>{</a:t>
            </a:r>
            <a:r>
              <a:rPr lang="en-US" altLang="zh-CN" sz="2400" dirty="0" err="1"/>
              <a:t>R.i</a:t>
            </a:r>
            <a:r>
              <a:rPr lang="en-US" altLang="zh-CN" sz="2400" dirty="0"/>
              <a:t>:=</a:t>
            </a:r>
            <a:r>
              <a:rPr lang="en-US" altLang="zh-CN" sz="2400" dirty="0" err="1"/>
              <a:t>T.nptr</a:t>
            </a:r>
            <a:r>
              <a:rPr lang="en-US" altLang="zh-CN" sz="2400" dirty="0"/>
              <a:t>}</a:t>
            </a:r>
            <a:r>
              <a:rPr lang="en-US" altLang="zh-CN" sz="2400" dirty="0">
                <a:solidFill>
                  <a:srgbClr val="C00000"/>
                </a:solidFill>
              </a:rPr>
              <a:t>R</a:t>
            </a:r>
            <a:r>
              <a:rPr lang="en-US" altLang="zh-CN" sz="2400" dirty="0"/>
              <a:t>{</a:t>
            </a:r>
            <a:r>
              <a:rPr lang="en-US" altLang="zh-CN" sz="2400" dirty="0" err="1"/>
              <a:t>E.nptr</a:t>
            </a:r>
            <a:r>
              <a:rPr lang="en-US" altLang="zh-CN" sz="2400" dirty="0"/>
              <a:t>=R.s}</a:t>
            </a:r>
          </a:p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R</a:t>
            </a:r>
            <a:r>
              <a:rPr lang="zh-CN" altLang="en-US" sz="2400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en-US" altLang="zh-CN" sz="2400" dirty="0">
                <a:solidFill>
                  <a:srgbClr val="C00000"/>
                </a:solidFill>
              </a:rPr>
              <a:t>+T</a:t>
            </a:r>
            <a:r>
              <a:rPr lang="en-US" altLang="zh-CN" sz="2400" dirty="0"/>
              <a:t>{R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.i=</a:t>
            </a:r>
            <a:r>
              <a:rPr lang="en-US" altLang="zh-CN" sz="2400" dirty="0" err="1"/>
              <a:t>mknode</a:t>
            </a:r>
            <a:r>
              <a:rPr lang="en-US" altLang="zh-CN" sz="2400" dirty="0"/>
              <a:t>(‘+’,</a:t>
            </a:r>
            <a:r>
              <a:rPr lang="en-US" altLang="zh-CN" sz="2400" dirty="0" err="1"/>
              <a:t>R.i,T.nptr</a:t>
            </a:r>
            <a:r>
              <a:rPr lang="en-US" altLang="zh-CN" sz="2400" dirty="0"/>
              <a:t>)}</a:t>
            </a:r>
            <a:r>
              <a:rPr lang="en-US" altLang="zh-CN" sz="2400" dirty="0">
                <a:solidFill>
                  <a:srgbClr val="C00000"/>
                </a:solidFill>
              </a:rPr>
              <a:t>R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{R.s:=R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.s}</a:t>
            </a:r>
          </a:p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R</a:t>
            </a:r>
            <a:r>
              <a:rPr lang="zh-CN" altLang="en-US" sz="2400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en-US" altLang="zh-CN" sz="2400" dirty="0">
                <a:solidFill>
                  <a:srgbClr val="C00000"/>
                </a:solidFill>
              </a:rPr>
              <a:t>-T</a:t>
            </a:r>
            <a:r>
              <a:rPr lang="en-US" altLang="zh-CN" sz="2400" dirty="0"/>
              <a:t>{R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.i=</a:t>
            </a:r>
            <a:r>
              <a:rPr lang="en-US" altLang="zh-CN" sz="2400" dirty="0" err="1"/>
              <a:t>mknode</a:t>
            </a:r>
            <a:r>
              <a:rPr lang="en-US" altLang="zh-CN" sz="2400" dirty="0"/>
              <a:t>(‘-’,</a:t>
            </a:r>
            <a:r>
              <a:rPr lang="en-US" altLang="zh-CN" sz="2400" dirty="0" err="1"/>
              <a:t>R.i,T.nptr</a:t>
            </a:r>
            <a:r>
              <a:rPr lang="en-US" altLang="zh-CN" sz="2400" dirty="0"/>
              <a:t>)}</a:t>
            </a:r>
            <a:r>
              <a:rPr lang="en-US" altLang="zh-CN" sz="2400" dirty="0">
                <a:solidFill>
                  <a:srgbClr val="C00000"/>
                </a:solidFill>
              </a:rPr>
              <a:t>R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{R.s:=R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.s}</a:t>
            </a:r>
          </a:p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R</a:t>
            </a:r>
            <a:r>
              <a:rPr lang="zh-CN" altLang="en-US" sz="2400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en-US" altLang="zh-CN" sz="2400" dirty="0">
                <a:solidFill>
                  <a:srgbClr val="C00000"/>
                </a:solidFill>
                <a:latin typeface="Comic Sans MS" pitchFamily="66" charset="0"/>
              </a:rPr>
              <a:t>ε   </a:t>
            </a:r>
            <a:r>
              <a:rPr lang="en-US" altLang="zh-CN" sz="2400" dirty="0"/>
              <a:t>{R.s:=</a:t>
            </a:r>
            <a:r>
              <a:rPr lang="en-US" altLang="zh-CN" sz="2400" dirty="0" err="1"/>
              <a:t>R.i</a:t>
            </a:r>
            <a:r>
              <a:rPr lang="en-US" altLang="zh-CN" sz="2400" dirty="0"/>
              <a:t>}</a:t>
            </a:r>
          </a:p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T</a:t>
            </a:r>
            <a:r>
              <a:rPr lang="zh-CN" altLang="en-US" sz="2400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en-US" altLang="zh-CN" sz="2400" dirty="0">
                <a:solidFill>
                  <a:srgbClr val="C00000"/>
                </a:solidFill>
              </a:rPr>
              <a:t>(E)    </a:t>
            </a:r>
            <a:r>
              <a:rPr lang="en-US" altLang="zh-CN" sz="2400" dirty="0"/>
              <a:t>{</a:t>
            </a:r>
            <a:r>
              <a:rPr lang="en-US" altLang="zh-CN" sz="2400" dirty="0" err="1"/>
              <a:t>T.nptr</a:t>
            </a:r>
            <a:r>
              <a:rPr lang="en-US" altLang="zh-CN" sz="2400" dirty="0"/>
              <a:t>:=</a:t>
            </a:r>
            <a:r>
              <a:rPr lang="en-US" altLang="zh-CN" sz="2400" dirty="0" err="1"/>
              <a:t>E.nptr</a:t>
            </a:r>
            <a:r>
              <a:rPr lang="en-US" altLang="zh-CN" sz="2400" dirty="0"/>
              <a:t>}</a:t>
            </a:r>
          </a:p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T</a:t>
            </a:r>
            <a:r>
              <a:rPr lang="zh-CN" altLang="en-US" sz="2400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en-US" altLang="zh-CN" sz="2400" dirty="0">
                <a:solidFill>
                  <a:srgbClr val="C00000"/>
                </a:solidFill>
              </a:rPr>
              <a:t>id     </a:t>
            </a:r>
            <a:r>
              <a:rPr lang="en-US" altLang="zh-CN" sz="2400" dirty="0"/>
              <a:t>{</a:t>
            </a:r>
            <a:r>
              <a:rPr lang="en-US" altLang="zh-CN" sz="2400" dirty="0" err="1"/>
              <a:t>T.nptr</a:t>
            </a:r>
            <a:r>
              <a:rPr lang="en-US" altLang="zh-CN" sz="2400" dirty="0"/>
              <a:t>:=</a:t>
            </a:r>
            <a:r>
              <a:rPr lang="en-US" altLang="zh-CN" sz="2400" dirty="0" err="1"/>
              <a:t>mkleaf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id,id.entry</a:t>
            </a:r>
            <a:r>
              <a:rPr lang="en-US" altLang="zh-CN" sz="2400" dirty="0"/>
              <a:t>)}</a:t>
            </a:r>
          </a:p>
          <a:p>
            <a:pPr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T</a:t>
            </a:r>
            <a:r>
              <a:rPr lang="zh-CN" altLang="en-US" sz="2400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en-US" altLang="zh-CN" sz="2400" dirty="0">
                <a:solidFill>
                  <a:srgbClr val="C00000"/>
                </a:solidFill>
              </a:rPr>
              <a:t>num    </a:t>
            </a:r>
            <a:r>
              <a:rPr lang="en-US" altLang="zh-CN" sz="2400" dirty="0"/>
              <a:t>{</a:t>
            </a:r>
            <a:r>
              <a:rPr lang="en-US" altLang="zh-CN" sz="2400" dirty="0" err="1"/>
              <a:t>T.nptr</a:t>
            </a:r>
            <a:r>
              <a:rPr lang="en-US" altLang="zh-CN" sz="2400" dirty="0"/>
              <a:t>:=</a:t>
            </a:r>
            <a:r>
              <a:rPr lang="en-US" altLang="zh-CN" sz="2400" dirty="0" err="1"/>
              <a:t>mkleaf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num,num.val</a:t>
            </a:r>
            <a:r>
              <a:rPr lang="en-US" altLang="zh-CN" sz="2400" dirty="0"/>
              <a:t>)}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74738" y="6356350"/>
            <a:ext cx="401864" cy="365125"/>
          </a:xfrm>
        </p:spPr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92365" y="947512"/>
            <a:ext cx="7608206" cy="1505401"/>
          </a:xfrm>
          <a:prstGeom prst="rect">
            <a:avLst/>
          </a:prstGeom>
          <a:noFill/>
          <a:ln w="9525">
            <a:solidFill>
              <a:srgbClr val="33CC3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lvl="0" indent="-228600" defTabSz="914400" eaLnBrk="0" hangingPunct="0">
              <a:spcBef>
                <a:spcPts val="600"/>
              </a:spcBef>
              <a:spcAft>
                <a:spcPts val="600"/>
              </a:spcAft>
              <a:buSzPct val="5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E</a:t>
            </a:r>
            <a:r>
              <a:rPr lang="zh-CN" altLang="en-US" sz="2400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E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+T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{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E.nptr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:=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mknode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(‘+’,E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.nptr,T.nptr)}</a:t>
            </a:r>
          </a:p>
          <a:p>
            <a:pPr marL="228600" lvl="0" indent="-228600" defTabSz="914400" eaLnBrk="0" hangingPunct="0">
              <a:spcBef>
                <a:spcPts val="600"/>
              </a:spcBef>
              <a:spcAft>
                <a:spcPts val="600"/>
              </a:spcAft>
              <a:buSzPct val="50000"/>
            </a:pP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zh-CN" altLang="en-US" sz="2400" dirty="0">
                <a:solidFill>
                  <a:srgbClr val="C0000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4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-T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 {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E.nptr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:=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mknode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(‘-’,E</a:t>
            </a:r>
            <a:r>
              <a:rPr lang="en-US" altLang="zh-CN" sz="24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.nptr,T.nptr)}</a:t>
            </a:r>
          </a:p>
          <a:p>
            <a:pPr marL="228600" lvl="0" indent="-228600" defTabSz="914400" eaLnBrk="0" hangingPunct="0">
              <a:spcBef>
                <a:spcPts val="600"/>
              </a:spcBef>
              <a:spcAft>
                <a:spcPts val="600"/>
              </a:spcAft>
              <a:buSzPct val="5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E</a:t>
            </a:r>
            <a:r>
              <a:rPr lang="zh-CN" altLang="en-US" sz="2400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    {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E.nptr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:=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T.nptr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E1CE3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1687" y="1915886"/>
            <a:ext cx="2249714" cy="449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这个是</a:t>
            </a:r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S-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属性文法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803563" y="4556760"/>
            <a:ext cx="1277197" cy="777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0" hangingPunct="0">
              <a:spcBef>
                <a:spcPts val="0"/>
              </a:spcBef>
              <a:spcAft>
                <a:spcPts val="0"/>
              </a:spcAft>
              <a:buSzPct val="50000"/>
              <a:buFont typeface="Wingdings" pitchFamily="2" charset="2"/>
              <a:buChar char="l"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A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→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A</a:t>
            </a:r>
            <a:r>
              <a:rPr kumimoji="0" lang="en-US" altLang="zh-CN" sz="22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Y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1E1CE3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indent="-228600" defTabSz="914400" eaLnBrk="0" hangingPunct="0">
              <a:spcBef>
                <a:spcPts val="0"/>
              </a:spcBef>
              <a:spcAft>
                <a:spcPts val="0"/>
              </a:spcAft>
              <a:buSzPct val="50000"/>
              <a:buFont typeface="Wingdings" pitchFamily="2" charset="2"/>
              <a:buChar char="l"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A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→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X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1E1CE3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492241" y="4556760"/>
            <a:ext cx="1584959" cy="777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0" hangingPunct="0">
              <a:spcBef>
                <a:spcPts val="0"/>
              </a:spcBef>
              <a:spcAft>
                <a:spcPts val="0"/>
              </a:spcAft>
              <a:buSzPct val="50000"/>
              <a:buFont typeface="Wingdings" pitchFamily="2" charset="2"/>
              <a:buChar char="p"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A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→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XR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1E1CE3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indent="-228600" defTabSz="914400" eaLnBrk="0" hangingPunct="0">
              <a:spcBef>
                <a:spcPts val="0"/>
              </a:spcBef>
              <a:spcAft>
                <a:spcPts val="0"/>
              </a:spcAft>
              <a:buSzPct val="50000"/>
              <a:buFont typeface="Wingdings" pitchFamily="2" charset="2"/>
              <a:buChar char="p"/>
            </a:pP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R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→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YR|ε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1E1CE3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386840" y="960120"/>
            <a:ext cx="4632960" cy="3977640"/>
            <a:chOff x="1386840" y="960120"/>
            <a:chExt cx="4632960" cy="3977640"/>
          </a:xfrm>
        </p:grpSpPr>
        <p:sp>
          <p:nvSpPr>
            <p:cNvPr id="9" name="圆角矩形 8"/>
            <p:cNvSpPr/>
            <p:nvPr/>
          </p:nvSpPr>
          <p:spPr>
            <a:xfrm>
              <a:off x="1386840" y="960120"/>
              <a:ext cx="396240" cy="42672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745480" y="4617720"/>
              <a:ext cx="274320" cy="32004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 flipV="1">
              <a:off x="1645920" y="1371600"/>
              <a:ext cx="4099560" cy="3261360"/>
            </a:xfrm>
            <a:prstGeom prst="straightConnector1">
              <a:avLst/>
            </a:prstGeom>
            <a:ln w="12700">
              <a:solidFill>
                <a:srgbClr val="FC02A9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082040" y="3307080"/>
            <a:ext cx="6285720" cy="3213100"/>
            <a:chOff x="1082040" y="3307080"/>
            <a:chExt cx="6285720" cy="3213100"/>
          </a:xfrm>
        </p:grpSpPr>
        <p:sp>
          <p:nvSpPr>
            <p:cNvPr id="15" name="圆角矩形 14"/>
            <p:cNvSpPr/>
            <p:nvPr/>
          </p:nvSpPr>
          <p:spPr>
            <a:xfrm>
              <a:off x="1082040" y="3307080"/>
              <a:ext cx="396240" cy="42672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7223760" y="4968240"/>
              <a:ext cx="144000" cy="320040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325880" y="3703320"/>
              <a:ext cx="5897880" cy="2816860"/>
            </a:xfrm>
            <a:custGeom>
              <a:avLst/>
              <a:gdLst>
                <a:gd name="connsiteX0" fmla="*/ 0 w 5897880"/>
                <a:gd name="connsiteY0" fmla="*/ 0 h 2816860"/>
                <a:gd name="connsiteX1" fmla="*/ 3048000 w 5897880"/>
                <a:gd name="connsiteY1" fmla="*/ 2560320 h 2816860"/>
                <a:gd name="connsiteX2" fmla="*/ 5897880 w 5897880"/>
                <a:gd name="connsiteY2" fmla="*/ 1539240 h 281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7880" h="2816860">
                  <a:moveTo>
                    <a:pt x="0" y="0"/>
                  </a:moveTo>
                  <a:cubicBezTo>
                    <a:pt x="1032510" y="1151890"/>
                    <a:pt x="2065020" y="2303780"/>
                    <a:pt x="3048000" y="2560320"/>
                  </a:cubicBezTo>
                  <a:cubicBezTo>
                    <a:pt x="4030980" y="2816860"/>
                    <a:pt x="4964430" y="2178050"/>
                    <a:pt x="5897880" y="1539240"/>
                  </a:cubicBezTo>
                </a:path>
              </a:pathLst>
            </a:custGeom>
            <a:ln w="12700">
              <a:solidFill>
                <a:srgbClr val="FC02A9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5247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6.11</a:t>
            </a:r>
            <a:r>
              <a:rPr lang="zh-CN" altLang="en-US" dirty="0"/>
              <a:t>（续</a:t>
            </a:r>
            <a:r>
              <a:rPr lang="en-US" altLang="zh-CN" dirty="0"/>
              <a:t>1</a:t>
            </a:r>
            <a:r>
              <a:rPr lang="zh-CN" altLang="en-US" dirty="0"/>
              <a:t>）：</a:t>
            </a:r>
            <a:r>
              <a:rPr lang="en-US" altLang="zh-CN" dirty="0"/>
              <a:t>a-4+c</a:t>
            </a:r>
            <a:r>
              <a:rPr lang="zh-CN" altLang="en-US" dirty="0"/>
              <a:t>的</a:t>
            </a:r>
            <a:r>
              <a:rPr lang="en-US" altLang="zh-CN" dirty="0"/>
              <a:t>LL</a:t>
            </a:r>
            <a:r>
              <a:rPr lang="zh-CN" altLang="en-US" dirty="0"/>
              <a:t>分析树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82856" y="6356350"/>
            <a:ext cx="532493" cy="365125"/>
          </a:xfrm>
        </p:spPr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964425" y="2007263"/>
            <a:ext cx="4895344" cy="3865125"/>
            <a:chOff x="1964425" y="2007263"/>
            <a:chExt cx="4895344" cy="3865125"/>
          </a:xfrm>
        </p:grpSpPr>
        <p:sp>
          <p:nvSpPr>
            <p:cNvPr id="5" name="Rectangle 47"/>
            <p:cNvSpPr>
              <a:spLocks noChangeArrowheads="1"/>
            </p:cNvSpPr>
            <p:nvPr/>
          </p:nvSpPr>
          <p:spPr bwMode="auto">
            <a:xfrm>
              <a:off x="2819286" y="2007263"/>
              <a:ext cx="966916" cy="519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400" dirty="0"/>
                <a:t>E</a:t>
              </a:r>
            </a:p>
          </p:txBody>
        </p:sp>
        <p:sp>
          <p:nvSpPr>
            <p:cNvPr id="7" name="Rectangle 47"/>
            <p:cNvSpPr>
              <a:spLocks noChangeArrowheads="1"/>
            </p:cNvSpPr>
            <p:nvPr/>
          </p:nvSpPr>
          <p:spPr bwMode="auto">
            <a:xfrm>
              <a:off x="4174772" y="3943389"/>
              <a:ext cx="657124" cy="347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400" dirty="0"/>
                <a:t>T</a:t>
              </a:r>
            </a:p>
          </p:txBody>
        </p:sp>
        <p:sp>
          <p:nvSpPr>
            <p:cNvPr id="8" name="Rectangle 47"/>
            <p:cNvSpPr>
              <a:spLocks noChangeArrowheads="1"/>
            </p:cNvSpPr>
            <p:nvPr/>
          </p:nvSpPr>
          <p:spPr bwMode="auto">
            <a:xfrm>
              <a:off x="1964425" y="3876478"/>
              <a:ext cx="464454" cy="328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400" dirty="0"/>
                <a:t>a</a:t>
              </a:r>
            </a:p>
          </p:txBody>
        </p:sp>
        <p:sp>
          <p:nvSpPr>
            <p:cNvPr id="9" name="Rectangle 47"/>
            <p:cNvSpPr>
              <a:spLocks noChangeArrowheads="1"/>
            </p:cNvSpPr>
            <p:nvPr/>
          </p:nvSpPr>
          <p:spPr bwMode="auto">
            <a:xfrm>
              <a:off x="4232275" y="2987135"/>
              <a:ext cx="551543" cy="367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400" dirty="0"/>
                <a:t>R</a:t>
              </a:r>
            </a:p>
          </p:txBody>
        </p:sp>
        <p:sp>
          <p:nvSpPr>
            <p:cNvPr id="10" name="Rectangle 47"/>
            <p:cNvSpPr>
              <a:spLocks noChangeArrowheads="1"/>
            </p:cNvSpPr>
            <p:nvPr/>
          </p:nvSpPr>
          <p:spPr bwMode="auto">
            <a:xfrm>
              <a:off x="1971683" y="3062518"/>
              <a:ext cx="449938" cy="365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400" dirty="0"/>
                <a:t>T</a:t>
              </a:r>
            </a:p>
          </p:txBody>
        </p:sp>
        <p:sp>
          <p:nvSpPr>
            <p:cNvPr id="11" name="Rectangle 47"/>
            <p:cNvSpPr>
              <a:spLocks noChangeArrowheads="1"/>
            </p:cNvSpPr>
            <p:nvPr/>
          </p:nvSpPr>
          <p:spPr bwMode="auto">
            <a:xfrm>
              <a:off x="3150049" y="3919741"/>
              <a:ext cx="453932" cy="394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400" i="1" dirty="0">
                  <a:latin typeface="楷体" pitchFamily="49" charset="-122"/>
                  <a:ea typeface="楷体" pitchFamily="49" charset="-122"/>
                </a:rPr>
                <a:t>-</a:t>
              </a:r>
              <a:endParaRPr lang="en-US" altLang="zh-CN" sz="24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Rectangle 47"/>
            <p:cNvSpPr>
              <a:spLocks noChangeArrowheads="1"/>
            </p:cNvSpPr>
            <p:nvPr/>
          </p:nvSpPr>
          <p:spPr bwMode="auto">
            <a:xfrm>
              <a:off x="5466107" y="3929707"/>
              <a:ext cx="400392" cy="374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400" dirty="0"/>
                <a:t>R</a:t>
              </a:r>
            </a:p>
          </p:txBody>
        </p:sp>
        <p:sp>
          <p:nvSpPr>
            <p:cNvPr id="13" name="Rectangle 47"/>
            <p:cNvSpPr>
              <a:spLocks noChangeArrowheads="1"/>
            </p:cNvSpPr>
            <p:nvPr/>
          </p:nvSpPr>
          <p:spPr bwMode="auto">
            <a:xfrm>
              <a:off x="5413029" y="4699494"/>
              <a:ext cx="537029" cy="3678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400" dirty="0"/>
                <a:t>T</a:t>
              </a:r>
            </a:p>
          </p:txBody>
        </p:sp>
        <p:sp>
          <p:nvSpPr>
            <p:cNvPr id="14" name="Rectangle 47"/>
            <p:cNvSpPr>
              <a:spLocks noChangeArrowheads="1"/>
            </p:cNvSpPr>
            <p:nvPr/>
          </p:nvSpPr>
          <p:spPr bwMode="auto">
            <a:xfrm>
              <a:off x="4735283" y="4665517"/>
              <a:ext cx="449944" cy="435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400" dirty="0">
                  <a:latin typeface="楷体" pitchFamily="49" charset="-122"/>
                  <a:ea typeface="楷体" pitchFamily="49" charset="-122"/>
                </a:rPr>
                <a:t>+</a:t>
              </a:r>
            </a:p>
          </p:txBody>
        </p:sp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6055936" y="4702962"/>
              <a:ext cx="803833" cy="519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400" dirty="0"/>
                <a:t>R</a:t>
              </a:r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auto">
            <a:xfrm>
              <a:off x="6254652" y="5574274"/>
              <a:ext cx="406401" cy="298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400" dirty="0"/>
                <a:t>ε</a:t>
              </a:r>
            </a:p>
          </p:txBody>
        </p:sp>
        <p:sp>
          <p:nvSpPr>
            <p:cNvPr id="35" name="Rectangle 47"/>
            <p:cNvSpPr>
              <a:spLocks noChangeArrowheads="1"/>
            </p:cNvSpPr>
            <p:nvPr/>
          </p:nvSpPr>
          <p:spPr bwMode="auto">
            <a:xfrm>
              <a:off x="5433329" y="5551003"/>
              <a:ext cx="465949" cy="316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400" dirty="0"/>
                <a:t>c</a:t>
              </a:r>
            </a:p>
          </p:txBody>
        </p:sp>
        <p:sp>
          <p:nvSpPr>
            <p:cNvPr id="36" name="Rectangle 47"/>
            <p:cNvSpPr>
              <a:spLocks noChangeArrowheads="1"/>
            </p:cNvSpPr>
            <p:nvPr/>
          </p:nvSpPr>
          <p:spPr bwMode="auto">
            <a:xfrm>
              <a:off x="4208776" y="4687183"/>
              <a:ext cx="570053" cy="341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400" dirty="0"/>
                <a:t>4</a:t>
              </a:r>
            </a:p>
          </p:txBody>
        </p:sp>
        <p:cxnSp>
          <p:nvCxnSpPr>
            <p:cNvPr id="50" name="直接连接符 49"/>
            <p:cNvCxnSpPr/>
            <p:nvPr/>
          </p:nvCxnSpPr>
          <p:spPr>
            <a:xfrm rot="2400000">
              <a:off x="3301548" y="2673345"/>
              <a:ext cx="11901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2400000">
              <a:off x="4529877" y="3665053"/>
              <a:ext cx="11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2400000">
              <a:off x="5721019" y="4509315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19200000">
              <a:off x="4865580" y="4521602"/>
              <a:ext cx="7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5400000">
              <a:off x="5491140" y="4494354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5400000">
              <a:off x="5437140" y="5346444"/>
              <a:ext cx="46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5400000">
              <a:off x="6221365" y="5336933"/>
              <a:ext cx="46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19200000">
              <a:off x="3343786" y="3665053"/>
              <a:ext cx="11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5400000">
              <a:off x="4193116" y="3652708"/>
              <a:ext cx="61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5400000">
              <a:off x="4319111" y="4509594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19200000">
              <a:off x="2085976" y="2685137"/>
              <a:ext cx="119017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5400000">
              <a:off x="1960968" y="3678222"/>
              <a:ext cx="46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7451404" y="1843328"/>
            <a:ext cx="1353142" cy="1332966"/>
            <a:chOff x="30163" y="2300288"/>
            <a:chExt cx="1353142" cy="1332966"/>
          </a:xfrm>
        </p:grpSpPr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63" y="2300288"/>
              <a:ext cx="1268412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矩形 31"/>
            <p:cNvSpPr/>
            <p:nvPr/>
          </p:nvSpPr>
          <p:spPr>
            <a:xfrm>
              <a:off x="55950" y="3255882"/>
              <a:ext cx="1327355" cy="377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154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490" y="-36385"/>
            <a:ext cx="8149590" cy="679904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</a:rPr>
              <a:t>6.11</a:t>
            </a:r>
            <a:r>
              <a:rPr lang="zh-CN" altLang="en-US" sz="2800" dirty="0"/>
              <a:t>（续</a:t>
            </a:r>
            <a:r>
              <a:rPr lang="en-US" altLang="zh-CN" sz="2800" dirty="0"/>
              <a:t>2</a:t>
            </a:r>
            <a:r>
              <a:rPr lang="zh-CN" altLang="en-US" sz="2800" dirty="0"/>
              <a:t>）：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图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6.18-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使用继承属性构造语法树</a:t>
            </a:r>
            <a:endParaRPr lang="zh-CN" altLang="en-US" sz="2800" dirty="0"/>
          </a:p>
        </p:txBody>
      </p:sp>
      <p:grpSp>
        <p:nvGrpSpPr>
          <p:cNvPr id="139" name="组合 138"/>
          <p:cNvGrpSpPr/>
          <p:nvPr/>
        </p:nvGrpSpPr>
        <p:grpSpPr>
          <a:xfrm>
            <a:off x="206515" y="814962"/>
            <a:ext cx="8464572" cy="4500589"/>
            <a:chOff x="130632" y="1643693"/>
            <a:chExt cx="8464572" cy="4500589"/>
          </a:xfrm>
        </p:grpSpPr>
        <p:sp>
          <p:nvSpPr>
            <p:cNvPr id="9" name="Rectangle 47"/>
            <p:cNvSpPr>
              <a:spLocks noChangeArrowheads="1"/>
            </p:cNvSpPr>
            <p:nvPr/>
          </p:nvSpPr>
          <p:spPr bwMode="auto">
            <a:xfrm>
              <a:off x="1365698" y="1745998"/>
              <a:ext cx="637276" cy="355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000" i="1" dirty="0"/>
                <a:t>E</a:t>
              </a:r>
              <a:endParaRPr lang="en-US" altLang="zh-CN" sz="2000" dirty="0"/>
            </a:p>
          </p:txBody>
        </p:sp>
        <p:sp>
          <p:nvSpPr>
            <p:cNvPr id="10" name="Rectangle 48"/>
            <p:cNvSpPr>
              <a:spLocks noChangeArrowheads="1"/>
            </p:cNvSpPr>
            <p:nvPr/>
          </p:nvSpPr>
          <p:spPr bwMode="auto">
            <a:xfrm>
              <a:off x="5487413" y="2277646"/>
              <a:ext cx="850384" cy="333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000" i="1" dirty="0" err="1"/>
                <a:t>nptr</a:t>
              </a:r>
              <a:endParaRPr lang="en-US" altLang="zh-CN" sz="2000" dirty="0"/>
            </a:p>
          </p:txBody>
        </p:sp>
        <p:sp>
          <p:nvSpPr>
            <p:cNvPr id="11" name="Rectangle 49"/>
            <p:cNvSpPr>
              <a:spLocks noChangeArrowheads="1"/>
            </p:cNvSpPr>
            <p:nvPr/>
          </p:nvSpPr>
          <p:spPr bwMode="auto">
            <a:xfrm>
              <a:off x="565242" y="2445952"/>
              <a:ext cx="853465" cy="298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000" i="1" dirty="0" err="1"/>
                <a:t>nptr</a:t>
              </a:r>
              <a:endParaRPr lang="en-US" altLang="zh-CN" sz="2000" dirty="0"/>
            </a:p>
          </p:txBody>
        </p:sp>
        <p:sp>
          <p:nvSpPr>
            <p:cNvPr id="12" name="Rectangle 50"/>
            <p:cNvSpPr>
              <a:spLocks noChangeArrowheads="1"/>
            </p:cNvSpPr>
            <p:nvPr/>
          </p:nvSpPr>
          <p:spPr bwMode="auto">
            <a:xfrm>
              <a:off x="188688" y="2459782"/>
              <a:ext cx="623503" cy="358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000" i="1" dirty="0"/>
                <a:t>T</a:t>
              </a:r>
              <a:endParaRPr lang="en-US" altLang="zh-CN" sz="2000" dirty="0"/>
            </a:p>
          </p:txBody>
        </p:sp>
        <p:sp>
          <p:nvSpPr>
            <p:cNvPr id="15" name="Rectangle 53"/>
            <p:cNvSpPr>
              <a:spLocks noChangeArrowheads="1"/>
            </p:cNvSpPr>
            <p:nvPr/>
          </p:nvSpPr>
          <p:spPr bwMode="auto">
            <a:xfrm>
              <a:off x="1253244" y="2714166"/>
              <a:ext cx="415909" cy="311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000" i="1" dirty="0">
                  <a:latin typeface="楷体" pitchFamily="49" charset="-122"/>
                  <a:ea typeface="楷体" pitchFamily="49" charset="-122"/>
                </a:rPr>
                <a:t>-</a:t>
              </a:r>
              <a:endParaRPr lang="en-US" altLang="zh-CN" sz="2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Rectangle 55"/>
            <p:cNvSpPr>
              <a:spLocks noChangeArrowheads="1"/>
            </p:cNvSpPr>
            <p:nvPr/>
          </p:nvSpPr>
          <p:spPr bwMode="auto">
            <a:xfrm>
              <a:off x="5503629" y="1659963"/>
              <a:ext cx="252650" cy="296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000" dirty="0" err="1">
                  <a:sym typeface="Symbol" pitchFamily="18" charset="2"/>
                </a:rPr>
                <a:t>i</a:t>
              </a:r>
              <a:endParaRPr lang="zh-CN" altLang="en-US" sz="2000" dirty="0">
                <a:sym typeface="Symbol" pitchFamily="18" charset="2"/>
              </a:endParaRPr>
            </a:p>
          </p:txBody>
        </p:sp>
        <p:sp>
          <p:nvSpPr>
            <p:cNvPr id="18" name="Rectangle 56"/>
            <p:cNvSpPr>
              <a:spLocks noChangeArrowheads="1"/>
            </p:cNvSpPr>
            <p:nvPr/>
          </p:nvSpPr>
          <p:spPr bwMode="auto">
            <a:xfrm>
              <a:off x="1864234" y="2938064"/>
              <a:ext cx="887358" cy="323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000" i="1" dirty="0"/>
                <a:t>T</a:t>
              </a:r>
              <a:endParaRPr lang="en-US" altLang="zh-CN" sz="2000" dirty="0"/>
            </a:p>
          </p:txBody>
        </p:sp>
        <p:sp>
          <p:nvSpPr>
            <p:cNvPr id="19" name="Rectangle 57"/>
            <p:cNvSpPr>
              <a:spLocks noChangeArrowheads="1"/>
            </p:cNvSpPr>
            <p:nvPr/>
          </p:nvSpPr>
          <p:spPr bwMode="auto">
            <a:xfrm>
              <a:off x="7242633" y="1745618"/>
              <a:ext cx="418561" cy="286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000" i="1" dirty="0"/>
                <a:t>R</a:t>
              </a:r>
              <a:endParaRPr lang="en-US" altLang="zh-CN" sz="2000" dirty="0"/>
            </a:p>
          </p:txBody>
        </p:sp>
        <p:sp>
          <p:nvSpPr>
            <p:cNvPr id="20" name="Rectangle 58"/>
            <p:cNvSpPr>
              <a:spLocks noChangeArrowheads="1"/>
            </p:cNvSpPr>
            <p:nvPr/>
          </p:nvSpPr>
          <p:spPr bwMode="auto">
            <a:xfrm>
              <a:off x="5106195" y="1643693"/>
              <a:ext cx="362030" cy="33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dirty="0"/>
                <a:t>R</a:t>
              </a:r>
              <a:endParaRPr lang="en-US" altLang="zh-CN" sz="2000" b="0" dirty="0"/>
            </a:p>
          </p:txBody>
        </p:sp>
        <p:sp>
          <p:nvSpPr>
            <p:cNvPr id="21" name="Rectangle 59"/>
            <p:cNvSpPr>
              <a:spLocks noChangeArrowheads="1"/>
            </p:cNvSpPr>
            <p:nvPr/>
          </p:nvSpPr>
          <p:spPr bwMode="auto">
            <a:xfrm>
              <a:off x="2021534" y="3696244"/>
              <a:ext cx="648572" cy="309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000" dirty="0"/>
                <a:t>num</a:t>
              </a:r>
              <a:endParaRPr lang="en-US" altLang="zh-CN" sz="2000" b="0" dirty="0"/>
            </a:p>
          </p:txBody>
        </p:sp>
        <p:sp>
          <p:nvSpPr>
            <p:cNvPr id="22" name="Line 61"/>
            <p:cNvSpPr>
              <a:spLocks noChangeShapeType="1"/>
            </p:cNvSpPr>
            <p:nvPr/>
          </p:nvSpPr>
          <p:spPr bwMode="auto">
            <a:xfrm flipH="1">
              <a:off x="667670" y="2090057"/>
              <a:ext cx="856330" cy="3773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9" name="Line 70"/>
            <p:cNvSpPr>
              <a:spLocks noChangeShapeType="1"/>
            </p:cNvSpPr>
            <p:nvPr/>
          </p:nvSpPr>
          <p:spPr bwMode="auto">
            <a:xfrm flipH="1">
              <a:off x="2322286" y="2508122"/>
              <a:ext cx="0" cy="360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0" name="Line 71"/>
            <p:cNvSpPr>
              <a:spLocks noChangeShapeType="1"/>
            </p:cNvSpPr>
            <p:nvPr/>
          </p:nvSpPr>
          <p:spPr bwMode="auto">
            <a:xfrm flipH="1">
              <a:off x="2323647" y="3368375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grpSp>
          <p:nvGrpSpPr>
            <p:cNvPr id="34" name="Group 81"/>
            <p:cNvGrpSpPr>
              <a:grpSpLocks/>
            </p:cNvGrpSpPr>
            <p:nvPr/>
          </p:nvGrpSpPr>
          <p:grpSpPr bwMode="auto">
            <a:xfrm>
              <a:off x="2466592" y="4997047"/>
              <a:ext cx="1221657" cy="386713"/>
              <a:chOff x="6050" y="5980"/>
              <a:chExt cx="1156" cy="410"/>
            </a:xfrm>
          </p:grpSpPr>
          <p:sp>
            <p:nvSpPr>
              <p:cNvPr id="60" name="Rectangle 82"/>
              <p:cNvSpPr>
                <a:spLocks noChangeArrowheads="1"/>
              </p:cNvSpPr>
              <p:nvPr/>
            </p:nvSpPr>
            <p:spPr bwMode="auto">
              <a:xfrm>
                <a:off x="6050" y="5980"/>
                <a:ext cx="1156" cy="4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54000" tIns="10800" rIns="18000" bIns="10800" anchor="ctr" anchorCtr="0"/>
              <a:lstStyle/>
              <a:p>
                <a:r>
                  <a:rPr lang="en-US" altLang="zh-CN" sz="2000" dirty="0"/>
                  <a:t>num    4</a:t>
                </a:r>
              </a:p>
            </p:txBody>
          </p:sp>
          <p:sp>
            <p:nvSpPr>
              <p:cNvPr id="61" name="Line 83"/>
              <p:cNvSpPr>
                <a:spLocks noChangeShapeType="1"/>
              </p:cNvSpPr>
              <p:nvPr/>
            </p:nvSpPr>
            <p:spPr bwMode="auto">
              <a:xfrm>
                <a:off x="6661" y="5985"/>
                <a:ext cx="0" cy="3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/>
              </a:p>
            </p:txBody>
          </p:sp>
        </p:grpSp>
        <p:sp>
          <p:nvSpPr>
            <p:cNvPr id="37" name="Rectangle 92"/>
            <p:cNvSpPr>
              <a:spLocks noChangeArrowheads="1"/>
            </p:cNvSpPr>
            <p:nvPr/>
          </p:nvSpPr>
          <p:spPr bwMode="auto">
            <a:xfrm>
              <a:off x="130632" y="5622452"/>
              <a:ext cx="2764847" cy="521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指向符号表中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的入口</a:t>
              </a:r>
            </a:p>
          </p:txBody>
        </p:sp>
        <p:sp>
          <p:nvSpPr>
            <p:cNvPr id="38" name="Rectangle 93"/>
            <p:cNvSpPr>
              <a:spLocks noChangeArrowheads="1"/>
            </p:cNvSpPr>
            <p:nvPr/>
          </p:nvSpPr>
          <p:spPr bwMode="auto">
            <a:xfrm>
              <a:off x="5080000" y="4519368"/>
              <a:ext cx="2786743" cy="520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 anchorCtr="1"/>
            <a:lstStyle/>
            <a:p>
              <a:pPr algn="ctr"/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指向符号表中</a:t>
              </a:r>
              <a:r>
                <a:rPr lang="en-US" altLang="zh-CN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r>
                <a:rPr lang="zh-CN" altLang="en-US" sz="20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的入口</a:t>
              </a:r>
            </a:p>
          </p:txBody>
        </p:sp>
        <p:sp>
          <p:nvSpPr>
            <p:cNvPr id="40" name="Line 95"/>
            <p:cNvSpPr>
              <a:spLocks noChangeShapeType="1"/>
            </p:cNvSpPr>
            <p:nvPr/>
          </p:nvSpPr>
          <p:spPr bwMode="auto">
            <a:xfrm>
              <a:off x="986983" y="2830290"/>
              <a:ext cx="0" cy="2160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4" name="Line 99"/>
            <p:cNvSpPr>
              <a:spLocks noChangeShapeType="1"/>
            </p:cNvSpPr>
            <p:nvPr/>
          </p:nvSpPr>
          <p:spPr bwMode="auto">
            <a:xfrm>
              <a:off x="2787505" y="3246966"/>
              <a:ext cx="0" cy="172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7" name="Line 102"/>
            <p:cNvSpPr>
              <a:spLocks noChangeShapeType="1"/>
            </p:cNvSpPr>
            <p:nvPr/>
          </p:nvSpPr>
          <p:spPr bwMode="auto">
            <a:xfrm>
              <a:off x="5923467" y="2634314"/>
              <a:ext cx="0" cy="1260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9" name="Freeform 104"/>
            <p:cNvSpPr>
              <a:spLocks/>
            </p:cNvSpPr>
            <p:nvPr/>
          </p:nvSpPr>
          <p:spPr bwMode="auto">
            <a:xfrm>
              <a:off x="1248230" y="4136571"/>
              <a:ext cx="2873827" cy="852230"/>
            </a:xfrm>
            <a:custGeom>
              <a:avLst/>
              <a:gdLst>
                <a:gd name="T0" fmla="*/ 455 w 1412"/>
                <a:gd name="T1" fmla="*/ 0 h 1576"/>
                <a:gd name="T2" fmla="*/ 359 w 1412"/>
                <a:gd name="T3" fmla="*/ 186 h 1576"/>
                <a:gd name="T4" fmla="*/ 59 w 1412"/>
                <a:gd name="T5" fmla="*/ 220 h 1576"/>
                <a:gd name="T6" fmla="*/ 5 w 1412"/>
                <a:gd name="T7" fmla="*/ 362 h 1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2" h="1576">
                  <a:moveTo>
                    <a:pt x="1412" y="0"/>
                  </a:moveTo>
                  <a:cubicBezTo>
                    <a:pt x="1362" y="135"/>
                    <a:pt x="1318" y="651"/>
                    <a:pt x="1113" y="811"/>
                  </a:cubicBezTo>
                  <a:cubicBezTo>
                    <a:pt x="908" y="971"/>
                    <a:pt x="364" y="833"/>
                    <a:pt x="182" y="960"/>
                  </a:cubicBezTo>
                  <a:cubicBezTo>
                    <a:pt x="0" y="1087"/>
                    <a:pt x="45" y="1473"/>
                    <a:pt x="18" y="157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1" name="Freeform 106"/>
            <p:cNvSpPr>
              <a:spLocks/>
            </p:cNvSpPr>
            <p:nvPr/>
          </p:nvSpPr>
          <p:spPr bwMode="auto">
            <a:xfrm>
              <a:off x="6633551" y="3124991"/>
              <a:ext cx="1610564" cy="793866"/>
            </a:xfrm>
            <a:custGeom>
              <a:avLst/>
              <a:gdLst>
                <a:gd name="T0" fmla="*/ 363 w 1126"/>
                <a:gd name="T1" fmla="*/ 0 h 600"/>
                <a:gd name="T2" fmla="*/ 295 w 1126"/>
                <a:gd name="T3" fmla="*/ 69 h 600"/>
                <a:gd name="T4" fmla="*/ 58 w 1126"/>
                <a:gd name="T5" fmla="*/ 80 h 600"/>
                <a:gd name="T6" fmla="*/ 0 w 1126"/>
                <a:gd name="T7" fmla="*/ 139 h 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6" h="600">
                  <a:moveTo>
                    <a:pt x="1126" y="0"/>
                  </a:moveTo>
                  <a:cubicBezTo>
                    <a:pt x="1091" y="50"/>
                    <a:pt x="1073" y="243"/>
                    <a:pt x="916" y="301"/>
                  </a:cubicBezTo>
                  <a:cubicBezTo>
                    <a:pt x="759" y="359"/>
                    <a:pt x="334" y="296"/>
                    <a:pt x="181" y="346"/>
                  </a:cubicBezTo>
                  <a:cubicBezTo>
                    <a:pt x="28" y="396"/>
                    <a:pt x="38" y="547"/>
                    <a:pt x="0" y="6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7" name="Line 22"/>
            <p:cNvSpPr>
              <a:spLocks noChangeShapeType="1"/>
            </p:cNvSpPr>
            <p:nvPr/>
          </p:nvSpPr>
          <p:spPr bwMode="auto">
            <a:xfrm>
              <a:off x="1845838" y="2073047"/>
              <a:ext cx="316791" cy="1766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8" name="Line 26"/>
            <p:cNvSpPr>
              <a:spLocks noChangeShapeType="1"/>
            </p:cNvSpPr>
            <p:nvPr/>
          </p:nvSpPr>
          <p:spPr bwMode="auto">
            <a:xfrm>
              <a:off x="7445834" y="2075546"/>
              <a:ext cx="0" cy="290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469112" y="4988801"/>
              <a:ext cx="1221657" cy="639863"/>
              <a:chOff x="1441550" y="4988801"/>
              <a:chExt cx="1221657" cy="639863"/>
            </a:xfrm>
          </p:grpSpPr>
          <p:grpSp>
            <p:nvGrpSpPr>
              <p:cNvPr id="32" name="Group 73"/>
              <p:cNvGrpSpPr>
                <a:grpSpLocks/>
              </p:cNvGrpSpPr>
              <p:nvPr/>
            </p:nvGrpSpPr>
            <p:grpSpPr bwMode="auto">
              <a:xfrm>
                <a:off x="1441550" y="4988801"/>
                <a:ext cx="1221657" cy="639863"/>
                <a:chOff x="2582" y="5834"/>
                <a:chExt cx="1156" cy="673"/>
              </a:xfrm>
            </p:grpSpPr>
            <p:sp>
              <p:nvSpPr>
                <p:cNvPr id="64" name="Rectangle 74"/>
                <p:cNvSpPr>
                  <a:spLocks noChangeArrowheads="1"/>
                </p:cNvSpPr>
                <p:nvPr/>
              </p:nvSpPr>
              <p:spPr bwMode="auto">
                <a:xfrm>
                  <a:off x="2582" y="5834"/>
                  <a:ext cx="1156" cy="40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90000" tIns="10800" rIns="18000" bIns="10800" anchor="ctr" anchorCtr="0"/>
                <a:lstStyle/>
                <a:p>
                  <a:pPr algn="just"/>
                  <a:r>
                    <a:rPr lang="en-US" altLang="zh-CN" sz="2000" dirty="0"/>
                    <a:t> id</a:t>
                  </a:r>
                </a:p>
              </p:txBody>
            </p:sp>
            <p:sp>
              <p:nvSpPr>
                <p:cNvPr id="65" name="Line 76"/>
                <p:cNvSpPr>
                  <a:spLocks noChangeShapeType="1"/>
                </p:cNvSpPr>
                <p:nvPr/>
              </p:nvSpPr>
              <p:spPr bwMode="auto">
                <a:xfrm>
                  <a:off x="3420" y="6057"/>
                  <a:ext cx="0" cy="4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sp>
            <p:nvSpPr>
              <p:cNvPr id="66" name="Line 91"/>
              <p:cNvSpPr>
                <a:spLocks noChangeShapeType="1"/>
              </p:cNvSpPr>
              <p:nvPr/>
            </p:nvSpPr>
            <p:spPr bwMode="auto">
              <a:xfrm>
                <a:off x="2042280" y="5009940"/>
                <a:ext cx="0" cy="3720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5543868" y="3915782"/>
              <a:ext cx="1221661" cy="639863"/>
              <a:chOff x="7532286" y="3872240"/>
              <a:chExt cx="1221661" cy="639863"/>
            </a:xfrm>
          </p:grpSpPr>
          <p:grpSp>
            <p:nvGrpSpPr>
              <p:cNvPr id="33" name="Group 77"/>
              <p:cNvGrpSpPr>
                <a:grpSpLocks/>
              </p:cNvGrpSpPr>
              <p:nvPr/>
            </p:nvGrpSpPr>
            <p:grpSpPr bwMode="auto">
              <a:xfrm>
                <a:off x="7532286" y="3872240"/>
                <a:ext cx="1221661" cy="639863"/>
                <a:chOff x="4958" y="5834"/>
                <a:chExt cx="1156" cy="673"/>
              </a:xfrm>
            </p:grpSpPr>
            <p:sp>
              <p:nvSpPr>
                <p:cNvPr id="62" name="Rectangle 78"/>
                <p:cNvSpPr>
                  <a:spLocks noChangeArrowheads="1"/>
                </p:cNvSpPr>
                <p:nvPr/>
              </p:nvSpPr>
              <p:spPr bwMode="auto">
                <a:xfrm>
                  <a:off x="4958" y="5834"/>
                  <a:ext cx="1156" cy="40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90000" tIns="10800" rIns="18000" bIns="10800" anchor="ctr" anchorCtr="0"/>
                <a:lstStyle/>
                <a:p>
                  <a:pPr algn="just"/>
                  <a:r>
                    <a:rPr lang="en-US" altLang="zh-CN" sz="2000" dirty="0"/>
                    <a:t>  id</a:t>
                  </a:r>
                </a:p>
              </p:txBody>
            </p:sp>
            <p:sp>
              <p:nvSpPr>
                <p:cNvPr id="63" name="Line 80"/>
                <p:cNvSpPr>
                  <a:spLocks noChangeShapeType="1"/>
                </p:cNvSpPr>
                <p:nvPr/>
              </p:nvSpPr>
              <p:spPr bwMode="auto">
                <a:xfrm>
                  <a:off x="5795" y="6057"/>
                  <a:ext cx="0" cy="45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lg"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sp>
            <p:nvSpPr>
              <p:cNvPr id="67" name="Line 91"/>
              <p:cNvSpPr>
                <a:spLocks noChangeShapeType="1"/>
              </p:cNvSpPr>
              <p:nvPr/>
            </p:nvSpPr>
            <p:spPr bwMode="auto">
              <a:xfrm>
                <a:off x="8195883" y="3877848"/>
                <a:ext cx="0" cy="3720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/>
              </a:p>
            </p:txBody>
          </p:sp>
        </p:grpSp>
        <p:sp>
          <p:nvSpPr>
            <p:cNvPr id="68" name="Rectangle 53"/>
            <p:cNvSpPr>
              <a:spLocks noChangeArrowheads="1"/>
            </p:cNvSpPr>
            <p:nvPr/>
          </p:nvSpPr>
          <p:spPr bwMode="auto">
            <a:xfrm>
              <a:off x="2131366" y="2206168"/>
              <a:ext cx="408640" cy="348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000" dirty="0"/>
                <a:t>R</a:t>
              </a:r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 flipH="1">
              <a:off x="1538557" y="2472188"/>
              <a:ext cx="619354" cy="3145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2490230" y="2212315"/>
              <a:ext cx="514228" cy="313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000" i="1" dirty="0" err="1"/>
                <a:t>i</a:t>
              </a:r>
              <a:endParaRPr lang="en-US" altLang="zh-CN" sz="2000" dirty="0"/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3315541" y="3912296"/>
              <a:ext cx="1793488" cy="402934"/>
              <a:chOff x="4970137" y="3912296"/>
              <a:chExt cx="1805532" cy="402934"/>
            </a:xfrm>
          </p:grpSpPr>
          <p:grpSp>
            <p:nvGrpSpPr>
              <p:cNvPr id="36" name="Group 88"/>
              <p:cNvGrpSpPr>
                <a:grpSpLocks/>
              </p:cNvGrpSpPr>
              <p:nvPr/>
            </p:nvGrpSpPr>
            <p:grpSpPr bwMode="auto">
              <a:xfrm>
                <a:off x="4970137" y="3912296"/>
                <a:ext cx="1805532" cy="392926"/>
                <a:chOff x="10855" y="5056"/>
                <a:chExt cx="1710" cy="412"/>
              </a:xfrm>
            </p:grpSpPr>
            <p:sp>
              <p:nvSpPr>
                <p:cNvPr id="56" name="Rectangle 89"/>
                <p:cNvSpPr>
                  <a:spLocks noChangeArrowheads="1"/>
                </p:cNvSpPr>
                <p:nvPr/>
              </p:nvSpPr>
              <p:spPr bwMode="auto">
                <a:xfrm>
                  <a:off x="10855" y="5060"/>
                  <a:ext cx="1710" cy="40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26000" tIns="10800" rIns="18000" bIns="10800"/>
                <a:lstStyle/>
                <a:p>
                  <a:pPr algn="just"/>
                  <a:r>
                    <a:rPr lang="en-US" altLang="zh-CN" sz="2000" dirty="0">
                      <a:latin typeface="楷体" pitchFamily="49" charset="-122"/>
                      <a:ea typeface="楷体" pitchFamily="49" charset="-122"/>
                    </a:rPr>
                    <a:t> -</a:t>
                  </a:r>
                  <a:endParaRPr lang="zh-CN" altLang="en-US" sz="2000" dirty="0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7" name="Line 91"/>
                <p:cNvSpPr>
                  <a:spLocks noChangeShapeType="1"/>
                </p:cNvSpPr>
                <p:nvPr/>
              </p:nvSpPr>
              <p:spPr bwMode="auto">
                <a:xfrm>
                  <a:off x="12007" y="5056"/>
                  <a:ext cx="0" cy="39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sp>
            <p:nvSpPr>
              <p:cNvPr id="71" name="Line 91"/>
              <p:cNvSpPr>
                <a:spLocks noChangeShapeType="1"/>
              </p:cNvSpPr>
              <p:nvPr/>
            </p:nvSpPr>
            <p:spPr bwMode="auto">
              <a:xfrm>
                <a:off x="5663594" y="3943140"/>
                <a:ext cx="0" cy="3720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/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6800456" y="2860969"/>
              <a:ext cx="1794748" cy="394744"/>
              <a:chOff x="6147326" y="3035137"/>
              <a:chExt cx="1794748" cy="394744"/>
            </a:xfrm>
          </p:grpSpPr>
          <p:grpSp>
            <p:nvGrpSpPr>
              <p:cNvPr id="35" name="Group 84"/>
              <p:cNvGrpSpPr>
                <a:grpSpLocks/>
              </p:cNvGrpSpPr>
              <p:nvPr/>
            </p:nvGrpSpPr>
            <p:grpSpPr bwMode="auto">
              <a:xfrm>
                <a:off x="6147326" y="3035137"/>
                <a:ext cx="1794748" cy="388266"/>
                <a:chOff x="9986" y="5010"/>
                <a:chExt cx="1703" cy="408"/>
              </a:xfrm>
            </p:grpSpPr>
            <p:sp>
              <p:nvSpPr>
                <p:cNvPr id="58" name="Rectangle 85"/>
                <p:cNvSpPr>
                  <a:spLocks noChangeArrowheads="1"/>
                </p:cNvSpPr>
                <p:nvPr/>
              </p:nvSpPr>
              <p:spPr bwMode="auto">
                <a:xfrm>
                  <a:off x="9986" y="5010"/>
                  <a:ext cx="1703" cy="40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126000" tIns="10800" rIns="18000" bIns="10800"/>
                <a:lstStyle/>
                <a:p>
                  <a:pPr algn="just"/>
                  <a:r>
                    <a:rPr lang="en-US" altLang="zh-CN" sz="2000" dirty="0">
                      <a:sym typeface="Symbol" pitchFamily="18" charset="2"/>
                    </a:rPr>
                    <a:t>  +</a:t>
                  </a:r>
                  <a:endParaRPr lang="zh-CN" altLang="en-US" sz="2000" dirty="0">
                    <a:sym typeface="Symbol" pitchFamily="18" charset="2"/>
                  </a:endParaRPr>
                </a:p>
              </p:txBody>
            </p:sp>
            <p:sp>
              <p:nvSpPr>
                <p:cNvPr id="59" name="Line 87"/>
                <p:cNvSpPr>
                  <a:spLocks noChangeShapeType="1"/>
                </p:cNvSpPr>
                <p:nvPr/>
              </p:nvSpPr>
              <p:spPr bwMode="auto">
                <a:xfrm>
                  <a:off x="11233" y="5010"/>
                  <a:ext cx="0" cy="39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000"/>
                </a:p>
              </p:txBody>
            </p:sp>
          </p:grpSp>
          <p:sp>
            <p:nvSpPr>
              <p:cNvPr id="72" name="Line 91"/>
              <p:cNvSpPr>
                <a:spLocks noChangeShapeType="1"/>
              </p:cNvSpPr>
              <p:nvPr/>
            </p:nvSpPr>
            <p:spPr bwMode="auto">
              <a:xfrm>
                <a:off x="6868280" y="3057791"/>
                <a:ext cx="0" cy="3720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/>
              </a:p>
            </p:txBody>
          </p:sp>
        </p:grpSp>
        <p:sp>
          <p:nvSpPr>
            <p:cNvPr id="74" name="Rectangle 48"/>
            <p:cNvSpPr>
              <a:spLocks noChangeArrowheads="1"/>
            </p:cNvSpPr>
            <p:nvPr/>
          </p:nvSpPr>
          <p:spPr bwMode="auto">
            <a:xfrm>
              <a:off x="2366891" y="2887226"/>
              <a:ext cx="850384" cy="333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000" i="1" dirty="0" err="1"/>
                <a:t>nptr</a:t>
              </a:r>
              <a:endParaRPr lang="en-US" altLang="zh-CN" sz="2000" dirty="0"/>
            </a:p>
          </p:txBody>
        </p:sp>
        <p:sp>
          <p:nvSpPr>
            <p:cNvPr id="118" name="Line 99"/>
            <p:cNvSpPr>
              <a:spLocks noChangeShapeType="1"/>
            </p:cNvSpPr>
            <p:nvPr/>
          </p:nvSpPr>
          <p:spPr bwMode="auto">
            <a:xfrm>
              <a:off x="3781702" y="2789769"/>
              <a:ext cx="0" cy="11290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0" name="Freeform 106"/>
            <p:cNvSpPr>
              <a:spLocks/>
            </p:cNvSpPr>
            <p:nvPr/>
          </p:nvSpPr>
          <p:spPr bwMode="auto">
            <a:xfrm>
              <a:off x="3229936" y="4209143"/>
              <a:ext cx="1632350" cy="771864"/>
            </a:xfrm>
            <a:custGeom>
              <a:avLst/>
              <a:gdLst>
                <a:gd name="T0" fmla="*/ 363 w 1126"/>
                <a:gd name="T1" fmla="*/ 0 h 600"/>
                <a:gd name="T2" fmla="*/ 295 w 1126"/>
                <a:gd name="T3" fmla="*/ 69 h 600"/>
                <a:gd name="T4" fmla="*/ 58 w 1126"/>
                <a:gd name="T5" fmla="*/ 80 h 600"/>
                <a:gd name="T6" fmla="*/ 0 w 1126"/>
                <a:gd name="T7" fmla="*/ 139 h 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6" h="600">
                  <a:moveTo>
                    <a:pt x="1126" y="0"/>
                  </a:moveTo>
                  <a:cubicBezTo>
                    <a:pt x="1091" y="50"/>
                    <a:pt x="1073" y="243"/>
                    <a:pt x="916" y="301"/>
                  </a:cubicBezTo>
                  <a:cubicBezTo>
                    <a:pt x="759" y="359"/>
                    <a:pt x="334" y="296"/>
                    <a:pt x="181" y="346"/>
                  </a:cubicBezTo>
                  <a:cubicBezTo>
                    <a:pt x="28" y="396"/>
                    <a:pt x="38" y="547"/>
                    <a:pt x="0" y="6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2" name="Rectangle 59"/>
            <p:cNvSpPr>
              <a:spLocks noChangeArrowheads="1"/>
            </p:cNvSpPr>
            <p:nvPr/>
          </p:nvSpPr>
          <p:spPr bwMode="auto">
            <a:xfrm>
              <a:off x="170939" y="3268079"/>
              <a:ext cx="648572" cy="3090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0" dirty="0"/>
                <a:t>id</a:t>
              </a:r>
            </a:p>
          </p:txBody>
        </p:sp>
        <p:sp>
          <p:nvSpPr>
            <p:cNvPr id="123" name="Line 22"/>
            <p:cNvSpPr>
              <a:spLocks noChangeShapeType="1"/>
            </p:cNvSpPr>
            <p:nvPr/>
          </p:nvSpPr>
          <p:spPr bwMode="auto">
            <a:xfrm>
              <a:off x="474224" y="2878592"/>
              <a:ext cx="4761" cy="3580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26" name="Rectangle 58"/>
            <p:cNvSpPr>
              <a:spLocks noChangeArrowheads="1"/>
            </p:cNvSpPr>
            <p:nvPr/>
          </p:nvSpPr>
          <p:spPr bwMode="auto">
            <a:xfrm>
              <a:off x="4750595" y="2187978"/>
              <a:ext cx="362030" cy="33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dirty="0"/>
                <a:t>+</a:t>
              </a:r>
              <a:endParaRPr lang="en-US" altLang="zh-CN" sz="2000" b="0" dirty="0"/>
            </a:p>
          </p:txBody>
        </p:sp>
        <p:sp>
          <p:nvSpPr>
            <p:cNvPr id="127" name="Rectangle 58"/>
            <p:cNvSpPr>
              <a:spLocks noChangeArrowheads="1"/>
            </p:cNvSpPr>
            <p:nvPr/>
          </p:nvSpPr>
          <p:spPr bwMode="auto">
            <a:xfrm>
              <a:off x="5374709" y="2304091"/>
              <a:ext cx="362030" cy="33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dirty="0"/>
                <a:t>T</a:t>
              </a:r>
              <a:endParaRPr lang="en-US" altLang="zh-CN" sz="2000" b="0" dirty="0"/>
            </a:p>
          </p:txBody>
        </p:sp>
        <p:sp>
          <p:nvSpPr>
            <p:cNvPr id="128" name="Rectangle 58"/>
            <p:cNvSpPr>
              <a:spLocks noChangeArrowheads="1"/>
            </p:cNvSpPr>
            <p:nvPr/>
          </p:nvSpPr>
          <p:spPr bwMode="auto">
            <a:xfrm>
              <a:off x="5360193" y="2899176"/>
              <a:ext cx="362030" cy="33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en-US" altLang="zh-CN" sz="2000" dirty="0"/>
                <a:t>id</a:t>
              </a:r>
              <a:endParaRPr lang="en-US" altLang="zh-CN" sz="2000" b="0" dirty="0"/>
            </a:p>
          </p:txBody>
        </p:sp>
        <p:sp>
          <p:nvSpPr>
            <p:cNvPr id="129" name="Line 67"/>
            <p:cNvSpPr>
              <a:spLocks noChangeShapeType="1"/>
            </p:cNvSpPr>
            <p:nvPr/>
          </p:nvSpPr>
          <p:spPr bwMode="auto">
            <a:xfrm>
              <a:off x="5249455" y="1924640"/>
              <a:ext cx="193407" cy="3395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0" name="Line 67"/>
            <p:cNvSpPr>
              <a:spLocks noChangeShapeType="1"/>
            </p:cNvSpPr>
            <p:nvPr/>
          </p:nvSpPr>
          <p:spPr bwMode="auto">
            <a:xfrm flipH="1">
              <a:off x="4934863" y="1960926"/>
              <a:ext cx="234764" cy="3323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1" name="Line 67"/>
            <p:cNvSpPr>
              <a:spLocks noChangeShapeType="1"/>
            </p:cNvSpPr>
            <p:nvPr/>
          </p:nvSpPr>
          <p:spPr bwMode="auto">
            <a:xfrm>
              <a:off x="5467169" y="2650352"/>
              <a:ext cx="0" cy="28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2" name="Line 102"/>
            <p:cNvSpPr>
              <a:spLocks noChangeShapeType="1"/>
            </p:cNvSpPr>
            <p:nvPr/>
          </p:nvSpPr>
          <p:spPr bwMode="auto">
            <a:xfrm>
              <a:off x="7039426" y="2017486"/>
              <a:ext cx="0" cy="8273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3" name="Rectangle 57"/>
            <p:cNvSpPr>
              <a:spLocks noChangeArrowheads="1"/>
            </p:cNvSpPr>
            <p:nvPr/>
          </p:nvSpPr>
          <p:spPr bwMode="auto">
            <a:xfrm>
              <a:off x="7598235" y="1709333"/>
              <a:ext cx="355596" cy="351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000" i="1" dirty="0"/>
                <a:t>s</a:t>
              </a:r>
              <a:endParaRPr lang="en-US" altLang="zh-CN" sz="2000" dirty="0"/>
            </a:p>
          </p:txBody>
        </p:sp>
        <p:sp>
          <p:nvSpPr>
            <p:cNvPr id="134" name="Rectangle 57"/>
            <p:cNvSpPr>
              <a:spLocks noChangeArrowheads="1"/>
            </p:cNvSpPr>
            <p:nvPr/>
          </p:nvSpPr>
          <p:spPr bwMode="auto">
            <a:xfrm>
              <a:off x="7242633" y="2311675"/>
              <a:ext cx="418561" cy="286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zh-CN" sz="2000" i="1" dirty="0"/>
                <a:t>ε</a:t>
              </a:r>
              <a:endParaRPr lang="en-US" altLang="zh-CN" sz="2000" dirty="0"/>
            </a:p>
          </p:txBody>
        </p:sp>
        <p:sp>
          <p:nvSpPr>
            <p:cNvPr id="135" name="Line 102"/>
            <p:cNvSpPr>
              <a:spLocks noChangeShapeType="1"/>
            </p:cNvSpPr>
            <p:nvPr/>
          </p:nvSpPr>
          <p:spPr bwMode="auto">
            <a:xfrm flipH="1">
              <a:off x="7765143" y="2046514"/>
              <a:ext cx="0" cy="79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6" name="Freeform 106"/>
            <p:cNvSpPr>
              <a:spLocks/>
            </p:cNvSpPr>
            <p:nvPr/>
          </p:nvSpPr>
          <p:spPr bwMode="auto">
            <a:xfrm>
              <a:off x="4252687" y="3077029"/>
              <a:ext cx="3468914" cy="827314"/>
            </a:xfrm>
            <a:custGeom>
              <a:avLst/>
              <a:gdLst>
                <a:gd name="T0" fmla="*/ 363 w 1126"/>
                <a:gd name="T1" fmla="*/ 0 h 600"/>
                <a:gd name="T2" fmla="*/ 295 w 1126"/>
                <a:gd name="T3" fmla="*/ 69 h 600"/>
                <a:gd name="T4" fmla="*/ 58 w 1126"/>
                <a:gd name="T5" fmla="*/ 80 h 600"/>
                <a:gd name="T6" fmla="*/ 0 w 1126"/>
                <a:gd name="T7" fmla="*/ 139 h 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6" h="600">
                  <a:moveTo>
                    <a:pt x="1126" y="0"/>
                  </a:moveTo>
                  <a:cubicBezTo>
                    <a:pt x="1091" y="50"/>
                    <a:pt x="1073" y="243"/>
                    <a:pt x="916" y="301"/>
                  </a:cubicBezTo>
                  <a:cubicBezTo>
                    <a:pt x="759" y="359"/>
                    <a:pt x="334" y="296"/>
                    <a:pt x="181" y="346"/>
                  </a:cubicBezTo>
                  <a:cubicBezTo>
                    <a:pt x="28" y="396"/>
                    <a:pt x="38" y="547"/>
                    <a:pt x="0" y="6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7" name="Line 99"/>
            <p:cNvSpPr>
              <a:spLocks noChangeShapeType="1"/>
            </p:cNvSpPr>
            <p:nvPr/>
          </p:nvSpPr>
          <p:spPr bwMode="auto">
            <a:xfrm>
              <a:off x="2845531" y="2434169"/>
              <a:ext cx="957212" cy="3670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38" name="Line 102"/>
            <p:cNvSpPr>
              <a:spLocks noChangeShapeType="1"/>
            </p:cNvSpPr>
            <p:nvPr/>
          </p:nvSpPr>
          <p:spPr bwMode="auto">
            <a:xfrm>
              <a:off x="5725883" y="1836058"/>
              <a:ext cx="1313545" cy="1814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142" name="任意多边形 141"/>
          <p:cNvSpPr/>
          <p:nvPr/>
        </p:nvSpPr>
        <p:spPr>
          <a:xfrm>
            <a:off x="1193486" y="1638692"/>
            <a:ext cx="1538514" cy="2510972"/>
          </a:xfrm>
          <a:custGeom>
            <a:avLst/>
            <a:gdLst>
              <a:gd name="connsiteX0" fmla="*/ 1538514 w 1538514"/>
              <a:gd name="connsiteY0" fmla="*/ 0 h 2510972"/>
              <a:gd name="connsiteX1" fmla="*/ 362857 w 1538514"/>
              <a:gd name="connsiteY1" fmla="*/ 827314 h 2510972"/>
              <a:gd name="connsiteX2" fmla="*/ 0 w 1538514"/>
              <a:gd name="connsiteY2" fmla="*/ 2510972 h 251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8514" h="2510972">
                <a:moveTo>
                  <a:pt x="1538514" y="0"/>
                </a:moveTo>
                <a:cubicBezTo>
                  <a:pt x="1078895" y="204409"/>
                  <a:pt x="619276" y="408819"/>
                  <a:pt x="362857" y="827314"/>
                </a:cubicBezTo>
                <a:cubicBezTo>
                  <a:pt x="106438" y="1245809"/>
                  <a:pt x="0" y="2510972"/>
                  <a:pt x="0" y="2510972"/>
                </a:cubicBezTo>
              </a:path>
            </a:pathLst>
          </a:custGeom>
          <a:ln>
            <a:solidFill>
              <a:srgbClr val="FC02A9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/>
        </p:nvSpPr>
        <p:spPr>
          <a:xfrm>
            <a:off x="4074571" y="992807"/>
            <a:ext cx="1538514" cy="2068286"/>
          </a:xfrm>
          <a:custGeom>
            <a:avLst/>
            <a:gdLst>
              <a:gd name="connsiteX0" fmla="*/ 1538514 w 1538514"/>
              <a:gd name="connsiteY0" fmla="*/ 0 h 2510972"/>
              <a:gd name="connsiteX1" fmla="*/ 362857 w 1538514"/>
              <a:gd name="connsiteY1" fmla="*/ 827314 h 2510972"/>
              <a:gd name="connsiteX2" fmla="*/ 0 w 1538514"/>
              <a:gd name="connsiteY2" fmla="*/ 2510972 h 251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8514" h="2510972">
                <a:moveTo>
                  <a:pt x="1538514" y="0"/>
                </a:moveTo>
                <a:cubicBezTo>
                  <a:pt x="1078895" y="204409"/>
                  <a:pt x="619276" y="408819"/>
                  <a:pt x="362857" y="827314"/>
                </a:cubicBezTo>
                <a:cubicBezTo>
                  <a:pt x="106438" y="1245809"/>
                  <a:pt x="0" y="2510972"/>
                  <a:pt x="0" y="2510972"/>
                </a:cubicBezTo>
              </a:path>
            </a:pathLst>
          </a:custGeom>
          <a:ln>
            <a:solidFill>
              <a:srgbClr val="FC02A9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/>
        </p:nvSpPr>
        <p:spPr>
          <a:xfrm>
            <a:off x="5388115" y="535607"/>
            <a:ext cx="2438400" cy="377371"/>
          </a:xfrm>
          <a:custGeom>
            <a:avLst/>
            <a:gdLst>
              <a:gd name="connsiteX0" fmla="*/ 2438400 w 2438400"/>
              <a:gd name="connsiteY0" fmla="*/ 377371 h 377371"/>
              <a:gd name="connsiteX1" fmla="*/ 1582057 w 2438400"/>
              <a:gd name="connsiteY1" fmla="*/ 14514 h 377371"/>
              <a:gd name="connsiteX2" fmla="*/ 0 w 2438400"/>
              <a:gd name="connsiteY2" fmla="*/ 290285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400" h="377371">
                <a:moveTo>
                  <a:pt x="2438400" y="377371"/>
                </a:moveTo>
                <a:cubicBezTo>
                  <a:pt x="2213428" y="203199"/>
                  <a:pt x="1988457" y="29028"/>
                  <a:pt x="1582057" y="14514"/>
                </a:cubicBezTo>
                <a:cubicBezTo>
                  <a:pt x="1175657" y="0"/>
                  <a:pt x="587828" y="145142"/>
                  <a:pt x="0" y="290285"/>
                </a:cubicBezTo>
              </a:path>
            </a:pathLst>
          </a:custGeom>
          <a:ln>
            <a:solidFill>
              <a:srgbClr val="FC02A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任意多边形 144"/>
          <p:cNvSpPr/>
          <p:nvPr/>
        </p:nvSpPr>
        <p:spPr>
          <a:xfrm>
            <a:off x="2470743" y="552540"/>
            <a:ext cx="2728686" cy="882952"/>
          </a:xfrm>
          <a:custGeom>
            <a:avLst/>
            <a:gdLst>
              <a:gd name="connsiteX0" fmla="*/ 2728686 w 2728686"/>
              <a:gd name="connsiteY0" fmla="*/ 287866 h 882952"/>
              <a:gd name="connsiteX1" fmla="*/ 1553029 w 2728686"/>
              <a:gd name="connsiteY1" fmla="*/ 99181 h 882952"/>
              <a:gd name="connsiteX2" fmla="*/ 0 w 2728686"/>
              <a:gd name="connsiteY2" fmla="*/ 882952 h 88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8686" h="882952">
                <a:moveTo>
                  <a:pt x="2728686" y="287866"/>
                </a:moveTo>
                <a:cubicBezTo>
                  <a:pt x="2368248" y="143933"/>
                  <a:pt x="2007810" y="0"/>
                  <a:pt x="1553029" y="99181"/>
                </a:cubicBezTo>
                <a:cubicBezTo>
                  <a:pt x="1098248" y="198362"/>
                  <a:pt x="549124" y="540657"/>
                  <a:pt x="0" y="882952"/>
                </a:cubicBezTo>
              </a:path>
            </a:pathLst>
          </a:custGeom>
          <a:ln>
            <a:solidFill>
              <a:srgbClr val="FC02A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任意多边形 145"/>
          <p:cNvSpPr/>
          <p:nvPr/>
        </p:nvSpPr>
        <p:spPr>
          <a:xfrm>
            <a:off x="1861143" y="1038768"/>
            <a:ext cx="549124" cy="353181"/>
          </a:xfrm>
          <a:custGeom>
            <a:avLst/>
            <a:gdLst>
              <a:gd name="connsiteX0" fmla="*/ 508000 w 549124"/>
              <a:gd name="connsiteY0" fmla="*/ 353181 h 353181"/>
              <a:gd name="connsiteX1" fmla="*/ 464457 w 549124"/>
              <a:gd name="connsiteY1" fmla="*/ 48381 h 353181"/>
              <a:gd name="connsiteX2" fmla="*/ 0 w 549124"/>
              <a:gd name="connsiteY2" fmla="*/ 62896 h 35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124" h="353181">
                <a:moveTo>
                  <a:pt x="508000" y="353181"/>
                </a:moveTo>
                <a:cubicBezTo>
                  <a:pt x="528562" y="224971"/>
                  <a:pt x="549124" y="96762"/>
                  <a:pt x="464457" y="48381"/>
                </a:cubicBezTo>
                <a:cubicBezTo>
                  <a:pt x="379790" y="0"/>
                  <a:pt x="189895" y="31448"/>
                  <a:pt x="0" y="62896"/>
                </a:cubicBezTo>
              </a:path>
            </a:pathLst>
          </a:custGeom>
          <a:ln>
            <a:solidFill>
              <a:srgbClr val="FC02A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 77"/>
          <p:cNvSpPr/>
          <p:nvPr/>
        </p:nvSpPr>
        <p:spPr>
          <a:xfrm flipH="1">
            <a:off x="7917229" y="1108195"/>
            <a:ext cx="304800" cy="916578"/>
          </a:xfrm>
          <a:custGeom>
            <a:avLst/>
            <a:gdLst>
              <a:gd name="connsiteX0" fmla="*/ 1538514 w 1538514"/>
              <a:gd name="connsiteY0" fmla="*/ 0 h 2510972"/>
              <a:gd name="connsiteX1" fmla="*/ 362857 w 1538514"/>
              <a:gd name="connsiteY1" fmla="*/ 827314 h 2510972"/>
              <a:gd name="connsiteX2" fmla="*/ 0 w 1538514"/>
              <a:gd name="connsiteY2" fmla="*/ 2510972 h 251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8514" h="2510972">
                <a:moveTo>
                  <a:pt x="1538514" y="0"/>
                </a:moveTo>
                <a:cubicBezTo>
                  <a:pt x="1078895" y="204409"/>
                  <a:pt x="619276" y="408819"/>
                  <a:pt x="362857" y="827314"/>
                </a:cubicBezTo>
                <a:cubicBezTo>
                  <a:pt x="106438" y="1245809"/>
                  <a:pt x="0" y="2510972"/>
                  <a:pt x="0" y="2510972"/>
                </a:cubicBezTo>
              </a:path>
            </a:pathLst>
          </a:custGeom>
          <a:ln>
            <a:solidFill>
              <a:srgbClr val="FC02A9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任意多边形 78"/>
          <p:cNvSpPr/>
          <p:nvPr/>
        </p:nvSpPr>
        <p:spPr>
          <a:xfrm>
            <a:off x="1912669" y="503675"/>
            <a:ext cx="6446520" cy="1534160"/>
          </a:xfrm>
          <a:custGeom>
            <a:avLst/>
            <a:gdLst>
              <a:gd name="connsiteX0" fmla="*/ 0 w 6446520"/>
              <a:gd name="connsiteY0" fmla="*/ 467360 h 1534160"/>
              <a:gd name="connsiteX1" fmla="*/ 5425440 w 6446520"/>
              <a:gd name="connsiteY1" fmla="*/ 177800 h 1534160"/>
              <a:gd name="connsiteX2" fmla="*/ 6126480 w 6446520"/>
              <a:gd name="connsiteY2" fmla="*/ 1534160 h 153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6520" h="1534160">
                <a:moveTo>
                  <a:pt x="0" y="467360"/>
                </a:moveTo>
                <a:cubicBezTo>
                  <a:pt x="2202180" y="233680"/>
                  <a:pt x="4404360" y="0"/>
                  <a:pt x="5425440" y="177800"/>
                </a:cubicBezTo>
                <a:cubicBezTo>
                  <a:pt x="6446520" y="355600"/>
                  <a:pt x="6286500" y="944880"/>
                  <a:pt x="6126480" y="153416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/>
        </p:nvSpPr>
        <p:spPr>
          <a:xfrm>
            <a:off x="1178609" y="625595"/>
            <a:ext cx="4732020" cy="2087880"/>
          </a:xfrm>
          <a:custGeom>
            <a:avLst/>
            <a:gdLst>
              <a:gd name="connsiteX0" fmla="*/ 307340 w 4732020"/>
              <a:gd name="connsiteY0" fmla="*/ 1244600 h 2087880"/>
              <a:gd name="connsiteX1" fmla="*/ 1526540 w 4732020"/>
              <a:gd name="connsiteY1" fmla="*/ 1366520 h 2087880"/>
              <a:gd name="connsiteX2" fmla="*/ 4117340 w 4732020"/>
              <a:gd name="connsiteY2" fmla="*/ 147320 h 2087880"/>
              <a:gd name="connsiteX3" fmla="*/ 4269740 w 4732020"/>
              <a:gd name="connsiteY3" fmla="*/ 482600 h 2087880"/>
              <a:gd name="connsiteX4" fmla="*/ 1343660 w 4732020"/>
              <a:gd name="connsiteY4" fmla="*/ 1930400 h 2087880"/>
              <a:gd name="connsiteX5" fmla="*/ 170180 w 4732020"/>
              <a:gd name="connsiteY5" fmla="*/ 1427480 h 2087880"/>
              <a:gd name="connsiteX6" fmla="*/ 307340 w 4732020"/>
              <a:gd name="connsiteY6" fmla="*/ 1244600 h 208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2020" h="2087880">
                <a:moveTo>
                  <a:pt x="307340" y="1244600"/>
                </a:moveTo>
                <a:cubicBezTo>
                  <a:pt x="533400" y="1234440"/>
                  <a:pt x="891540" y="1549400"/>
                  <a:pt x="1526540" y="1366520"/>
                </a:cubicBezTo>
                <a:cubicBezTo>
                  <a:pt x="2161540" y="1183640"/>
                  <a:pt x="3660140" y="294640"/>
                  <a:pt x="4117340" y="147320"/>
                </a:cubicBezTo>
                <a:cubicBezTo>
                  <a:pt x="4574540" y="0"/>
                  <a:pt x="4732020" y="185420"/>
                  <a:pt x="4269740" y="482600"/>
                </a:cubicBezTo>
                <a:cubicBezTo>
                  <a:pt x="3807460" y="779780"/>
                  <a:pt x="2026920" y="1772920"/>
                  <a:pt x="1343660" y="1930400"/>
                </a:cubicBezTo>
                <a:cubicBezTo>
                  <a:pt x="660400" y="2087880"/>
                  <a:pt x="340360" y="1539240"/>
                  <a:pt x="170180" y="1427480"/>
                </a:cubicBezTo>
                <a:cubicBezTo>
                  <a:pt x="0" y="1315720"/>
                  <a:pt x="81280" y="1254760"/>
                  <a:pt x="307340" y="1244600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4333289" y="772915"/>
            <a:ext cx="3987800" cy="1209040"/>
          </a:xfrm>
          <a:custGeom>
            <a:avLst/>
            <a:gdLst>
              <a:gd name="connsiteX0" fmla="*/ 322580 w 3987800"/>
              <a:gd name="connsiteY0" fmla="*/ 609600 h 1209040"/>
              <a:gd name="connsiteX1" fmla="*/ 2288540 w 3987800"/>
              <a:gd name="connsiteY1" fmla="*/ 655320 h 1209040"/>
              <a:gd name="connsiteX2" fmla="*/ 3187700 w 3987800"/>
              <a:gd name="connsiteY2" fmla="*/ 76200 h 1209040"/>
              <a:gd name="connsiteX3" fmla="*/ 3797300 w 3987800"/>
              <a:gd name="connsiteY3" fmla="*/ 198120 h 1209040"/>
              <a:gd name="connsiteX4" fmla="*/ 3675380 w 3987800"/>
              <a:gd name="connsiteY4" fmla="*/ 655320 h 1209040"/>
              <a:gd name="connsiteX5" fmla="*/ 1922780 w 3987800"/>
              <a:gd name="connsiteY5" fmla="*/ 1158240 h 1209040"/>
              <a:gd name="connsiteX6" fmla="*/ 353060 w 3987800"/>
              <a:gd name="connsiteY6" fmla="*/ 960120 h 1209040"/>
              <a:gd name="connsiteX7" fmla="*/ 322580 w 3987800"/>
              <a:gd name="connsiteY7" fmla="*/ 60960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7800" h="1209040">
                <a:moveTo>
                  <a:pt x="322580" y="609600"/>
                </a:moveTo>
                <a:cubicBezTo>
                  <a:pt x="645160" y="558800"/>
                  <a:pt x="1811020" y="744220"/>
                  <a:pt x="2288540" y="655320"/>
                </a:cubicBezTo>
                <a:cubicBezTo>
                  <a:pt x="2766060" y="566420"/>
                  <a:pt x="2936240" y="152400"/>
                  <a:pt x="3187700" y="76200"/>
                </a:cubicBezTo>
                <a:cubicBezTo>
                  <a:pt x="3439160" y="0"/>
                  <a:pt x="3716020" y="101600"/>
                  <a:pt x="3797300" y="198120"/>
                </a:cubicBezTo>
                <a:cubicBezTo>
                  <a:pt x="3878580" y="294640"/>
                  <a:pt x="3987800" y="495300"/>
                  <a:pt x="3675380" y="655320"/>
                </a:cubicBezTo>
                <a:cubicBezTo>
                  <a:pt x="3362960" y="815340"/>
                  <a:pt x="2476500" y="1107440"/>
                  <a:pt x="1922780" y="1158240"/>
                </a:cubicBezTo>
                <a:cubicBezTo>
                  <a:pt x="1369060" y="1209040"/>
                  <a:pt x="619760" y="1051560"/>
                  <a:pt x="353060" y="960120"/>
                </a:cubicBezTo>
                <a:cubicBezTo>
                  <a:pt x="86360" y="868680"/>
                  <a:pt x="0" y="660400"/>
                  <a:pt x="322580" y="609600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F9C3B3-CEEF-47D5-8544-2EDD41916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4259839"/>
            <a:ext cx="5245595" cy="2454526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sp>
        <p:nvSpPr>
          <p:cNvPr id="77" name="矩形 76"/>
          <p:cNvSpPr/>
          <p:nvPr/>
        </p:nvSpPr>
        <p:spPr>
          <a:xfrm>
            <a:off x="51471" y="5234123"/>
            <a:ext cx="5440680" cy="1539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5900" indent="-249238">
              <a:lnSpc>
                <a:spcPct val="110000"/>
              </a:lnSpc>
              <a:spcBef>
                <a:spcPts val="600"/>
              </a:spcBef>
              <a:buSzPct val="70000"/>
              <a:buFont typeface="Wingdings" pitchFamily="2" charset="2"/>
              <a:buChar char="l"/>
            </a:pPr>
            <a:r>
              <a:rPr lang="zh-CN" altLang="en-US" sz="22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rPr>
              <a:t>可隐身线表示：在构造“</a:t>
            </a:r>
            <a:r>
              <a:rPr lang="en-US" altLang="zh-CN" sz="22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2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rPr>
              <a:t>”结点前，最左边的</a:t>
            </a:r>
            <a:r>
              <a:rPr lang="en-US" altLang="zh-CN" sz="2200" dirty="0" err="1">
                <a:solidFill>
                  <a:srgbClr val="5F0140"/>
                </a:solidFill>
                <a:latin typeface="楷体" pitchFamily="49" charset="-122"/>
                <a:ea typeface="楷体" pitchFamily="49" charset="-122"/>
              </a:rPr>
              <a:t>R.i</a:t>
            </a:r>
            <a:r>
              <a:rPr lang="zh-CN" altLang="en-US" sz="22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rPr>
              <a:t>值已经从</a:t>
            </a:r>
            <a:r>
              <a:rPr lang="en-US" altLang="zh-CN" sz="2200" dirty="0" err="1">
                <a:solidFill>
                  <a:srgbClr val="5F0140"/>
                </a:solidFill>
                <a:latin typeface="楷体" pitchFamily="49" charset="-122"/>
                <a:ea typeface="楷体" pitchFamily="49" charset="-122"/>
              </a:rPr>
              <a:t>T.nptr</a:t>
            </a:r>
            <a:r>
              <a:rPr lang="zh-CN" altLang="en-US" sz="22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rPr>
              <a:t>获得了，所以，能够参与构造“</a:t>
            </a:r>
            <a:r>
              <a:rPr lang="en-US" altLang="zh-CN" sz="22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2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rPr>
              <a:t>”结点；</a:t>
            </a:r>
            <a:endParaRPr lang="en-US" altLang="zh-CN" sz="2200" dirty="0">
              <a:solidFill>
                <a:srgbClr val="5F0140"/>
              </a:solidFill>
              <a:latin typeface="楷体" pitchFamily="49" charset="-122"/>
              <a:ea typeface="楷体" pitchFamily="49" charset="-122"/>
            </a:endParaRPr>
          </a:p>
          <a:p>
            <a:pPr indent="248400">
              <a:lnSpc>
                <a:spcPct val="110000"/>
              </a:lnSpc>
              <a:spcBef>
                <a:spcPts val="600"/>
              </a:spcBef>
              <a:buSzPct val="70000"/>
              <a:buFont typeface="Wingdings" pitchFamily="2" charset="2"/>
              <a:buChar char="l"/>
            </a:pPr>
            <a:r>
              <a:rPr lang="zh-CN" altLang="en-US" sz="22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rPr>
              <a:t>对于“</a:t>
            </a:r>
            <a:r>
              <a:rPr lang="en-US" altLang="zh-CN" sz="22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2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rPr>
              <a:t>”结点的构造也类似。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1" animBg="1"/>
      <p:bldP spid="142" grpId="2" animBg="1"/>
      <p:bldP spid="143" grpId="0" animBg="1"/>
      <p:bldP spid="143" grpId="1" animBg="1"/>
      <p:bldP spid="144" grpId="0" animBg="1"/>
      <p:bldP spid="145" grpId="0" animBg="1"/>
      <p:bldP spid="146" grpId="0" animBg="1"/>
      <p:bldP spid="78" grpId="0" animBg="1"/>
      <p:bldP spid="78" grpId="1" animBg="1"/>
      <p:bldP spid="79" grpId="0" animBg="1"/>
      <p:bldP spid="80" grpId="0" animBg="1"/>
      <p:bldP spid="81" grpId="0" animBg="1"/>
      <p:bldP spid="81" grpId="1" animBg="1"/>
      <p:bldP spid="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135" y="278040"/>
            <a:ext cx="7886700" cy="578303"/>
          </a:xfrm>
        </p:spPr>
        <p:txBody>
          <a:bodyPr/>
          <a:lstStyle/>
          <a:p>
            <a:r>
              <a:rPr lang="en-US" altLang="zh-CN" sz="3200" dirty="0"/>
              <a:t>6.4.3</a:t>
            </a:r>
            <a:r>
              <a:rPr lang="zh-CN" altLang="en-US" sz="3200" dirty="0"/>
              <a:t>、递归下降翻译器的设计</a:t>
            </a:r>
            <a:r>
              <a:rPr lang="en-US" altLang="zh-CN" sz="3200" dirty="0"/>
              <a:t>-C</a:t>
            </a:r>
            <a:r>
              <a:rPr lang="zh-CN" altLang="en-US" sz="3200" dirty="0"/>
              <a:t>语言版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165" y="1117600"/>
            <a:ext cx="6641555" cy="5297714"/>
          </a:xfrm>
        </p:spPr>
        <p:txBody>
          <a:bodyPr/>
          <a:lstStyle/>
          <a:p>
            <a:r>
              <a:rPr lang="zh-CN" altLang="en-US" dirty="0"/>
              <a:t>如何将翻译模式嵌入到语法分析中呢？</a:t>
            </a:r>
            <a:endParaRPr lang="en-US" altLang="zh-CN" dirty="0"/>
          </a:p>
          <a:p>
            <a:r>
              <a:rPr lang="zh-CN" altLang="en-US" dirty="0"/>
              <a:t>请看：</a:t>
            </a:r>
            <a:endParaRPr lang="en-US" altLang="zh-CN" dirty="0"/>
          </a:p>
          <a:p>
            <a:r>
              <a:rPr lang="zh-CN" altLang="en-US" dirty="0"/>
              <a:t>产生式</a:t>
            </a:r>
            <a:r>
              <a:rPr lang="en-US" altLang="zh-CN" dirty="0"/>
              <a:t>R</a:t>
            </a:r>
            <a:r>
              <a:rPr lang="zh-CN" altLang="en-US" dirty="0">
                <a:latin typeface="Comic Sans MS" pitchFamily="66" charset="0"/>
              </a:rPr>
              <a:t>→</a:t>
            </a:r>
            <a:r>
              <a:rPr lang="en-US" altLang="zh-CN" dirty="0"/>
              <a:t>+</a:t>
            </a:r>
            <a:r>
              <a:rPr lang="en-US" altLang="zh-CN" dirty="0" err="1"/>
              <a:t>TR|ε</a:t>
            </a:r>
            <a:r>
              <a:rPr lang="zh-CN" altLang="en-US" dirty="0"/>
              <a:t>的分析过程</a:t>
            </a:r>
            <a:endParaRPr lang="en-US" altLang="zh-CN" dirty="0"/>
          </a:p>
          <a:p>
            <a:pPr lvl="1">
              <a:spcAft>
                <a:spcPts val="0"/>
              </a:spcAft>
              <a:buNone/>
            </a:pPr>
            <a:r>
              <a:rPr lang="en-US" altLang="zh-CN" dirty="0"/>
              <a:t>void R()</a:t>
            </a:r>
          </a:p>
          <a:p>
            <a:pPr lvl="1">
              <a:spcAft>
                <a:spcPts val="0"/>
              </a:spcAft>
              <a:buNone/>
            </a:pPr>
            <a:r>
              <a:rPr lang="en-US" altLang="zh-CN" dirty="0"/>
              <a:t>{</a:t>
            </a:r>
          </a:p>
          <a:p>
            <a:pPr lvl="1">
              <a:spcAft>
                <a:spcPts val="0"/>
              </a:spcAft>
              <a:buNone/>
            </a:pPr>
            <a:r>
              <a:rPr lang="en-US" altLang="zh-CN" dirty="0"/>
              <a:t> if(</a:t>
            </a:r>
            <a:r>
              <a:rPr lang="en-US" altLang="zh-CN" dirty="0" err="1"/>
              <a:t>lookahead</a:t>
            </a:r>
            <a:r>
              <a:rPr lang="en-US" altLang="zh-CN" dirty="0"/>
              <a:t>==‘+’)</a:t>
            </a:r>
          </a:p>
          <a:p>
            <a:pPr lvl="1">
              <a:spcAft>
                <a:spcPts val="0"/>
              </a:spcAft>
              <a:buNone/>
            </a:pPr>
            <a:r>
              <a:rPr lang="en-US" altLang="zh-CN" dirty="0"/>
              <a:t>  {</a:t>
            </a:r>
          </a:p>
          <a:p>
            <a:pPr lvl="1">
              <a:spcAft>
                <a:spcPts val="0"/>
              </a:spcAft>
              <a:buNone/>
            </a:pPr>
            <a:r>
              <a:rPr lang="en-US" altLang="zh-CN" dirty="0"/>
              <a:t>    match(‘+’);  T();  R();</a:t>
            </a:r>
          </a:p>
          <a:p>
            <a:pPr lvl="1">
              <a:spcAft>
                <a:spcPts val="0"/>
              </a:spcAft>
              <a:buNone/>
            </a:pPr>
            <a:r>
              <a:rPr lang="en-US" altLang="zh-CN" dirty="0"/>
              <a:t>  }</a:t>
            </a:r>
          </a:p>
          <a:p>
            <a:pPr lvl="1">
              <a:spcAft>
                <a:spcPts val="0"/>
              </a:spcAft>
              <a:buNone/>
            </a:pPr>
            <a:r>
              <a:rPr lang="en-US" altLang="zh-CN" dirty="0"/>
              <a:t> else   /*</a:t>
            </a:r>
            <a:r>
              <a:rPr lang="zh-CN" altLang="en-US" dirty="0"/>
              <a:t>什么都不做，相当于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en-US" altLang="zh-CN" dirty="0">
                <a:solidFill>
                  <a:srgbClr val="C00000"/>
                </a:solidFill>
              </a:rPr>
              <a:t>ε</a:t>
            </a:r>
            <a:r>
              <a:rPr lang="en-US" altLang="zh-CN" dirty="0"/>
              <a:t>*/</a:t>
            </a:r>
          </a:p>
          <a:p>
            <a:pPr lvl="1">
              <a:spcAft>
                <a:spcPts val="0"/>
              </a:spcAft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749037" y="3198959"/>
            <a:ext cx="2352803" cy="1716404"/>
            <a:chOff x="2870835" y="4282441"/>
            <a:chExt cx="2352803" cy="1716404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3059558" y="4282441"/>
              <a:ext cx="2164080" cy="1478280"/>
            </a:xfrm>
            <a:prstGeom prst="line">
              <a:avLst/>
            </a:prstGeom>
            <a:noFill/>
            <a:ln w="12700">
              <a:solidFill>
                <a:srgbClr val="FC02A9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000">
                <a:solidFill>
                  <a:srgbClr val="FC02A9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870835" y="5894070"/>
              <a:ext cx="142875" cy="104775"/>
            </a:xfrm>
            <a:prstGeom prst="roundRect">
              <a:avLst/>
            </a:prstGeom>
            <a:solidFill>
              <a:srgbClr val="FC0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5852160" y="2514600"/>
            <a:ext cx="2392680" cy="579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插入语义动作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141092" y="3198959"/>
            <a:ext cx="3756788" cy="2638425"/>
            <a:chOff x="1954530" y="3368040"/>
            <a:chExt cx="3756788" cy="2638425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2148838" y="3368040"/>
              <a:ext cx="3562480" cy="2377319"/>
            </a:xfrm>
            <a:prstGeom prst="line">
              <a:avLst/>
            </a:prstGeom>
            <a:noFill/>
            <a:ln w="12700">
              <a:solidFill>
                <a:srgbClr val="FC02A9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000">
                <a:solidFill>
                  <a:srgbClr val="FC02A9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954530" y="5901690"/>
              <a:ext cx="142875" cy="104775"/>
            </a:xfrm>
            <a:prstGeom prst="roundRect">
              <a:avLst/>
            </a:prstGeom>
            <a:solidFill>
              <a:srgbClr val="FC0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648197" y="3198959"/>
            <a:ext cx="2352803" cy="1716404"/>
            <a:chOff x="2870835" y="4282441"/>
            <a:chExt cx="2352803" cy="1716404"/>
          </a:xfrm>
        </p:grpSpPr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H="1">
              <a:off x="3059558" y="4282441"/>
              <a:ext cx="2164080" cy="1478280"/>
            </a:xfrm>
            <a:prstGeom prst="line">
              <a:avLst/>
            </a:prstGeom>
            <a:noFill/>
            <a:ln w="12700">
              <a:solidFill>
                <a:srgbClr val="FC02A9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000">
                <a:solidFill>
                  <a:srgbClr val="FC02A9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870835" y="5894070"/>
              <a:ext cx="142875" cy="104775"/>
            </a:xfrm>
            <a:prstGeom prst="roundRect">
              <a:avLst/>
            </a:prstGeom>
            <a:solidFill>
              <a:srgbClr val="FC0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693240" y="999761"/>
            <a:ext cx="4857750" cy="134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C02A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楷体" pitchFamily="49" charset="-122"/>
                <a:cs typeface="+mn-cs"/>
              </a:rPr>
              <a:t>→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+T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{R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.i=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mknode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(‘+’,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R.i,T.nptr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)}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R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{R.s:=R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.s}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楷体" pitchFamily="49" charset="-122"/>
                <a:cs typeface="+mn-cs"/>
              </a:rPr>
              <a:t>→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楷体" pitchFamily="49" charset="-122"/>
                <a:cs typeface="+mn-cs"/>
              </a:rPr>
              <a:t>ε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{R.s:=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R.i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102" y="176441"/>
            <a:ext cx="7895771" cy="912132"/>
          </a:xfrm>
        </p:spPr>
        <p:txBody>
          <a:bodyPr/>
          <a:lstStyle/>
          <a:p>
            <a:r>
              <a:rPr lang="zh-CN" altLang="en-US" sz="3200" dirty="0"/>
              <a:t>递归下降翻译器的设计（续）</a:t>
            </a:r>
            <a:r>
              <a:rPr lang="en-US" altLang="zh-CN" sz="3200" dirty="0"/>
              <a:t>-C</a:t>
            </a:r>
            <a:r>
              <a:rPr lang="zh-CN" altLang="en-US" sz="3200" dirty="0"/>
              <a:t>语言版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886" y="1175657"/>
            <a:ext cx="6623511" cy="5270113"/>
          </a:xfrm>
        </p:spPr>
        <p:txBody>
          <a:bodyPr/>
          <a:lstStyle/>
          <a:p>
            <a:pPr>
              <a:buNone/>
            </a:pPr>
            <a:r>
              <a:rPr lang="en-US" altLang="zh-CN" sz="2400" dirty="0" err="1"/>
              <a:t>syntaxTreeNode</a:t>
            </a:r>
            <a:r>
              <a:rPr lang="en-US" altLang="zh-CN" sz="2400" dirty="0"/>
              <a:t> *</a:t>
            </a:r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syntaxTreeNode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){</a:t>
            </a:r>
          </a:p>
          <a:p>
            <a:pPr>
              <a:buNone/>
            </a:pPr>
            <a:r>
              <a:rPr lang="en-US" altLang="zh-CN" sz="2400" dirty="0" err="1"/>
              <a:t>syntaxTreeNode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nptr</a:t>
            </a:r>
            <a:r>
              <a:rPr lang="en-US" altLang="zh-CN" sz="2400" dirty="0"/>
              <a:t>,*i1,*s1,*s; </a:t>
            </a:r>
          </a:p>
          <a:p>
            <a:pPr>
              <a:buNone/>
            </a:pPr>
            <a:r>
              <a:rPr lang="en-US" altLang="zh-CN" sz="2400" dirty="0"/>
              <a:t>char </a:t>
            </a:r>
            <a:r>
              <a:rPr lang="en-US" altLang="zh-CN" sz="2400" dirty="0" err="1"/>
              <a:t>addoplexeme</a:t>
            </a:r>
            <a:r>
              <a:rPr lang="en-US" altLang="zh-CN" sz="2400" dirty="0"/>
              <a:t>;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if(</a:t>
            </a:r>
            <a:r>
              <a:rPr lang="en-US" altLang="zh-CN" sz="2400" dirty="0" err="1">
                <a:solidFill>
                  <a:srgbClr val="FF0000"/>
                </a:solidFill>
              </a:rPr>
              <a:t>lookahead</a:t>
            </a:r>
            <a:r>
              <a:rPr lang="en-US" altLang="zh-CN" sz="2400" dirty="0">
                <a:solidFill>
                  <a:srgbClr val="FF0000"/>
                </a:solidFill>
              </a:rPr>
              <a:t>==‘+’)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{</a:t>
            </a:r>
            <a:r>
              <a:rPr lang="en-US" altLang="zh-CN" sz="2400" dirty="0" err="1"/>
              <a:t>addoplexeme</a:t>
            </a:r>
            <a:r>
              <a:rPr lang="en-US" altLang="zh-CN" sz="2400" dirty="0"/>
              <a:t>=</a:t>
            </a:r>
            <a:r>
              <a:rPr lang="en-US" altLang="zh-CN" sz="2400" dirty="0" err="1"/>
              <a:t>lexval</a:t>
            </a:r>
            <a:r>
              <a:rPr lang="en-US" altLang="zh-CN" sz="2400" dirty="0"/>
              <a:t>;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match(‘+’); </a:t>
            </a:r>
            <a:r>
              <a:rPr lang="en-US" altLang="zh-CN" sz="2400" dirty="0" err="1"/>
              <a:t>nptr</a:t>
            </a:r>
            <a:r>
              <a:rPr lang="en-US" altLang="zh-CN" sz="2400" dirty="0"/>
              <a:t>=</a:t>
            </a:r>
            <a:r>
              <a:rPr lang="en-US" altLang="zh-CN" sz="2400" dirty="0">
                <a:solidFill>
                  <a:srgbClr val="FF0000"/>
                </a:solidFill>
              </a:rPr>
              <a:t>T();</a:t>
            </a:r>
          </a:p>
          <a:p>
            <a:pPr>
              <a:buNone/>
            </a:pPr>
            <a:r>
              <a:rPr lang="en-US" altLang="zh-CN" sz="2400" dirty="0"/>
              <a:t>i1=</a:t>
            </a:r>
            <a:r>
              <a:rPr lang="en-US" altLang="zh-CN" sz="2400" dirty="0" err="1"/>
              <a:t>mkNode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addoplexeme,i,nptr</a:t>
            </a:r>
            <a:r>
              <a:rPr lang="en-US" altLang="zh-CN" sz="2400" dirty="0"/>
              <a:t>);</a:t>
            </a:r>
          </a:p>
          <a:p>
            <a:pPr>
              <a:buNone/>
            </a:pPr>
            <a:r>
              <a:rPr lang="en-US" altLang="zh-CN" sz="2400" dirty="0"/>
              <a:t>s1=</a:t>
            </a:r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en-US" altLang="zh-CN" sz="2400" dirty="0"/>
              <a:t>(i1); s=s1;}</a:t>
            </a:r>
          </a:p>
          <a:p>
            <a:pPr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else</a:t>
            </a:r>
            <a:r>
              <a:rPr lang="en-US" altLang="zh-CN" sz="2400" dirty="0"/>
              <a:t> s=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/*</a:t>
            </a:r>
            <a:r>
              <a:rPr lang="zh-CN" altLang="en-US" sz="2400" dirty="0"/>
              <a:t>产生式</a:t>
            </a:r>
            <a:r>
              <a:rPr lang="en-US" altLang="zh-CN" sz="2400" dirty="0"/>
              <a:t>R</a:t>
            </a:r>
            <a:r>
              <a:rPr lang="zh-CN" altLang="en-US" sz="2400" dirty="0">
                <a:latin typeface="Comic Sans MS" pitchFamily="66" charset="0"/>
              </a:rPr>
              <a:t>→</a:t>
            </a:r>
            <a:r>
              <a:rPr lang="en-US" altLang="zh-CN" sz="2400" dirty="0"/>
              <a:t>ε*/</a:t>
            </a:r>
          </a:p>
          <a:p>
            <a:pPr>
              <a:buNone/>
            </a:pPr>
            <a:r>
              <a:rPr lang="en-US" altLang="zh-CN" sz="2400" dirty="0"/>
              <a:t>return s;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55830" y="4267911"/>
            <a:ext cx="2368446" cy="1394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R: </a:t>
            </a:r>
            <a:r>
              <a:rPr lang="en-US" altLang="zh-CN" sz="24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i,s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T: </a:t>
            </a:r>
            <a:r>
              <a:rPr lang="en-US" altLang="zh-CN" sz="24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nptr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+: </a:t>
            </a:r>
            <a:r>
              <a:rPr lang="en-US" altLang="zh-CN" sz="24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addoplexeme</a:t>
            </a:r>
            <a:endParaRPr lang="zh-CN" altLang="en-US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213680" y="2188481"/>
            <a:ext cx="4857750" cy="17448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C02A9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楷体" pitchFamily="49" charset="-122"/>
                <a:cs typeface="+mn-cs"/>
              </a:rPr>
              <a:t>→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T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{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R.i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:=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T.nptr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}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R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{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E.nptr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=R.s}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楷体" pitchFamily="49" charset="-122"/>
                <a:cs typeface="+mn-cs"/>
              </a:rPr>
              <a:t>→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+T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{R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.i=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mknode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(‘+’,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R.i,T.nptr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)}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R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{R.s:=R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.s}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楷体" pitchFamily="49" charset="-122"/>
                <a:cs typeface="+mn-cs"/>
              </a:rPr>
              <a:t>→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楷体" pitchFamily="49" charset="-122"/>
                <a:cs typeface="+mn-cs"/>
              </a:rPr>
              <a:t>ε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{R.s:=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R.i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}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26720" y="2636520"/>
            <a:ext cx="8473440" cy="2103120"/>
            <a:chOff x="426720" y="2636520"/>
            <a:chExt cx="8473440" cy="2103120"/>
          </a:xfrm>
        </p:grpSpPr>
        <p:sp>
          <p:nvSpPr>
            <p:cNvPr id="8" name="矩形 7"/>
            <p:cNvSpPr/>
            <p:nvPr/>
          </p:nvSpPr>
          <p:spPr>
            <a:xfrm>
              <a:off x="426720" y="4312920"/>
              <a:ext cx="4450080" cy="42672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983480" y="2636520"/>
              <a:ext cx="3916680" cy="42672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7000"/>
              </a:schemeClr>
            </a:solidFill>
            <a:ln>
              <a:solidFill>
                <a:srgbClr val="5F0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4139952" y="3063240"/>
              <a:ext cx="858768" cy="1238400"/>
            </a:xfrm>
            <a:prstGeom prst="straightConnector1">
              <a:avLst/>
            </a:prstGeom>
            <a:ln w="12700">
              <a:solidFill>
                <a:srgbClr val="FD03C7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1981200" y="3520440"/>
            <a:ext cx="4323240" cy="1737360"/>
            <a:chOff x="1981200" y="3520440"/>
            <a:chExt cx="4323240" cy="173736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044440" y="3520440"/>
              <a:ext cx="12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981200" y="5257800"/>
              <a:ext cx="72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1143000" y="3947160"/>
            <a:ext cx="5176680" cy="1844040"/>
            <a:chOff x="1981200" y="3413760"/>
            <a:chExt cx="5176680" cy="184404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897880" y="3413760"/>
              <a:ext cx="1260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981200" y="5257800"/>
              <a:ext cx="612000" cy="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621" y="263526"/>
            <a:ext cx="7886700" cy="810532"/>
          </a:xfrm>
        </p:spPr>
        <p:txBody>
          <a:bodyPr/>
          <a:lstStyle/>
          <a:p>
            <a:r>
              <a:rPr lang="zh-CN" altLang="en-US" sz="3200" dirty="0"/>
              <a:t>递归下降翻译器的设计</a:t>
            </a:r>
            <a:r>
              <a:rPr lang="en-US" altLang="zh-CN" sz="3200" dirty="0"/>
              <a:t>-Pascal</a:t>
            </a:r>
            <a:r>
              <a:rPr lang="zh-CN" altLang="en-US" sz="3200" dirty="0"/>
              <a:t>语言版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1143"/>
            <a:ext cx="7886700" cy="1393371"/>
          </a:xfrm>
        </p:spPr>
        <p:txBody>
          <a:bodyPr/>
          <a:lstStyle/>
          <a:p>
            <a:r>
              <a:rPr lang="zh-CN" altLang="en-US" sz="2400" dirty="0"/>
              <a:t>分析程序由一组递归过程组成，文法中每个非终结符对应一个过程，所以，这样的分析程序叫做递归下降分析器。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38624" y="2293496"/>
            <a:ext cx="4636730" cy="3292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procedure R;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begin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if sym=</a:t>
            </a:r>
            <a:r>
              <a:rPr lang="en-US" altLang="zh-CN" sz="24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addop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then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 begin advance; T; R; end;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else 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 begin /*do nothing*/ end;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end;</a:t>
            </a:r>
            <a:endParaRPr lang="zh-CN" altLang="en-US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8772" y="5604538"/>
            <a:ext cx="4491694" cy="646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300"/>
              </a:spcAft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图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6.19  R</a:t>
            </a:r>
            <a:r>
              <a:rPr lang="zh-CN" altLang="en-US" sz="2400" dirty="0">
                <a:solidFill>
                  <a:srgbClr val="C0000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TR|ε</a:t>
            </a: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的分析过程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299004" y="2544368"/>
            <a:ext cx="1353142" cy="1332966"/>
            <a:chOff x="30163" y="2300288"/>
            <a:chExt cx="1353142" cy="1332966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63" y="2300288"/>
              <a:ext cx="1268412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矩形 9"/>
            <p:cNvSpPr/>
            <p:nvPr/>
          </p:nvSpPr>
          <p:spPr>
            <a:xfrm>
              <a:off x="55950" y="3255882"/>
              <a:ext cx="1327355" cy="377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157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314" y="1272131"/>
            <a:ext cx="8519886" cy="471719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sz="2600" dirty="0">
                <a:solidFill>
                  <a:srgbClr val="C00000"/>
                </a:solidFill>
              </a:rPr>
              <a:t>L-</a:t>
            </a:r>
            <a:r>
              <a:rPr lang="zh-CN" altLang="en-US" sz="2600" dirty="0">
                <a:solidFill>
                  <a:srgbClr val="C00000"/>
                </a:solidFill>
              </a:rPr>
              <a:t>属性文法</a:t>
            </a:r>
            <a:r>
              <a:rPr lang="zh-CN" altLang="en-US" sz="2600" dirty="0"/>
              <a:t>：</a:t>
            </a:r>
            <a:endParaRPr lang="en-US" altLang="zh-CN" sz="2600" dirty="0"/>
          </a:p>
          <a:p>
            <a:pPr lvl="1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Ø"/>
            </a:pPr>
            <a:r>
              <a:rPr lang="zh-CN" altLang="en-US" dirty="0"/>
              <a:t>对于每个产生式</a:t>
            </a:r>
            <a:r>
              <a:rPr lang="en-US" altLang="zh-CN" dirty="0"/>
              <a:t>A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…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zh-CN" altLang="en-US" dirty="0"/>
              <a:t>，其每个语义规则中的每个属性</a:t>
            </a:r>
            <a:r>
              <a:rPr lang="zh-CN" altLang="en-US" u="sng" dirty="0"/>
              <a:t>或者是综合属性</a:t>
            </a:r>
            <a:r>
              <a:rPr lang="zh-CN" altLang="en-US" dirty="0"/>
              <a:t>，或者是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zh-CN" altLang="en-US" dirty="0"/>
              <a:t>（</a:t>
            </a:r>
            <a:r>
              <a:rPr lang="en-US" altLang="zh-CN" dirty="0"/>
              <a:t>1≤j≤n</a:t>
            </a:r>
            <a:r>
              <a:rPr lang="zh-CN" altLang="en-US" dirty="0"/>
              <a:t>）的一个继承属性。</a:t>
            </a:r>
            <a:endParaRPr lang="en-US" altLang="zh-CN" dirty="0"/>
          </a:p>
          <a:p>
            <a:pPr>
              <a:lnSpc>
                <a:spcPct val="110000"/>
              </a:lnSpc>
              <a:spcAft>
                <a:spcPts val="1800"/>
              </a:spcAft>
            </a:pPr>
            <a:r>
              <a:rPr lang="en-US" altLang="zh-CN" sz="2600" dirty="0">
                <a:solidFill>
                  <a:srgbClr val="C00000"/>
                </a:solidFill>
              </a:rPr>
              <a:t>S-</a:t>
            </a:r>
            <a:r>
              <a:rPr lang="zh-CN" altLang="en-US" sz="2600" dirty="0">
                <a:solidFill>
                  <a:srgbClr val="C00000"/>
                </a:solidFill>
              </a:rPr>
              <a:t>属性文法</a:t>
            </a:r>
            <a:r>
              <a:rPr lang="zh-CN" altLang="en-US" sz="2600" u="sng" dirty="0">
                <a:solidFill>
                  <a:srgbClr val="5F0140"/>
                </a:solidFill>
              </a:rPr>
              <a:t>一定是</a:t>
            </a:r>
            <a:r>
              <a:rPr lang="en-US" altLang="zh-CN" sz="2600" dirty="0">
                <a:solidFill>
                  <a:srgbClr val="C00000"/>
                </a:solidFill>
              </a:rPr>
              <a:t>L</a:t>
            </a:r>
            <a:r>
              <a:rPr lang="zh-CN" altLang="en-US" sz="2600" dirty="0">
                <a:solidFill>
                  <a:srgbClr val="C00000"/>
                </a:solidFill>
              </a:rPr>
              <a:t>－属性文法</a:t>
            </a:r>
            <a:r>
              <a:rPr lang="zh-CN" altLang="en-US" sz="2600" dirty="0"/>
              <a:t>；</a:t>
            </a:r>
          </a:p>
          <a:p>
            <a:pPr>
              <a:spcAft>
                <a:spcPts val="1800"/>
              </a:spcAft>
            </a:pPr>
            <a:r>
              <a:rPr lang="en-US" altLang="zh-CN" sz="2600" dirty="0"/>
              <a:t>L-</a:t>
            </a:r>
            <a:r>
              <a:rPr lang="zh-CN" altLang="en-US" sz="2600" dirty="0"/>
              <a:t>属性文法</a:t>
            </a:r>
            <a:r>
              <a:rPr lang="zh-CN" altLang="en-US" sz="2600" u="sng" dirty="0"/>
              <a:t>允许一次遍历就计算出所有属性值</a:t>
            </a:r>
            <a:r>
              <a:rPr lang="zh-CN" altLang="en-US" sz="2600" dirty="0"/>
              <a:t>。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zh-CN" sz="2600" dirty="0">
                <a:solidFill>
                  <a:srgbClr val="FF0000"/>
                </a:solidFill>
              </a:rPr>
              <a:t>LL(1)</a:t>
            </a:r>
            <a:r>
              <a:rPr lang="zh-CN" altLang="en-US" sz="2600" dirty="0"/>
              <a:t>从概念上可看成是</a:t>
            </a:r>
            <a:r>
              <a:rPr lang="zh-CN" altLang="en-US" sz="2600" u="sng" dirty="0"/>
              <a:t>深度优先建立语法树</a:t>
            </a:r>
            <a:r>
              <a:rPr lang="zh-CN" altLang="en-US" sz="2600" dirty="0"/>
              <a:t>的过程，可以在自上而下语法分析的同时</a:t>
            </a:r>
            <a:r>
              <a:rPr lang="zh-CN" altLang="en-US" sz="2600" dirty="0">
                <a:solidFill>
                  <a:srgbClr val="FF0000"/>
                </a:solidFill>
              </a:rPr>
              <a:t>实现</a:t>
            </a:r>
            <a:r>
              <a:rPr lang="en-US" altLang="zh-CN" sz="2600" dirty="0">
                <a:solidFill>
                  <a:srgbClr val="FF0000"/>
                </a:solidFill>
              </a:rPr>
              <a:t>L-</a:t>
            </a:r>
            <a:r>
              <a:rPr lang="zh-CN" altLang="en-US" sz="2600" dirty="0">
                <a:solidFill>
                  <a:srgbClr val="FF0000"/>
                </a:solidFill>
              </a:rPr>
              <a:t>属性文法的计算</a:t>
            </a:r>
            <a:r>
              <a:rPr lang="zh-CN" altLang="en-US" sz="2600" dirty="0"/>
              <a:t>。</a:t>
            </a:r>
          </a:p>
          <a:p>
            <a:pPr>
              <a:spcAft>
                <a:spcPts val="1200"/>
              </a:spcAft>
            </a:pPr>
            <a:endParaRPr lang="zh-CN" altLang="en-US" sz="2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4846"/>
            <a:ext cx="7886700" cy="912132"/>
          </a:xfrm>
        </p:spPr>
        <p:txBody>
          <a:bodyPr/>
          <a:lstStyle/>
          <a:p>
            <a:r>
              <a:rPr lang="en-US" altLang="zh-CN" dirty="0"/>
              <a:t>L</a:t>
            </a:r>
            <a:r>
              <a:rPr lang="zh-CN" altLang="en-US" dirty="0"/>
              <a:t>－属性文法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898497" y="2858590"/>
            <a:ext cx="7667381" cy="798286"/>
            <a:chOff x="898497" y="2858590"/>
            <a:chExt cx="7667381" cy="798286"/>
          </a:xfrm>
        </p:grpSpPr>
        <p:grpSp>
          <p:nvGrpSpPr>
            <p:cNvPr id="19" name="组合 18"/>
            <p:cNvGrpSpPr/>
            <p:nvPr/>
          </p:nvGrpSpPr>
          <p:grpSpPr>
            <a:xfrm>
              <a:off x="6171021" y="2858590"/>
              <a:ext cx="2394857" cy="798286"/>
              <a:chOff x="5776686" y="3788230"/>
              <a:chExt cx="2394857" cy="79828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5776686" y="3788230"/>
                <a:ext cx="2394857" cy="798286"/>
              </a:xfrm>
              <a:prstGeom prst="ellipse">
                <a:avLst/>
              </a:prstGeom>
              <a:solidFill>
                <a:schemeClr val="accent6">
                  <a:lumMod val="75000"/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328229" y="4034972"/>
                <a:ext cx="1378857" cy="319314"/>
              </a:xfrm>
              <a:prstGeom prst="ellipse">
                <a:avLst/>
              </a:prstGeom>
              <a:solidFill>
                <a:schemeClr val="accent2">
                  <a:lumMod val="75000"/>
                  <a:alpha val="9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98497" y="3197735"/>
              <a:ext cx="5876014" cy="337945"/>
              <a:chOff x="898497" y="3197735"/>
              <a:chExt cx="5876014" cy="337945"/>
            </a:xfrm>
          </p:grpSpPr>
          <p:sp>
            <p:nvSpPr>
              <p:cNvPr id="10" name="任意多边形 9"/>
              <p:cNvSpPr/>
              <p:nvPr/>
            </p:nvSpPr>
            <p:spPr>
              <a:xfrm>
                <a:off x="898497" y="3197735"/>
                <a:ext cx="5876014" cy="337945"/>
              </a:xfrm>
              <a:custGeom>
                <a:avLst/>
                <a:gdLst>
                  <a:gd name="connsiteX0" fmla="*/ 0 w 5876014"/>
                  <a:gd name="connsiteY0" fmla="*/ 341906 h 341906"/>
                  <a:gd name="connsiteX1" fmla="*/ 0 w 5876014"/>
                  <a:gd name="connsiteY1" fmla="*/ 0 h 341906"/>
                  <a:gd name="connsiteX2" fmla="*/ 5876014 w 5876014"/>
                  <a:gd name="connsiteY2" fmla="*/ 0 h 34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76014" h="341906">
                    <a:moveTo>
                      <a:pt x="0" y="341906"/>
                    </a:moveTo>
                    <a:lnTo>
                      <a:pt x="0" y="0"/>
                    </a:lnTo>
                    <a:lnTo>
                      <a:pt x="5876014" y="0"/>
                    </a:lnTo>
                  </a:path>
                </a:pathLst>
              </a:custGeom>
              <a:ln w="9525">
                <a:solidFill>
                  <a:srgbClr val="FF0066"/>
                </a:solidFill>
                <a:prstDash val="sysDash"/>
                <a:headEnd type="none" w="med" len="me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3600450" y="3365376"/>
                <a:ext cx="2619375" cy="168399"/>
              </a:xfrm>
              <a:custGeom>
                <a:avLst/>
                <a:gdLst>
                  <a:gd name="connsiteX0" fmla="*/ 0 w 5876014"/>
                  <a:gd name="connsiteY0" fmla="*/ 341906 h 341906"/>
                  <a:gd name="connsiteX1" fmla="*/ 0 w 5876014"/>
                  <a:gd name="connsiteY1" fmla="*/ 0 h 341906"/>
                  <a:gd name="connsiteX2" fmla="*/ 5876014 w 5876014"/>
                  <a:gd name="connsiteY2" fmla="*/ 0 h 341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76014" h="341906">
                    <a:moveTo>
                      <a:pt x="0" y="341906"/>
                    </a:moveTo>
                    <a:lnTo>
                      <a:pt x="0" y="0"/>
                    </a:lnTo>
                    <a:lnTo>
                      <a:pt x="5876014" y="0"/>
                    </a:lnTo>
                  </a:path>
                </a:pathLst>
              </a:custGeom>
              <a:ln w="9525">
                <a:solidFill>
                  <a:srgbClr val="FF0066"/>
                </a:solidFill>
                <a:prstDash val="sysDash"/>
                <a:headEnd type="none" w="med" len="me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615603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作业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9"/>
            <a:ext cx="8363272" cy="3384376"/>
          </a:xfrm>
        </p:spPr>
        <p:txBody>
          <a:bodyPr/>
          <a:lstStyle/>
          <a:p>
            <a:r>
              <a:rPr lang="zh-CN" altLang="en-US" dirty="0"/>
              <a:t>已知文法</a:t>
            </a:r>
            <a:r>
              <a:rPr lang="en-US" altLang="zh-CN" dirty="0"/>
              <a:t>G[B]</a:t>
            </a:r>
            <a:r>
              <a:rPr lang="zh-CN" altLang="en-US" dirty="0"/>
              <a:t>产生正二进制数的符号串：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52425" lvl="0" indent="-352425">
              <a:buSzPct val="100000"/>
              <a:buFont typeface="+mj-lt"/>
              <a:buAutoNum type="arabicPeriod"/>
            </a:pPr>
            <a:r>
              <a:rPr lang="zh-CN" altLang="en-US" dirty="0"/>
              <a:t>请设计一个翻译模式输出这种符号串的十进制数；</a:t>
            </a:r>
            <a:endParaRPr lang="en-US" altLang="zh-CN" dirty="0"/>
          </a:p>
          <a:p>
            <a:pPr marL="352425" lvl="0" indent="-352425">
              <a:buSzPct val="100000"/>
              <a:buFont typeface="+mj-lt"/>
              <a:buAutoNum type="arabicPeriod"/>
            </a:pPr>
            <a:r>
              <a:rPr lang="zh-CN" altLang="en-US" dirty="0"/>
              <a:t>请消除左递归，并再设计一个翻译模式完成与上同样的功能。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05AD1-632C-49BD-BCCB-65DC9780516F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63888" y="1556792"/>
            <a:ext cx="1080120" cy="1080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B0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B1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225" y="2508251"/>
            <a:ext cx="7886700" cy="935038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6.5</a:t>
            </a:r>
            <a:r>
              <a:rPr lang="zh-CN" altLang="en-US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、</a:t>
            </a:r>
            <a:r>
              <a:rPr lang="zh-CN" altLang="en-US" sz="40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自下而上</a:t>
            </a:r>
            <a:r>
              <a:rPr lang="zh-CN" altLang="en-US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计算</a:t>
            </a:r>
            <a:r>
              <a:rPr lang="zh-CN" altLang="en-US" sz="40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继承</a:t>
            </a:r>
            <a:r>
              <a:rPr lang="zh-CN" altLang="en-US" sz="40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属性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165"/>
            <a:ext cx="7886700" cy="732155"/>
          </a:xfrm>
        </p:spPr>
        <p:txBody>
          <a:bodyPr/>
          <a:lstStyle/>
          <a:p>
            <a:r>
              <a:rPr lang="zh-CN" altLang="en-US" dirty="0"/>
              <a:t>本节标题解析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5059680"/>
          </a:xfrm>
        </p:spPr>
        <p:txBody>
          <a:bodyPr/>
          <a:lstStyle/>
          <a:p>
            <a:r>
              <a:rPr lang="zh-CN" altLang="en-US" dirty="0"/>
              <a:t>通过前面我们已知：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S-</a:t>
            </a:r>
            <a:r>
              <a:rPr lang="zh-CN" altLang="en-US" dirty="0">
                <a:solidFill>
                  <a:srgbClr val="FF0000"/>
                </a:solidFill>
              </a:rPr>
              <a:t>属性文法</a:t>
            </a:r>
            <a:r>
              <a:rPr lang="zh-CN" altLang="en-US" dirty="0"/>
              <a:t>（不含继承属性）适合用</a:t>
            </a:r>
            <a:r>
              <a:rPr lang="zh-CN" altLang="en-US" dirty="0">
                <a:solidFill>
                  <a:srgbClr val="FF0000"/>
                </a:solidFill>
              </a:rPr>
              <a:t>自下而上</a:t>
            </a:r>
            <a:r>
              <a:rPr lang="zh-CN" altLang="en-US" dirty="0"/>
              <a:t>分析法处理；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L-</a:t>
            </a:r>
            <a:r>
              <a:rPr lang="zh-CN" altLang="en-US" dirty="0">
                <a:solidFill>
                  <a:srgbClr val="FF0000"/>
                </a:solidFill>
              </a:rPr>
              <a:t>属性文法</a:t>
            </a:r>
            <a:r>
              <a:rPr lang="zh-CN" altLang="en-US" dirty="0"/>
              <a:t>（含继承属性）适合用</a:t>
            </a:r>
            <a:r>
              <a:rPr lang="zh-CN" altLang="en-US" dirty="0">
                <a:solidFill>
                  <a:srgbClr val="FF0000"/>
                </a:solidFill>
              </a:rPr>
              <a:t>自上而下</a:t>
            </a:r>
            <a:r>
              <a:rPr lang="zh-CN" altLang="en-US" dirty="0"/>
              <a:t>分析法处理；</a:t>
            </a:r>
            <a:endParaRPr lang="en-US" altLang="zh-CN" dirty="0"/>
          </a:p>
          <a:p>
            <a:r>
              <a:rPr lang="zh-CN" altLang="en-US" dirty="0"/>
              <a:t>本节阐述的是：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solidFill>
                  <a:srgbClr val="FC02A9"/>
                </a:solidFill>
              </a:rPr>
              <a:t>继承属性</a:t>
            </a:r>
            <a:r>
              <a:rPr lang="zh-CN" altLang="en-US" dirty="0"/>
              <a:t>能否在</a:t>
            </a:r>
            <a:r>
              <a:rPr lang="zh-CN" altLang="en-US" dirty="0">
                <a:solidFill>
                  <a:srgbClr val="FC02A9"/>
                </a:solidFill>
              </a:rPr>
              <a:t>自下而上分析法</a:t>
            </a:r>
            <a:r>
              <a:rPr lang="zh-CN" altLang="en-US" dirty="0"/>
              <a:t>中处理？</a:t>
            </a:r>
            <a:endParaRPr lang="en-US" altLang="zh-CN" dirty="0"/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C00000"/>
                </a:solidFill>
              </a:rPr>
              <a:t>答案：</a:t>
            </a:r>
            <a:r>
              <a:rPr lang="zh-CN" altLang="en-US" sz="2200" dirty="0"/>
              <a:t>能够！但是，</a:t>
            </a:r>
            <a:r>
              <a:rPr lang="zh-CN" altLang="en-US" sz="2200" dirty="0">
                <a:solidFill>
                  <a:srgbClr val="FF0000"/>
                </a:solidFill>
              </a:rPr>
              <a:t>有条件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如何在自下而上的分析法中处理继承属性？</a:t>
            </a:r>
            <a:endParaRPr lang="en-US" altLang="zh-CN" dirty="0"/>
          </a:p>
          <a:p>
            <a:pPr lvl="2"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C00000"/>
                </a:solidFill>
              </a:rPr>
              <a:t>答案：</a:t>
            </a:r>
            <a:r>
              <a:rPr lang="zh-CN" altLang="en-US" sz="2200" dirty="0"/>
              <a:t>就事论事，给出了不同的方案。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685"/>
            <a:ext cx="7886700" cy="732155"/>
          </a:xfrm>
        </p:spPr>
        <p:txBody>
          <a:bodyPr/>
          <a:lstStyle/>
          <a:p>
            <a:r>
              <a:rPr lang="zh-CN" altLang="en-US" dirty="0"/>
              <a:t>自下而上计算继承属性的说明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27760"/>
            <a:ext cx="7886700" cy="512064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我们已知：</a:t>
            </a:r>
            <a:endParaRPr lang="en-US" altLang="zh-CN" sz="2400" dirty="0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dirty="0"/>
              <a:t>LR</a:t>
            </a:r>
            <a:r>
              <a:rPr lang="zh-CN" altLang="en-US" dirty="0"/>
              <a:t>文法上的</a:t>
            </a:r>
            <a:r>
              <a:rPr lang="zh-CN" altLang="en-US" dirty="0">
                <a:solidFill>
                  <a:srgbClr val="FF0000"/>
                </a:solidFill>
              </a:rPr>
              <a:t>每个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属性都可以自下而上算出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dirty="0"/>
              <a:t>LL</a:t>
            </a:r>
            <a:r>
              <a:rPr lang="zh-CN" altLang="en-US" dirty="0"/>
              <a:t>文法上的</a:t>
            </a:r>
            <a:r>
              <a:rPr lang="zh-CN" altLang="en-US" dirty="0">
                <a:solidFill>
                  <a:srgbClr val="FF0000"/>
                </a:solidFill>
              </a:rPr>
              <a:t>每个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zh-CN" altLang="en-US" dirty="0">
                <a:solidFill>
                  <a:srgbClr val="FF0000"/>
                </a:solidFill>
              </a:rPr>
              <a:t>属性都可以自上而下计算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又已知：</a:t>
            </a:r>
            <a:endParaRPr lang="en-US" altLang="zh-CN" sz="2400" dirty="0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dirty="0"/>
              <a:t>LL</a:t>
            </a:r>
            <a:r>
              <a:rPr lang="zh-CN" altLang="en-US" dirty="0"/>
              <a:t>文法是</a:t>
            </a:r>
            <a:r>
              <a:rPr lang="en-US" altLang="zh-CN" dirty="0"/>
              <a:t>LR</a:t>
            </a:r>
            <a:r>
              <a:rPr lang="zh-CN" altLang="en-US" dirty="0"/>
              <a:t>文法的</a:t>
            </a:r>
            <a:r>
              <a:rPr lang="zh-CN" altLang="en-US" dirty="0">
                <a:solidFill>
                  <a:srgbClr val="FF0000"/>
                </a:solidFill>
              </a:rPr>
              <a:t>真子集</a:t>
            </a:r>
            <a:r>
              <a:rPr lang="zh-CN" altLang="en-US" dirty="0"/>
              <a:t>，也就是说，</a:t>
            </a:r>
            <a:r>
              <a:rPr lang="en-US" altLang="zh-CN" dirty="0"/>
              <a:t>LR</a:t>
            </a:r>
            <a:r>
              <a:rPr lang="zh-CN" altLang="en-US" dirty="0"/>
              <a:t>文法加上更多的限制和约束才是</a:t>
            </a:r>
            <a:r>
              <a:rPr lang="en-US" altLang="zh-CN" dirty="0"/>
              <a:t>LL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/>
              <a:t>因此，直观上看，</a:t>
            </a:r>
            <a:r>
              <a:rPr lang="zh-CN" altLang="en-US" dirty="0">
                <a:solidFill>
                  <a:srgbClr val="FF0000"/>
                </a:solidFill>
              </a:rPr>
              <a:t>自下而上</a:t>
            </a:r>
            <a:r>
              <a:rPr lang="zh-CN" altLang="en-US" dirty="0"/>
              <a:t>（限制更少）是</a:t>
            </a:r>
            <a:r>
              <a:rPr lang="zh-CN" altLang="en-US" dirty="0">
                <a:solidFill>
                  <a:srgbClr val="FF0000"/>
                </a:solidFill>
              </a:rPr>
              <a:t>不能够计算出所有</a:t>
            </a:r>
            <a:r>
              <a:rPr lang="en-US" altLang="zh-CN" dirty="0">
                <a:solidFill>
                  <a:srgbClr val="FF0000"/>
                </a:solidFill>
              </a:rPr>
              <a:t>LR</a:t>
            </a:r>
            <a:r>
              <a:rPr lang="zh-CN" altLang="en-US" dirty="0">
                <a:solidFill>
                  <a:srgbClr val="FF0000"/>
                </a:solidFill>
              </a:rPr>
              <a:t>文法的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zh-CN" altLang="en-US" dirty="0">
                <a:solidFill>
                  <a:srgbClr val="FF0000"/>
                </a:solidFill>
              </a:rPr>
              <a:t>属性的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/>
              <a:t>推导后得出的科学结论也如此，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但某些条件下，</a:t>
            </a:r>
            <a:r>
              <a:rPr lang="en-US" altLang="zh-CN" sz="2400" dirty="0">
                <a:solidFill>
                  <a:srgbClr val="FF0000"/>
                </a:solidFill>
              </a:rPr>
              <a:t>LL</a:t>
            </a:r>
            <a:r>
              <a:rPr lang="zh-CN" altLang="en-US" sz="2400" dirty="0">
                <a:solidFill>
                  <a:srgbClr val="FF0000"/>
                </a:solidFill>
              </a:rPr>
              <a:t>文法的继承属性</a:t>
            </a:r>
            <a:r>
              <a:rPr lang="zh-CN" altLang="en-US" sz="2400" dirty="0"/>
              <a:t>可以</a:t>
            </a:r>
            <a:r>
              <a:rPr lang="zh-CN" altLang="en-US" sz="2400" dirty="0">
                <a:solidFill>
                  <a:srgbClr val="FF0000"/>
                </a:solidFill>
              </a:rPr>
              <a:t>自下而上</a:t>
            </a:r>
            <a:r>
              <a:rPr lang="zh-CN" altLang="en-US" sz="2400" dirty="0"/>
              <a:t>算出。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47395"/>
          </a:xfrm>
        </p:spPr>
        <p:txBody>
          <a:bodyPr/>
          <a:lstStyle/>
          <a:p>
            <a:r>
              <a:rPr lang="zh-CN" altLang="en-US" dirty="0"/>
              <a:t>本节要干的事情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8210" y="1325880"/>
            <a:ext cx="7600950" cy="501396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为了利用</a:t>
            </a:r>
            <a:r>
              <a:rPr lang="zh-CN" altLang="en-US" dirty="0">
                <a:solidFill>
                  <a:srgbClr val="FF0000"/>
                </a:solidFill>
              </a:rPr>
              <a:t>自下而上</a:t>
            </a:r>
            <a:r>
              <a:rPr lang="zh-CN" altLang="en-US" dirty="0"/>
              <a:t>分析法计算继承属性值</a:t>
            </a:r>
            <a:endParaRPr lang="en-US" altLang="zh-CN" dirty="0"/>
          </a:p>
          <a:p>
            <a:pPr marL="914400" lvl="1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dirty="0"/>
              <a:t>通过引入标记非终结符，把嵌在产生式中间的</a:t>
            </a:r>
            <a:r>
              <a:rPr lang="zh-CN" altLang="en-US" dirty="0">
                <a:solidFill>
                  <a:srgbClr val="C00000"/>
                </a:solidFill>
              </a:rPr>
              <a:t>动作放在产生式后面</a:t>
            </a:r>
            <a:r>
              <a:rPr lang="zh-CN" altLang="en-US" dirty="0"/>
              <a:t>；（</a:t>
            </a:r>
            <a:r>
              <a:rPr lang="en-US" altLang="zh-CN" dirty="0"/>
              <a:t>6.5.1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1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dirty="0"/>
              <a:t>对于继承属性值，如果可以</a:t>
            </a:r>
            <a:r>
              <a:rPr lang="zh-CN" altLang="en-US" u="sng" dirty="0"/>
              <a:t>预先知道分析过程中属性值的位置</a:t>
            </a:r>
            <a:r>
              <a:rPr lang="zh-CN" altLang="en-US" dirty="0"/>
              <a:t>，则无须特别处理，直接指出位置并进行属性值的传送；（</a:t>
            </a:r>
            <a:r>
              <a:rPr lang="en-US" altLang="zh-CN" dirty="0"/>
              <a:t>6.5.2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1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dirty="0"/>
              <a:t>对于不能预先知道位置的情况，可用模拟的方法来计算；（</a:t>
            </a:r>
            <a:r>
              <a:rPr lang="en-US" altLang="zh-CN" dirty="0"/>
              <a:t>6.5.3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1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dirty="0"/>
              <a:t>改变基础文法，</a:t>
            </a:r>
            <a:r>
              <a:rPr lang="zh-CN" altLang="en-US" dirty="0">
                <a:solidFill>
                  <a:srgbClr val="C00000"/>
                </a:solidFill>
              </a:rPr>
              <a:t>继承属性用综合属性代替</a:t>
            </a:r>
            <a:r>
              <a:rPr lang="zh-CN" altLang="en-US" dirty="0"/>
              <a:t>，一劳永逸。（</a:t>
            </a:r>
            <a:r>
              <a:rPr lang="en-US" altLang="zh-CN" dirty="0"/>
              <a:t>6.5.4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82880" y="2590800"/>
            <a:ext cx="1598295" cy="1356360"/>
            <a:chOff x="182880" y="2590800"/>
            <a:chExt cx="1598295" cy="1356360"/>
          </a:xfrm>
        </p:grpSpPr>
        <p:sp>
          <p:nvSpPr>
            <p:cNvPr id="5" name="矩形 4"/>
            <p:cNvSpPr/>
            <p:nvPr/>
          </p:nvSpPr>
          <p:spPr>
            <a:xfrm>
              <a:off x="182880" y="3413760"/>
              <a:ext cx="1280160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5F0140"/>
                  </a:solidFill>
                  <a:latin typeface="楷体" pitchFamily="49" charset="-122"/>
                  <a:ea typeface="楷体" pitchFamily="49" charset="-122"/>
                </a:rPr>
                <a:t>为什么？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19150" y="2590800"/>
              <a:ext cx="962025" cy="838200"/>
            </a:xfrm>
            <a:custGeom>
              <a:avLst/>
              <a:gdLst>
                <a:gd name="connsiteX0" fmla="*/ 0 w 962025"/>
                <a:gd name="connsiteY0" fmla="*/ 838200 h 838200"/>
                <a:gd name="connsiteX1" fmla="*/ 0 w 962025"/>
                <a:gd name="connsiteY1" fmla="*/ 0 h 838200"/>
                <a:gd name="connsiteX2" fmla="*/ 962025 w 962025"/>
                <a:gd name="connsiteY2" fmla="*/ 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2025" h="838200">
                  <a:moveTo>
                    <a:pt x="0" y="838200"/>
                  </a:moveTo>
                  <a:lnTo>
                    <a:pt x="0" y="0"/>
                  </a:lnTo>
                  <a:lnTo>
                    <a:pt x="962025" y="0"/>
                  </a:lnTo>
                </a:path>
              </a:pathLst>
            </a:custGeom>
            <a:ln w="19050">
              <a:solidFill>
                <a:srgbClr val="5F014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71475"/>
            <a:ext cx="7886700" cy="606425"/>
          </a:xfrm>
        </p:spPr>
        <p:txBody>
          <a:bodyPr/>
          <a:lstStyle/>
          <a:p>
            <a:r>
              <a:rPr lang="en-US" altLang="zh-CN" dirty="0"/>
              <a:t>6.5.1</a:t>
            </a:r>
            <a:r>
              <a:rPr lang="zh-CN" altLang="en-US" dirty="0"/>
              <a:t>、将产生式中间的动作移到末尾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2445" y="1175657"/>
            <a:ext cx="7836715" cy="519611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rgbClr val="FD03C7"/>
                </a:solidFill>
              </a:rPr>
              <a:t>自下而上</a:t>
            </a:r>
            <a:r>
              <a:rPr lang="zh-CN" altLang="en-US" sz="2600" dirty="0"/>
              <a:t>的分析过程中实现</a:t>
            </a:r>
            <a:r>
              <a:rPr lang="en-US" altLang="zh-CN" sz="2600" dirty="0"/>
              <a:t>L-</a:t>
            </a:r>
            <a:r>
              <a:rPr lang="zh-CN" altLang="en-US" sz="2600" dirty="0"/>
              <a:t>属性文法的方法</a:t>
            </a:r>
            <a:endParaRPr lang="en-US" altLang="zh-CN" sz="2600" dirty="0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sz="2200" dirty="0"/>
              <a:t>该方法可实现</a:t>
            </a:r>
            <a:r>
              <a:rPr lang="zh-CN" altLang="en-US" sz="2200" dirty="0">
                <a:solidFill>
                  <a:srgbClr val="FF0000"/>
                </a:solidFill>
              </a:rPr>
              <a:t>任何</a:t>
            </a:r>
            <a:r>
              <a:rPr lang="zh-CN" altLang="en-US" sz="2200" dirty="0"/>
              <a:t>基于</a:t>
            </a:r>
            <a:r>
              <a:rPr lang="en-US" altLang="zh-CN" sz="2200" dirty="0"/>
              <a:t>LL(1)</a:t>
            </a:r>
            <a:r>
              <a:rPr lang="zh-CN" altLang="en-US" sz="2200" dirty="0"/>
              <a:t>文法的</a:t>
            </a:r>
            <a:r>
              <a:rPr lang="en-US" altLang="zh-CN" sz="2200" dirty="0"/>
              <a:t>L-</a:t>
            </a:r>
            <a:r>
              <a:rPr lang="zh-CN" altLang="en-US" sz="2200" dirty="0"/>
              <a:t>属性文法，它还可实现</a:t>
            </a:r>
            <a:r>
              <a:rPr lang="zh-CN" altLang="en-US" sz="2200" dirty="0">
                <a:solidFill>
                  <a:srgbClr val="FF0000"/>
                </a:solidFill>
              </a:rPr>
              <a:t>许多（非所有）</a:t>
            </a:r>
            <a:r>
              <a:rPr lang="zh-CN" altLang="en-US" sz="2200" dirty="0"/>
              <a:t>基于</a:t>
            </a:r>
            <a:r>
              <a:rPr lang="en-US" altLang="zh-CN" sz="2200" dirty="0"/>
              <a:t>LR(1)</a:t>
            </a:r>
            <a:r>
              <a:rPr lang="zh-CN" altLang="en-US" sz="2200" dirty="0"/>
              <a:t>文法的</a:t>
            </a:r>
            <a:r>
              <a:rPr lang="en-US" altLang="zh-CN" sz="2200" dirty="0"/>
              <a:t>L-</a:t>
            </a:r>
            <a:r>
              <a:rPr lang="zh-CN" altLang="en-US" sz="2200" dirty="0"/>
              <a:t>属性文法；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zh-CN" altLang="en-US" sz="2600" dirty="0"/>
              <a:t>利用一种转换方法，使所有嵌入的动作都出现在产生式的末尾，就可以自下而上处理继承属性；</a:t>
            </a:r>
            <a:endParaRPr lang="en-US" altLang="zh-CN" sz="2600" dirty="0"/>
          </a:p>
          <a:p>
            <a:pPr>
              <a:lnSpc>
                <a:spcPct val="120000"/>
              </a:lnSpc>
            </a:pPr>
            <a:r>
              <a:rPr lang="zh-CN" altLang="en-US" sz="2600" dirty="0"/>
              <a:t>转换方法是：</a:t>
            </a:r>
            <a:endParaRPr lang="en-US" altLang="zh-CN" sz="2600" dirty="0"/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200" dirty="0"/>
              <a:t>在基础文法中</a:t>
            </a:r>
            <a:r>
              <a:rPr lang="zh-CN" altLang="en-US" sz="2200" dirty="0">
                <a:solidFill>
                  <a:srgbClr val="FF0000"/>
                </a:solidFill>
              </a:rPr>
              <a:t>加入形式为</a:t>
            </a:r>
            <a:r>
              <a:rPr lang="en-US" altLang="zh-CN" sz="2200" dirty="0">
                <a:solidFill>
                  <a:srgbClr val="FF0000"/>
                </a:solidFill>
              </a:rPr>
              <a:t>M</a:t>
            </a:r>
            <a:r>
              <a:rPr lang="zh-CN" altLang="en-US" sz="2200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CN" sz="2200" dirty="0">
                <a:solidFill>
                  <a:srgbClr val="FF0000"/>
                </a:solidFill>
                <a:sym typeface="Symbol" pitchFamily="18" charset="2"/>
              </a:rPr>
              <a:t>ε</a:t>
            </a:r>
            <a:r>
              <a:rPr lang="zh-CN" altLang="en-US" sz="2200" dirty="0">
                <a:solidFill>
                  <a:srgbClr val="FF0000"/>
                </a:solidFill>
                <a:sym typeface="Symbol" pitchFamily="18" charset="2"/>
              </a:rPr>
              <a:t>的</a:t>
            </a:r>
            <a:r>
              <a:rPr lang="zh-CN" altLang="en-US" sz="2200" dirty="0">
                <a:solidFill>
                  <a:srgbClr val="FF0000"/>
                </a:solidFill>
              </a:rPr>
              <a:t>产生式</a:t>
            </a:r>
            <a:r>
              <a:rPr lang="zh-CN" altLang="en-US" sz="2200" dirty="0"/>
              <a:t>，</a:t>
            </a:r>
            <a:r>
              <a:rPr lang="zh-CN" altLang="en-US" sz="2200" dirty="0">
                <a:sym typeface="Symbol" pitchFamily="18" charset="2"/>
              </a:rPr>
              <a:t>其中</a:t>
            </a:r>
            <a:r>
              <a:rPr lang="en-US" altLang="zh-CN" sz="2200" dirty="0">
                <a:sym typeface="Symbol" pitchFamily="18" charset="2"/>
              </a:rPr>
              <a:t>M</a:t>
            </a:r>
            <a:r>
              <a:rPr lang="zh-CN" altLang="en-US" sz="2200" dirty="0">
                <a:sym typeface="Symbol" pitchFamily="18" charset="2"/>
              </a:rPr>
              <a:t>为新引入的一个</a:t>
            </a:r>
            <a:r>
              <a:rPr lang="zh-CN" altLang="en-US" sz="2200" u="sng" dirty="0">
                <a:sym typeface="Symbol" pitchFamily="18" charset="2"/>
              </a:rPr>
              <a:t>标记非终结符</a:t>
            </a:r>
            <a:r>
              <a:rPr lang="zh-CN" altLang="en-US" sz="2200" dirty="0">
                <a:sym typeface="Symbol" pitchFamily="18" charset="2"/>
              </a:rPr>
              <a:t>；</a:t>
            </a:r>
            <a:endParaRPr lang="en-US" altLang="zh-CN" sz="2200" dirty="0">
              <a:sym typeface="Symbol" pitchFamily="18" charset="2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200" dirty="0">
                <a:sym typeface="Symbol" pitchFamily="18" charset="2"/>
              </a:rPr>
              <a:t>把嵌入在产生式中的每个</a:t>
            </a:r>
            <a:r>
              <a:rPr lang="zh-CN" altLang="en-US" sz="2200" dirty="0">
                <a:solidFill>
                  <a:srgbClr val="FF0000"/>
                </a:solidFill>
                <a:sym typeface="Symbol" pitchFamily="18" charset="2"/>
              </a:rPr>
              <a:t>语义动作</a:t>
            </a:r>
            <a:r>
              <a:rPr lang="zh-CN" altLang="en-US" sz="2200" dirty="0">
                <a:sym typeface="Symbol" pitchFamily="18" charset="2"/>
              </a:rPr>
              <a:t>，用不同的标记非终结符</a:t>
            </a:r>
            <a:r>
              <a:rPr lang="en-US" altLang="zh-CN" sz="2200" dirty="0">
                <a:sym typeface="Symbol" pitchFamily="18" charset="2"/>
              </a:rPr>
              <a:t>M</a:t>
            </a:r>
            <a:r>
              <a:rPr lang="zh-CN" altLang="en-US" sz="2200" dirty="0">
                <a:sym typeface="Symbol" pitchFamily="18" charset="2"/>
              </a:rPr>
              <a:t>代替，并把这个</a:t>
            </a:r>
            <a:r>
              <a:rPr lang="zh-CN" altLang="en-US" sz="2200" dirty="0">
                <a:solidFill>
                  <a:srgbClr val="FF0000"/>
                </a:solidFill>
                <a:sym typeface="Symbol" pitchFamily="18" charset="2"/>
              </a:rPr>
              <a:t>动作</a:t>
            </a:r>
            <a:r>
              <a:rPr lang="zh-CN" altLang="en-US" sz="2200" dirty="0">
                <a:sym typeface="Symbol" pitchFamily="18" charset="2"/>
              </a:rPr>
              <a:t>放在产生式</a:t>
            </a:r>
            <a:r>
              <a:rPr lang="en-US" altLang="zh-CN" sz="2200" dirty="0"/>
              <a:t>M</a:t>
            </a:r>
            <a:r>
              <a:rPr lang="zh-CN" altLang="en-US" sz="2200" dirty="0">
                <a:sym typeface="Symbol" pitchFamily="18" charset="2"/>
              </a:rPr>
              <a:t></a:t>
            </a:r>
            <a:r>
              <a:rPr lang="en-US" altLang="zh-CN" sz="2200" dirty="0">
                <a:sym typeface="Symbol" pitchFamily="18" charset="2"/>
              </a:rPr>
              <a:t>ε</a:t>
            </a:r>
            <a:r>
              <a:rPr lang="zh-CN" altLang="en-US" sz="2200" dirty="0">
                <a:sym typeface="Symbol" pitchFamily="18" charset="2"/>
              </a:rPr>
              <a:t>的末尾。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410" y="323655"/>
            <a:ext cx="7886700" cy="716915"/>
          </a:xfrm>
        </p:spPr>
        <p:txBody>
          <a:bodyPr/>
          <a:lstStyle/>
          <a:p>
            <a:r>
              <a:rPr lang="zh-CN" altLang="en-US" dirty="0"/>
              <a:t>标记非终结符的合理性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3450" y="1314891"/>
            <a:ext cx="7372350" cy="440435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标记非终结符只能推导出</a:t>
            </a:r>
            <a:r>
              <a:rPr lang="en-US" altLang="zh-CN" dirty="0"/>
              <a:t>ε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可以证明：</a:t>
            </a:r>
            <a:endParaRPr lang="en-US" altLang="zh-CN" dirty="0"/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/>
              <a:t>若</a:t>
            </a:r>
            <a:r>
              <a:rPr lang="zh-CN" altLang="en-US" dirty="0">
                <a:solidFill>
                  <a:srgbClr val="FF0000"/>
                </a:solidFill>
              </a:rPr>
              <a:t>文法是</a:t>
            </a:r>
            <a:r>
              <a:rPr lang="en-US" altLang="zh-CN" dirty="0">
                <a:solidFill>
                  <a:srgbClr val="FF0000"/>
                </a:solidFill>
              </a:rPr>
              <a:t>LL</a:t>
            </a:r>
            <a:r>
              <a:rPr lang="zh-CN" altLang="en-US" dirty="0"/>
              <a:t>的，如果在该文法的任何位置插入标记非终结符，则该</a:t>
            </a:r>
            <a:r>
              <a:rPr lang="zh-CN" altLang="en-US" dirty="0">
                <a:solidFill>
                  <a:srgbClr val="FF0000"/>
                </a:solidFill>
              </a:rPr>
              <a:t>文法成为</a:t>
            </a:r>
            <a:r>
              <a:rPr lang="en-US" altLang="zh-CN" dirty="0">
                <a:solidFill>
                  <a:srgbClr val="FF0000"/>
                </a:solidFill>
              </a:rPr>
              <a:t>LR</a:t>
            </a:r>
            <a:r>
              <a:rPr lang="zh-CN" altLang="en-US" dirty="0"/>
              <a:t>的；</a:t>
            </a:r>
            <a:endParaRPr lang="en-US" altLang="zh-CN" dirty="0"/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/>
              <a:t>这个</a:t>
            </a:r>
            <a:r>
              <a:rPr lang="en-US" altLang="zh-CN" dirty="0"/>
              <a:t>LR</a:t>
            </a:r>
            <a:r>
              <a:rPr lang="zh-CN" altLang="en-US" dirty="0"/>
              <a:t>是</a:t>
            </a:r>
            <a:r>
              <a:rPr lang="en-US" altLang="zh-CN" dirty="0"/>
              <a:t>LL</a:t>
            </a:r>
            <a:r>
              <a:rPr lang="zh-CN" altLang="en-US" dirty="0"/>
              <a:t>转化而来的，因而是可以计算出它的</a:t>
            </a:r>
            <a:r>
              <a:rPr lang="en-US" altLang="zh-CN" dirty="0"/>
              <a:t>L</a:t>
            </a:r>
            <a:r>
              <a:rPr lang="zh-CN" altLang="en-US" dirty="0"/>
              <a:t>属性的；</a:t>
            </a:r>
            <a:endParaRPr lang="en-US" altLang="zh-CN" dirty="0"/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</a:rPr>
              <a:t>教科书</a:t>
            </a:r>
            <a:r>
              <a:rPr lang="en-US" altLang="zh-CN" dirty="0">
                <a:solidFill>
                  <a:srgbClr val="C00000"/>
                </a:solidFill>
              </a:rPr>
              <a:t>P.162-163</a:t>
            </a:r>
            <a:r>
              <a:rPr lang="zh-CN" altLang="en-US" dirty="0"/>
              <a:t>有一大段论述，要说明的就是这个</a:t>
            </a:r>
            <a:r>
              <a:rPr lang="zh-CN" altLang="en-US"/>
              <a:t>结论。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A3BCBA-1E53-4961-AEE2-D7E1E695F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082" y="6262914"/>
            <a:ext cx="3105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copyright </a:t>
            </a:r>
            <a:r>
              <a:rPr lang="en-US" altLang="zh-CN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© 2023 </a:t>
            </a:r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by Xu Dezhi</a:t>
            </a:r>
            <a:endParaRPr lang="zh-CN" altLang="en-US" dirty="0">
              <a:solidFill>
                <a:srgbClr val="1E1CE3"/>
              </a:solidFill>
              <a:latin typeface="Calibri" pitchFamily="34" charset="0"/>
              <a:ea typeface="等线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3670"/>
            <a:ext cx="7886700" cy="7493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翻译模式转换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382" y="999899"/>
            <a:ext cx="7092401" cy="5414962"/>
          </a:xfrm>
        </p:spPr>
        <p:txBody>
          <a:bodyPr/>
          <a:lstStyle/>
          <a:p>
            <a:r>
              <a:rPr lang="zh-CN" altLang="en-US" dirty="0"/>
              <a:t>原翻译模式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E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>
                <a:sym typeface="Symbol" pitchFamily="18" charset="2"/>
              </a:rPr>
              <a:t>TR</a:t>
            </a:r>
          </a:p>
          <a:p>
            <a:pPr lvl="1">
              <a:buNone/>
            </a:pPr>
            <a:r>
              <a:rPr lang="en-US" altLang="zh-CN" dirty="0">
                <a:sym typeface="Symbol" pitchFamily="18" charset="2"/>
              </a:rPr>
              <a:t>R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>
                <a:sym typeface="Symbol" pitchFamily="18" charset="2"/>
              </a:rPr>
              <a:t>+T</a:t>
            </a:r>
            <a:r>
              <a:rPr lang="en-US" altLang="zh-CN" dirty="0">
                <a:solidFill>
                  <a:srgbClr val="C00000"/>
                </a:solidFill>
                <a:sym typeface="Symbol" pitchFamily="18" charset="2"/>
              </a:rPr>
              <a:t>{print(‘+’)}</a:t>
            </a:r>
            <a:r>
              <a:rPr lang="en-US" altLang="zh-CN" dirty="0">
                <a:sym typeface="Symbol" pitchFamily="18" charset="2"/>
              </a:rPr>
              <a:t>R|-T</a:t>
            </a:r>
            <a:r>
              <a:rPr lang="en-US" altLang="zh-CN" dirty="0">
                <a:solidFill>
                  <a:srgbClr val="C00000"/>
                </a:solidFill>
                <a:sym typeface="Symbol" pitchFamily="18" charset="2"/>
              </a:rPr>
              <a:t>{print(‘-’)}</a:t>
            </a:r>
            <a:r>
              <a:rPr lang="en-US" altLang="zh-CN" dirty="0" err="1">
                <a:sym typeface="Symbol" pitchFamily="18" charset="2"/>
              </a:rPr>
              <a:t>R|ε</a:t>
            </a:r>
            <a:endParaRPr lang="en-US" altLang="zh-CN" dirty="0">
              <a:sym typeface="Symbol" pitchFamily="18" charset="2"/>
            </a:endParaRPr>
          </a:p>
          <a:p>
            <a:pPr lvl="1">
              <a:buNone/>
            </a:pPr>
            <a:r>
              <a:rPr lang="en-US" altLang="zh-CN" dirty="0">
                <a:sym typeface="Symbol" pitchFamily="18" charset="2"/>
              </a:rPr>
              <a:t>T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>
                <a:sym typeface="Symbol" pitchFamily="18" charset="2"/>
              </a:rPr>
              <a:t>num</a:t>
            </a:r>
            <a:r>
              <a:rPr lang="en-US" altLang="zh-CN" dirty="0">
                <a:solidFill>
                  <a:srgbClr val="C00000"/>
                </a:solidFill>
                <a:sym typeface="Symbol" pitchFamily="18" charset="2"/>
              </a:rPr>
              <a:t>{print(num.val)}</a:t>
            </a:r>
          </a:p>
          <a:p>
            <a:r>
              <a:rPr lang="zh-CN" altLang="en-US" dirty="0">
                <a:sym typeface="Symbol" pitchFamily="18" charset="2"/>
              </a:rPr>
              <a:t>使用</a:t>
            </a:r>
            <a:r>
              <a:rPr lang="zh-CN" altLang="en-US" dirty="0">
                <a:solidFill>
                  <a:srgbClr val="C00000"/>
                </a:solidFill>
                <a:sym typeface="Symbol" pitchFamily="18" charset="2"/>
              </a:rPr>
              <a:t>标记非终结符</a:t>
            </a:r>
            <a:r>
              <a:rPr lang="en-US" altLang="zh-CN" dirty="0">
                <a:sym typeface="Symbol" pitchFamily="18" charset="2"/>
              </a:rPr>
              <a:t>M</a:t>
            </a:r>
            <a:r>
              <a:rPr lang="zh-CN" altLang="en-US" dirty="0">
                <a:sym typeface="Symbol" pitchFamily="18" charset="2"/>
              </a:rPr>
              <a:t>和</a:t>
            </a:r>
            <a:r>
              <a:rPr lang="en-US" altLang="zh-CN" dirty="0">
                <a:sym typeface="Symbol" pitchFamily="18" charset="2"/>
              </a:rPr>
              <a:t>N</a:t>
            </a:r>
            <a:r>
              <a:rPr lang="zh-CN" altLang="en-US" dirty="0">
                <a:sym typeface="Symbol" pitchFamily="18" charset="2"/>
              </a:rPr>
              <a:t>转换为：</a:t>
            </a:r>
            <a:endParaRPr lang="en-US" altLang="zh-CN" dirty="0">
              <a:sym typeface="Symbol" pitchFamily="18" charset="2"/>
            </a:endParaRPr>
          </a:p>
          <a:p>
            <a:pPr lvl="1">
              <a:buNone/>
            </a:pPr>
            <a:r>
              <a:rPr lang="en-US" altLang="zh-CN" dirty="0">
                <a:sym typeface="Symbol" pitchFamily="18" charset="2"/>
              </a:rPr>
              <a:t>E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>
                <a:sym typeface="Symbol" pitchFamily="18" charset="2"/>
              </a:rPr>
              <a:t>TR</a:t>
            </a:r>
          </a:p>
          <a:p>
            <a:pPr lvl="1">
              <a:buNone/>
            </a:pPr>
            <a:r>
              <a:rPr lang="en-US" altLang="zh-CN" dirty="0">
                <a:sym typeface="Symbol" pitchFamily="18" charset="2"/>
              </a:rPr>
              <a:t>R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>
                <a:sym typeface="Symbol" pitchFamily="18" charset="2"/>
              </a:rPr>
              <a:t>+T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M</a:t>
            </a:r>
            <a:r>
              <a:rPr lang="en-US" altLang="zh-CN" dirty="0">
                <a:sym typeface="Symbol" pitchFamily="18" charset="2"/>
              </a:rPr>
              <a:t>R|-</a:t>
            </a:r>
            <a:r>
              <a:rPr lang="en-US" altLang="zh-CN" dirty="0" err="1">
                <a:sym typeface="Symbol" pitchFamily="18" charset="2"/>
              </a:rPr>
              <a:t>T</a:t>
            </a:r>
            <a:r>
              <a:rPr lang="en-US" altLang="zh-CN" dirty="0" err="1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n-US" altLang="zh-CN" dirty="0" err="1">
                <a:sym typeface="Symbol" pitchFamily="18" charset="2"/>
              </a:rPr>
              <a:t>R|ε</a:t>
            </a:r>
            <a:endParaRPr lang="en-US" altLang="zh-CN" dirty="0">
              <a:sym typeface="Symbol" pitchFamily="18" charset="2"/>
            </a:endParaRPr>
          </a:p>
          <a:p>
            <a:pPr lvl="1">
              <a:buNone/>
            </a:pPr>
            <a:r>
              <a:rPr lang="en-US" altLang="zh-CN" dirty="0">
                <a:sym typeface="Symbol" pitchFamily="18" charset="2"/>
              </a:rPr>
              <a:t>T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>
                <a:sym typeface="Symbol" pitchFamily="18" charset="2"/>
              </a:rPr>
              <a:t>num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{print(num.val)}</a:t>
            </a:r>
          </a:p>
          <a:p>
            <a:pPr lvl="1">
              <a:buNone/>
            </a:pPr>
            <a:r>
              <a:rPr lang="en-US" altLang="zh-CN" dirty="0"/>
              <a:t>M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>
                <a:sym typeface="Symbol" pitchFamily="18" charset="2"/>
              </a:rPr>
              <a:t>ε 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{print(‘+’)}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dirty="0"/>
              <a:t>N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>
                <a:sym typeface="Symbol" pitchFamily="18" charset="2"/>
              </a:rPr>
              <a:t>ε 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{print(‘-’)}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12480" y="6355080"/>
            <a:ext cx="438150" cy="366395"/>
          </a:xfrm>
        </p:spPr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5695829" y="3528348"/>
            <a:ext cx="2293690" cy="2203459"/>
            <a:chOff x="5953004" y="3518823"/>
            <a:chExt cx="2293690" cy="220345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615816" y="3518823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6134100" y="3787139"/>
              <a:ext cx="535118" cy="403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6877865" y="3787139"/>
              <a:ext cx="536400" cy="4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99956" y="4125520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7104878" y="4664529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T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7127921" y="5322172"/>
              <a:ext cx="31290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Times New Roman" pitchFamily="18" charset="0"/>
                  <a:ea typeface="宋体" pitchFamily="2" charset="-122"/>
                </a:rPr>
                <a:t>3</a:t>
              </a:r>
              <a:endParaRPr kumimoji="1" lang="en-US" altLang="zh-CN" sz="20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7277100" y="5028112"/>
              <a:ext cx="0" cy="334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7324725" y="4462056"/>
              <a:ext cx="117833" cy="252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6991350" y="4406264"/>
              <a:ext cx="369570" cy="289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953004" y="4125520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T</a:t>
              </a: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6115049" y="4513769"/>
              <a:ext cx="0" cy="315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5964081" y="4760248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en-US" altLang="zh-CN" sz="20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6699564" y="4602974"/>
              <a:ext cx="30489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800" dirty="0">
                  <a:latin typeface="Times New Roman" pitchFamily="18" charset="0"/>
                  <a:ea typeface="宋体" pitchFamily="2" charset="-122"/>
                </a:rPr>
                <a:t>+</a:t>
              </a:r>
              <a:endParaRPr kumimoji="1" lang="en-US" altLang="zh-CN" sz="28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7911794" y="5303122"/>
              <a:ext cx="29206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ε</a:t>
              </a:r>
              <a:endParaRPr kumimoji="1" lang="en-US" altLang="zh-CN" sz="20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8056532" y="5027776"/>
              <a:ext cx="6" cy="33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7890506" y="4664529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7601764" y="4382227"/>
              <a:ext cx="418285" cy="332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7481454" y="4664529"/>
              <a:ext cx="4122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Times New Roman" pitchFamily="18" charset="0"/>
                  <a:ea typeface="宋体" pitchFamily="2" charset="-122"/>
                </a:rPr>
                <a:t>M</a:t>
              </a:r>
              <a:endParaRPr kumimoji="1" lang="en-US" altLang="zh-CN" sz="2000" b="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>
              <a:off x="7556857" y="4452530"/>
              <a:ext cx="53617" cy="2718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5" name="Rectangle 22"/>
            <p:cNvSpPr>
              <a:spLocks noChangeArrowheads="1"/>
            </p:cNvSpPr>
            <p:nvPr/>
          </p:nvSpPr>
          <p:spPr bwMode="auto">
            <a:xfrm>
              <a:off x="7540319" y="5303122"/>
              <a:ext cx="29206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Times New Roman" pitchFamily="18" charset="0"/>
                  <a:ea typeface="宋体" pitchFamily="2" charset="-122"/>
                </a:rPr>
                <a:t>ε</a:t>
              </a:r>
              <a:endParaRPr kumimoji="1" lang="en-US" altLang="zh-CN" sz="2000" b="0" baseline="-25000" dirty="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7685057" y="5027776"/>
              <a:ext cx="6" cy="33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876925" y="4438650"/>
            <a:ext cx="857250" cy="962025"/>
            <a:chOff x="5876925" y="4438650"/>
            <a:chExt cx="857250" cy="962025"/>
          </a:xfrm>
        </p:grpSpPr>
        <p:sp>
          <p:nvSpPr>
            <p:cNvPr id="38" name="矩形 37"/>
            <p:cNvSpPr/>
            <p:nvPr/>
          </p:nvSpPr>
          <p:spPr>
            <a:xfrm>
              <a:off x="5876925" y="5124450"/>
              <a:ext cx="857250" cy="276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C02A9"/>
                  </a:solidFill>
                </a:rPr>
                <a:t>Print(2)</a:t>
              </a:r>
              <a:endParaRPr lang="zh-CN" altLang="en-US" dirty="0">
                <a:solidFill>
                  <a:srgbClr val="FC02A9"/>
                </a:solidFill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5943600" y="4438650"/>
              <a:ext cx="304800" cy="657225"/>
            </a:xfrm>
            <a:prstGeom prst="line">
              <a:avLst/>
            </a:prstGeom>
            <a:ln w="12700">
              <a:solidFill>
                <a:srgbClr val="FC0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6705600" y="5045589"/>
            <a:ext cx="857250" cy="1145661"/>
            <a:chOff x="6705600" y="5045589"/>
            <a:chExt cx="857250" cy="1145661"/>
          </a:xfrm>
        </p:grpSpPr>
        <p:sp>
          <p:nvSpPr>
            <p:cNvPr id="40" name="矩形 39"/>
            <p:cNvSpPr/>
            <p:nvPr/>
          </p:nvSpPr>
          <p:spPr>
            <a:xfrm>
              <a:off x="6705600" y="5915025"/>
              <a:ext cx="857250" cy="276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C02A9"/>
                  </a:solidFill>
                </a:rPr>
                <a:t>Print(3)</a:t>
              </a:r>
              <a:endParaRPr lang="zh-CN" altLang="en-US" dirty="0">
                <a:solidFill>
                  <a:srgbClr val="FC02A9"/>
                </a:solidFill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7066208" y="5045589"/>
              <a:ext cx="170088" cy="831683"/>
            </a:xfrm>
            <a:prstGeom prst="line">
              <a:avLst/>
            </a:prstGeom>
            <a:ln w="12700">
              <a:solidFill>
                <a:srgbClr val="FC0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7475783" y="5017014"/>
            <a:ext cx="1096717" cy="1174236"/>
            <a:chOff x="7475783" y="5017014"/>
            <a:chExt cx="1096717" cy="1174236"/>
          </a:xfrm>
        </p:grpSpPr>
        <p:sp>
          <p:nvSpPr>
            <p:cNvPr id="39" name="矩形 38"/>
            <p:cNvSpPr/>
            <p:nvPr/>
          </p:nvSpPr>
          <p:spPr>
            <a:xfrm>
              <a:off x="7553325" y="5915025"/>
              <a:ext cx="1019175" cy="276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C02A9"/>
                  </a:solidFill>
                </a:rPr>
                <a:t>Print(</a:t>
              </a:r>
              <a:r>
                <a:rPr lang="zh-CN" altLang="en-US" dirty="0">
                  <a:solidFill>
                    <a:srgbClr val="FC02A9"/>
                  </a:solidFill>
                </a:rPr>
                <a:t>‘</a:t>
              </a:r>
              <a:r>
                <a:rPr lang="en-US" altLang="zh-CN" dirty="0">
                  <a:solidFill>
                    <a:srgbClr val="FC02A9"/>
                  </a:solidFill>
                </a:rPr>
                <a:t>+</a:t>
              </a:r>
              <a:r>
                <a:rPr lang="zh-CN" altLang="en-US" dirty="0">
                  <a:solidFill>
                    <a:srgbClr val="FC02A9"/>
                  </a:solidFill>
                </a:rPr>
                <a:t>’</a:t>
              </a:r>
              <a:r>
                <a:rPr lang="en-US" altLang="zh-CN" dirty="0">
                  <a:solidFill>
                    <a:srgbClr val="FC02A9"/>
                  </a:solidFill>
                </a:rPr>
                <a:t>)</a:t>
              </a:r>
              <a:endParaRPr lang="zh-CN" altLang="en-US" dirty="0">
                <a:solidFill>
                  <a:srgbClr val="FC02A9"/>
                </a:solidFill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7475783" y="5017014"/>
              <a:ext cx="268042" cy="888486"/>
            </a:xfrm>
            <a:prstGeom prst="line">
              <a:avLst/>
            </a:prstGeom>
            <a:ln w="12700">
              <a:solidFill>
                <a:srgbClr val="FC02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内容占位符 2"/>
          <p:cNvSpPr txBox="1">
            <a:spLocks/>
          </p:cNvSpPr>
          <p:nvPr/>
        </p:nvSpPr>
        <p:spPr bwMode="auto">
          <a:xfrm>
            <a:off x="7134225" y="3348991"/>
            <a:ext cx="1680210" cy="4571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ctr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例句：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2+3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E1CE3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47038"/>
            <a:ext cx="7886700" cy="663574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493519"/>
            <a:ext cx="7376160" cy="4480561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CN" altLang="en-US" dirty="0"/>
              <a:t>前页两个翻译模式的文法</a:t>
            </a:r>
            <a:r>
              <a:rPr lang="zh-CN" altLang="en-US" dirty="0">
                <a:solidFill>
                  <a:srgbClr val="FF0000"/>
                </a:solidFill>
              </a:rPr>
              <a:t>接受相同的语言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CN" altLang="en-US" dirty="0"/>
              <a:t>画出它们带表示动作的附加结点的分析树，可看到动作的</a:t>
            </a:r>
            <a:r>
              <a:rPr lang="zh-CN" altLang="en-US" dirty="0">
                <a:solidFill>
                  <a:srgbClr val="FF0000"/>
                </a:solidFill>
              </a:rPr>
              <a:t>执行程序也是一样</a:t>
            </a:r>
            <a:r>
              <a:rPr lang="zh-CN" altLang="en-US" dirty="0"/>
              <a:t>的；</a:t>
            </a:r>
            <a:endParaRPr lang="en-US" altLang="zh-CN" dirty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CN" altLang="en-US" dirty="0"/>
              <a:t>转换后的翻译模式中，</a:t>
            </a:r>
            <a:r>
              <a:rPr lang="zh-CN" altLang="en-US" dirty="0">
                <a:solidFill>
                  <a:srgbClr val="C00000"/>
                </a:solidFill>
              </a:rPr>
              <a:t>动作都在产生式右端的末尾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CN" altLang="en-US" dirty="0"/>
              <a:t>因此，</a:t>
            </a:r>
            <a:r>
              <a:rPr lang="zh-CN" altLang="en-US" u="sng" dirty="0"/>
              <a:t>可以在</a:t>
            </a:r>
            <a:r>
              <a:rPr lang="zh-CN" altLang="en-US" u="sng" dirty="0">
                <a:solidFill>
                  <a:srgbClr val="FF0000"/>
                </a:solidFill>
              </a:rPr>
              <a:t>自下而上</a:t>
            </a:r>
            <a:r>
              <a:rPr lang="zh-CN" altLang="en-US" dirty="0"/>
              <a:t>分析过程中产生式右部被归约时执行相应的动作。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9560"/>
            <a:ext cx="7886700" cy="685800"/>
          </a:xfrm>
        </p:spPr>
        <p:txBody>
          <a:bodyPr/>
          <a:lstStyle/>
          <a:p>
            <a:r>
              <a:rPr lang="en-US" altLang="zh-CN" dirty="0"/>
              <a:t>6.5.2</a:t>
            </a:r>
            <a:r>
              <a:rPr lang="zh-CN" altLang="en-US" dirty="0"/>
              <a:t>、分析栈中的继承属性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795" y="1082040"/>
            <a:ext cx="7888605" cy="283463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自下而上分析器对产生式</a:t>
            </a:r>
            <a:r>
              <a:rPr lang="en-US" altLang="zh-CN" sz="2400" dirty="0"/>
              <a:t>A</a:t>
            </a:r>
            <a:r>
              <a:rPr lang="zh-CN" altLang="en-US" sz="2400" dirty="0">
                <a:latin typeface="Comic Sans MS" pitchFamily="66" charset="0"/>
              </a:rPr>
              <a:t>→</a:t>
            </a:r>
            <a:r>
              <a:rPr lang="en-US" altLang="zh-CN" sz="2400" dirty="0"/>
              <a:t>XY</a:t>
            </a:r>
            <a:r>
              <a:rPr lang="zh-CN" altLang="en-US" sz="2400" dirty="0">
                <a:latin typeface="Comic Sans MS" pitchFamily="66" charset="0"/>
              </a:rPr>
              <a:t>→</a:t>
            </a:r>
            <a:r>
              <a:rPr lang="en-US" altLang="zh-CN" sz="2400" dirty="0"/>
              <a:t>XWZ</a:t>
            </a:r>
            <a:r>
              <a:rPr lang="zh-CN" altLang="en-US" sz="2400" dirty="0"/>
              <a:t>的右部是</a:t>
            </a:r>
            <a:r>
              <a:rPr lang="zh-CN" altLang="en-US" sz="2400"/>
              <a:t>通过把</a:t>
            </a:r>
            <a:r>
              <a:rPr lang="en-US" altLang="zh-CN" sz="2400"/>
              <a:t>W</a:t>
            </a:r>
            <a:r>
              <a:rPr lang="zh-CN" altLang="en-US" sz="2400"/>
              <a:t>和</a:t>
            </a:r>
            <a:r>
              <a:rPr lang="en-US" altLang="zh-CN" sz="2400" dirty="0"/>
              <a:t>Z</a:t>
            </a:r>
            <a:r>
              <a:rPr lang="zh-CN" altLang="en-US" sz="2400"/>
              <a:t>从</a:t>
            </a:r>
            <a:r>
              <a:rPr lang="zh-CN" altLang="en-US" sz="2400" dirty="0"/>
              <a:t>分析栈中</a:t>
            </a:r>
            <a:r>
              <a:rPr lang="zh-CN" altLang="en-US" sz="2400"/>
              <a:t>移出并用</a:t>
            </a:r>
            <a:r>
              <a:rPr lang="en-US" altLang="zh-CN" sz="2400"/>
              <a:t>Y</a:t>
            </a:r>
            <a:r>
              <a:rPr lang="zh-CN" altLang="en-US" sz="2400"/>
              <a:t>代替、</a:t>
            </a:r>
            <a:r>
              <a:rPr lang="en-US" altLang="zh-CN" sz="2400"/>
              <a:t>XY</a:t>
            </a:r>
            <a:r>
              <a:rPr lang="zh-CN" altLang="en-US" sz="2400"/>
              <a:t>用</a:t>
            </a:r>
            <a:r>
              <a:rPr lang="en-US" altLang="zh-CN" sz="2400" dirty="0"/>
              <a:t>A</a:t>
            </a:r>
            <a:r>
              <a:rPr lang="zh-CN" altLang="en-US" sz="2400"/>
              <a:t>替代</a:t>
            </a:r>
            <a:r>
              <a:rPr lang="zh-CN" altLang="en-US" sz="2400" dirty="0"/>
              <a:t>（归约）；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若用</a:t>
            </a:r>
            <a:r>
              <a:rPr lang="zh-CN" altLang="en-US" sz="2400" dirty="0">
                <a:solidFill>
                  <a:srgbClr val="FF0000"/>
                </a:solidFill>
              </a:rPr>
              <a:t>自上而下</a:t>
            </a:r>
            <a:r>
              <a:rPr lang="zh-CN" altLang="en-US" sz="2400" dirty="0"/>
              <a:t>处理</a:t>
            </a:r>
            <a:r>
              <a:rPr lang="en-US" altLang="zh-CN" sz="2400" dirty="0"/>
              <a:t>A</a:t>
            </a:r>
            <a:r>
              <a:rPr lang="zh-CN" altLang="en-US" sz="2400" dirty="0">
                <a:latin typeface="Comic Sans MS" pitchFamily="66" charset="0"/>
              </a:rPr>
              <a:t>→</a:t>
            </a:r>
            <a:r>
              <a:rPr lang="en-US" altLang="zh-CN" sz="2400" dirty="0"/>
              <a:t>XY</a:t>
            </a:r>
            <a:r>
              <a:rPr lang="zh-CN" altLang="en-US" sz="2400" dirty="0"/>
              <a:t>，设</a:t>
            </a:r>
            <a:r>
              <a:rPr lang="en-US" altLang="zh-CN" sz="2400" dirty="0"/>
              <a:t>X</a:t>
            </a:r>
            <a:r>
              <a:rPr lang="zh-CN" altLang="en-US" sz="2400" dirty="0"/>
              <a:t>有属性</a:t>
            </a:r>
            <a:r>
              <a:rPr lang="en-US" altLang="zh-CN" sz="2400" dirty="0"/>
              <a:t>X.s</a:t>
            </a:r>
            <a:r>
              <a:rPr lang="zh-CN" altLang="en-US" sz="2400" dirty="0"/>
              <a:t>，此属性可传给</a:t>
            </a:r>
            <a:r>
              <a:rPr lang="en-US" altLang="zh-CN" sz="2400" dirty="0" err="1"/>
              <a:t>Y.i</a:t>
            </a:r>
            <a:r>
              <a:rPr lang="zh-CN" altLang="en-US" sz="2400" dirty="0"/>
              <a:t>，显然，</a:t>
            </a:r>
            <a:r>
              <a:rPr lang="en-US" altLang="zh-CN" sz="2400" dirty="0" err="1">
                <a:solidFill>
                  <a:srgbClr val="FF0000"/>
                </a:solidFill>
              </a:rPr>
              <a:t>Y.i</a:t>
            </a:r>
            <a:r>
              <a:rPr lang="zh-CN" altLang="en-US" sz="2400" dirty="0">
                <a:solidFill>
                  <a:srgbClr val="FF0000"/>
                </a:solidFill>
              </a:rPr>
              <a:t>是继承属性</a:t>
            </a:r>
            <a:r>
              <a:rPr lang="en-US" altLang="zh-CN" sz="2400" dirty="0"/>
              <a:t>;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若用</a:t>
            </a:r>
            <a:r>
              <a:rPr lang="zh-CN" altLang="en-US" sz="2400" dirty="0">
                <a:solidFill>
                  <a:srgbClr val="FF0000"/>
                </a:solidFill>
              </a:rPr>
              <a:t>自下而上</a:t>
            </a:r>
            <a:r>
              <a:rPr lang="zh-CN" altLang="en-US" sz="2400" dirty="0"/>
              <a:t>分析来处理</a:t>
            </a:r>
            <a:r>
              <a:rPr lang="en-US" altLang="zh-CN" sz="2400" dirty="0"/>
              <a:t>A</a:t>
            </a:r>
            <a:r>
              <a:rPr lang="zh-CN" altLang="en-US" sz="2400" dirty="0">
                <a:latin typeface="Comic Sans MS" pitchFamily="66" charset="0"/>
              </a:rPr>
              <a:t>→</a:t>
            </a:r>
            <a:r>
              <a:rPr lang="en-US" altLang="zh-CN" sz="2400" dirty="0"/>
              <a:t>XY</a:t>
            </a:r>
            <a:r>
              <a:rPr lang="zh-CN" altLang="en-US" sz="2400" dirty="0"/>
              <a:t>，如果</a:t>
            </a:r>
            <a:r>
              <a:rPr lang="en-US" altLang="zh-CN" sz="2400" dirty="0" err="1">
                <a:solidFill>
                  <a:srgbClr val="FF0000"/>
                </a:solidFill>
              </a:rPr>
              <a:t>Y.i</a:t>
            </a:r>
            <a:r>
              <a:rPr lang="zh-CN" altLang="en-US" sz="2400" dirty="0"/>
              <a:t>也能得到</a:t>
            </a:r>
            <a:r>
              <a:rPr lang="en-US" altLang="zh-CN" sz="2400" dirty="0"/>
              <a:t>X.s</a:t>
            </a:r>
            <a:r>
              <a:rPr lang="zh-CN" altLang="en-US" sz="2400" dirty="0"/>
              <a:t>的值，则这就在自下而上分析中计算出了继承属性。</a:t>
            </a:r>
            <a:endParaRPr lang="en-US" altLang="zh-CN" sz="24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463040" y="4160520"/>
            <a:ext cx="1645920" cy="1112520"/>
            <a:chOff x="1463040" y="4587240"/>
            <a:chExt cx="1645920" cy="1112520"/>
          </a:xfrm>
        </p:grpSpPr>
        <p:sp>
          <p:nvSpPr>
            <p:cNvPr id="5" name="矩形 4"/>
            <p:cNvSpPr/>
            <p:nvPr/>
          </p:nvSpPr>
          <p:spPr>
            <a:xfrm>
              <a:off x="2042160" y="4587240"/>
              <a:ext cx="51816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5F014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4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590800" y="5288280"/>
              <a:ext cx="51816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5F0140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endParaRPr lang="zh-CN" altLang="en-US" sz="24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63040" y="5288280"/>
              <a:ext cx="51816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5F0140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endParaRPr lang="zh-CN" altLang="en-US" sz="24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1770970" y="4953457"/>
              <a:ext cx="396000" cy="3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2700000">
              <a:off x="2333824" y="5144376"/>
              <a:ext cx="54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弧形 15"/>
          <p:cNvSpPr/>
          <p:nvPr/>
        </p:nvSpPr>
        <p:spPr>
          <a:xfrm>
            <a:off x="1783080" y="4846320"/>
            <a:ext cx="1036320" cy="533400"/>
          </a:xfrm>
          <a:prstGeom prst="arc">
            <a:avLst>
              <a:gd name="adj1" fmla="val 11545194"/>
              <a:gd name="adj2" fmla="val 20493903"/>
            </a:avLst>
          </a:prstGeom>
          <a:ln w="12700">
            <a:solidFill>
              <a:srgbClr val="FC02A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520440" y="4236720"/>
            <a:ext cx="2712720" cy="198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638" indent="-273050">
              <a:lnSpc>
                <a:spcPct val="110000"/>
              </a:lnSpc>
              <a:spcAft>
                <a:spcPts val="600"/>
              </a:spcAft>
              <a:buSzPct val="65000"/>
              <a:buFont typeface="Wingdings" pitchFamily="2" charset="2"/>
              <a:buChar char="l"/>
            </a:pP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LR</a:t>
            </a: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分析时，</a:t>
            </a: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WZ</a:t>
            </a: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被归约为</a:t>
            </a: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Y</a:t>
            </a: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就在后面，</a:t>
            </a:r>
            <a:r>
              <a:rPr lang="zh-CN" altLang="en-US" sz="2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位置是已知的</a:t>
            </a: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2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274638" indent="-273050">
              <a:lnSpc>
                <a:spcPct val="110000"/>
              </a:lnSpc>
              <a:spcAft>
                <a:spcPts val="600"/>
              </a:spcAft>
              <a:buSzPct val="65000"/>
              <a:buFont typeface="Wingdings" pitchFamily="2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此时显然是可以把</a:t>
            </a:r>
            <a:r>
              <a:rPr lang="en-US" altLang="zh-CN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X.s</a:t>
            </a: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传递给</a:t>
            </a:r>
            <a:r>
              <a:rPr lang="en-US" altLang="zh-CN" sz="22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Y.i</a:t>
            </a:r>
            <a:r>
              <a:rPr lang="zh-CN" altLang="en-US" sz="2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的。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71500" y="4145280"/>
          <a:ext cx="548640" cy="153162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71500" y="4145280"/>
          <a:ext cx="548640" cy="153162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7292340" y="4084320"/>
          <a:ext cx="548640" cy="153162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Z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W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7292340" y="4084320"/>
          <a:ext cx="548640" cy="153162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571500" y="4145280"/>
          <a:ext cx="548640" cy="1531620"/>
        </p:xfrm>
        <a:graphic>
          <a:graphicData uri="http://schemas.openxmlformats.org/drawingml/2006/table">
            <a:tbl>
              <a:tblPr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6360" y="5806440"/>
          <a:ext cx="1782000" cy="457200"/>
        </p:xfrm>
        <a:graphic>
          <a:graphicData uri="http://schemas.openxmlformats.org/drawingml/2006/table">
            <a:tbl>
              <a:tblPr/>
              <a:tblGrid>
                <a:gridCol w="17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1158240" y="6339840"/>
            <a:ext cx="216408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rPr>
              <a:t>“</a:t>
            </a:r>
            <a:r>
              <a:rPr lang="en-US" altLang="zh-CN" sz="24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4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rPr>
              <a:t>休息室”</a:t>
            </a: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6659880" y="5699760"/>
          <a:ext cx="1783080" cy="457200"/>
        </p:xfrm>
        <a:graphic>
          <a:graphicData uri="http://schemas.openxmlformats.org/drawingml/2006/table">
            <a:tbl>
              <a:tblPr/>
              <a:tblGrid>
                <a:gridCol w="178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sz="2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WZ</a:t>
                      </a:r>
                      <a:endParaRPr lang="zh-CN" altLang="en-US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6629400" y="6233160"/>
            <a:ext cx="181356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rPr>
              <a:t>“</a:t>
            </a:r>
            <a:r>
              <a:rPr lang="en-US" altLang="zh-CN" sz="24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rPr>
              <a:t>Y</a:t>
            </a:r>
            <a:r>
              <a:rPr lang="zh-CN" altLang="en-US" sz="24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rPr>
              <a:t>休息室”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2118360" y="5166360"/>
            <a:ext cx="1478280" cy="548640"/>
            <a:chOff x="2026920" y="4221480"/>
            <a:chExt cx="1478280" cy="548640"/>
          </a:xfrm>
        </p:grpSpPr>
        <p:sp>
          <p:nvSpPr>
            <p:cNvPr id="27" name="矩形 26"/>
            <p:cNvSpPr/>
            <p:nvPr/>
          </p:nvSpPr>
          <p:spPr>
            <a:xfrm>
              <a:off x="2987040" y="4358640"/>
              <a:ext cx="51816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5F0140"/>
                  </a:solidFill>
                  <a:latin typeface="楷体" pitchFamily="49" charset="-122"/>
                  <a:ea typeface="楷体" pitchFamily="49" charset="-122"/>
                </a:rPr>
                <a:t>Z</a:t>
              </a:r>
              <a:endParaRPr lang="zh-CN" altLang="en-US" sz="24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865120" y="4221480"/>
              <a:ext cx="301392" cy="2209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2026920" y="4358640"/>
              <a:ext cx="518160" cy="411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5F0140"/>
                  </a:solidFill>
                  <a:latin typeface="楷体" pitchFamily="49" charset="-122"/>
                  <a:ea typeface="楷体" pitchFamily="49" charset="-122"/>
                </a:rPr>
                <a:t>W</a:t>
              </a:r>
              <a:endParaRPr lang="zh-CN" altLang="en-US" sz="24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flipH="1">
              <a:off x="2331720" y="4221480"/>
              <a:ext cx="302400" cy="219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任意多边形 36"/>
          <p:cNvSpPr/>
          <p:nvPr/>
        </p:nvSpPr>
        <p:spPr>
          <a:xfrm>
            <a:off x="853440" y="3924300"/>
            <a:ext cx="640080" cy="2004060"/>
          </a:xfrm>
          <a:custGeom>
            <a:avLst/>
            <a:gdLst>
              <a:gd name="connsiteX0" fmla="*/ 640080 w 640080"/>
              <a:gd name="connsiteY0" fmla="*/ 2004060 h 2004060"/>
              <a:gd name="connsiteX1" fmla="*/ 320040 w 640080"/>
              <a:gd name="connsiteY1" fmla="*/ 99060 h 2004060"/>
              <a:gd name="connsiteX2" fmla="*/ 0 w 640080"/>
              <a:gd name="connsiteY2" fmla="*/ 1409700 h 200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080" h="2004060">
                <a:moveTo>
                  <a:pt x="640080" y="2004060"/>
                </a:moveTo>
                <a:cubicBezTo>
                  <a:pt x="533400" y="1101090"/>
                  <a:pt x="426720" y="198120"/>
                  <a:pt x="320040" y="99060"/>
                </a:cubicBezTo>
                <a:cubicBezTo>
                  <a:pt x="213360" y="0"/>
                  <a:pt x="106680" y="704850"/>
                  <a:pt x="0" y="1409700"/>
                </a:cubicBezTo>
              </a:path>
            </a:pathLst>
          </a:custGeom>
          <a:ln w="12700">
            <a:solidFill>
              <a:srgbClr val="FC02A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6827520" y="3779520"/>
            <a:ext cx="746760" cy="2026920"/>
          </a:xfrm>
          <a:custGeom>
            <a:avLst/>
            <a:gdLst>
              <a:gd name="connsiteX0" fmla="*/ 746760 w 746760"/>
              <a:gd name="connsiteY0" fmla="*/ 1386840 h 2026920"/>
              <a:gd name="connsiteX1" fmla="*/ 502920 w 746760"/>
              <a:gd name="connsiteY1" fmla="*/ 106680 h 2026920"/>
              <a:gd name="connsiteX2" fmla="*/ 0 w 746760"/>
              <a:gd name="connsiteY2" fmla="*/ 2026920 h 202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760" h="2026920">
                <a:moveTo>
                  <a:pt x="746760" y="1386840"/>
                </a:moveTo>
                <a:cubicBezTo>
                  <a:pt x="687070" y="693420"/>
                  <a:pt x="627380" y="0"/>
                  <a:pt x="502920" y="106680"/>
                </a:cubicBezTo>
                <a:cubicBezTo>
                  <a:pt x="378460" y="213360"/>
                  <a:pt x="189230" y="1120140"/>
                  <a:pt x="0" y="2026920"/>
                </a:cubicBezTo>
              </a:path>
            </a:pathLst>
          </a:custGeom>
          <a:ln w="12700">
            <a:solidFill>
              <a:srgbClr val="FC02A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4" grpId="0"/>
      <p:bldP spid="26" grpId="0"/>
      <p:bldP spid="37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61929"/>
            <a:ext cx="7886700" cy="970189"/>
          </a:xfrm>
        </p:spPr>
        <p:txBody>
          <a:bodyPr/>
          <a:lstStyle/>
          <a:p>
            <a:r>
              <a:rPr lang="en-US" altLang="zh-CN" dirty="0"/>
              <a:t>L-</a:t>
            </a:r>
            <a:r>
              <a:rPr lang="zh-CN" altLang="en-US" dirty="0"/>
              <a:t>属性文法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声明语句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903" y="1277257"/>
            <a:ext cx="7518400" cy="114662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一个结点的继承属性值是由此结点的</a:t>
            </a:r>
            <a:r>
              <a:rPr lang="zh-CN" altLang="en-US" u="sng" dirty="0"/>
              <a:t>父结点和</a:t>
            </a:r>
            <a:r>
              <a:rPr lang="en-US" altLang="zh-CN" u="sng" dirty="0"/>
              <a:t>/</a:t>
            </a:r>
            <a:r>
              <a:rPr lang="zh-CN" altLang="en-US" u="sng" dirty="0"/>
              <a:t>或兄弟结点</a:t>
            </a:r>
            <a:r>
              <a:rPr lang="zh-CN" altLang="en-US" dirty="0"/>
              <a:t>的某些属性来决定的。</a:t>
            </a: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749503"/>
              </p:ext>
            </p:extLst>
          </p:nvPr>
        </p:nvGraphicFramePr>
        <p:xfrm>
          <a:off x="1708878" y="2712270"/>
          <a:ext cx="5936106" cy="3108960"/>
        </p:xfrm>
        <a:graphic>
          <a:graphicData uri="http://schemas.openxmlformats.org/drawingml/2006/table">
            <a:tbl>
              <a:tblPr/>
              <a:tblGrid>
                <a:gridCol w="2053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2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8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0" dirty="0">
                          <a:latin typeface="楷体" pitchFamily="49" charset="-122"/>
                          <a:ea typeface="楷体" pitchFamily="49" charset="-122"/>
                        </a:rPr>
                        <a:t>生产式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0" dirty="0">
                          <a:latin typeface="楷体" pitchFamily="49" charset="-122"/>
                          <a:ea typeface="楷体" pitchFamily="49" charset="-122"/>
                        </a:rPr>
                        <a:t>语义规则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r>
                        <a:rPr lang="zh-CN" altLang="en-US" sz="240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2400" b="0">
                          <a:latin typeface="楷体" pitchFamily="49" charset="-122"/>
                          <a:ea typeface="楷体" pitchFamily="49" charset="-122"/>
                        </a:rPr>
                        <a:t>TL</a:t>
                      </a:r>
                      <a:endParaRPr kumimoji="1" lang="en-US" altLang="zh-CN" sz="24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dirty="0" err="1">
                          <a:latin typeface="楷体" pitchFamily="49" charset="-122"/>
                          <a:ea typeface="楷体" pitchFamily="49" charset="-122"/>
                        </a:rPr>
                        <a:t>L.in</a:t>
                      </a:r>
                      <a:r>
                        <a:rPr kumimoji="1" lang="en-US" altLang="zh-CN" sz="2400" b="0" dirty="0">
                          <a:latin typeface="楷体" pitchFamily="49" charset="-122"/>
                          <a:ea typeface="楷体" pitchFamily="49" charset="-122"/>
                        </a:rPr>
                        <a:t>:=</a:t>
                      </a:r>
                      <a:r>
                        <a:rPr kumimoji="1" lang="en-US" altLang="zh-CN" sz="2400" b="0" dirty="0" err="1">
                          <a:latin typeface="楷体" pitchFamily="49" charset="-122"/>
                          <a:ea typeface="楷体" pitchFamily="49" charset="-122"/>
                        </a:rPr>
                        <a:t>T.type</a:t>
                      </a:r>
                      <a:endParaRPr kumimoji="1" lang="en-US" altLang="zh-CN" sz="24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zh-CN" altLang="en-US" sz="240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2400" b="0">
                          <a:latin typeface="楷体" pitchFamily="49" charset="-122"/>
                          <a:ea typeface="楷体" pitchFamily="49" charset="-122"/>
                        </a:rPr>
                        <a:t>int</a:t>
                      </a:r>
                      <a:endParaRPr kumimoji="1" lang="en-US" altLang="zh-CN" sz="24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dirty="0" err="1">
                          <a:latin typeface="楷体" pitchFamily="49" charset="-122"/>
                          <a:ea typeface="楷体" pitchFamily="49" charset="-122"/>
                        </a:rPr>
                        <a:t>T.type</a:t>
                      </a:r>
                      <a:r>
                        <a:rPr kumimoji="1" lang="en-US" altLang="zh-CN" sz="2400" b="0" dirty="0">
                          <a:latin typeface="楷体" pitchFamily="49" charset="-122"/>
                          <a:ea typeface="楷体" pitchFamily="49" charset="-122"/>
                        </a:rPr>
                        <a:t>=integer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zh-CN" altLang="en-US" sz="240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2400" b="0">
                          <a:latin typeface="楷体" pitchFamily="49" charset="-122"/>
                          <a:ea typeface="楷体" pitchFamily="49" charset="-122"/>
                        </a:rPr>
                        <a:t>real</a:t>
                      </a:r>
                      <a:endParaRPr kumimoji="1" lang="en-US" altLang="zh-CN" sz="24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dirty="0" err="1">
                          <a:latin typeface="楷体" pitchFamily="49" charset="-122"/>
                          <a:ea typeface="楷体" pitchFamily="49" charset="-122"/>
                        </a:rPr>
                        <a:t>T.type</a:t>
                      </a:r>
                      <a:r>
                        <a:rPr kumimoji="1" lang="en-US" altLang="zh-CN" sz="2400" b="0" dirty="0">
                          <a:latin typeface="楷体" pitchFamily="49" charset="-122"/>
                          <a:ea typeface="楷体" pitchFamily="49" charset="-122"/>
                        </a:rPr>
                        <a:t>:=real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sz="240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2400" b="0"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kumimoji="1" lang="en-US" altLang="zh-CN" sz="2400" b="0" baseline="-2500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kumimoji="1" lang="en-US" altLang="zh-CN" sz="2400" b="0" dirty="0">
                          <a:latin typeface="楷体" pitchFamily="49" charset="-122"/>
                          <a:ea typeface="楷体" pitchFamily="49" charset="-122"/>
                        </a:rPr>
                        <a:t>,id</a:t>
                      </a:r>
                    </a:p>
                    <a:p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dirty="0"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kumimoji="1" lang="en-US" altLang="zh-CN" sz="2400" b="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kumimoji="1" lang="en-US" altLang="zh-CN" sz="2400" b="0" dirty="0">
                          <a:latin typeface="楷体" pitchFamily="49" charset="-122"/>
                          <a:ea typeface="楷体" pitchFamily="49" charset="-122"/>
                        </a:rPr>
                        <a:t>.in:=</a:t>
                      </a:r>
                      <a:r>
                        <a:rPr kumimoji="1" lang="en-US" altLang="zh-CN" sz="2400" b="0" dirty="0" err="1">
                          <a:latin typeface="楷体" pitchFamily="49" charset="-122"/>
                          <a:ea typeface="楷体" pitchFamily="49" charset="-122"/>
                        </a:rPr>
                        <a:t>L.in</a:t>
                      </a:r>
                      <a:endParaRPr kumimoji="1" lang="en-US" altLang="zh-CN" sz="2400" b="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dirty="0" err="1">
                          <a:latin typeface="楷体" pitchFamily="49" charset="-122"/>
                          <a:ea typeface="楷体" pitchFamily="49" charset="-122"/>
                        </a:rPr>
                        <a:t>addtype</a:t>
                      </a:r>
                      <a:r>
                        <a:rPr kumimoji="1" lang="en-US" altLang="zh-CN" sz="2400" b="0" dirty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kumimoji="1" lang="en-US" altLang="zh-CN" sz="2400" b="0" dirty="0" err="1">
                          <a:latin typeface="楷体" pitchFamily="49" charset="-122"/>
                          <a:ea typeface="楷体" pitchFamily="49" charset="-122"/>
                        </a:rPr>
                        <a:t>id.entry</a:t>
                      </a:r>
                      <a:r>
                        <a:rPr kumimoji="1" lang="en-US" altLang="zh-CN" sz="2400" b="0" dirty="0">
                          <a:latin typeface="楷体" pitchFamily="49" charset="-122"/>
                          <a:ea typeface="楷体" pitchFamily="49" charset="-122"/>
                        </a:rPr>
                        <a:t>, </a:t>
                      </a:r>
                      <a:r>
                        <a:rPr kumimoji="1" lang="en-US" altLang="zh-CN" sz="2400" b="0" dirty="0" err="1">
                          <a:latin typeface="楷体" pitchFamily="49" charset="-122"/>
                          <a:ea typeface="楷体" pitchFamily="49" charset="-122"/>
                        </a:rPr>
                        <a:t>L.in</a:t>
                      </a:r>
                      <a:r>
                        <a:rPr kumimoji="1" lang="en-US" altLang="zh-CN" sz="2400" b="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sz="240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2400" b="0"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endParaRPr kumimoji="1" lang="en-US" altLang="zh-CN" sz="24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dirty="0" err="1">
                          <a:latin typeface="楷体" pitchFamily="49" charset="-122"/>
                          <a:ea typeface="楷体" pitchFamily="49" charset="-122"/>
                        </a:rPr>
                        <a:t>addtype</a:t>
                      </a:r>
                      <a:r>
                        <a:rPr kumimoji="1" lang="en-US" altLang="zh-CN" sz="2400" b="0" dirty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kumimoji="1" lang="en-US" altLang="zh-CN" sz="2400" b="0" dirty="0" err="1">
                          <a:latin typeface="楷体" pitchFamily="49" charset="-122"/>
                          <a:ea typeface="楷体" pitchFamily="49" charset="-122"/>
                        </a:rPr>
                        <a:t>id.entry</a:t>
                      </a:r>
                      <a:r>
                        <a:rPr kumimoji="1" lang="en-US" altLang="zh-CN" sz="2400" b="0" dirty="0">
                          <a:latin typeface="楷体" pitchFamily="49" charset="-122"/>
                          <a:ea typeface="楷体" pitchFamily="49" charset="-122"/>
                        </a:rPr>
                        <a:t>, </a:t>
                      </a:r>
                      <a:r>
                        <a:rPr kumimoji="1" lang="en-US" altLang="zh-CN" sz="2400" b="0" dirty="0" err="1">
                          <a:latin typeface="楷体" pitchFamily="49" charset="-122"/>
                          <a:ea typeface="楷体" pitchFamily="49" charset="-122"/>
                        </a:rPr>
                        <a:t>L.in</a:t>
                      </a:r>
                      <a:r>
                        <a:rPr kumimoji="1" lang="en-US" altLang="zh-CN" sz="2400" b="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49014"/>
            <a:ext cx="7886700" cy="926646"/>
          </a:xfrm>
        </p:spPr>
        <p:txBody>
          <a:bodyPr/>
          <a:lstStyle/>
          <a:p>
            <a:r>
              <a:rPr lang="zh-CN" altLang="en-US" dirty="0"/>
              <a:t>复写规则</a:t>
            </a:r>
            <a:r>
              <a:rPr lang="en-US" altLang="zh-CN" dirty="0"/>
              <a:t>-</a:t>
            </a:r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143" y="1320805"/>
            <a:ext cx="7997373" cy="325119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设文法的翻译模式为：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altLang="zh-CN" dirty="0"/>
              <a:t>D</a:t>
            </a:r>
            <a:r>
              <a:rPr lang="zh-CN" altLang="en-US" dirty="0">
                <a:latin typeface="+mj-ea"/>
                <a:ea typeface="+mj-ea"/>
              </a:rPr>
              <a:t>→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en-US" altLang="zh-CN" dirty="0"/>
              <a:t>{</a:t>
            </a:r>
            <a:r>
              <a:rPr lang="en-US" altLang="zh-CN" dirty="0" err="1"/>
              <a:t>L.in</a:t>
            </a:r>
            <a:r>
              <a:rPr lang="en-US" altLang="zh-CN" dirty="0"/>
              <a:t>:=</a:t>
            </a:r>
            <a:r>
              <a:rPr lang="en-US" altLang="zh-CN" dirty="0" err="1"/>
              <a:t>T.type</a:t>
            </a:r>
            <a:r>
              <a:rPr lang="en-US" altLang="zh-CN" dirty="0"/>
              <a:t>}</a:t>
            </a:r>
            <a:r>
              <a:rPr lang="en-US" altLang="zh-CN" dirty="0">
                <a:solidFill>
                  <a:srgbClr val="C00000"/>
                </a:solidFill>
              </a:rPr>
              <a:t>L</a:t>
            </a:r>
          </a:p>
          <a:p>
            <a:pPr lvl="1">
              <a:lnSpc>
                <a:spcPct val="110000"/>
              </a:lnSpc>
              <a:spcAft>
                <a:spcPts val="200"/>
              </a:spcAft>
              <a:buNone/>
            </a:pPr>
            <a:r>
              <a:rPr lang="en-US" altLang="zh-CN" dirty="0" err="1"/>
              <a:t>T</a:t>
            </a:r>
            <a:r>
              <a:rPr lang="en-US" altLang="zh-CN" dirty="0" err="1">
                <a:latin typeface="+mj-ea"/>
                <a:ea typeface="+mj-ea"/>
              </a:rPr>
              <a:t>→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{</a:t>
            </a:r>
            <a:r>
              <a:rPr lang="en-US" altLang="zh-CN" dirty="0" err="1"/>
              <a:t>T.type</a:t>
            </a:r>
            <a:r>
              <a:rPr lang="en-US" altLang="zh-CN" dirty="0"/>
              <a:t>:=</a:t>
            </a:r>
            <a:r>
              <a:rPr lang="en-US" altLang="zh-CN" dirty="0" err="1"/>
              <a:t>int</a:t>
            </a:r>
            <a:r>
              <a:rPr lang="en-US" altLang="zh-CN" dirty="0"/>
              <a:t>}</a:t>
            </a:r>
          </a:p>
          <a:p>
            <a:pPr lvl="1">
              <a:lnSpc>
                <a:spcPct val="110000"/>
              </a:lnSpc>
              <a:spcAft>
                <a:spcPts val="200"/>
              </a:spcAft>
              <a:buNone/>
            </a:pPr>
            <a:r>
              <a:rPr lang="en-US" altLang="zh-CN" dirty="0" err="1"/>
              <a:t>T</a:t>
            </a:r>
            <a:r>
              <a:rPr lang="en-US" altLang="zh-CN" dirty="0" err="1">
                <a:latin typeface="+mj-ea"/>
                <a:ea typeface="+mj-ea"/>
              </a:rPr>
              <a:t>→</a:t>
            </a:r>
            <a:r>
              <a:rPr lang="en-US" altLang="zh-CN" dirty="0" err="1">
                <a:solidFill>
                  <a:srgbClr val="C00000"/>
                </a:solidFill>
              </a:rPr>
              <a:t>real</a:t>
            </a:r>
            <a:r>
              <a:rPr lang="en-US" altLang="zh-CN" dirty="0"/>
              <a:t>{</a:t>
            </a:r>
            <a:r>
              <a:rPr lang="en-US" altLang="zh-CN" dirty="0" err="1"/>
              <a:t>T.type</a:t>
            </a:r>
            <a:r>
              <a:rPr lang="en-US" altLang="zh-CN" dirty="0"/>
              <a:t>:=real}</a:t>
            </a:r>
          </a:p>
          <a:p>
            <a:pPr lvl="1">
              <a:lnSpc>
                <a:spcPct val="110000"/>
              </a:lnSpc>
              <a:spcAft>
                <a:spcPts val="200"/>
              </a:spcAft>
              <a:buNone/>
            </a:pPr>
            <a:r>
              <a:rPr lang="en-US" altLang="zh-CN" dirty="0"/>
              <a:t>L</a:t>
            </a:r>
            <a:r>
              <a:rPr lang="en-US" altLang="zh-CN" dirty="0">
                <a:latin typeface="+mj-ea"/>
                <a:ea typeface="+mj-ea"/>
              </a:rPr>
              <a:t>→</a:t>
            </a:r>
            <a:r>
              <a:rPr lang="en-US" altLang="zh-CN" dirty="0"/>
              <a:t>{L</a:t>
            </a:r>
            <a:r>
              <a:rPr lang="en-US" altLang="zh-CN" baseline="-25000" dirty="0"/>
              <a:t>1</a:t>
            </a:r>
            <a:r>
              <a:rPr lang="en-US" altLang="zh-CN" dirty="0"/>
              <a:t>.in:=</a:t>
            </a:r>
            <a:r>
              <a:rPr lang="en-US" altLang="zh-CN" dirty="0" err="1"/>
              <a:t>L.in</a:t>
            </a:r>
            <a:r>
              <a:rPr lang="en-US" altLang="zh-CN" dirty="0"/>
              <a:t>}</a:t>
            </a:r>
            <a:r>
              <a:rPr lang="en-US" altLang="zh-CN" dirty="0">
                <a:solidFill>
                  <a:srgbClr val="C00000"/>
                </a:solidFill>
              </a:rPr>
              <a:t>L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,id</a:t>
            </a:r>
            <a:r>
              <a:rPr lang="en-US" altLang="zh-CN" dirty="0"/>
              <a:t>{</a:t>
            </a:r>
            <a:r>
              <a:rPr lang="en-US" altLang="zh-CN" dirty="0" err="1"/>
              <a:t>addtype</a:t>
            </a:r>
            <a:r>
              <a:rPr lang="en-US" altLang="zh-CN" dirty="0"/>
              <a:t>(</a:t>
            </a:r>
            <a:r>
              <a:rPr lang="en-US" altLang="zh-CN" dirty="0" err="1"/>
              <a:t>id.entry</a:t>
            </a:r>
            <a:r>
              <a:rPr lang="zh-CN" altLang="en-US" dirty="0"/>
              <a:t>，</a:t>
            </a:r>
            <a:r>
              <a:rPr lang="en-US" altLang="zh-CN" dirty="0" err="1"/>
              <a:t>L.in</a:t>
            </a:r>
            <a:r>
              <a:rPr lang="en-US" altLang="zh-CN" dirty="0"/>
              <a:t>)}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dirty="0" err="1"/>
              <a:t>L</a:t>
            </a:r>
            <a:r>
              <a:rPr lang="en-US" altLang="zh-CN" dirty="0" err="1">
                <a:latin typeface="+mj-ea"/>
                <a:ea typeface="+mj-ea"/>
              </a:rPr>
              <a:t>→</a:t>
            </a:r>
            <a:r>
              <a:rPr lang="en-US" altLang="zh-CN" dirty="0" err="1">
                <a:solidFill>
                  <a:srgbClr val="C00000"/>
                </a:solidFill>
              </a:rPr>
              <a:t>id</a:t>
            </a:r>
            <a:r>
              <a:rPr lang="en-US" altLang="zh-CN" dirty="0"/>
              <a:t>{</a:t>
            </a:r>
            <a:r>
              <a:rPr lang="en-US" altLang="zh-CN" dirty="0" err="1"/>
              <a:t>addtype</a:t>
            </a:r>
            <a:r>
              <a:rPr lang="en-US" altLang="zh-CN" dirty="0"/>
              <a:t>(</a:t>
            </a:r>
            <a:r>
              <a:rPr lang="en-US" altLang="zh-CN" dirty="0" err="1"/>
              <a:t>id.entry</a:t>
            </a:r>
            <a:r>
              <a:rPr lang="zh-CN" altLang="en-US" dirty="0"/>
              <a:t>，</a:t>
            </a:r>
            <a:r>
              <a:rPr lang="en-US" altLang="zh-CN" dirty="0" err="1"/>
              <a:t>L.in</a:t>
            </a:r>
            <a:r>
              <a:rPr lang="en-US" altLang="zh-CN" dirty="0"/>
              <a:t>)}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8450" y="4849867"/>
            <a:ext cx="6779630" cy="1333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  <a:buSzPct val="5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翻译模式存在的</a:t>
            </a:r>
            <a:r>
              <a:rPr lang="zh-CN" altLang="en-US" sz="2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前提</a:t>
            </a:r>
            <a:r>
              <a:rPr lang="zh-CN" altLang="en-US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8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  <a:p>
            <a:pPr marL="274638" lvl="1">
              <a:spcAft>
                <a:spcPts val="1200"/>
              </a:spcAft>
              <a:buSzPct val="50000"/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语法制导定义是</a:t>
            </a:r>
            <a:r>
              <a:rPr lang="en-US" altLang="zh-CN" sz="2400" u="sng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L-</a:t>
            </a:r>
            <a:r>
              <a:rPr lang="zh-CN" altLang="en-US" sz="2400" u="sng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属性文法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7217"/>
            <a:ext cx="7886700" cy="649701"/>
          </a:xfrm>
        </p:spPr>
        <p:txBody>
          <a:bodyPr/>
          <a:lstStyle/>
          <a:p>
            <a:r>
              <a:rPr lang="zh-CN" altLang="en-US" sz="3200" dirty="0"/>
              <a:t>复写规则</a:t>
            </a:r>
            <a:r>
              <a:rPr lang="en-US" altLang="zh-CN" sz="3200" dirty="0"/>
              <a:t>-</a:t>
            </a:r>
            <a:r>
              <a:rPr lang="zh-CN" altLang="en-US" sz="3200" dirty="0"/>
              <a:t>示例（续）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0797" y="4085305"/>
            <a:ext cx="3603990" cy="2212257"/>
          </a:xfrm>
        </p:spPr>
        <p:txBody>
          <a:bodyPr/>
          <a:lstStyle/>
          <a:p>
            <a:r>
              <a:rPr lang="zh-CN" altLang="en-US" sz="2400" dirty="0"/>
              <a:t>分析栈的位置</a:t>
            </a:r>
            <a:r>
              <a:rPr lang="zh-CN" altLang="en-US" sz="2400" dirty="0">
                <a:solidFill>
                  <a:srgbClr val="FF0000"/>
                </a:solidFill>
              </a:rPr>
              <a:t>能预测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继承属性的</a:t>
            </a:r>
            <a:r>
              <a:rPr lang="zh-CN" altLang="en-US" sz="2400" dirty="0">
                <a:solidFill>
                  <a:srgbClr val="FF0000"/>
                </a:solidFill>
              </a:rPr>
              <a:t>计算可以略去</a:t>
            </a:r>
            <a:r>
              <a:rPr lang="zh-CN" altLang="en-US" sz="2400" dirty="0"/>
              <a:t>，引用继承属性的地方改成引用其他符号的综合属性。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  <p:grpSp>
        <p:nvGrpSpPr>
          <p:cNvPr id="5" name="组合 49"/>
          <p:cNvGrpSpPr/>
          <p:nvPr/>
        </p:nvGrpSpPr>
        <p:grpSpPr>
          <a:xfrm>
            <a:off x="407264" y="844890"/>
            <a:ext cx="7447491" cy="4384675"/>
            <a:chOff x="1154264" y="1676400"/>
            <a:chExt cx="7447491" cy="4384675"/>
          </a:xfrm>
        </p:grpSpPr>
        <p:grpSp>
          <p:nvGrpSpPr>
            <p:cNvPr id="6" name="组合 4"/>
            <p:cNvGrpSpPr/>
            <p:nvPr/>
          </p:nvGrpSpPr>
          <p:grpSpPr>
            <a:xfrm>
              <a:off x="1154264" y="1676400"/>
              <a:ext cx="7447491" cy="4384675"/>
              <a:chOff x="1154264" y="1676400"/>
              <a:chExt cx="7447491" cy="4384675"/>
            </a:xfrm>
          </p:grpSpPr>
          <p:sp>
            <p:nvSpPr>
              <p:cNvPr id="53" name="Rectangle 4"/>
              <p:cNvSpPr>
                <a:spLocks noChangeArrowheads="1"/>
              </p:cNvSpPr>
              <p:nvPr/>
            </p:nvSpPr>
            <p:spPr bwMode="auto">
              <a:xfrm>
                <a:off x="4938486" y="2333172"/>
                <a:ext cx="3365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400" b="0" dirty="0">
                    <a:latin typeface="Times New Roman" pitchFamily="18" charset="0"/>
                    <a:ea typeface="宋体" pitchFamily="2" charset="-122"/>
                  </a:rPr>
                  <a:t>5</a:t>
                </a:r>
              </a:p>
            </p:txBody>
          </p:sp>
          <p:sp>
            <p:nvSpPr>
              <p:cNvPr id="54" name="Rectangle 5"/>
              <p:cNvSpPr>
                <a:spLocks noChangeArrowheads="1"/>
              </p:cNvSpPr>
              <p:nvPr/>
            </p:nvSpPr>
            <p:spPr bwMode="auto">
              <a:xfrm>
                <a:off x="6930570" y="2242458"/>
                <a:ext cx="3365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400" b="0" dirty="0">
                    <a:latin typeface="Times New Roman" pitchFamily="18" charset="0"/>
                    <a:ea typeface="宋体" pitchFamily="2" charset="-122"/>
                  </a:rPr>
                  <a:t>6</a:t>
                </a:r>
              </a:p>
            </p:txBody>
          </p:sp>
          <p:cxnSp>
            <p:nvCxnSpPr>
              <p:cNvPr id="55" name="AutoShape 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019800" y="1676400"/>
                <a:ext cx="76200" cy="1905000"/>
              </a:xfrm>
              <a:prstGeom prst="curvedConnector3">
                <a:avLst>
                  <a:gd name="adj1" fmla="val -3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56" name="Rectangle 7"/>
              <p:cNvSpPr>
                <a:spLocks noChangeArrowheads="1"/>
              </p:cNvSpPr>
              <p:nvPr/>
            </p:nvSpPr>
            <p:spPr bwMode="auto">
              <a:xfrm>
                <a:off x="3429000" y="3581400"/>
                <a:ext cx="3365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itchFamily="18" charset="0"/>
                    <a:ea typeface="宋体" pitchFamily="2" charset="-122"/>
                  </a:rPr>
                  <a:t>7</a:t>
                </a:r>
              </a:p>
            </p:txBody>
          </p:sp>
          <p:sp>
            <p:nvSpPr>
              <p:cNvPr id="57" name="Rectangle 8"/>
              <p:cNvSpPr>
                <a:spLocks noChangeArrowheads="1"/>
              </p:cNvSpPr>
              <p:nvPr/>
            </p:nvSpPr>
            <p:spPr bwMode="auto">
              <a:xfrm>
                <a:off x="4748213" y="3581400"/>
                <a:ext cx="3365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itchFamily="18" charset="0"/>
                    <a:ea typeface="宋体" pitchFamily="2" charset="-122"/>
                  </a:rPr>
                  <a:t>8</a:t>
                </a:r>
              </a:p>
            </p:txBody>
          </p:sp>
          <p:cxnSp>
            <p:nvCxnSpPr>
              <p:cNvPr id="58" name="AutoShape 9"/>
              <p:cNvCxnSpPr>
                <a:cxnSpLocks noChangeShapeType="1"/>
              </p:cNvCxnSpPr>
              <p:nvPr/>
            </p:nvCxnSpPr>
            <p:spPr bwMode="auto">
              <a:xfrm rot="16200000" flipH="1">
                <a:off x="4239419" y="3304381"/>
                <a:ext cx="1588" cy="1317625"/>
              </a:xfrm>
              <a:prstGeom prst="curvedConnector3">
                <a:avLst>
                  <a:gd name="adj1" fmla="val 144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59" name="Rectangle 10"/>
              <p:cNvSpPr>
                <a:spLocks noChangeArrowheads="1"/>
              </p:cNvSpPr>
              <p:nvPr/>
            </p:nvSpPr>
            <p:spPr bwMode="auto">
              <a:xfrm>
                <a:off x="2286000" y="4724400"/>
                <a:ext cx="3365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itchFamily="18" charset="0"/>
                    <a:ea typeface="宋体" pitchFamily="2" charset="-122"/>
                  </a:rPr>
                  <a:t>9</a:t>
                </a:r>
              </a:p>
            </p:txBody>
          </p:sp>
          <p:sp>
            <p:nvSpPr>
              <p:cNvPr id="60" name="Rectangle 11"/>
              <p:cNvSpPr>
                <a:spLocks noChangeArrowheads="1"/>
              </p:cNvSpPr>
              <p:nvPr/>
            </p:nvSpPr>
            <p:spPr bwMode="auto">
              <a:xfrm>
                <a:off x="3376613" y="4724400"/>
                <a:ext cx="4889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itchFamily="18" charset="0"/>
                    <a:ea typeface="宋体" pitchFamily="2" charset="-122"/>
                  </a:rPr>
                  <a:t>10</a:t>
                </a:r>
              </a:p>
            </p:txBody>
          </p:sp>
          <p:cxnSp>
            <p:nvCxnSpPr>
              <p:cNvPr id="61" name="AutoShape 12"/>
              <p:cNvCxnSpPr>
                <a:cxnSpLocks noChangeShapeType="1"/>
              </p:cNvCxnSpPr>
              <p:nvPr/>
            </p:nvCxnSpPr>
            <p:spPr bwMode="auto">
              <a:xfrm rot="16200000" flipH="1">
                <a:off x="3021013" y="4522787"/>
                <a:ext cx="1588" cy="1166813"/>
              </a:xfrm>
              <a:prstGeom prst="curvedConnector3">
                <a:avLst>
                  <a:gd name="adj1" fmla="val 144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62" name="Rectangle 13"/>
              <p:cNvSpPr>
                <a:spLocks noChangeArrowheads="1"/>
              </p:cNvSpPr>
              <p:nvPr/>
            </p:nvSpPr>
            <p:spPr bwMode="auto">
              <a:xfrm>
                <a:off x="1219200" y="2438400"/>
                <a:ext cx="36988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400" b="0" dirty="0">
                    <a:latin typeface="Times New Roman" pitchFamily="18" charset="0"/>
                    <a:ea typeface="宋体" pitchFamily="2" charset="-122"/>
                  </a:rPr>
                  <a:t>T</a:t>
                </a:r>
              </a:p>
            </p:txBody>
          </p:sp>
          <p:sp>
            <p:nvSpPr>
              <p:cNvPr id="63" name="Rectangle 14"/>
              <p:cNvSpPr>
                <a:spLocks noChangeArrowheads="1"/>
              </p:cNvSpPr>
              <p:nvPr/>
            </p:nvSpPr>
            <p:spPr bwMode="auto">
              <a:xfrm>
                <a:off x="2133600" y="2438400"/>
                <a:ext cx="3365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itchFamily="18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64" name="Rectangle 15"/>
              <p:cNvSpPr>
                <a:spLocks noChangeArrowheads="1"/>
              </p:cNvSpPr>
              <p:nvPr/>
            </p:nvSpPr>
            <p:spPr bwMode="auto">
              <a:xfrm>
                <a:off x="3429000" y="1676400"/>
                <a:ext cx="404813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cxnSp>
            <p:nvCxnSpPr>
              <p:cNvPr id="65" name="AutoShape 16"/>
              <p:cNvCxnSpPr>
                <a:cxnSpLocks noChangeShapeType="1"/>
              </p:cNvCxnSpPr>
              <p:nvPr/>
            </p:nvCxnSpPr>
            <p:spPr bwMode="auto">
              <a:xfrm rot="16200000">
                <a:off x="3657600" y="1066800"/>
                <a:ext cx="76200" cy="2819400"/>
              </a:xfrm>
              <a:prstGeom prst="curvedConnector3">
                <a:avLst>
                  <a:gd name="adj1" fmla="val 4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66" name="Line 17"/>
              <p:cNvSpPr>
                <a:spLocks noChangeShapeType="1"/>
              </p:cNvSpPr>
              <p:nvPr/>
            </p:nvSpPr>
            <p:spPr bwMode="auto">
              <a:xfrm flipH="1">
                <a:off x="3733800" y="2667000"/>
                <a:ext cx="1295400" cy="1066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18"/>
              <p:cNvSpPr>
                <a:spLocks noChangeShapeType="1"/>
              </p:cNvSpPr>
              <p:nvPr/>
            </p:nvSpPr>
            <p:spPr bwMode="auto">
              <a:xfrm flipV="1">
                <a:off x="1600200" y="1905000"/>
                <a:ext cx="1828800" cy="60960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19"/>
              <p:cNvSpPr>
                <a:spLocks noChangeShapeType="1"/>
              </p:cNvSpPr>
              <p:nvPr/>
            </p:nvSpPr>
            <p:spPr bwMode="auto">
              <a:xfrm>
                <a:off x="3810000" y="1905000"/>
                <a:ext cx="1981200" cy="53340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20"/>
              <p:cNvSpPr>
                <a:spLocks noChangeShapeType="1"/>
              </p:cNvSpPr>
              <p:nvPr/>
            </p:nvSpPr>
            <p:spPr bwMode="auto">
              <a:xfrm flipH="1" flipV="1">
                <a:off x="5029200" y="3886200"/>
                <a:ext cx="5334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Line 21"/>
              <p:cNvSpPr>
                <a:spLocks noChangeShapeType="1"/>
              </p:cNvSpPr>
              <p:nvPr/>
            </p:nvSpPr>
            <p:spPr bwMode="auto">
              <a:xfrm flipH="1" flipV="1">
                <a:off x="7162800" y="2590800"/>
                <a:ext cx="5334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Rectangle 22"/>
              <p:cNvSpPr>
                <a:spLocks noChangeArrowheads="1"/>
              </p:cNvSpPr>
              <p:nvPr/>
            </p:nvSpPr>
            <p:spPr bwMode="auto">
              <a:xfrm>
                <a:off x="3810000" y="3581400"/>
                <a:ext cx="36988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itchFamily="18" charset="0"/>
                    <a:ea typeface="宋体" pitchFamily="2" charset="-122"/>
                  </a:rPr>
                  <a:t>L</a:t>
                </a:r>
              </a:p>
            </p:txBody>
          </p:sp>
          <p:sp>
            <p:nvSpPr>
              <p:cNvPr id="72" name="Line 23"/>
              <p:cNvSpPr>
                <a:spLocks noChangeShapeType="1"/>
              </p:cNvSpPr>
              <p:nvPr/>
            </p:nvSpPr>
            <p:spPr bwMode="auto">
              <a:xfrm>
                <a:off x="4038600" y="4038600"/>
                <a:ext cx="0" cy="45720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24"/>
              <p:cNvSpPr>
                <a:spLocks noChangeShapeType="1"/>
              </p:cNvSpPr>
              <p:nvPr/>
            </p:nvSpPr>
            <p:spPr bwMode="auto">
              <a:xfrm>
                <a:off x="4191000" y="3962400"/>
                <a:ext cx="762000" cy="45720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25"/>
              <p:cNvSpPr>
                <a:spLocks noChangeShapeType="1"/>
              </p:cNvSpPr>
              <p:nvPr/>
            </p:nvSpPr>
            <p:spPr bwMode="auto">
              <a:xfrm>
                <a:off x="5867400" y="2743200"/>
                <a:ext cx="0" cy="60960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26"/>
              <p:cNvSpPr>
                <a:spLocks noChangeShapeType="1"/>
              </p:cNvSpPr>
              <p:nvPr/>
            </p:nvSpPr>
            <p:spPr bwMode="auto">
              <a:xfrm>
                <a:off x="6096000" y="2590800"/>
                <a:ext cx="1143000" cy="60960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Rectangle 27"/>
              <p:cNvSpPr>
                <a:spLocks noChangeArrowheads="1"/>
              </p:cNvSpPr>
              <p:nvPr/>
            </p:nvSpPr>
            <p:spPr bwMode="auto">
              <a:xfrm>
                <a:off x="2743200" y="4648200"/>
                <a:ext cx="36988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itchFamily="18" charset="0"/>
                    <a:ea typeface="宋体" pitchFamily="2" charset="-122"/>
                  </a:rPr>
                  <a:t>L</a:t>
                </a:r>
              </a:p>
            </p:txBody>
          </p:sp>
          <p:sp>
            <p:nvSpPr>
              <p:cNvPr id="77" name="Line 28"/>
              <p:cNvSpPr>
                <a:spLocks noChangeShapeType="1"/>
              </p:cNvSpPr>
              <p:nvPr/>
            </p:nvSpPr>
            <p:spPr bwMode="auto">
              <a:xfrm flipV="1">
                <a:off x="2895600" y="5029200"/>
                <a:ext cx="0" cy="60960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9"/>
              <p:cNvSpPr>
                <a:spLocks noChangeArrowheads="1"/>
              </p:cNvSpPr>
              <p:nvPr/>
            </p:nvSpPr>
            <p:spPr bwMode="auto">
              <a:xfrm>
                <a:off x="5715000" y="2209800"/>
                <a:ext cx="36988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itchFamily="18" charset="0"/>
                    <a:ea typeface="宋体" pitchFamily="2" charset="-122"/>
                  </a:rPr>
                  <a:t>L</a:t>
                </a:r>
              </a:p>
            </p:txBody>
          </p:sp>
          <p:sp>
            <p:nvSpPr>
              <p:cNvPr id="79" name="Line 30"/>
              <p:cNvSpPr>
                <a:spLocks noChangeShapeType="1"/>
              </p:cNvSpPr>
              <p:nvPr/>
            </p:nvSpPr>
            <p:spPr bwMode="auto">
              <a:xfrm flipV="1">
                <a:off x="4114800" y="2514600"/>
                <a:ext cx="1600200" cy="129540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Line 31"/>
              <p:cNvSpPr>
                <a:spLocks noChangeShapeType="1"/>
              </p:cNvSpPr>
              <p:nvPr/>
            </p:nvSpPr>
            <p:spPr bwMode="auto">
              <a:xfrm flipV="1">
                <a:off x="2971800" y="3962400"/>
                <a:ext cx="914400" cy="83820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Rectangle 32"/>
              <p:cNvSpPr>
                <a:spLocks noChangeArrowheads="1"/>
              </p:cNvSpPr>
              <p:nvPr/>
            </p:nvSpPr>
            <p:spPr bwMode="auto">
              <a:xfrm>
                <a:off x="1154264" y="3229124"/>
                <a:ext cx="42832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b="0" dirty="0" err="1">
                    <a:latin typeface="Times New Roman" pitchFamily="18" charset="0"/>
                    <a:ea typeface="宋体" pitchFamily="2" charset="-122"/>
                  </a:rPr>
                  <a:t>int</a:t>
                </a:r>
                <a:endParaRPr kumimoji="1" lang="en-US" altLang="zh-CN" sz="2400" b="0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2" name="Line 33"/>
              <p:cNvSpPr>
                <a:spLocks noChangeShapeType="1"/>
              </p:cNvSpPr>
              <p:nvPr/>
            </p:nvSpPr>
            <p:spPr bwMode="auto">
              <a:xfrm>
                <a:off x="1371600" y="2819400"/>
                <a:ext cx="0" cy="45720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34"/>
              <p:cNvSpPr>
                <a:spLocks noChangeArrowheads="1"/>
              </p:cNvSpPr>
              <p:nvPr/>
            </p:nvSpPr>
            <p:spPr bwMode="auto">
              <a:xfrm>
                <a:off x="2057400" y="2743200"/>
                <a:ext cx="5778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b="0">
                    <a:latin typeface="Times New Roman" pitchFamily="18" charset="0"/>
                    <a:ea typeface="宋体" pitchFamily="2" charset="-122"/>
                  </a:rPr>
                  <a:t>type</a:t>
                </a:r>
              </a:p>
            </p:txBody>
          </p:sp>
          <p:sp>
            <p:nvSpPr>
              <p:cNvPr id="84" name="Rectangle 35"/>
              <p:cNvSpPr>
                <a:spLocks noChangeArrowheads="1"/>
              </p:cNvSpPr>
              <p:nvPr/>
            </p:nvSpPr>
            <p:spPr bwMode="auto">
              <a:xfrm>
                <a:off x="3124200" y="3657600"/>
                <a:ext cx="3619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b="0" dirty="0">
                    <a:latin typeface="Times New Roman" pitchFamily="18" charset="0"/>
                    <a:ea typeface="宋体" pitchFamily="2" charset="-122"/>
                  </a:rPr>
                  <a:t>in</a:t>
                </a:r>
                <a:endParaRPr kumimoji="1" lang="en-US" altLang="zh-CN" sz="2400" b="0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5" name="Rectangle 36"/>
              <p:cNvSpPr>
                <a:spLocks noChangeArrowheads="1"/>
              </p:cNvSpPr>
              <p:nvPr/>
            </p:nvSpPr>
            <p:spPr bwMode="auto">
              <a:xfrm>
                <a:off x="4724400" y="2286000"/>
                <a:ext cx="3619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b="0">
                    <a:latin typeface="Times New Roman" pitchFamily="18" charset="0"/>
                    <a:ea typeface="宋体" pitchFamily="2" charset="-122"/>
                  </a:rPr>
                  <a:t>in</a:t>
                </a:r>
                <a:endParaRPr kumimoji="1" lang="en-US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6" name="Rectangle 37"/>
              <p:cNvSpPr>
                <a:spLocks noChangeArrowheads="1"/>
              </p:cNvSpPr>
              <p:nvPr/>
            </p:nvSpPr>
            <p:spPr bwMode="auto">
              <a:xfrm>
                <a:off x="1828800" y="4724400"/>
                <a:ext cx="3619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b="0">
                    <a:latin typeface="Times New Roman" pitchFamily="18" charset="0"/>
                    <a:ea typeface="宋体" pitchFamily="2" charset="-122"/>
                  </a:rPr>
                  <a:t>in</a:t>
                </a:r>
                <a:endParaRPr kumimoji="1" lang="en-US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7" name="Rectangle 38"/>
              <p:cNvSpPr>
                <a:spLocks noChangeArrowheads="1"/>
              </p:cNvSpPr>
              <p:nvPr/>
            </p:nvSpPr>
            <p:spPr bwMode="auto">
              <a:xfrm>
                <a:off x="7673296" y="2695724"/>
                <a:ext cx="92845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en-US" sz="2400" b="0" dirty="0">
                    <a:latin typeface="Times New Roman" pitchFamily="18" charset="0"/>
                    <a:ea typeface="宋体" pitchFamily="2" charset="-122"/>
                  </a:rPr>
                  <a:t>3</a:t>
                </a:r>
                <a:r>
                  <a:rPr kumimoji="1" lang="en-US" altLang="en-US" b="0" dirty="0">
                    <a:latin typeface="Times New Roman" pitchFamily="18" charset="0"/>
                    <a:ea typeface="宋体" pitchFamily="2" charset="-122"/>
                  </a:rPr>
                  <a:t>  </a:t>
                </a:r>
                <a:r>
                  <a:rPr kumimoji="1" lang="en-US" altLang="zh-CN" b="0" dirty="0">
                    <a:latin typeface="Times New Roman" pitchFamily="18" charset="0"/>
                    <a:ea typeface="宋体" pitchFamily="2" charset="-122"/>
                  </a:rPr>
                  <a:t>entry</a:t>
                </a:r>
              </a:p>
            </p:txBody>
          </p:sp>
          <p:sp>
            <p:nvSpPr>
              <p:cNvPr id="88" name="Rectangle 39"/>
              <p:cNvSpPr>
                <a:spLocks noChangeArrowheads="1"/>
              </p:cNvSpPr>
              <p:nvPr/>
            </p:nvSpPr>
            <p:spPr bwMode="auto">
              <a:xfrm>
                <a:off x="5539696" y="3991124"/>
                <a:ext cx="92845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en-US" sz="2400" b="0" dirty="0">
                    <a:latin typeface="Times New Roman" pitchFamily="18" charset="0"/>
                    <a:ea typeface="宋体" pitchFamily="2" charset="-122"/>
                  </a:rPr>
                  <a:t>2</a:t>
                </a:r>
                <a:r>
                  <a:rPr kumimoji="1" lang="en-US" altLang="en-US" b="0" dirty="0">
                    <a:latin typeface="Times New Roman" pitchFamily="18" charset="0"/>
                    <a:ea typeface="宋体" pitchFamily="2" charset="-122"/>
                  </a:rPr>
                  <a:t>  </a:t>
                </a:r>
                <a:r>
                  <a:rPr kumimoji="1" lang="en-US" altLang="zh-CN" b="0" dirty="0">
                    <a:latin typeface="Times New Roman" pitchFamily="18" charset="0"/>
                    <a:ea typeface="宋体" pitchFamily="2" charset="-122"/>
                  </a:rPr>
                  <a:t>entry</a:t>
                </a:r>
              </a:p>
            </p:txBody>
          </p:sp>
          <p:sp>
            <p:nvSpPr>
              <p:cNvPr id="89" name="Rectangle 40"/>
              <p:cNvSpPr>
                <a:spLocks noChangeArrowheads="1"/>
              </p:cNvSpPr>
              <p:nvPr/>
            </p:nvSpPr>
            <p:spPr bwMode="auto">
              <a:xfrm>
                <a:off x="3810000" y="5334000"/>
                <a:ext cx="6540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b="0" dirty="0">
                    <a:latin typeface="Times New Roman" pitchFamily="18" charset="0"/>
                    <a:ea typeface="宋体" pitchFamily="2" charset="-122"/>
                  </a:rPr>
                  <a:t>entry</a:t>
                </a:r>
              </a:p>
            </p:txBody>
          </p:sp>
          <p:sp>
            <p:nvSpPr>
              <p:cNvPr id="90" name="Rectangle 41"/>
              <p:cNvSpPr>
                <a:spLocks noChangeArrowheads="1"/>
              </p:cNvSpPr>
              <p:nvPr/>
            </p:nvSpPr>
            <p:spPr bwMode="auto">
              <a:xfrm>
                <a:off x="7270120" y="3122890"/>
                <a:ext cx="26161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b="0" dirty="0">
                    <a:latin typeface="Times New Roman" pitchFamily="18" charset="0"/>
                    <a:ea typeface="宋体" pitchFamily="2" charset="-122"/>
                  </a:rPr>
                  <a:t>r</a:t>
                </a:r>
                <a:endParaRPr kumimoji="1" lang="en-US" altLang="zh-CN" sz="2400" b="0" baseline="-25000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1" name="Rectangle 42"/>
              <p:cNvSpPr>
                <a:spLocks noChangeArrowheads="1"/>
              </p:cNvSpPr>
              <p:nvPr/>
            </p:nvSpPr>
            <p:spPr bwMode="auto">
              <a:xfrm>
                <a:off x="4964883" y="4342091"/>
                <a:ext cx="3000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dirty="0">
                    <a:latin typeface="Times New Roman" pitchFamily="18" charset="0"/>
                    <a:ea typeface="宋体" pitchFamily="2" charset="-122"/>
                  </a:rPr>
                  <a:t>q</a:t>
                </a:r>
                <a:endParaRPr kumimoji="1" lang="en-US" altLang="zh-CN" sz="2400" b="0" baseline="-25000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2" name="Rectangle 43"/>
              <p:cNvSpPr>
                <a:spLocks noChangeArrowheads="1"/>
              </p:cNvSpPr>
              <p:nvPr/>
            </p:nvSpPr>
            <p:spPr bwMode="auto">
              <a:xfrm>
                <a:off x="2755083" y="5637491"/>
                <a:ext cx="3000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b="0" dirty="0">
                    <a:latin typeface="Times New Roman" pitchFamily="18" charset="0"/>
                    <a:ea typeface="宋体" pitchFamily="2" charset="-122"/>
                  </a:rPr>
                  <a:t>p</a:t>
                </a:r>
                <a:endParaRPr kumimoji="1" lang="en-US" altLang="zh-CN" sz="2400" b="0" baseline="-25000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3" name="Rectangle 45"/>
              <p:cNvSpPr>
                <a:spLocks noChangeArrowheads="1"/>
              </p:cNvSpPr>
              <p:nvPr/>
            </p:nvSpPr>
            <p:spPr bwMode="auto">
              <a:xfrm>
                <a:off x="3958770" y="4321324"/>
                <a:ext cx="33655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zh-CN" altLang="en-US" sz="2400" b="0" dirty="0">
                    <a:latin typeface="Times New Roman" pitchFamily="18" charset="0"/>
                    <a:ea typeface="宋体" pitchFamily="2" charset="-122"/>
                  </a:rPr>
                  <a:t>，</a:t>
                </a:r>
                <a:endParaRPr kumimoji="1" lang="en-US" altLang="zh-CN" sz="2400" b="0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4" name="Line 46"/>
              <p:cNvSpPr>
                <a:spLocks noChangeShapeType="1"/>
              </p:cNvSpPr>
              <p:nvPr/>
            </p:nvSpPr>
            <p:spPr bwMode="auto">
              <a:xfrm flipV="1">
                <a:off x="3733800" y="525780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Text Box 47"/>
              <p:cNvSpPr txBox="1">
                <a:spLocks noChangeArrowheads="1"/>
              </p:cNvSpPr>
              <p:nvPr/>
            </p:nvSpPr>
            <p:spPr bwMode="auto">
              <a:xfrm>
                <a:off x="3641725" y="5603875"/>
                <a:ext cx="33655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96" name="Line 48"/>
              <p:cNvSpPr>
                <a:spLocks noChangeShapeType="1"/>
              </p:cNvSpPr>
              <p:nvPr/>
            </p:nvSpPr>
            <p:spPr bwMode="auto">
              <a:xfrm flipH="1">
                <a:off x="2627088" y="4013202"/>
                <a:ext cx="83820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5809340" y="3210984"/>
              <a:ext cx="3365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zh-CN" altLang="en-US" sz="2400" b="0" dirty="0">
                  <a:latin typeface="Times New Roman" pitchFamily="18" charset="0"/>
                  <a:ea typeface="宋体" pitchFamily="2" charset="-122"/>
                </a:rPr>
                <a:t>，</a:t>
              </a:r>
              <a:endParaRPr kumimoji="1" lang="en-US" altLang="zh-CN" sz="2400" b="0" dirty="0"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1109" y="217568"/>
            <a:ext cx="4479377" cy="769992"/>
          </a:xfrm>
        </p:spPr>
        <p:txBody>
          <a:bodyPr/>
          <a:lstStyle/>
          <a:p>
            <a:r>
              <a:rPr lang="zh-CN" altLang="en-US" sz="2800" dirty="0"/>
              <a:t>表</a:t>
            </a:r>
            <a:r>
              <a:rPr lang="en-US" altLang="zh-CN" sz="2800" dirty="0"/>
              <a:t>6.9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p, q, r</a:t>
            </a:r>
            <a:r>
              <a:rPr lang="zh-CN" altLang="en-US" sz="2800" dirty="0"/>
              <a:t>的分析过程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35772"/>
            <a:ext cx="2484120" cy="1326428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/>
              <a:t>当</a:t>
            </a:r>
            <a:r>
              <a:rPr lang="en-US" altLang="zh-CN" sz="2400" dirty="0"/>
              <a:t>L</a:t>
            </a:r>
            <a:r>
              <a:rPr lang="zh-CN" altLang="en-US" sz="2400" dirty="0"/>
              <a:t>的右部被归约时，</a:t>
            </a:r>
            <a:r>
              <a:rPr lang="en-US" altLang="zh-CN" sz="2400" dirty="0"/>
              <a:t>T</a:t>
            </a:r>
            <a:r>
              <a:rPr lang="zh-CN" altLang="en-US" sz="2400" dirty="0"/>
              <a:t>恰好在这个右部的下面。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216175" y="911252"/>
          <a:ext cx="5360276" cy="5573280"/>
        </p:xfrm>
        <a:graphic>
          <a:graphicData uri="http://schemas.openxmlformats.org/drawingml/2006/table">
            <a:tbl>
              <a:tblPr/>
              <a:tblGrid>
                <a:gridCol w="1786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6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输入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状态（符号）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使用产生式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63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int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 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p,q,r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216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6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p,q,r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216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int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63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p,q,r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216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zh-CN" altLang="en-US" sz="2200" dirty="0"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int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63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,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q,r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216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Tp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63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,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q,r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216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TL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sz="2200" kern="1200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6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q,r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216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TL,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63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,r#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216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TL,q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63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,r#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216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TL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sz="2200" kern="1200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L,id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63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r#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216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TL,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63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216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TL,r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63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216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TL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sz="2200" kern="1200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L,id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63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216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18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r>
                        <a:rPr lang="zh-CN" altLang="en-US" sz="2200" kern="1200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TL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50716" y="3093720"/>
          <a:ext cx="716280" cy="2438400"/>
        </p:xfrm>
        <a:graphic>
          <a:graphicData uri="http://schemas.openxmlformats.org/drawingml/2006/table">
            <a:tbl>
              <a:tblPr/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350716" y="3093720"/>
          <a:ext cx="716280" cy="2438400"/>
        </p:xfrm>
        <a:graphic>
          <a:graphicData uri="http://schemas.openxmlformats.org/drawingml/2006/table">
            <a:tbl>
              <a:tblPr/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int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350716" y="3093720"/>
          <a:ext cx="716280" cy="2438400"/>
        </p:xfrm>
        <a:graphic>
          <a:graphicData uri="http://schemas.openxmlformats.org/drawingml/2006/table">
            <a:tbl>
              <a:tblPr/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350716" y="3093720"/>
          <a:ext cx="716280" cy="2438400"/>
        </p:xfrm>
        <a:graphic>
          <a:graphicData uri="http://schemas.openxmlformats.org/drawingml/2006/table">
            <a:tbl>
              <a:tblPr/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p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350716" y="3093720"/>
          <a:ext cx="716280" cy="2438400"/>
        </p:xfrm>
        <a:graphic>
          <a:graphicData uri="http://schemas.openxmlformats.org/drawingml/2006/table">
            <a:tbl>
              <a:tblPr/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350716" y="3093720"/>
          <a:ext cx="716280" cy="2438400"/>
        </p:xfrm>
        <a:graphic>
          <a:graphicData uri="http://schemas.openxmlformats.org/drawingml/2006/table">
            <a:tbl>
              <a:tblPr/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q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350716" y="3093720"/>
          <a:ext cx="716280" cy="2438400"/>
        </p:xfrm>
        <a:graphic>
          <a:graphicData uri="http://schemas.openxmlformats.org/drawingml/2006/table">
            <a:tbl>
              <a:tblPr/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350716" y="3093720"/>
          <a:ext cx="716280" cy="2438400"/>
        </p:xfrm>
        <a:graphic>
          <a:graphicData uri="http://schemas.openxmlformats.org/drawingml/2006/table">
            <a:tbl>
              <a:tblPr/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350716" y="3093720"/>
          <a:ext cx="716280" cy="2438400"/>
        </p:xfrm>
        <a:graphic>
          <a:graphicData uri="http://schemas.openxmlformats.org/drawingml/2006/table">
            <a:tbl>
              <a:tblPr/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470338" y="5785944"/>
            <a:ext cx="2484120" cy="4572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None/>
              <a:tabLst/>
              <a:defRPr/>
            </a:pP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堆栈变化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省略了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8147" y="202894"/>
            <a:ext cx="7886700" cy="611494"/>
          </a:xfrm>
        </p:spPr>
        <p:txBody>
          <a:bodyPr/>
          <a:lstStyle/>
          <a:p>
            <a:r>
              <a:rPr lang="zh-CN" altLang="en-US" dirty="0"/>
              <a:t>也可以自下而上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86774" y="6437313"/>
            <a:ext cx="485775" cy="420687"/>
          </a:xfrm>
        </p:spPr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  <p:grpSp>
        <p:nvGrpSpPr>
          <p:cNvPr id="7" name="组合 49"/>
          <p:cNvGrpSpPr/>
          <p:nvPr/>
        </p:nvGrpSpPr>
        <p:grpSpPr>
          <a:xfrm>
            <a:off x="200953" y="917315"/>
            <a:ext cx="5571079" cy="2884265"/>
            <a:chOff x="1047448" y="1581032"/>
            <a:chExt cx="7878019" cy="4670780"/>
          </a:xfrm>
        </p:grpSpPr>
        <p:grpSp>
          <p:nvGrpSpPr>
            <p:cNvPr id="8" name="组合 4"/>
            <p:cNvGrpSpPr/>
            <p:nvPr/>
          </p:nvGrpSpPr>
          <p:grpSpPr>
            <a:xfrm>
              <a:off x="1047448" y="1581032"/>
              <a:ext cx="7878019" cy="4670780"/>
              <a:chOff x="1047448" y="1581032"/>
              <a:chExt cx="7878019" cy="4670780"/>
            </a:xfrm>
          </p:grpSpPr>
          <p:sp>
            <p:nvSpPr>
              <p:cNvPr id="44" name="Rectangle 38"/>
              <p:cNvSpPr>
                <a:spLocks noChangeArrowheads="1"/>
              </p:cNvSpPr>
              <p:nvPr/>
            </p:nvSpPr>
            <p:spPr bwMode="auto">
              <a:xfrm>
                <a:off x="7558136" y="2554821"/>
                <a:ext cx="1367331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en-US" sz="2000" b="0" dirty="0">
                    <a:latin typeface="Times New Roman" pitchFamily="18" charset="0"/>
                    <a:ea typeface="宋体" pitchFamily="2" charset="-122"/>
                  </a:rPr>
                  <a:t>3  </a:t>
                </a:r>
                <a:r>
                  <a:rPr kumimoji="1" lang="en-US" altLang="zh-CN" sz="2000" b="0" dirty="0">
                    <a:latin typeface="Times New Roman" pitchFamily="18" charset="0"/>
                    <a:ea typeface="宋体" pitchFamily="2" charset="-122"/>
                  </a:rPr>
                  <a:t>entry</a:t>
                </a:r>
              </a:p>
            </p:txBody>
          </p:sp>
          <p:sp>
            <p:nvSpPr>
              <p:cNvPr id="40" name="Rectangle 34"/>
              <p:cNvSpPr>
                <a:spLocks noChangeArrowheads="1"/>
              </p:cNvSpPr>
              <p:nvPr/>
            </p:nvSpPr>
            <p:spPr bwMode="auto">
              <a:xfrm>
                <a:off x="1904074" y="2602587"/>
                <a:ext cx="884503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latin typeface="Times New Roman" pitchFamily="18" charset="0"/>
                    <a:ea typeface="宋体" pitchFamily="2" charset="-122"/>
                  </a:rPr>
                  <a:t>type</a:t>
                </a: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4989796" y="2166155"/>
                <a:ext cx="442479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latin typeface="Times New Roman" pitchFamily="18" charset="0"/>
                    <a:ea typeface="宋体" pitchFamily="2" charset="-122"/>
                  </a:rPr>
                  <a:t>5</a:t>
                </a:r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6815041" y="1956027"/>
                <a:ext cx="442479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latin typeface="Times New Roman" pitchFamily="18" charset="0"/>
                    <a:ea typeface="宋体" pitchFamily="2" charset="-122"/>
                  </a:rPr>
                  <a:t>6</a:t>
                </a:r>
              </a:p>
            </p:txBody>
          </p:sp>
          <p:cxnSp>
            <p:nvCxnSpPr>
              <p:cNvPr id="12" name="AutoShape 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019800" y="1676400"/>
                <a:ext cx="76200" cy="1905000"/>
              </a:xfrm>
              <a:prstGeom prst="curvedConnector3">
                <a:avLst>
                  <a:gd name="adj1" fmla="val -3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3376035" y="3390500"/>
                <a:ext cx="442479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latin typeface="Times New Roman" pitchFamily="18" charset="0"/>
                    <a:ea typeface="宋体" pitchFamily="2" charset="-122"/>
                  </a:rPr>
                  <a:t>7</a:t>
                </a: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716104" y="3366617"/>
                <a:ext cx="442479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latin typeface="Times New Roman" pitchFamily="18" charset="0"/>
                    <a:ea typeface="宋体" pitchFamily="2" charset="-122"/>
                  </a:rPr>
                  <a:t>8</a:t>
                </a:r>
              </a:p>
            </p:txBody>
          </p:sp>
          <p:cxnSp>
            <p:nvCxnSpPr>
              <p:cNvPr id="15" name="AutoShape 9"/>
              <p:cNvCxnSpPr>
                <a:cxnSpLocks noChangeShapeType="1"/>
              </p:cNvCxnSpPr>
              <p:nvPr/>
            </p:nvCxnSpPr>
            <p:spPr bwMode="auto">
              <a:xfrm rot="16200000" flipH="1">
                <a:off x="4239419" y="3304381"/>
                <a:ext cx="1588" cy="1317625"/>
              </a:xfrm>
              <a:prstGeom prst="curvedConnector3">
                <a:avLst>
                  <a:gd name="adj1" fmla="val 144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2233035" y="4629032"/>
                <a:ext cx="442479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itchFamily="18" charset="0"/>
                    <a:ea typeface="宋体" pitchFamily="2" charset="-122"/>
                  </a:rPr>
                  <a:t>9</a:t>
                </a:r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3309178" y="4629032"/>
                <a:ext cx="623822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itchFamily="18" charset="0"/>
                    <a:ea typeface="宋体" pitchFamily="2" charset="-122"/>
                  </a:rPr>
                  <a:t>10</a:t>
                </a:r>
              </a:p>
            </p:txBody>
          </p:sp>
          <p:cxnSp>
            <p:nvCxnSpPr>
              <p:cNvPr id="18" name="AutoShape 12"/>
              <p:cNvCxnSpPr>
                <a:cxnSpLocks noChangeShapeType="1"/>
              </p:cNvCxnSpPr>
              <p:nvPr/>
            </p:nvCxnSpPr>
            <p:spPr bwMode="auto">
              <a:xfrm rot="16200000" flipH="1">
                <a:off x="3021013" y="4522787"/>
                <a:ext cx="1588" cy="1166813"/>
              </a:xfrm>
              <a:prstGeom prst="curvedConnector3">
                <a:avLst>
                  <a:gd name="adj1" fmla="val 144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1162505" y="2343031"/>
                <a:ext cx="483280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latin typeface="Times New Roman" pitchFamily="18" charset="0"/>
                    <a:ea typeface="宋体" pitchFamily="2" charset="-122"/>
                  </a:rPr>
                  <a:t>T</a:t>
                </a:r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2080636" y="2343031"/>
                <a:ext cx="442479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latin typeface="Times New Roman" pitchFamily="18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3369364" y="1581032"/>
                <a:ext cx="524084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cxnSp>
            <p:nvCxnSpPr>
              <p:cNvPr id="22" name="AutoShape 16"/>
              <p:cNvCxnSpPr>
                <a:cxnSpLocks noChangeShapeType="1"/>
              </p:cNvCxnSpPr>
              <p:nvPr/>
            </p:nvCxnSpPr>
            <p:spPr bwMode="auto">
              <a:xfrm rot="16200000">
                <a:off x="3657601" y="1019035"/>
                <a:ext cx="76199" cy="2819400"/>
              </a:xfrm>
              <a:prstGeom prst="curvedConnector3">
                <a:avLst>
                  <a:gd name="adj1" fmla="val 4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 flipH="1">
                <a:off x="3690699" y="2642321"/>
                <a:ext cx="1295400" cy="10667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 flipV="1">
                <a:off x="1600200" y="1905000"/>
                <a:ext cx="1828800" cy="60960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>
                <a:off x="3810000" y="1905000"/>
                <a:ext cx="1981200" cy="53340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 flipH="1" flipV="1">
                <a:off x="5029200" y="3886200"/>
                <a:ext cx="5334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 flipH="1" flipV="1">
                <a:off x="7079380" y="2543034"/>
                <a:ext cx="5334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3753304" y="3486032"/>
                <a:ext cx="483280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itchFamily="18" charset="0"/>
                    <a:ea typeface="宋体" pitchFamily="2" charset="-122"/>
                  </a:rPr>
                  <a:t>L</a:t>
                </a:r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4038600" y="4038600"/>
                <a:ext cx="0" cy="45720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0" name="Line 24"/>
              <p:cNvSpPr>
                <a:spLocks noChangeShapeType="1"/>
              </p:cNvSpPr>
              <p:nvPr/>
            </p:nvSpPr>
            <p:spPr bwMode="auto">
              <a:xfrm>
                <a:off x="4191000" y="3962400"/>
                <a:ext cx="762000" cy="45720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>
                <a:off x="5867400" y="2743200"/>
                <a:ext cx="0" cy="60960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2" name="Line 26"/>
              <p:cNvSpPr>
                <a:spLocks noChangeShapeType="1"/>
              </p:cNvSpPr>
              <p:nvPr/>
            </p:nvSpPr>
            <p:spPr bwMode="auto">
              <a:xfrm>
                <a:off x="6096000" y="2590800"/>
                <a:ext cx="1143000" cy="60960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3" name="Rectangle 27"/>
              <p:cNvSpPr>
                <a:spLocks noChangeArrowheads="1"/>
              </p:cNvSpPr>
              <p:nvPr/>
            </p:nvSpPr>
            <p:spPr bwMode="auto">
              <a:xfrm>
                <a:off x="2686505" y="4577512"/>
                <a:ext cx="483280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latin typeface="Times New Roman" pitchFamily="18" charset="0"/>
                    <a:ea typeface="宋体" pitchFamily="2" charset="-122"/>
                  </a:rPr>
                  <a:t>L</a:t>
                </a:r>
              </a:p>
            </p:txBody>
          </p:sp>
          <p:sp>
            <p:nvSpPr>
              <p:cNvPr id="34" name="Line 28"/>
              <p:cNvSpPr>
                <a:spLocks noChangeShapeType="1"/>
              </p:cNvSpPr>
              <p:nvPr/>
            </p:nvSpPr>
            <p:spPr bwMode="auto">
              <a:xfrm flipV="1">
                <a:off x="2895600" y="5076966"/>
                <a:ext cx="0" cy="609601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5" name="Rectangle 29"/>
              <p:cNvSpPr>
                <a:spLocks noChangeArrowheads="1"/>
              </p:cNvSpPr>
              <p:nvPr/>
            </p:nvSpPr>
            <p:spPr bwMode="auto">
              <a:xfrm>
                <a:off x="5658304" y="2114432"/>
                <a:ext cx="483280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itchFamily="18" charset="0"/>
                    <a:ea typeface="宋体" pitchFamily="2" charset="-122"/>
                  </a:rPr>
                  <a:t>L</a:t>
                </a:r>
              </a:p>
            </p:txBody>
          </p:sp>
          <p:sp>
            <p:nvSpPr>
              <p:cNvPr id="36" name="Line 30"/>
              <p:cNvSpPr>
                <a:spLocks noChangeShapeType="1"/>
              </p:cNvSpPr>
              <p:nvPr/>
            </p:nvSpPr>
            <p:spPr bwMode="auto">
              <a:xfrm flipV="1">
                <a:off x="4114800" y="2514600"/>
                <a:ext cx="1600200" cy="129540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7" name="Line 31"/>
              <p:cNvSpPr>
                <a:spLocks noChangeShapeType="1"/>
              </p:cNvSpPr>
              <p:nvPr/>
            </p:nvSpPr>
            <p:spPr bwMode="auto">
              <a:xfrm flipV="1">
                <a:off x="2971800" y="4015917"/>
                <a:ext cx="896455" cy="78468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38" name="Rectangle 32"/>
              <p:cNvSpPr>
                <a:spLocks noChangeArrowheads="1"/>
              </p:cNvSpPr>
              <p:nvPr/>
            </p:nvSpPr>
            <p:spPr bwMode="auto">
              <a:xfrm>
                <a:off x="1047448" y="3135987"/>
                <a:ext cx="641955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 dirty="0" err="1">
                    <a:latin typeface="Times New Roman" pitchFamily="18" charset="0"/>
                    <a:ea typeface="宋体" pitchFamily="2" charset="-122"/>
                  </a:rPr>
                  <a:t>int</a:t>
                </a:r>
                <a:endParaRPr kumimoji="1" lang="en-US" altLang="zh-CN" sz="2000" b="0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9" name="Line 33"/>
              <p:cNvSpPr>
                <a:spLocks noChangeShapeType="1"/>
              </p:cNvSpPr>
              <p:nvPr/>
            </p:nvSpPr>
            <p:spPr bwMode="auto">
              <a:xfrm>
                <a:off x="1371600" y="2819400"/>
                <a:ext cx="0" cy="45720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41" name="Rectangle 35"/>
              <p:cNvSpPr>
                <a:spLocks noChangeArrowheads="1"/>
              </p:cNvSpPr>
              <p:nvPr/>
            </p:nvSpPr>
            <p:spPr bwMode="auto">
              <a:xfrm>
                <a:off x="3034066" y="3493103"/>
                <a:ext cx="542218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latin typeface="Times New Roman" pitchFamily="18" charset="0"/>
                    <a:ea typeface="宋体" pitchFamily="2" charset="-122"/>
                  </a:rPr>
                  <a:t>in</a:t>
                </a:r>
              </a:p>
            </p:txBody>
          </p:sp>
          <p:sp>
            <p:nvSpPr>
              <p:cNvPr id="42" name="Rectangle 36"/>
              <p:cNvSpPr>
                <a:spLocks noChangeArrowheads="1"/>
              </p:cNvSpPr>
              <p:nvPr/>
            </p:nvSpPr>
            <p:spPr bwMode="auto">
              <a:xfrm>
                <a:off x="4613411" y="2145388"/>
                <a:ext cx="542218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itchFamily="18" charset="0"/>
                    <a:ea typeface="宋体" pitchFamily="2" charset="-122"/>
                  </a:rPr>
                  <a:t>in</a:t>
                </a:r>
              </a:p>
            </p:txBody>
          </p:sp>
          <p:sp>
            <p:nvSpPr>
              <p:cNvPr id="43" name="Rectangle 37"/>
              <p:cNvSpPr>
                <a:spLocks noChangeArrowheads="1"/>
              </p:cNvSpPr>
              <p:nvPr/>
            </p:nvSpPr>
            <p:spPr bwMode="auto">
              <a:xfrm>
                <a:off x="1738666" y="4583788"/>
                <a:ext cx="542218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itchFamily="18" charset="0"/>
                    <a:ea typeface="宋体" pitchFamily="2" charset="-122"/>
                  </a:rPr>
                  <a:t>in</a:t>
                </a:r>
              </a:p>
            </p:txBody>
          </p:sp>
          <p:sp>
            <p:nvSpPr>
              <p:cNvPr id="45" name="Rectangle 39"/>
              <p:cNvSpPr>
                <a:spLocks noChangeArrowheads="1"/>
              </p:cNvSpPr>
              <p:nvPr/>
            </p:nvSpPr>
            <p:spPr bwMode="auto">
              <a:xfrm>
                <a:off x="5528811" y="3921870"/>
                <a:ext cx="1367331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en-US" sz="2000" b="0" dirty="0">
                    <a:latin typeface="Times New Roman" pitchFamily="18" charset="0"/>
                    <a:ea typeface="宋体" pitchFamily="2" charset="-122"/>
                  </a:rPr>
                  <a:t>2  </a:t>
                </a:r>
                <a:r>
                  <a:rPr kumimoji="1" lang="en-US" altLang="zh-CN" sz="2000" b="0" dirty="0">
                    <a:latin typeface="Times New Roman" pitchFamily="18" charset="0"/>
                    <a:ea typeface="宋体" pitchFamily="2" charset="-122"/>
                  </a:rPr>
                  <a:t>entry</a:t>
                </a:r>
              </a:p>
            </p:txBody>
          </p:sp>
          <p:sp>
            <p:nvSpPr>
              <p:cNvPr id="46" name="Rectangle 40"/>
              <p:cNvSpPr>
                <a:spLocks noChangeArrowheads="1"/>
              </p:cNvSpPr>
              <p:nvPr/>
            </p:nvSpPr>
            <p:spPr bwMode="auto">
              <a:xfrm>
                <a:off x="3822399" y="5193386"/>
                <a:ext cx="1004643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latin typeface="Times New Roman" pitchFamily="18" charset="0"/>
                    <a:ea typeface="宋体" pitchFamily="2" charset="-122"/>
                  </a:rPr>
                  <a:t>entry</a:t>
                </a:r>
              </a:p>
            </p:txBody>
          </p:sp>
          <p:sp>
            <p:nvSpPr>
              <p:cNvPr id="47" name="Rectangle 41"/>
              <p:cNvSpPr>
                <a:spLocks noChangeArrowheads="1"/>
              </p:cNvSpPr>
              <p:nvPr/>
            </p:nvSpPr>
            <p:spPr bwMode="auto">
              <a:xfrm>
                <a:off x="7210288" y="2983587"/>
                <a:ext cx="381276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latin typeface="Times New Roman" pitchFamily="18" charset="0"/>
                    <a:ea typeface="宋体" pitchFamily="2" charset="-122"/>
                  </a:rPr>
                  <a:t>r</a:t>
                </a:r>
                <a:endParaRPr kumimoji="1" lang="en-US" altLang="zh-CN" sz="2000" b="0" baseline="-25000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8" name="Rectangle 42"/>
              <p:cNvSpPr>
                <a:spLocks noChangeArrowheads="1"/>
              </p:cNvSpPr>
              <p:nvPr/>
            </p:nvSpPr>
            <p:spPr bwMode="auto">
              <a:xfrm>
                <a:off x="4893685" y="4202788"/>
                <a:ext cx="442479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latin typeface="Times New Roman" pitchFamily="18" charset="0"/>
                    <a:ea typeface="宋体" pitchFamily="2" charset="-122"/>
                  </a:rPr>
                  <a:t>q</a:t>
                </a:r>
                <a:endParaRPr kumimoji="1" lang="en-US" altLang="zh-CN" sz="2000" b="0" baseline="-25000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9" name="Rectangle 43"/>
              <p:cNvSpPr>
                <a:spLocks noChangeArrowheads="1"/>
              </p:cNvSpPr>
              <p:nvPr/>
            </p:nvSpPr>
            <p:spPr bwMode="auto">
              <a:xfrm>
                <a:off x="2683885" y="5498189"/>
                <a:ext cx="442479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latin typeface="Times New Roman" pitchFamily="18" charset="0"/>
                    <a:ea typeface="宋体" pitchFamily="2" charset="-122"/>
                  </a:rPr>
                  <a:t>p</a:t>
                </a:r>
                <a:endParaRPr kumimoji="1" lang="en-US" altLang="zh-CN" sz="2000" b="0" baseline="-25000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0" name="Rectangle 45"/>
              <p:cNvSpPr>
                <a:spLocks noChangeArrowheads="1"/>
              </p:cNvSpPr>
              <p:nvPr/>
            </p:nvSpPr>
            <p:spPr bwMode="auto">
              <a:xfrm>
                <a:off x="3958771" y="4228187"/>
                <a:ext cx="336550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zh-CN" altLang="en-US" sz="2000" b="0" dirty="0">
                    <a:latin typeface="Times New Roman" pitchFamily="18" charset="0"/>
                    <a:ea typeface="宋体" pitchFamily="2" charset="-122"/>
                  </a:rPr>
                  <a:t>，</a:t>
                </a:r>
                <a:endParaRPr kumimoji="1" lang="en-US" altLang="zh-CN" sz="2000" b="0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1" name="Line 46"/>
              <p:cNvSpPr>
                <a:spLocks noChangeShapeType="1"/>
              </p:cNvSpPr>
              <p:nvPr/>
            </p:nvSpPr>
            <p:spPr bwMode="auto">
              <a:xfrm flipV="1">
                <a:off x="3733800" y="525780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52" name="Text Box 47"/>
              <p:cNvSpPr txBox="1">
                <a:spLocks noChangeArrowheads="1"/>
              </p:cNvSpPr>
              <p:nvPr/>
            </p:nvSpPr>
            <p:spPr bwMode="auto">
              <a:xfrm>
                <a:off x="3516596" y="5603874"/>
                <a:ext cx="442478" cy="647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3" name="Line 48"/>
              <p:cNvSpPr>
                <a:spLocks noChangeShapeType="1"/>
              </p:cNvSpPr>
              <p:nvPr/>
            </p:nvSpPr>
            <p:spPr bwMode="auto">
              <a:xfrm flipH="1">
                <a:off x="2583986" y="3988522"/>
                <a:ext cx="838200" cy="7620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  <p:sp>
          <p:nvSpPr>
            <p:cNvPr id="9" name="Rectangle 45"/>
            <p:cNvSpPr>
              <a:spLocks noChangeArrowheads="1"/>
            </p:cNvSpPr>
            <p:nvPr/>
          </p:nvSpPr>
          <p:spPr bwMode="auto">
            <a:xfrm>
              <a:off x="5809341" y="3117848"/>
              <a:ext cx="336550" cy="647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zh-CN" altLang="en-US" sz="2000" b="0" dirty="0">
                  <a:latin typeface="Times New Roman" pitchFamily="18" charset="0"/>
                  <a:ea typeface="宋体" pitchFamily="2" charset="-122"/>
                </a:rPr>
                <a:t>，</a:t>
              </a:r>
              <a:endParaRPr kumimoji="1" lang="en-US" altLang="zh-CN" sz="2000" b="0" dirty="0"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6183086" y="943428"/>
            <a:ext cx="2612571" cy="1872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由此例看出，只有根据文法已经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预知了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属性值在栈中的存放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位置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，才能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自下而上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处理分析栈中的属性值。</a:t>
            </a:r>
          </a:p>
        </p:txBody>
      </p:sp>
      <p:sp>
        <p:nvSpPr>
          <p:cNvPr id="55" name="矩形 54"/>
          <p:cNvSpPr/>
          <p:nvPr/>
        </p:nvSpPr>
        <p:spPr>
          <a:xfrm>
            <a:off x="254000" y="4020459"/>
            <a:ext cx="2358571" cy="12482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但是，如果不能由文法预知属性位置呢？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769259" y="5283204"/>
            <a:ext cx="754741" cy="1175653"/>
            <a:chOff x="783773" y="5283204"/>
            <a:chExt cx="754741" cy="1175653"/>
          </a:xfrm>
        </p:grpSpPr>
        <p:sp>
          <p:nvSpPr>
            <p:cNvPr id="56" name="下箭头 55"/>
            <p:cNvSpPr/>
            <p:nvPr/>
          </p:nvSpPr>
          <p:spPr>
            <a:xfrm>
              <a:off x="1262743" y="5413829"/>
              <a:ext cx="275771" cy="104502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783773" y="5283204"/>
              <a:ext cx="508000" cy="1124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1200"/>
                </a:spcAft>
              </a:pPr>
              <a:r>
                <a:rPr lang="zh-CN" altLang="en-US" sz="2800" dirty="0">
                  <a:solidFill>
                    <a:srgbClr val="FF0000"/>
                  </a:solidFill>
                  <a:latin typeface="华文行楷" pitchFamily="2" charset="-122"/>
                  <a:ea typeface="华文行楷" pitchFamily="2" charset="-122"/>
                </a:rPr>
                <a:t>请看</a:t>
              </a:r>
            </a:p>
          </p:txBody>
        </p:sp>
      </p:grp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117002" y="3519831"/>
          <a:ext cx="5809283" cy="2560320"/>
        </p:xfrm>
        <a:graphic>
          <a:graphicData uri="http://schemas.openxmlformats.org/drawingml/2006/table">
            <a:tbl>
              <a:tblPr/>
              <a:tblGrid>
                <a:gridCol w="150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7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产生式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代码段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51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r>
                        <a:rPr lang="zh-CN" altLang="en-US" sz="2200" dirty="0"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TL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751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zh-CN" altLang="en-US" sz="2200" kern="1200" dirty="0">
                          <a:solidFill>
                            <a:schemeClr val="dk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int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[top]=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int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751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lang="zh-CN" altLang="en-US" sz="2200" kern="1200" dirty="0">
                          <a:solidFill>
                            <a:schemeClr val="dk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real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[top]=real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51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sz="2200" kern="1200" dirty="0">
                          <a:solidFill>
                            <a:schemeClr val="dk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1 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，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addType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[top],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[top-3])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751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sz="2200" kern="1200" dirty="0">
                          <a:solidFill>
                            <a:schemeClr val="dk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addType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[top],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[top-1])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6968490" y="792480"/>
          <a:ext cx="716280" cy="2438400"/>
        </p:xfrm>
        <a:graphic>
          <a:graphicData uri="http://schemas.openxmlformats.org/drawingml/2006/table">
            <a:tbl>
              <a:tblPr/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q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2" name="直接箭头连接符 61"/>
          <p:cNvCxnSpPr/>
          <p:nvPr/>
        </p:nvCxnSpPr>
        <p:spPr>
          <a:xfrm>
            <a:off x="579120" y="1691640"/>
            <a:ext cx="881296" cy="1218064"/>
          </a:xfrm>
          <a:prstGeom prst="straightConnector1">
            <a:avLst/>
          </a:prstGeom>
          <a:ln w="19050">
            <a:solidFill>
              <a:srgbClr val="FC02A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34365" y="1626870"/>
            <a:ext cx="1570896" cy="702960"/>
          </a:xfrm>
          <a:prstGeom prst="straightConnector1">
            <a:avLst/>
          </a:prstGeom>
          <a:ln w="19050">
            <a:solidFill>
              <a:srgbClr val="FC02A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670560" y="1484784"/>
            <a:ext cx="2749312" cy="69696"/>
          </a:xfrm>
          <a:prstGeom prst="straightConnector1">
            <a:avLst/>
          </a:prstGeom>
          <a:ln w="19050">
            <a:solidFill>
              <a:srgbClr val="FC02A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423" y="414110"/>
            <a:ext cx="7886700" cy="606425"/>
          </a:xfrm>
        </p:spPr>
        <p:txBody>
          <a:bodyPr/>
          <a:lstStyle/>
          <a:p>
            <a:r>
              <a:rPr lang="en-US" altLang="zh-CN" dirty="0"/>
              <a:t>6.5.3 </a:t>
            </a:r>
            <a:r>
              <a:rPr lang="zh-CN" altLang="en-US" dirty="0"/>
              <a:t>模拟继承属性的计算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45" y="1460950"/>
            <a:ext cx="5835457" cy="4308310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属性位置不能预测</a:t>
            </a:r>
            <a:endParaRPr lang="en-US" altLang="zh-CN" sz="24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lvl="1">
              <a:spcAft>
                <a:spcPts val="0"/>
              </a:spcAft>
              <a:buNone/>
            </a:pPr>
            <a:r>
              <a:rPr lang="en-US" altLang="zh-CN" dirty="0"/>
              <a:t>S</a:t>
            </a:r>
            <a:r>
              <a:rPr lang="zh-CN" altLang="en-US" dirty="0">
                <a:latin typeface="Comic Sans MS" pitchFamily="66" charset="0"/>
              </a:rPr>
              <a:t>→</a:t>
            </a:r>
            <a:r>
              <a:rPr lang="en-US" altLang="zh-CN" dirty="0" err="1"/>
              <a:t>aAC</a:t>
            </a:r>
            <a:r>
              <a:rPr lang="en-US" altLang="zh-CN" dirty="0"/>
              <a:t>        </a:t>
            </a:r>
            <a:r>
              <a:rPr lang="en-US" altLang="zh-CN" dirty="0" err="1"/>
              <a:t>C.i</a:t>
            </a:r>
            <a:r>
              <a:rPr lang="en-US" altLang="zh-CN" dirty="0"/>
              <a:t>=A.s</a:t>
            </a:r>
          </a:p>
          <a:p>
            <a:pPr lvl="1">
              <a:spcAft>
                <a:spcPts val="0"/>
              </a:spcAft>
              <a:buNone/>
            </a:pPr>
            <a:r>
              <a:rPr lang="en-US" altLang="zh-CN" dirty="0"/>
              <a:t>S</a:t>
            </a:r>
            <a:r>
              <a:rPr lang="zh-CN" altLang="en-US" dirty="0">
                <a:latin typeface="Comic Sans MS" pitchFamily="66" charset="0"/>
              </a:rPr>
              <a:t>→</a:t>
            </a:r>
            <a:r>
              <a:rPr lang="en-US" altLang="zh-CN" dirty="0" err="1"/>
              <a:t>bABC</a:t>
            </a:r>
            <a:r>
              <a:rPr lang="en-US" altLang="zh-CN" dirty="0"/>
              <a:t>       </a:t>
            </a:r>
            <a:r>
              <a:rPr lang="en-US" altLang="zh-CN" dirty="0" err="1"/>
              <a:t>C.i</a:t>
            </a:r>
            <a:r>
              <a:rPr lang="en-US" altLang="zh-CN" dirty="0"/>
              <a:t>=A.s</a:t>
            </a:r>
          </a:p>
          <a:p>
            <a:pPr lvl="1">
              <a:buNone/>
            </a:pPr>
            <a:r>
              <a:rPr lang="en-US" altLang="zh-CN" dirty="0"/>
              <a:t>C</a:t>
            </a:r>
            <a:r>
              <a:rPr lang="zh-CN" altLang="en-US" dirty="0">
                <a:latin typeface="Comic Sans MS" pitchFamily="66" charset="0"/>
              </a:rPr>
              <a:t>→</a:t>
            </a:r>
            <a:r>
              <a:rPr lang="en-US" altLang="zh-CN" dirty="0"/>
              <a:t>c          C.s=g(</a:t>
            </a:r>
            <a:r>
              <a:rPr lang="en-US" altLang="zh-CN" dirty="0" err="1"/>
              <a:t>C.i</a:t>
            </a:r>
            <a:r>
              <a:rPr lang="en-US" altLang="zh-CN" dirty="0"/>
              <a:t>)</a:t>
            </a:r>
          </a:p>
          <a:p>
            <a:r>
              <a:rPr lang="zh-CN" altLang="en-US" sz="2400" dirty="0">
                <a:latin typeface="Comic Sans MS" pitchFamily="66" charset="0"/>
              </a:rPr>
              <a:t>增加标记非终结符，使得位置可以预测</a:t>
            </a:r>
            <a:endParaRPr lang="en-US" altLang="zh-CN" sz="2400" dirty="0">
              <a:latin typeface="Comic Sans MS" pitchFamily="66" charset="0"/>
            </a:endParaRPr>
          </a:p>
          <a:p>
            <a:pPr lvl="1">
              <a:spcAft>
                <a:spcPts val="0"/>
              </a:spcAft>
              <a:buNone/>
            </a:pPr>
            <a:r>
              <a:rPr lang="en-US" altLang="zh-CN" dirty="0"/>
              <a:t>S</a:t>
            </a:r>
            <a:r>
              <a:rPr lang="zh-CN" altLang="en-US" dirty="0">
                <a:latin typeface="Comic Sans MS" pitchFamily="66" charset="0"/>
              </a:rPr>
              <a:t>→</a:t>
            </a:r>
            <a:r>
              <a:rPr lang="en-US" altLang="zh-CN" dirty="0" err="1"/>
              <a:t>aAC</a:t>
            </a:r>
            <a:r>
              <a:rPr lang="en-US" altLang="zh-CN" dirty="0"/>
              <a:t>        </a:t>
            </a:r>
            <a:r>
              <a:rPr lang="en-US" altLang="zh-CN" dirty="0" err="1"/>
              <a:t>C.i</a:t>
            </a:r>
            <a:r>
              <a:rPr lang="en-US" altLang="zh-CN" dirty="0"/>
              <a:t>=A.s</a:t>
            </a:r>
          </a:p>
          <a:p>
            <a:pPr lvl="1">
              <a:spcAft>
                <a:spcPts val="0"/>
              </a:spcAft>
              <a:buNone/>
            </a:pPr>
            <a:r>
              <a:rPr lang="en-US" altLang="zh-CN" dirty="0"/>
              <a:t>S</a:t>
            </a:r>
            <a:r>
              <a:rPr lang="zh-CN" altLang="en-US" dirty="0">
                <a:latin typeface="Comic Sans MS" pitchFamily="66" charset="0"/>
              </a:rPr>
              <a:t>→</a:t>
            </a:r>
            <a:r>
              <a:rPr lang="en-US" altLang="zh-CN" dirty="0" err="1"/>
              <a:t>bAB</a:t>
            </a:r>
            <a:r>
              <a:rPr lang="en-US" altLang="zh-CN" dirty="0" err="1">
                <a:solidFill>
                  <a:srgbClr val="FF0000"/>
                </a:solidFill>
              </a:rPr>
              <a:t>M</a:t>
            </a:r>
            <a:r>
              <a:rPr lang="en-US" altLang="zh-CN" dirty="0" err="1"/>
              <a:t>C</a:t>
            </a:r>
            <a:r>
              <a:rPr lang="en-US" altLang="zh-CN" dirty="0"/>
              <a:t>      </a:t>
            </a:r>
            <a:r>
              <a:rPr lang="en-US" altLang="zh-CN" dirty="0" err="1">
                <a:solidFill>
                  <a:srgbClr val="FF0000"/>
                </a:solidFill>
              </a:rPr>
              <a:t>M</a:t>
            </a:r>
            <a:r>
              <a:rPr lang="en-US" altLang="zh-CN" dirty="0" err="1"/>
              <a:t>.i</a:t>
            </a:r>
            <a:r>
              <a:rPr lang="en-US" altLang="zh-CN" dirty="0"/>
              <a:t>=A.s; </a:t>
            </a:r>
            <a:r>
              <a:rPr lang="en-US" altLang="zh-CN" dirty="0" err="1"/>
              <a:t>C.i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.s</a:t>
            </a:r>
          </a:p>
          <a:p>
            <a:pPr lvl="1">
              <a:spcAft>
                <a:spcPts val="0"/>
              </a:spcAft>
              <a:buNone/>
            </a:pPr>
            <a:r>
              <a:rPr lang="en-US" altLang="zh-CN" dirty="0"/>
              <a:t>C</a:t>
            </a:r>
            <a:r>
              <a:rPr lang="zh-CN" altLang="en-US" dirty="0">
                <a:latin typeface="Comic Sans MS" pitchFamily="66" charset="0"/>
              </a:rPr>
              <a:t>→</a:t>
            </a:r>
            <a:r>
              <a:rPr lang="en-US" altLang="zh-CN" dirty="0"/>
              <a:t>c          C.s=g(</a:t>
            </a:r>
            <a:r>
              <a:rPr lang="en-US" altLang="zh-CN" dirty="0" err="1"/>
              <a:t>C.i</a:t>
            </a:r>
            <a:r>
              <a:rPr lang="en-US" altLang="zh-CN" dirty="0"/>
              <a:t>) </a:t>
            </a:r>
          </a:p>
          <a:p>
            <a:pPr lvl="1">
              <a:spcAft>
                <a:spcPts val="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latin typeface="Comic Sans MS" pitchFamily="66" charset="0"/>
              </a:rPr>
              <a:t>→</a:t>
            </a:r>
            <a:r>
              <a:rPr lang="en-US" altLang="zh-CN" dirty="0"/>
              <a:t>ε        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.s=</a:t>
            </a:r>
            <a:r>
              <a:rPr lang="en-US" altLang="zh-CN" dirty="0" err="1">
                <a:solidFill>
                  <a:srgbClr val="FF0000"/>
                </a:solidFill>
              </a:rPr>
              <a:t>M</a:t>
            </a:r>
            <a:r>
              <a:rPr lang="en-US" altLang="zh-CN" dirty="0" err="1"/>
              <a:t>.i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>
            <a:off x="5832140" y="1403775"/>
            <a:ext cx="2700300" cy="1530170"/>
            <a:chOff x="5832140" y="1583795"/>
            <a:chExt cx="2700300" cy="1530170"/>
          </a:xfrm>
        </p:grpSpPr>
        <p:sp>
          <p:nvSpPr>
            <p:cNvPr id="78" name="圆角矩形 77"/>
            <p:cNvSpPr/>
            <p:nvPr/>
          </p:nvSpPr>
          <p:spPr>
            <a:xfrm>
              <a:off x="5832140" y="1583795"/>
              <a:ext cx="2700300" cy="153017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5963035" y="1619508"/>
              <a:ext cx="2556141" cy="1449452"/>
              <a:chOff x="6012160" y="1268760"/>
              <a:chExt cx="2556141" cy="1449452"/>
            </a:xfrm>
          </p:grpSpPr>
          <p:grpSp>
            <p:nvGrpSpPr>
              <p:cNvPr id="66" name="组合 65"/>
              <p:cNvGrpSpPr/>
              <p:nvPr/>
            </p:nvGrpSpPr>
            <p:grpSpPr>
              <a:xfrm>
                <a:off x="6012160" y="1268760"/>
                <a:ext cx="2134746" cy="1394271"/>
                <a:chOff x="6012160" y="1268760"/>
                <a:chExt cx="2134746" cy="1394271"/>
              </a:xfrm>
            </p:grpSpPr>
            <p:sp>
              <p:nvSpPr>
                <p:cNvPr id="9" name="Rectangle 34"/>
                <p:cNvSpPr>
                  <a:spLocks noChangeArrowheads="1"/>
                </p:cNvSpPr>
                <p:nvPr/>
              </p:nvSpPr>
              <p:spPr bwMode="auto">
                <a:xfrm>
                  <a:off x="7113920" y="2083785"/>
                  <a:ext cx="312906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buClrTx/>
                    <a:buSzTx/>
                    <a:buFontTx/>
                    <a:buNone/>
                  </a:pPr>
                  <a:r>
                    <a:rPr kumimoji="1" lang="en-US" altLang="zh-CN" sz="2000" b="0" dirty="0">
                      <a:latin typeface="楷体" pitchFamily="49" charset="-122"/>
                      <a:ea typeface="楷体" pitchFamily="49" charset="-122"/>
                    </a:rPr>
                    <a:t>B</a:t>
                  </a:r>
                </a:p>
              </p:txBody>
            </p:sp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6581074" y="2083785"/>
                  <a:ext cx="312906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buClrTx/>
                    <a:buSzTx/>
                    <a:buFontTx/>
                    <a:buNone/>
                  </a:pPr>
                  <a:r>
                    <a:rPr kumimoji="1" lang="en-US" altLang="zh-CN" sz="2000" dirty="0">
                      <a:latin typeface="楷体" pitchFamily="49" charset="-122"/>
                      <a:ea typeface="楷体" pitchFamily="49" charset="-122"/>
                    </a:rPr>
                    <a:t>A</a:t>
                  </a:r>
                  <a:endParaRPr kumimoji="1" lang="en-US" altLang="zh-CN" sz="2000" b="0" dirty="0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6912260" y="1268760"/>
                  <a:ext cx="312906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buClrTx/>
                    <a:buSzTx/>
                    <a:buFontTx/>
                    <a:buNone/>
                  </a:pPr>
                  <a:r>
                    <a:rPr kumimoji="1" lang="en-US" altLang="zh-CN" sz="2000" dirty="0">
                      <a:latin typeface="楷体" pitchFamily="49" charset="-122"/>
                      <a:ea typeface="楷体" pitchFamily="49" charset="-122"/>
                    </a:rPr>
                    <a:t>S</a:t>
                  </a:r>
                  <a:endParaRPr kumimoji="1" lang="en-US" altLang="zh-CN" sz="2000" b="0" dirty="0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3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6202678" y="1571624"/>
                  <a:ext cx="769621" cy="5924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6" name="Line 20"/>
                <p:cNvSpPr>
                  <a:spLocks noChangeShapeType="1"/>
                </p:cNvSpPr>
                <p:nvPr/>
              </p:nvSpPr>
              <p:spPr bwMode="auto">
                <a:xfrm>
                  <a:off x="7086600" y="1619249"/>
                  <a:ext cx="161925" cy="5238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8" name="Rectangle 32"/>
                <p:cNvSpPr>
                  <a:spLocks noChangeArrowheads="1"/>
                </p:cNvSpPr>
                <p:nvPr/>
              </p:nvSpPr>
              <p:spPr bwMode="auto">
                <a:xfrm>
                  <a:off x="6012160" y="2083785"/>
                  <a:ext cx="312907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buClrTx/>
                    <a:buSzTx/>
                    <a:buFontTx/>
                    <a:buNone/>
                  </a:pPr>
                  <a:r>
                    <a:rPr kumimoji="1" lang="en-US" altLang="zh-CN" sz="2000" dirty="0">
                      <a:latin typeface="楷体" pitchFamily="49" charset="-122"/>
                      <a:ea typeface="楷体" pitchFamily="49" charset="-122"/>
                    </a:rPr>
                    <a:t>b</a:t>
                  </a:r>
                  <a:endParaRPr kumimoji="1" lang="en-US" altLang="zh-CN" sz="2000" b="0" dirty="0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41" name="Rectangle 36"/>
                <p:cNvSpPr>
                  <a:spLocks noChangeArrowheads="1"/>
                </p:cNvSpPr>
                <p:nvPr/>
              </p:nvSpPr>
              <p:spPr bwMode="auto">
                <a:xfrm>
                  <a:off x="7834000" y="2083785"/>
                  <a:ext cx="312906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buClrTx/>
                    <a:buSzTx/>
                    <a:buFontTx/>
                    <a:buNone/>
                  </a:pPr>
                  <a:r>
                    <a:rPr kumimoji="1" lang="en-US" altLang="zh-CN" sz="2000" b="0" dirty="0">
                      <a:latin typeface="楷体" pitchFamily="49" charset="-122"/>
                      <a:ea typeface="楷体" pitchFamily="49" charset="-122"/>
                    </a:rPr>
                    <a:t>C</a:t>
                  </a:r>
                </a:p>
              </p:txBody>
            </p:sp>
            <p:sp>
              <p:nvSpPr>
                <p:cNvPr id="51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6734173" y="1609725"/>
                  <a:ext cx="280989" cy="5286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2" name="Line 20"/>
                <p:cNvSpPr>
                  <a:spLocks noChangeShapeType="1"/>
                </p:cNvSpPr>
                <p:nvPr/>
              </p:nvSpPr>
              <p:spPr bwMode="auto">
                <a:xfrm>
                  <a:off x="7162800" y="1571626"/>
                  <a:ext cx="766763" cy="5667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5" name="任意多边形 64"/>
                <p:cNvSpPr/>
                <p:nvPr/>
              </p:nvSpPr>
              <p:spPr>
                <a:xfrm>
                  <a:off x="6777038" y="2357438"/>
                  <a:ext cx="1085850" cy="305593"/>
                </a:xfrm>
                <a:custGeom>
                  <a:avLst/>
                  <a:gdLst>
                    <a:gd name="connsiteX0" fmla="*/ 0 w 1085850"/>
                    <a:gd name="connsiteY0" fmla="*/ 90487 h 305593"/>
                    <a:gd name="connsiteX1" fmla="*/ 447675 w 1085850"/>
                    <a:gd name="connsiteY1" fmla="*/ 290512 h 305593"/>
                    <a:gd name="connsiteX2" fmla="*/ 1085850 w 1085850"/>
                    <a:gd name="connsiteY2" fmla="*/ 0 h 305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85850" h="305593">
                      <a:moveTo>
                        <a:pt x="0" y="90487"/>
                      </a:moveTo>
                      <a:cubicBezTo>
                        <a:pt x="133350" y="198040"/>
                        <a:pt x="266700" y="305593"/>
                        <a:pt x="447675" y="290512"/>
                      </a:cubicBezTo>
                      <a:cubicBezTo>
                        <a:pt x="628650" y="275431"/>
                        <a:pt x="857250" y="137715"/>
                        <a:pt x="1085850" y="0"/>
                      </a:cubicBezTo>
                    </a:path>
                  </a:pathLst>
                </a:custGeom>
                <a:ln>
                  <a:solidFill>
                    <a:srgbClr val="CC0099"/>
                  </a:solidFill>
                  <a:prstDash val="sysDash"/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3" name="Rectangle 35"/>
              <p:cNvSpPr>
                <a:spLocks noChangeArrowheads="1"/>
              </p:cNvSpPr>
              <p:nvPr/>
            </p:nvSpPr>
            <p:spPr bwMode="auto">
              <a:xfrm>
                <a:off x="8037385" y="2249578"/>
                <a:ext cx="53091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dirty="0" err="1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C</a:t>
                </a:r>
                <a:r>
                  <a:rPr kumimoji="1" lang="en-US" altLang="zh-CN" b="0" dirty="0" err="1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.i</a:t>
                </a:r>
                <a:endParaRPr kumimoji="1" lang="en-US" altLang="zh-CN" b="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4" name="Rectangle 35"/>
              <p:cNvSpPr>
                <a:spLocks noChangeArrowheads="1"/>
              </p:cNvSpPr>
              <p:nvPr/>
            </p:nvSpPr>
            <p:spPr bwMode="auto">
              <a:xfrm>
                <a:off x="6327195" y="2348880"/>
                <a:ext cx="53091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b="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A.s</a:t>
                </a:r>
              </a:p>
            </p:txBody>
          </p:sp>
        </p:grpSp>
      </p:grpSp>
      <p:grpSp>
        <p:nvGrpSpPr>
          <p:cNvPr id="81" name="组合 80"/>
          <p:cNvGrpSpPr/>
          <p:nvPr/>
        </p:nvGrpSpPr>
        <p:grpSpPr>
          <a:xfrm>
            <a:off x="5832140" y="4417061"/>
            <a:ext cx="2700846" cy="1577224"/>
            <a:chOff x="5832140" y="4149080"/>
            <a:chExt cx="2700846" cy="1577224"/>
          </a:xfrm>
        </p:grpSpPr>
        <p:sp>
          <p:nvSpPr>
            <p:cNvPr id="80" name="圆角矩形 79"/>
            <p:cNvSpPr/>
            <p:nvPr/>
          </p:nvSpPr>
          <p:spPr>
            <a:xfrm>
              <a:off x="5832140" y="4194085"/>
              <a:ext cx="2700300" cy="153017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5949225" y="4149080"/>
              <a:ext cx="2583761" cy="1577224"/>
              <a:chOff x="6164560" y="3336941"/>
              <a:chExt cx="2583761" cy="1577224"/>
            </a:xfrm>
          </p:grpSpPr>
          <p:sp>
            <p:nvSpPr>
              <p:cNvPr id="40" name="Rectangle 35"/>
              <p:cNvSpPr>
                <a:spLocks noChangeArrowheads="1"/>
              </p:cNvSpPr>
              <p:nvPr/>
            </p:nvSpPr>
            <p:spPr bwMode="auto">
              <a:xfrm>
                <a:off x="6417205" y="4374105"/>
                <a:ext cx="53091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b="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A.s</a:t>
                </a:r>
              </a:p>
            </p:txBody>
          </p:sp>
          <p:grpSp>
            <p:nvGrpSpPr>
              <p:cNvPr id="70" name="组合 69"/>
              <p:cNvGrpSpPr/>
              <p:nvPr/>
            </p:nvGrpSpPr>
            <p:grpSpPr>
              <a:xfrm>
                <a:off x="6164560" y="3336941"/>
                <a:ext cx="2134746" cy="1321578"/>
                <a:chOff x="6164560" y="3336941"/>
                <a:chExt cx="2134746" cy="1321578"/>
              </a:xfrm>
            </p:grpSpPr>
            <p:sp>
              <p:nvSpPr>
                <p:cNvPr id="28" name="Rectangle 22"/>
                <p:cNvSpPr>
                  <a:spLocks noChangeArrowheads="1"/>
                </p:cNvSpPr>
                <p:nvPr/>
              </p:nvSpPr>
              <p:spPr bwMode="auto">
                <a:xfrm>
                  <a:off x="7632340" y="4149080"/>
                  <a:ext cx="312906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buClrTx/>
                    <a:buSzTx/>
                    <a:buFontTx/>
                    <a:buNone/>
                  </a:pPr>
                  <a:r>
                    <a:rPr kumimoji="1" lang="en-US" altLang="zh-CN" sz="2000" dirty="0">
                      <a:latin typeface="楷体" pitchFamily="49" charset="-122"/>
                      <a:ea typeface="楷体" pitchFamily="49" charset="-122"/>
                    </a:rPr>
                    <a:t>M</a:t>
                  </a:r>
                  <a:endParaRPr kumimoji="1" lang="en-US" altLang="zh-CN" sz="2000" b="0" dirty="0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3" name="Rectangle 34"/>
                <p:cNvSpPr>
                  <a:spLocks noChangeArrowheads="1"/>
                </p:cNvSpPr>
                <p:nvPr/>
              </p:nvSpPr>
              <p:spPr bwMode="auto">
                <a:xfrm>
                  <a:off x="7266320" y="4151966"/>
                  <a:ext cx="312906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buClrTx/>
                    <a:buSzTx/>
                    <a:buFontTx/>
                    <a:buNone/>
                  </a:pPr>
                  <a:r>
                    <a:rPr kumimoji="1" lang="en-US" altLang="zh-CN" sz="2000" b="0" dirty="0">
                      <a:latin typeface="楷体" pitchFamily="49" charset="-122"/>
                      <a:ea typeface="楷体" pitchFamily="49" charset="-122"/>
                    </a:rPr>
                    <a:t>B</a:t>
                  </a:r>
                </a:p>
              </p:txBody>
            </p:sp>
            <p:sp>
              <p:nvSpPr>
                <p:cNvPr id="55" name="Rectangle 13"/>
                <p:cNvSpPr>
                  <a:spLocks noChangeArrowheads="1"/>
                </p:cNvSpPr>
                <p:nvPr/>
              </p:nvSpPr>
              <p:spPr bwMode="auto">
                <a:xfrm>
                  <a:off x="6733474" y="4151966"/>
                  <a:ext cx="312906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buClrTx/>
                    <a:buSzTx/>
                    <a:buFontTx/>
                    <a:buNone/>
                  </a:pPr>
                  <a:r>
                    <a:rPr kumimoji="1" lang="en-US" altLang="zh-CN" sz="2000" dirty="0">
                      <a:latin typeface="楷体" pitchFamily="49" charset="-122"/>
                      <a:ea typeface="楷体" pitchFamily="49" charset="-122"/>
                    </a:rPr>
                    <a:t>A</a:t>
                  </a:r>
                  <a:endParaRPr kumimoji="1" lang="en-US" altLang="zh-CN" sz="2000" b="0" dirty="0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6" name="Rectangle 15"/>
                <p:cNvSpPr>
                  <a:spLocks noChangeArrowheads="1"/>
                </p:cNvSpPr>
                <p:nvPr/>
              </p:nvSpPr>
              <p:spPr bwMode="auto">
                <a:xfrm>
                  <a:off x="7064660" y="3336941"/>
                  <a:ext cx="312906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buClrTx/>
                    <a:buSzTx/>
                    <a:buFontTx/>
                    <a:buNone/>
                  </a:pPr>
                  <a:r>
                    <a:rPr kumimoji="1" lang="en-US" altLang="zh-CN" sz="2000" dirty="0">
                      <a:latin typeface="楷体" pitchFamily="49" charset="-122"/>
                      <a:ea typeface="楷体" pitchFamily="49" charset="-122"/>
                    </a:rPr>
                    <a:t>S</a:t>
                  </a:r>
                  <a:endParaRPr kumimoji="1" lang="en-US" altLang="zh-CN" sz="2000" b="0" dirty="0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6355078" y="3643313"/>
                  <a:ext cx="760096" cy="5889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8" name="Line 20"/>
                <p:cNvSpPr>
                  <a:spLocks noChangeShapeType="1"/>
                </p:cNvSpPr>
                <p:nvPr/>
              </p:nvSpPr>
              <p:spPr bwMode="auto">
                <a:xfrm>
                  <a:off x="7238999" y="3714101"/>
                  <a:ext cx="133351" cy="4864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59" name="Rectangle 32"/>
                <p:cNvSpPr>
                  <a:spLocks noChangeArrowheads="1"/>
                </p:cNvSpPr>
                <p:nvPr/>
              </p:nvSpPr>
              <p:spPr bwMode="auto">
                <a:xfrm>
                  <a:off x="6164560" y="4151966"/>
                  <a:ext cx="312907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buClrTx/>
                    <a:buSzTx/>
                    <a:buFontTx/>
                    <a:buNone/>
                  </a:pPr>
                  <a:r>
                    <a:rPr kumimoji="1" lang="en-US" altLang="zh-CN" sz="2000" dirty="0">
                      <a:latin typeface="楷体" pitchFamily="49" charset="-122"/>
                      <a:ea typeface="楷体" pitchFamily="49" charset="-122"/>
                    </a:rPr>
                    <a:t>b</a:t>
                  </a:r>
                  <a:endParaRPr kumimoji="1" lang="en-US" altLang="zh-CN" sz="2000" b="0" dirty="0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0" name="Rectangle 36"/>
                <p:cNvSpPr>
                  <a:spLocks noChangeArrowheads="1"/>
                </p:cNvSpPr>
                <p:nvPr/>
              </p:nvSpPr>
              <p:spPr bwMode="auto">
                <a:xfrm>
                  <a:off x="7986400" y="4151966"/>
                  <a:ext cx="312906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algn="ctr">
                    <a:buClrTx/>
                    <a:buSzTx/>
                    <a:buFontTx/>
                    <a:buNone/>
                  </a:pPr>
                  <a:r>
                    <a:rPr kumimoji="1" lang="en-US" altLang="zh-CN" sz="2000" b="0" dirty="0">
                      <a:latin typeface="楷体" pitchFamily="49" charset="-122"/>
                      <a:ea typeface="楷体" pitchFamily="49" charset="-122"/>
                    </a:rPr>
                    <a:t>C</a:t>
                  </a:r>
                </a:p>
              </p:txBody>
            </p:sp>
            <p:sp>
              <p:nvSpPr>
                <p:cNvPr id="61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6896100" y="3698860"/>
                  <a:ext cx="251460" cy="5111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2" name="Line 20"/>
                <p:cNvSpPr>
                  <a:spLocks noChangeShapeType="1"/>
                </p:cNvSpPr>
                <p:nvPr/>
              </p:nvSpPr>
              <p:spPr bwMode="auto">
                <a:xfrm>
                  <a:off x="7281863" y="3681413"/>
                  <a:ext cx="461962" cy="5143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7" name="Line 20"/>
                <p:cNvSpPr>
                  <a:spLocks noChangeShapeType="1"/>
                </p:cNvSpPr>
                <p:nvPr/>
              </p:nvSpPr>
              <p:spPr bwMode="auto">
                <a:xfrm>
                  <a:off x="7317305" y="3654025"/>
                  <a:ext cx="745608" cy="5417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 sz="2000"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68" name="任意多边形 67"/>
                <p:cNvSpPr/>
                <p:nvPr/>
              </p:nvSpPr>
              <p:spPr>
                <a:xfrm>
                  <a:off x="6877050" y="4443413"/>
                  <a:ext cx="804863" cy="215106"/>
                </a:xfrm>
                <a:custGeom>
                  <a:avLst/>
                  <a:gdLst>
                    <a:gd name="connsiteX0" fmla="*/ 0 w 804863"/>
                    <a:gd name="connsiteY0" fmla="*/ 61912 h 215106"/>
                    <a:gd name="connsiteX1" fmla="*/ 361950 w 804863"/>
                    <a:gd name="connsiteY1" fmla="*/ 204787 h 215106"/>
                    <a:gd name="connsiteX2" fmla="*/ 804863 w 804863"/>
                    <a:gd name="connsiteY2" fmla="*/ 0 h 215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04863" h="215106">
                      <a:moveTo>
                        <a:pt x="0" y="61912"/>
                      </a:moveTo>
                      <a:cubicBezTo>
                        <a:pt x="113903" y="138509"/>
                        <a:pt x="227806" y="215106"/>
                        <a:pt x="361950" y="204787"/>
                      </a:cubicBezTo>
                      <a:cubicBezTo>
                        <a:pt x="496094" y="194468"/>
                        <a:pt x="650478" y="97234"/>
                        <a:pt x="804863" y="0"/>
                      </a:cubicBezTo>
                    </a:path>
                  </a:pathLst>
                </a:custGeom>
                <a:ln>
                  <a:solidFill>
                    <a:srgbClr val="CC0099"/>
                  </a:solidFill>
                  <a:prstDash val="sysDash"/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任意多边形 68"/>
                <p:cNvSpPr/>
                <p:nvPr/>
              </p:nvSpPr>
              <p:spPr>
                <a:xfrm>
                  <a:off x="7858125" y="4471987"/>
                  <a:ext cx="269270" cy="82137"/>
                </a:xfrm>
                <a:custGeom>
                  <a:avLst/>
                  <a:gdLst>
                    <a:gd name="connsiteX0" fmla="*/ 0 w 200025"/>
                    <a:gd name="connsiteY0" fmla="*/ 4762 h 81756"/>
                    <a:gd name="connsiteX1" fmla="*/ 95250 w 200025"/>
                    <a:gd name="connsiteY1" fmla="*/ 80962 h 81756"/>
                    <a:gd name="connsiteX2" fmla="*/ 200025 w 200025"/>
                    <a:gd name="connsiteY2" fmla="*/ 0 h 81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0025" h="81756">
                      <a:moveTo>
                        <a:pt x="0" y="4762"/>
                      </a:moveTo>
                      <a:cubicBezTo>
                        <a:pt x="30956" y="43259"/>
                        <a:pt x="61913" y="81756"/>
                        <a:pt x="95250" y="80962"/>
                      </a:cubicBezTo>
                      <a:cubicBezTo>
                        <a:pt x="128587" y="80168"/>
                        <a:pt x="164306" y="40084"/>
                        <a:pt x="200025" y="0"/>
                      </a:cubicBezTo>
                    </a:path>
                  </a:pathLst>
                </a:custGeom>
                <a:ln>
                  <a:solidFill>
                    <a:srgbClr val="CC0099"/>
                  </a:solidFill>
                  <a:prstDash val="sysDash"/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1" name="Rectangle 35"/>
              <p:cNvSpPr>
                <a:spLocks noChangeArrowheads="1"/>
              </p:cNvSpPr>
              <p:nvPr/>
            </p:nvSpPr>
            <p:spPr bwMode="auto">
              <a:xfrm>
                <a:off x="7767355" y="4544833"/>
                <a:ext cx="53091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b="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M.s</a:t>
                </a:r>
              </a:p>
            </p:txBody>
          </p:sp>
          <p:sp>
            <p:nvSpPr>
              <p:cNvPr id="72" name="Rectangle 35"/>
              <p:cNvSpPr>
                <a:spLocks noChangeArrowheads="1"/>
              </p:cNvSpPr>
              <p:nvPr/>
            </p:nvSpPr>
            <p:spPr bwMode="auto">
              <a:xfrm>
                <a:off x="8217405" y="4239090"/>
                <a:ext cx="53091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dirty="0" err="1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C</a:t>
                </a:r>
                <a:r>
                  <a:rPr kumimoji="1" lang="en-US" altLang="zh-CN" b="0" dirty="0" err="1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.i</a:t>
                </a:r>
                <a:endParaRPr kumimoji="1" lang="en-US" altLang="zh-CN" b="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5" name="Rectangle 35"/>
              <p:cNvSpPr>
                <a:spLocks noChangeArrowheads="1"/>
              </p:cNvSpPr>
              <p:nvPr/>
            </p:nvSpPr>
            <p:spPr bwMode="auto">
              <a:xfrm>
                <a:off x="7317305" y="4544833"/>
                <a:ext cx="53091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b="0" dirty="0" err="1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M.i</a:t>
                </a:r>
                <a:endParaRPr kumimoji="1" lang="en-US" altLang="zh-CN" b="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  <p:sp>
        <p:nvSpPr>
          <p:cNvPr id="82" name="矩形 81"/>
          <p:cNvSpPr/>
          <p:nvPr/>
        </p:nvSpPr>
        <p:spPr>
          <a:xfrm>
            <a:off x="6282190" y="3248980"/>
            <a:ext cx="2295256" cy="990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注意：</a:t>
            </a:r>
            <a:endParaRPr lang="en-US" altLang="zh-CN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A.s</a:t>
            </a:r>
            <a:r>
              <a:rPr lang="zh-CN" altLang="en-US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000" dirty="0" err="1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M.i</a:t>
            </a:r>
            <a:r>
              <a:rPr lang="zh-CN" altLang="en-US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M.s</a:t>
            </a:r>
            <a:r>
              <a:rPr lang="zh-CN" altLang="en-US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都在堆栈里。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7069"/>
            <a:ext cx="7886700" cy="766989"/>
          </a:xfrm>
        </p:spPr>
        <p:txBody>
          <a:bodyPr/>
          <a:lstStyle/>
          <a:p>
            <a:r>
              <a:rPr lang="zh-CN" altLang="en-US" dirty="0"/>
              <a:t>模拟继承属性的计算（续）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91771"/>
            <a:ext cx="7886700" cy="488519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继承属性是某个综合属性的一个函数</a:t>
            </a:r>
            <a:endParaRPr lang="en-US" altLang="zh-CN" dirty="0"/>
          </a:p>
          <a:p>
            <a:pPr lvl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800" dirty="0"/>
              <a:t>S</a:t>
            </a:r>
            <a:r>
              <a:rPr lang="zh-CN" altLang="en-US" sz="2800" dirty="0">
                <a:latin typeface="Comic Sans MS" pitchFamily="66" charset="0"/>
              </a:rPr>
              <a:t>→</a:t>
            </a:r>
            <a:r>
              <a:rPr lang="en-US" altLang="zh-CN" sz="2800" dirty="0" err="1"/>
              <a:t>aAC</a:t>
            </a:r>
            <a:r>
              <a:rPr lang="en-US" altLang="zh-CN" sz="2800" dirty="0"/>
              <a:t>   </a:t>
            </a:r>
            <a:r>
              <a:rPr lang="en-US" altLang="zh-CN" sz="2800" dirty="0" err="1"/>
              <a:t>C.i</a:t>
            </a:r>
            <a:r>
              <a:rPr lang="en-US" altLang="zh-CN" sz="2800" dirty="0"/>
              <a:t>=f(A.s)</a:t>
            </a:r>
          </a:p>
          <a:p>
            <a:pPr lvl="1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altLang="zh-CN" sz="2800" dirty="0"/>
              <a:t>C</a:t>
            </a:r>
            <a:r>
              <a:rPr lang="zh-CN" altLang="en-US" sz="2800" dirty="0">
                <a:latin typeface="Comic Sans MS" pitchFamily="66" charset="0"/>
              </a:rPr>
              <a:t>→</a:t>
            </a:r>
            <a:r>
              <a:rPr lang="en-US" altLang="zh-CN" sz="2800" dirty="0"/>
              <a:t>c     C.s=g(</a:t>
            </a:r>
            <a:r>
              <a:rPr lang="en-US" altLang="zh-CN" sz="2800" dirty="0" err="1"/>
              <a:t>C.i</a:t>
            </a:r>
            <a:r>
              <a:rPr lang="en-US" altLang="zh-CN" sz="2800" dirty="0"/>
              <a:t>)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增加标记非终结符，把</a:t>
            </a:r>
            <a:r>
              <a:rPr lang="en-US" altLang="zh-CN" dirty="0"/>
              <a:t>f(A.s)</a:t>
            </a:r>
            <a:r>
              <a:rPr lang="zh-CN" altLang="en-US" dirty="0"/>
              <a:t>的计算移到对标记非终结符归约时进行</a:t>
            </a:r>
            <a:endParaRPr lang="en-US" altLang="zh-CN" dirty="0"/>
          </a:p>
          <a:p>
            <a:pPr lvl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800" dirty="0"/>
              <a:t>S</a:t>
            </a:r>
            <a:r>
              <a:rPr lang="zh-CN" altLang="en-US" sz="2800" dirty="0">
                <a:latin typeface="Comic Sans MS" pitchFamily="66" charset="0"/>
              </a:rPr>
              <a:t>→</a:t>
            </a:r>
            <a:r>
              <a:rPr lang="en-US" altLang="zh-CN" sz="2800" dirty="0" err="1"/>
              <a:t>aA</a:t>
            </a:r>
            <a:r>
              <a:rPr lang="en-US" altLang="zh-CN" sz="2800" dirty="0" err="1">
                <a:solidFill>
                  <a:srgbClr val="C00000"/>
                </a:solidFill>
              </a:rPr>
              <a:t>N</a:t>
            </a:r>
            <a:r>
              <a:rPr lang="en-US" altLang="zh-CN" sz="2800" dirty="0" err="1"/>
              <a:t>C</a:t>
            </a:r>
            <a:r>
              <a:rPr lang="en-US" altLang="zh-CN" sz="2800" dirty="0"/>
              <a:t>   </a:t>
            </a:r>
            <a:r>
              <a:rPr lang="en-US" altLang="zh-CN" sz="2800" dirty="0" err="1">
                <a:solidFill>
                  <a:srgbClr val="C00000"/>
                </a:solidFill>
              </a:rPr>
              <a:t>N.i</a:t>
            </a:r>
            <a:r>
              <a:rPr lang="en-US" altLang="zh-CN" sz="2800" dirty="0">
                <a:solidFill>
                  <a:srgbClr val="C00000"/>
                </a:solidFill>
              </a:rPr>
              <a:t>=A.s</a:t>
            </a:r>
            <a:r>
              <a:rPr lang="zh-CN" altLang="en-US" sz="2800" dirty="0">
                <a:solidFill>
                  <a:srgbClr val="C00000"/>
                </a:solidFill>
              </a:rPr>
              <a:t>；</a:t>
            </a:r>
            <a:r>
              <a:rPr lang="en-US" altLang="zh-CN" sz="2800" dirty="0" err="1">
                <a:solidFill>
                  <a:srgbClr val="C00000"/>
                </a:solidFill>
              </a:rPr>
              <a:t>C.i</a:t>
            </a:r>
            <a:r>
              <a:rPr lang="en-US" altLang="zh-CN" sz="2800" dirty="0">
                <a:solidFill>
                  <a:srgbClr val="C00000"/>
                </a:solidFill>
              </a:rPr>
              <a:t>=N.s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N</a:t>
            </a:r>
            <a:r>
              <a:rPr lang="zh-CN" altLang="en-US" sz="2800" dirty="0">
                <a:latin typeface="Comic Sans MS" pitchFamily="66" charset="0"/>
              </a:rPr>
              <a:t>→</a:t>
            </a:r>
            <a:r>
              <a:rPr lang="en-US" altLang="zh-CN" sz="2800" dirty="0"/>
              <a:t>ε     </a:t>
            </a:r>
            <a:r>
              <a:rPr lang="en-US" altLang="zh-CN" sz="2800" dirty="0">
                <a:solidFill>
                  <a:srgbClr val="C00000"/>
                </a:solidFill>
              </a:rPr>
              <a:t>N.s=f(</a:t>
            </a:r>
            <a:r>
              <a:rPr lang="en-US" altLang="zh-CN" sz="2800" dirty="0" err="1">
                <a:solidFill>
                  <a:srgbClr val="C00000"/>
                </a:solidFill>
              </a:rPr>
              <a:t>N.i</a:t>
            </a:r>
            <a:r>
              <a:rPr lang="en-US" altLang="zh-CN" sz="2800" dirty="0">
                <a:solidFill>
                  <a:srgbClr val="C00000"/>
                </a:solidFill>
              </a:rPr>
              <a:t>)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zh-CN" sz="2800" dirty="0"/>
              <a:t>C</a:t>
            </a:r>
            <a:r>
              <a:rPr lang="zh-CN" altLang="en-US" sz="2800" dirty="0">
                <a:latin typeface="Comic Sans MS" pitchFamily="66" charset="0"/>
              </a:rPr>
              <a:t>→</a:t>
            </a:r>
            <a:r>
              <a:rPr lang="en-US" altLang="zh-CN" sz="2800" dirty="0"/>
              <a:t>c      C.s=g(</a:t>
            </a:r>
            <a:r>
              <a:rPr lang="en-US" altLang="zh-CN" sz="2800" dirty="0" err="1"/>
              <a:t>C.i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0216"/>
            <a:ext cx="7886700" cy="781504"/>
          </a:xfrm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例</a:t>
            </a:r>
            <a:r>
              <a:rPr lang="en-US" altLang="zh-CN" sz="3200" dirty="0">
                <a:solidFill>
                  <a:srgbClr val="FF0000"/>
                </a:solidFill>
              </a:rPr>
              <a:t>6.13</a:t>
            </a:r>
            <a:r>
              <a:rPr lang="zh-CN" altLang="en-US" sz="3200" dirty="0"/>
              <a:t>：表</a:t>
            </a:r>
            <a:r>
              <a:rPr lang="en-US" altLang="zh-CN" sz="3200" dirty="0"/>
              <a:t>6.11 </a:t>
            </a:r>
            <a:r>
              <a:rPr lang="zh-CN" altLang="en-US" sz="3200" dirty="0"/>
              <a:t>继承属性由复写规则赋值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44647" y="1399785"/>
          <a:ext cx="6177603" cy="4324470"/>
        </p:xfrm>
        <a:graphic>
          <a:graphicData uri="http://schemas.openxmlformats.org/drawingml/2006/table">
            <a:tbl>
              <a:tblPr/>
              <a:tblGrid>
                <a:gridCol w="1820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94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产生式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语义规则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45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B.ps=L.s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；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S.ht=B.ht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45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L.s=10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  </a:t>
                      </a:r>
                      <a:r>
                        <a:rPr lang="zh-CN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将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B.ps</a:t>
                      </a:r>
                      <a:r>
                        <a:rPr lang="zh-CN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存入栈中，便于应用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975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sz="2000" baseline="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0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.ps=B.ps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；</a:t>
                      </a:r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M.i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=B.ps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；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2000" kern="1200" baseline="-25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.ps=M.s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；</a:t>
                      </a:r>
                      <a:endParaRPr lang="en-US" altLang="zh-CN" sz="20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B.ht=max(B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.ht,B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.ht)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baseline="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M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000" kern="1200" baseline="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M.s=</a:t>
                      </a:r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M.i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 </a:t>
                      </a:r>
                      <a:r>
                        <a:rPr lang="zh-CN" altLang="en-US" sz="20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单纯为了属性位置可预测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975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 sub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0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.ps=B.ps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；</a:t>
                      </a:r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N.i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=B.ps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;B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.ps=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N.s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;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B.ht=</a:t>
                      </a:r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disp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(B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.ht,B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.ht)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945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kern="1200" baseline="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N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000" kern="1200" baseline="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N.s=shrink(</a:t>
                      </a:r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N.i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) </a:t>
                      </a:r>
                      <a:r>
                        <a:rPr lang="zh-CN" altLang="en-US" sz="20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兼有计算功能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945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text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B.ht=</a:t>
                      </a:r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text.h×B.ps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6812280" y="1493785"/>
            <a:ext cx="2125205" cy="3565895"/>
            <a:chOff x="6812280" y="1493785"/>
            <a:chExt cx="2125205" cy="3565895"/>
          </a:xfrm>
        </p:grpSpPr>
        <p:sp>
          <p:nvSpPr>
            <p:cNvPr id="5" name="矩形 4"/>
            <p:cNvSpPr/>
            <p:nvPr/>
          </p:nvSpPr>
          <p:spPr>
            <a:xfrm>
              <a:off x="7092280" y="1493785"/>
              <a:ext cx="1845205" cy="15751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加入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M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和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，目的是使得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和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都从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top-1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固定位置取得继承属性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ps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812280" y="3063240"/>
              <a:ext cx="1097280" cy="1996440"/>
            </a:xfrm>
            <a:custGeom>
              <a:avLst/>
              <a:gdLst>
                <a:gd name="connsiteX0" fmla="*/ 0 w 1097280"/>
                <a:gd name="connsiteY0" fmla="*/ 1996440 h 1996440"/>
                <a:gd name="connsiteX1" fmla="*/ 1097280 w 1097280"/>
                <a:gd name="connsiteY1" fmla="*/ 1996440 h 1996440"/>
                <a:gd name="connsiteX2" fmla="*/ 1097280 w 1097280"/>
                <a:gd name="connsiteY2" fmla="*/ 0 h 199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7280" h="1996440">
                  <a:moveTo>
                    <a:pt x="0" y="1996440"/>
                  </a:moveTo>
                  <a:lnTo>
                    <a:pt x="1097280" y="1996440"/>
                  </a:lnTo>
                  <a:lnTo>
                    <a:pt x="1097280" y="0"/>
                  </a:lnTo>
                </a:path>
              </a:pathLst>
            </a:custGeom>
            <a:ln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6822250" y="3789040"/>
              <a:ext cx="1088263" cy="1910"/>
            </a:xfrm>
            <a:prstGeom prst="straightConnector1">
              <a:avLst/>
            </a:prstGeom>
            <a:ln>
              <a:solidFill>
                <a:srgbClr val="CC00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909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6.13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分析树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9351" y="1641698"/>
            <a:ext cx="3749905" cy="898302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dirty="0"/>
              <a:t>在</a:t>
            </a:r>
            <a:r>
              <a:rPr lang="en-US" altLang="zh-CN" sz="2400" dirty="0"/>
              <a:t>text</a:t>
            </a:r>
            <a:r>
              <a:rPr lang="zh-CN" altLang="en-US" sz="2400" dirty="0"/>
              <a:t>归约</a:t>
            </a:r>
            <a:r>
              <a:rPr lang="en-US" altLang="zh-CN" sz="2400" dirty="0"/>
              <a:t>B</a:t>
            </a:r>
            <a:r>
              <a:rPr lang="zh-CN" altLang="en-US" sz="2400" dirty="0"/>
              <a:t>时，</a:t>
            </a:r>
            <a:r>
              <a:rPr lang="en-US" altLang="zh-CN" sz="2400" dirty="0"/>
              <a:t>B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ps</a:t>
            </a:r>
            <a:r>
              <a:rPr lang="zh-CN" altLang="en-US" sz="2400" dirty="0"/>
              <a:t>属性都在次栈顶位置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336162" y="348359"/>
            <a:ext cx="1753900" cy="1332966"/>
            <a:chOff x="-176275" y="2300288"/>
            <a:chExt cx="1753900" cy="1332966"/>
          </a:xfrm>
        </p:grpSpPr>
        <p:pic>
          <p:nvPicPr>
            <p:cNvPr id="4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63" y="2300288"/>
              <a:ext cx="1268412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矩形 49"/>
            <p:cNvSpPr/>
            <p:nvPr/>
          </p:nvSpPr>
          <p:spPr>
            <a:xfrm>
              <a:off x="-176275" y="3255882"/>
              <a:ext cx="1753900" cy="377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161-162</a:t>
              </a:r>
              <a:r>
                <a:rPr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80189" y="2243992"/>
            <a:ext cx="5210509" cy="3280349"/>
            <a:chOff x="980189" y="2243992"/>
            <a:chExt cx="5210509" cy="3280349"/>
          </a:xfrm>
        </p:grpSpPr>
        <p:grpSp>
          <p:nvGrpSpPr>
            <p:cNvPr id="47" name="组合 46"/>
            <p:cNvGrpSpPr/>
            <p:nvPr/>
          </p:nvGrpSpPr>
          <p:grpSpPr>
            <a:xfrm>
              <a:off x="980189" y="2243992"/>
              <a:ext cx="5210509" cy="3280349"/>
              <a:chOff x="1081787" y="1648918"/>
              <a:chExt cx="5210509" cy="3280349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81787" y="1648918"/>
                <a:ext cx="5210509" cy="3280349"/>
                <a:chOff x="1081787" y="1648918"/>
                <a:chExt cx="5210509" cy="3280349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1948715" y="1648918"/>
                  <a:ext cx="344774" cy="3147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accent5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endParaRPr lang="zh-CN" altLang="en-US" sz="2400" dirty="0">
                    <a:solidFill>
                      <a:schemeClr val="accent5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081787" y="2243526"/>
                  <a:ext cx="344774" cy="3147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accent5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L</a:t>
                  </a:r>
                  <a:endParaRPr lang="zh-CN" altLang="en-US" sz="2400" dirty="0">
                    <a:solidFill>
                      <a:schemeClr val="accent5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278862" y="2243526"/>
                  <a:ext cx="540000" cy="3147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rPr>
                    <a:t>.s</a:t>
                  </a:r>
                  <a:endPara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1085831" y="3005048"/>
                  <a:ext cx="344774" cy="3147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accent5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ε</a:t>
                  </a:r>
                  <a:endParaRPr lang="zh-CN" altLang="en-US" sz="2400" dirty="0">
                    <a:solidFill>
                      <a:schemeClr val="accent5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2858115" y="2243526"/>
                  <a:ext cx="344774" cy="3147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accent5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B</a:t>
                  </a:r>
                  <a:endParaRPr lang="zh-CN" altLang="en-US" sz="2400" dirty="0">
                    <a:solidFill>
                      <a:schemeClr val="accent5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2859187" y="3026758"/>
                  <a:ext cx="344774" cy="3147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accent5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M</a:t>
                  </a:r>
                  <a:endParaRPr lang="zh-CN" altLang="en-US" sz="2400" dirty="0">
                    <a:solidFill>
                      <a:schemeClr val="accent5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1813808" y="3026758"/>
                  <a:ext cx="344774" cy="3147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accent5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B</a:t>
                  </a:r>
                  <a:endParaRPr lang="zh-CN" altLang="en-US" sz="2400" dirty="0">
                    <a:solidFill>
                      <a:schemeClr val="accent5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3073748" y="3026758"/>
                  <a:ext cx="540000" cy="3147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rPr>
                    <a:t>.s</a:t>
                  </a:r>
                  <a:endPara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4182727" y="3051274"/>
                  <a:ext cx="344774" cy="3147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accent5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B</a:t>
                  </a:r>
                  <a:endParaRPr lang="zh-CN" altLang="en-US" sz="2400" dirty="0">
                    <a:solidFill>
                      <a:schemeClr val="accent5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3470217" y="3876204"/>
                  <a:ext cx="344774" cy="3147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accent5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B</a:t>
                  </a:r>
                  <a:endParaRPr lang="zh-CN" altLang="en-US" sz="2400" dirty="0">
                    <a:solidFill>
                      <a:schemeClr val="accent5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532091" y="3847466"/>
                  <a:ext cx="900000" cy="3048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accent5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text</a:t>
                  </a:r>
                  <a:endParaRPr lang="zh-CN" altLang="en-US" sz="2400" dirty="0">
                    <a:solidFill>
                      <a:schemeClr val="accent5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4824315" y="3876204"/>
                  <a:ext cx="344774" cy="3147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accent5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N</a:t>
                  </a:r>
                  <a:endParaRPr lang="zh-CN" altLang="en-US" sz="2400" dirty="0">
                    <a:solidFill>
                      <a:schemeClr val="accent5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4021418" y="3893926"/>
                  <a:ext cx="644578" cy="26982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accent5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sub</a:t>
                  </a:r>
                  <a:endParaRPr lang="zh-CN" altLang="en-US" sz="2400" dirty="0">
                    <a:solidFill>
                      <a:schemeClr val="accent5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5024590" y="3876204"/>
                  <a:ext cx="540000" cy="3147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rPr>
                    <a:t>.s</a:t>
                  </a:r>
                  <a:endPara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5671279" y="3876204"/>
                  <a:ext cx="344774" cy="3147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accent5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B</a:t>
                  </a:r>
                  <a:endParaRPr lang="zh-CN" altLang="en-US" sz="2400" dirty="0">
                    <a:solidFill>
                      <a:schemeClr val="accent5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5392296" y="4618221"/>
                  <a:ext cx="900000" cy="3072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accent5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text</a:t>
                  </a:r>
                  <a:endParaRPr lang="zh-CN" altLang="en-US" sz="2400" dirty="0">
                    <a:solidFill>
                      <a:schemeClr val="accent5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842174" y="3842470"/>
                  <a:ext cx="344774" cy="3147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accent5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ε</a:t>
                  </a:r>
                  <a:endParaRPr lang="zh-CN" altLang="en-US" sz="2400" dirty="0">
                    <a:solidFill>
                      <a:schemeClr val="accent5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4824328" y="4614474"/>
                  <a:ext cx="344774" cy="3147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accent5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ε</a:t>
                  </a:r>
                  <a:endParaRPr lang="zh-CN" altLang="en-US" sz="2400" dirty="0">
                    <a:solidFill>
                      <a:schemeClr val="accent5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191706" y="4618221"/>
                  <a:ext cx="900000" cy="3072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accent5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text</a:t>
                  </a:r>
                  <a:endParaRPr lang="zh-CN" altLang="en-US" sz="2400" dirty="0">
                    <a:solidFill>
                      <a:schemeClr val="accent5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26" name="直接连接符 25"/>
                <p:cNvCxnSpPr/>
                <p:nvPr/>
              </p:nvCxnSpPr>
              <p:spPr>
                <a:xfrm rot="-1980000">
                  <a:off x="1262160" y="2089433"/>
                  <a:ext cx="828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 rot="-1980000">
                  <a:off x="2119098" y="2751499"/>
                  <a:ext cx="828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 flipV="1">
                  <a:off x="3762354" y="3342807"/>
                  <a:ext cx="468000" cy="46800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 rot="1980000">
                  <a:off x="2179061" y="2106918"/>
                  <a:ext cx="828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 rot="1980000">
                  <a:off x="3111892" y="2837037"/>
                  <a:ext cx="1188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H="1" flipV="1">
                  <a:off x="4449759" y="3381614"/>
                  <a:ext cx="527891" cy="49459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>
                  <a:off x="4542020" y="3342807"/>
                  <a:ext cx="1188000" cy="614596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 rot="16200000">
                  <a:off x="5602994" y="4461707"/>
                  <a:ext cx="468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 rot="16200000">
                  <a:off x="4751053" y="4461707"/>
                  <a:ext cx="468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 rot="16200000">
                  <a:off x="3400986" y="4461707"/>
                  <a:ext cx="468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 rot="16200000">
                  <a:off x="2772708" y="3630443"/>
                  <a:ext cx="468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 rot="16200000">
                  <a:off x="1734938" y="3630443"/>
                  <a:ext cx="468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 rot="16200000">
                  <a:off x="994709" y="2810386"/>
                  <a:ext cx="468000" cy="0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接连接符 45"/>
              <p:cNvCxnSpPr/>
              <p:nvPr/>
            </p:nvCxnSpPr>
            <p:spPr>
              <a:xfrm rot="16200000">
                <a:off x="2779965" y="2810386"/>
                <a:ext cx="468000" cy="0"/>
              </a:xfrm>
              <a:prstGeom prst="line">
                <a:avLst/>
              </a:prstGeom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直接连接符 50"/>
            <p:cNvCxnSpPr/>
            <p:nvPr/>
          </p:nvCxnSpPr>
          <p:spPr>
            <a:xfrm rot="16200000">
              <a:off x="4010511" y="4225518"/>
              <a:ext cx="46800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365125"/>
            <a:ext cx="8820472" cy="636361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表</a:t>
            </a:r>
            <a:r>
              <a:rPr lang="en-US" altLang="zh-CN" dirty="0">
                <a:solidFill>
                  <a:srgbClr val="FF0000"/>
                </a:solidFill>
              </a:rPr>
              <a:t>6.12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表</a:t>
            </a:r>
            <a:r>
              <a:rPr lang="en-US" altLang="zh-CN" dirty="0"/>
              <a:t>6.11</a:t>
            </a:r>
            <a:r>
              <a:rPr lang="zh-CN" altLang="en-US" dirty="0"/>
              <a:t>中属性文法某些动作的实现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7544" y="1559888"/>
          <a:ext cx="8165362" cy="4605416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7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67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产生式</a:t>
                      </a:r>
                    </a:p>
                  </a:txBody>
                  <a:tcPr marL="54000" marR="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</a:rPr>
                        <a:t>语义规则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677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54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[top-1]=</a:t>
                      </a:r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[top]</a:t>
                      </a:r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/*</a:t>
                      </a:r>
                      <a:r>
                        <a:rPr lang="en-US" altLang="zh-CN" sz="2000" dirty="0" err="1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S.ht</a:t>
                      </a:r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=B.ht</a:t>
                      </a:r>
                      <a:r>
                        <a:rPr lang="zh-CN" altLang="en-US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）</a:t>
                      </a:r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*/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677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54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[top+1]=10 </a:t>
                      </a:r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/*</a:t>
                      </a:r>
                      <a:r>
                        <a:rPr lang="zh-CN" altLang="en-US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原本没有字符弹出，故</a:t>
                      </a:r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top+1*/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677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sz="2000" baseline="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0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54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[top-2]=max(</a:t>
                      </a:r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[top-2],</a:t>
                      </a:r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[top])</a:t>
                      </a:r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/*B</a:t>
                      </a:r>
                      <a:r>
                        <a:rPr lang="en-US" altLang="zh-CN" sz="2000" baseline="-25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.ht,B</a:t>
                      </a:r>
                      <a:r>
                        <a:rPr lang="en-US" altLang="zh-CN" sz="2000" baseline="-25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.ht*/</a:t>
                      </a:r>
                      <a:endParaRPr lang="zh-CN" altLang="en-US" sz="20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677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kern="1200" baseline="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M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000" kern="1200" baseline="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54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[top+1]=</a:t>
                      </a:r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[top-1]</a:t>
                      </a:r>
                      <a:endParaRPr lang="zh-CN" altLang="en-US" sz="200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677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 sub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0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54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[top-3]=</a:t>
                      </a:r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disp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[top-3],</a:t>
                      </a:r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[top])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677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kern="1200" baseline="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N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2000" kern="1200" baseline="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54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[top+1]=shrink(</a:t>
                      </a:r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[top]-2)</a:t>
                      </a:r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/*</a:t>
                      </a:r>
                      <a:r>
                        <a:rPr lang="en-US" altLang="zh-CN" sz="2000" dirty="0" err="1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N.i</a:t>
                      </a:r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=B</a:t>
                      </a:r>
                      <a:r>
                        <a:rPr lang="en-US" altLang="zh-CN" sz="2000" baseline="-25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sz="2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.ps*/</a:t>
                      </a:r>
                      <a:endParaRPr lang="zh-CN" altLang="en-US" sz="2000" kern="12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5677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zh-CN" altLang="en-US" sz="20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text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54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[top]=</a:t>
                      </a:r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[top]×</a:t>
                      </a:r>
                      <a:r>
                        <a:rPr lang="en-US" altLang="zh-CN" sz="20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[top-1]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309C8A40-BA46-4927-8D34-6D39B79C5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015" y="1326416"/>
            <a:ext cx="3749905" cy="52345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/>
              <a:t>属性文法与堆栈表示</a:t>
            </a:r>
            <a:endParaRPr lang="zh-CN" altLang="en-US" sz="2400" dirty="0"/>
          </a:p>
        </p:txBody>
      </p:sp>
      <p:sp>
        <p:nvSpPr>
          <p:cNvPr id="13" name="箭头: 圆角右 12">
            <a:extLst>
              <a:ext uri="{FF2B5EF4-FFF2-40B4-BE49-F238E27FC236}">
                <a16:creationId xmlns:a16="http://schemas.microsoft.com/office/drawing/2014/main" id="{6EAD33EE-5020-48A6-8687-D4A4A70A868B}"/>
              </a:ext>
            </a:extLst>
          </p:cNvPr>
          <p:cNvSpPr/>
          <p:nvPr/>
        </p:nvSpPr>
        <p:spPr>
          <a:xfrm rot="5400000">
            <a:off x="4615817" y="188640"/>
            <a:ext cx="855095" cy="1395155"/>
          </a:xfrm>
          <a:prstGeom prst="bentArrow">
            <a:avLst>
              <a:gd name="adj1" fmla="val 12806"/>
              <a:gd name="adj2" fmla="val 12044"/>
              <a:gd name="adj3" fmla="val 25762"/>
              <a:gd name="adj4" fmla="val 8693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D5EBF949-C65F-4FA7-B948-002F1D957297}"/>
              </a:ext>
            </a:extLst>
          </p:cNvPr>
          <p:cNvSpPr/>
          <p:nvPr/>
        </p:nvSpPr>
        <p:spPr>
          <a:xfrm>
            <a:off x="7002270" y="1767144"/>
            <a:ext cx="201805" cy="1293555"/>
          </a:xfrm>
          <a:prstGeom prst="downArrow">
            <a:avLst>
              <a:gd name="adj1" fmla="val 50000"/>
              <a:gd name="adj2" fmla="val 97198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577C979-D0BD-4B8D-A800-4E9C2DC48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528436"/>
              </p:ext>
            </p:extLst>
          </p:nvPr>
        </p:nvGraphicFramePr>
        <p:xfrm>
          <a:off x="31899" y="28059"/>
          <a:ext cx="4309670" cy="3032640"/>
        </p:xfrm>
        <a:graphic>
          <a:graphicData uri="http://schemas.openxmlformats.org/drawingml/2006/table">
            <a:tbl>
              <a:tblPr/>
              <a:tblGrid>
                <a:gridCol w="1269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998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产生式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语义规则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27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B.ps=L.s</a:t>
                      </a:r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；</a:t>
                      </a: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S.ht=B.ht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27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L.s=10</a:t>
                      </a: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  </a:t>
                      </a:r>
                      <a:r>
                        <a:rPr lang="zh-CN" alt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将</a:t>
                      </a:r>
                      <a:r>
                        <a:rPr lang="en-US" altLang="zh-CN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B.ps</a:t>
                      </a:r>
                      <a:r>
                        <a:rPr lang="zh-CN" alt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存入栈中，便于应用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28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14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1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1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1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.ps=B.ps</a:t>
                      </a:r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；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M.i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=B.ps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；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1400" kern="1200" baseline="-250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.ps=M.s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；</a:t>
                      </a:r>
                      <a:endParaRPr lang="en-US" altLang="zh-CN" sz="1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B.ht=max(B</a:t>
                      </a:r>
                      <a:r>
                        <a:rPr lang="en-US" altLang="zh-CN" sz="1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.ht,B</a:t>
                      </a:r>
                      <a:r>
                        <a:rPr lang="en-US" altLang="zh-CN" sz="1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.ht)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baseline="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M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1400" kern="1200" baseline="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M.s=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M.i</a:t>
                      </a: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 </a:t>
                      </a:r>
                      <a:r>
                        <a:rPr lang="zh-CN" altLang="en-US" sz="14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单纯为了属性位置可预测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28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1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 sub 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1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1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1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.ps=B.ps</a:t>
                      </a:r>
                      <a:r>
                        <a:rPr lang="zh-CN" altLang="en-US" sz="1400" dirty="0">
                          <a:latin typeface="楷体" pitchFamily="49" charset="-122"/>
                          <a:ea typeface="楷体" pitchFamily="49" charset="-122"/>
                        </a:rPr>
                        <a:t>；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N.i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=B.ps</a:t>
                      </a: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;B</a:t>
                      </a:r>
                      <a:r>
                        <a:rPr lang="en-US" altLang="zh-CN" sz="1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.ps=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N.s</a:t>
                      </a: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;</a:t>
                      </a:r>
                    </a:p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B.ht=</a:t>
                      </a:r>
                      <a:r>
                        <a:rPr lang="en-US" altLang="zh-CN" sz="1400" dirty="0" err="1">
                          <a:latin typeface="楷体" pitchFamily="49" charset="-122"/>
                          <a:ea typeface="楷体" pitchFamily="49" charset="-122"/>
                        </a:rPr>
                        <a:t>disp</a:t>
                      </a: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(B</a:t>
                      </a:r>
                      <a:r>
                        <a:rPr lang="en-US" altLang="zh-CN" sz="1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.ht,B</a:t>
                      </a:r>
                      <a:r>
                        <a:rPr lang="en-US" altLang="zh-CN" sz="1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.ht)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27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kern="1200" baseline="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N</a:t>
                      </a:r>
                      <a:r>
                        <a:rPr lang="zh-CN" altLang="en-US" sz="1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1400" kern="1200" baseline="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N.s=shrink(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N.i</a:t>
                      </a:r>
                      <a:r>
                        <a:rPr lang="en-US" altLang="zh-CN" sz="14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) </a:t>
                      </a:r>
                      <a:r>
                        <a:rPr lang="zh-CN" altLang="en-US" sz="14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兼有计算功能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827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text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latin typeface="楷体" pitchFamily="49" charset="-122"/>
                          <a:ea typeface="楷体" pitchFamily="49" charset="-122"/>
                        </a:rPr>
                        <a:t>B.ht=</a:t>
                      </a:r>
                      <a:r>
                        <a:rPr lang="en-US" altLang="zh-CN" sz="1400" dirty="0" err="1">
                          <a:latin typeface="楷体" pitchFamily="49" charset="-122"/>
                          <a:ea typeface="楷体" pitchFamily="49" charset="-122"/>
                        </a:rPr>
                        <a:t>text.h×B.ps</a:t>
                      </a:r>
                      <a:endParaRPr lang="zh-CN" altLang="en-US" sz="1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5810A34-6E34-4DA7-BF95-2F6836F06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326102"/>
              </p:ext>
            </p:extLst>
          </p:nvPr>
        </p:nvGraphicFramePr>
        <p:xfrm>
          <a:off x="2444025" y="3125545"/>
          <a:ext cx="6660740" cy="3659792"/>
        </p:xfrm>
        <a:graphic>
          <a:graphicData uri="http://schemas.openxmlformats.org/drawingml/2006/table">
            <a:tbl>
              <a:tblPr/>
              <a:tblGrid>
                <a:gridCol w="140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644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1600" dirty="0">
                          <a:latin typeface="楷体" pitchFamily="49" charset="-122"/>
                          <a:ea typeface="楷体" pitchFamily="49" charset="-122"/>
                        </a:rPr>
                        <a:t>产生式</a:t>
                      </a:r>
                    </a:p>
                  </a:txBody>
                  <a:tcPr marL="54000" marR="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1600" dirty="0">
                          <a:latin typeface="楷体" pitchFamily="49" charset="-122"/>
                          <a:ea typeface="楷体" pitchFamily="49" charset="-122"/>
                        </a:rPr>
                        <a:t>语义规则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sz="16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16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54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6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[top-1]=</a:t>
                      </a:r>
                      <a:r>
                        <a:rPr lang="en-US" altLang="zh-CN" sz="16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[top]</a:t>
                      </a:r>
                      <a:r>
                        <a:rPr lang="en-US" altLang="zh-CN" sz="16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/*</a:t>
                      </a:r>
                      <a:r>
                        <a:rPr lang="en-US" altLang="zh-CN" sz="1600" dirty="0" err="1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S.ht</a:t>
                      </a:r>
                      <a:r>
                        <a:rPr lang="en-US" altLang="zh-CN" sz="16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=B.ht</a:t>
                      </a:r>
                      <a:r>
                        <a:rPr lang="zh-CN" altLang="en-US" sz="16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）</a:t>
                      </a:r>
                      <a:r>
                        <a:rPr lang="en-US" altLang="zh-CN" sz="16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*/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6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sz="16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16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54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600" dirty="0" err="1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[top+1]=10 </a:t>
                      </a:r>
                      <a:r>
                        <a:rPr lang="en-US" altLang="zh-CN" sz="16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/*</a:t>
                      </a:r>
                      <a:r>
                        <a:rPr lang="zh-CN" altLang="en-US" sz="16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原本没有字符弹出，故</a:t>
                      </a:r>
                      <a:r>
                        <a:rPr lang="en-US" altLang="zh-CN" sz="16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top+1*/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28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zh-CN" altLang="en-US" sz="16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16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sz="1600" baseline="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M</a:t>
                      </a: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16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16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54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6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[top-2]=max(</a:t>
                      </a:r>
                      <a:r>
                        <a:rPr lang="en-US" altLang="zh-CN" sz="16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[top-2],</a:t>
                      </a:r>
                      <a:r>
                        <a:rPr lang="en-US" altLang="zh-CN" sz="16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[top])</a:t>
                      </a:r>
                      <a:r>
                        <a:rPr lang="en-US" altLang="zh-CN" sz="16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/*B</a:t>
                      </a:r>
                      <a:r>
                        <a:rPr lang="en-US" altLang="zh-CN" sz="1600" baseline="-25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sz="16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.ht,B</a:t>
                      </a:r>
                      <a:r>
                        <a:rPr lang="en-US" altLang="zh-CN" sz="1600" baseline="-25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en-US" altLang="zh-CN" sz="16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.ht*/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6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600" kern="1200" baseline="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M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1600" kern="1200" baseline="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54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600" dirty="0" err="1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[top+1]=</a:t>
                      </a:r>
                      <a:r>
                        <a:rPr lang="en-US" altLang="zh-CN" sz="1600" dirty="0" err="1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[top-1]</a:t>
                      </a:r>
                      <a:endParaRPr lang="zh-CN" altLang="en-US" sz="160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6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zh-CN" altLang="en-US" sz="16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16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 sub 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en-US" altLang="zh-CN" sz="16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16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54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6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[top-3]=</a:t>
                      </a:r>
                      <a:r>
                        <a:rPr lang="en-US" altLang="zh-CN" sz="1600" dirty="0" err="1">
                          <a:latin typeface="楷体" pitchFamily="49" charset="-122"/>
                          <a:ea typeface="楷体" pitchFamily="49" charset="-122"/>
                        </a:rPr>
                        <a:t>disp</a:t>
                      </a: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en-US" altLang="zh-CN" sz="16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[top-3],</a:t>
                      </a:r>
                      <a:r>
                        <a:rPr lang="en-US" altLang="zh-CN" sz="16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[top])</a:t>
                      </a:r>
                      <a:endParaRPr lang="zh-CN" altLang="en-US" sz="16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6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600" kern="1200" baseline="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N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ε</a:t>
                      </a:r>
                      <a:endParaRPr lang="zh-CN" altLang="en-US" sz="1600" kern="1200" baseline="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54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600" dirty="0" err="1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[top+1]=shrink(</a:t>
                      </a:r>
                      <a:r>
                        <a:rPr lang="en-US" altLang="zh-CN" sz="1600" dirty="0" err="1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[top]-2)</a:t>
                      </a:r>
                      <a:r>
                        <a:rPr lang="en-US" altLang="zh-CN" sz="16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/*</a:t>
                      </a:r>
                      <a:r>
                        <a:rPr lang="en-US" altLang="zh-CN" sz="1600" dirty="0" err="1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N.i</a:t>
                      </a:r>
                      <a:r>
                        <a:rPr lang="en-US" altLang="zh-CN" sz="16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=B</a:t>
                      </a:r>
                      <a:r>
                        <a:rPr lang="en-US" altLang="zh-CN" sz="1600" baseline="-250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sz="1600" dirty="0">
                          <a:solidFill>
                            <a:srgbClr val="00B050"/>
                          </a:solidFill>
                          <a:latin typeface="楷体" pitchFamily="49" charset="-122"/>
                          <a:ea typeface="楷体" pitchFamily="49" charset="-122"/>
                        </a:rPr>
                        <a:t>.ps*/</a:t>
                      </a:r>
                      <a:endParaRPr lang="zh-CN" altLang="en-US" sz="1600" kern="1200" dirty="0">
                        <a:solidFill>
                          <a:srgbClr val="00B05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644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r>
                        <a:rPr lang="zh-CN" altLang="en-US" sz="1600" dirty="0"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</a:t>
                      </a: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text</a:t>
                      </a:r>
                      <a:endParaRPr lang="zh-CN" altLang="en-US" sz="16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54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en-US" altLang="zh-CN" sz="16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[top]=</a:t>
                      </a:r>
                      <a:r>
                        <a:rPr lang="en-US" altLang="zh-CN" sz="16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[top]×</a:t>
                      </a:r>
                      <a:r>
                        <a:rPr lang="en-US" altLang="zh-CN" sz="1600" dirty="0" err="1">
                          <a:latin typeface="楷体" pitchFamily="49" charset="-122"/>
                          <a:ea typeface="楷体" pitchFamily="49" charset="-122"/>
                        </a:rPr>
                        <a:t>val</a:t>
                      </a:r>
                      <a:r>
                        <a:rPr lang="en-US" altLang="zh-CN" sz="1600" dirty="0">
                          <a:latin typeface="楷体" pitchFamily="49" charset="-122"/>
                          <a:ea typeface="楷体" pitchFamily="49" charset="-122"/>
                        </a:rPr>
                        <a:t>[top-1]</a:t>
                      </a:r>
                      <a:endParaRPr lang="zh-CN" altLang="en-US" sz="16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28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5770"/>
            <a:ext cx="7886700" cy="638628"/>
          </a:xfrm>
        </p:spPr>
        <p:txBody>
          <a:bodyPr/>
          <a:lstStyle/>
          <a:p>
            <a:r>
              <a:rPr lang="zh-CN" altLang="en-US" dirty="0"/>
              <a:t>声明语句分析树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040281" y="2317489"/>
            <a:ext cx="1191324" cy="2551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>
                <a:solidFill>
                  <a:srgbClr val="1E1CE3"/>
                </a:solidFill>
              </a:rPr>
              <a:t>D</a:t>
            </a:r>
            <a:r>
              <a:rPr lang="zh-CN" altLang="en-US" sz="2400">
                <a:solidFill>
                  <a:srgbClr val="1E1CE3"/>
                </a:solidFill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1E1CE3"/>
                </a:solidFill>
              </a:rPr>
              <a:t>TL</a:t>
            </a:r>
            <a:endParaRPr lang="en-US" altLang="zh-CN" sz="2400" dirty="0">
              <a:solidFill>
                <a:srgbClr val="1E1CE3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>
                <a:solidFill>
                  <a:srgbClr val="1E1CE3"/>
                </a:solidFill>
              </a:rPr>
              <a:t>T</a:t>
            </a:r>
            <a:r>
              <a:rPr lang="zh-CN" altLang="en-US" sz="2400">
                <a:solidFill>
                  <a:srgbClr val="1E1CE3"/>
                </a:solidFill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1E1CE3"/>
                </a:solidFill>
              </a:rPr>
              <a:t>real</a:t>
            </a:r>
            <a:endParaRPr lang="en-US" altLang="zh-CN" sz="2400" dirty="0">
              <a:solidFill>
                <a:srgbClr val="1E1CE3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>
                <a:solidFill>
                  <a:srgbClr val="1E1CE3"/>
                </a:solidFill>
              </a:rPr>
              <a:t>T</a:t>
            </a:r>
            <a:r>
              <a:rPr lang="zh-CN" altLang="en-US" sz="2400">
                <a:solidFill>
                  <a:srgbClr val="1E1CE3"/>
                </a:solidFill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1E1CE3"/>
                </a:solidFill>
              </a:rPr>
              <a:t>int</a:t>
            </a:r>
            <a:endParaRPr lang="en-US" altLang="zh-CN" sz="2400" dirty="0">
              <a:solidFill>
                <a:srgbClr val="1E1CE3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>
                <a:solidFill>
                  <a:srgbClr val="1E1CE3"/>
                </a:solidFill>
              </a:rPr>
              <a:t>L</a:t>
            </a:r>
            <a:r>
              <a:rPr lang="zh-CN" altLang="en-US" sz="2400">
                <a:solidFill>
                  <a:srgbClr val="1E1CE3"/>
                </a:solidFill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1E1CE3"/>
                </a:solidFill>
              </a:rPr>
              <a:t>L </a:t>
            </a:r>
            <a:r>
              <a:rPr lang="en-US" altLang="zh-CN" sz="2400" dirty="0">
                <a:solidFill>
                  <a:srgbClr val="1E1CE3"/>
                </a:solidFill>
              </a:rPr>
              <a:t>, id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>
                <a:solidFill>
                  <a:srgbClr val="1E1CE3"/>
                </a:solidFill>
              </a:rPr>
              <a:t>L</a:t>
            </a:r>
            <a:r>
              <a:rPr lang="zh-CN" altLang="en-US" sz="2400">
                <a:solidFill>
                  <a:srgbClr val="1E1CE3"/>
                </a:solidFill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1E1CE3"/>
                </a:solidFill>
              </a:rPr>
              <a:t>id</a:t>
            </a:r>
            <a:endParaRPr lang="zh-CN" altLang="en-US" sz="2400" dirty="0">
              <a:solidFill>
                <a:srgbClr val="1E1CE3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635796" y="1343470"/>
            <a:ext cx="4875924" cy="4962562"/>
            <a:chOff x="3635796" y="1343470"/>
            <a:chExt cx="4875924" cy="4962562"/>
          </a:xfrm>
        </p:grpSpPr>
        <p:grpSp>
          <p:nvGrpSpPr>
            <p:cNvPr id="5" name="组合 4"/>
            <p:cNvGrpSpPr/>
            <p:nvPr/>
          </p:nvGrpSpPr>
          <p:grpSpPr>
            <a:xfrm>
              <a:off x="3635796" y="1343470"/>
              <a:ext cx="4875924" cy="4962562"/>
              <a:chOff x="1981200" y="908050"/>
              <a:chExt cx="4875924" cy="4962562"/>
            </a:xfrm>
          </p:grpSpPr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3901440" y="2209800"/>
                <a:ext cx="36830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latin typeface="Times New Roman" pitchFamily="18" charset="0"/>
                    <a:ea typeface="宋体" pitchFamily="2" charset="-122"/>
                  </a:rPr>
                  <a:t>D</a:t>
                </a:r>
                <a:endParaRPr kumimoji="1" lang="en-US" altLang="zh-CN" sz="2400" b="0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 flipH="1">
                <a:off x="3048000" y="2514600"/>
                <a:ext cx="763200" cy="381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4361544" y="2500086"/>
                <a:ext cx="7620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4921250" y="2819400"/>
                <a:ext cx="1185863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itchFamily="18" charset="0"/>
                    <a:ea typeface="宋体" pitchFamily="2" charset="-122"/>
                  </a:rPr>
                  <a:t>L.in= real</a:t>
                </a:r>
                <a:endParaRPr kumimoji="1" lang="en-US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5562600" y="3200400"/>
                <a:ext cx="0" cy="532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3930650" y="3657600"/>
                <a:ext cx="1185863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itchFamily="18" charset="0"/>
                    <a:ea typeface="宋体" pitchFamily="2" charset="-122"/>
                  </a:rPr>
                  <a:t>L.in= real</a:t>
                </a:r>
                <a:endParaRPr kumimoji="1" lang="en-US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2787650" y="4572000"/>
                <a:ext cx="1185863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>
                    <a:latin typeface="Times New Roman" pitchFamily="18" charset="0"/>
                    <a:ea typeface="宋体" pitchFamily="2" charset="-122"/>
                  </a:rPr>
                  <a:t>L.in= real</a:t>
                </a:r>
                <a:endParaRPr kumimoji="1" lang="en-US" altLang="zh-CN" sz="2400" b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4495800" y="4084920"/>
                <a:ext cx="0" cy="532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3352800" y="4953000"/>
                <a:ext cx="0" cy="532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H="1">
                <a:off x="4572000" y="3200400"/>
                <a:ext cx="6858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4800600" y="4084920"/>
                <a:ext cx="687600" cy="532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1981200" y="2819400"/>
                <a:ext cx="1362075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 dirty="0" err="1">
                    <a:latin typeface="Times New Roman" pitchFamily="18" charset="0"/>
                    <a:ea typeface="宋体" pitchFamily="2" charset="-122"/>
                  </a:rPr>
                  <a:t>T.type</a:t>
                </a:r>
                <a:r>
                  <a:rPr kumimoji="1" lang="en-US" altLang="zh-CN" sz="2000" b="0" dirty="0">
                    <a:latin typeface="Times New Roman" pitchFamily="18" charset="0"/>
                    <a:ea typeface="宋体" pitchFamily="2" charset="-122"/>
                  </a:rPr>
                  <a:t>=real</a:t>
                </a:r>
                <a:endParaRPr kumimoji="1" lang="en-US" altLang="zh-CN" sz="2400" b="0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2590800" y="3200400"/>
                <a:ext cx="0" cy="532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2286000" y="3672840"/>
                <a:ext cx="563563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latin typeface="Times New Roman" pitchFamily="18" charset="0"/>
                    <a:ea typeface="宋体" pitchFamily="2" charset="-122"/>
                  </a:rPr>
                  <a:t>real</a:t>
                </a:r>
                <a:endParaRPr kumimoji="1" lang="en-US" altLang="zh-CN" sz="2400" b="0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5347575" y="4570383"/>
                <a:ext cx="4427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latin typeface="Times New Roman" pitchFamily="18" charset="0"/>
                    <a:ea typeface="宋体" pitchFamily="2" charset="-122"/>
                  </a:rPr>
                  <a:t>id</a:t>
                </a:r>
                <a:r>
                  <a:rPr kumimoji="1" lang="en-US" altLang="zh-CN" sz="1400" b="0" baseline="-25000" dirty="0"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3137775" y="5470502"/>
                <a:ext cx="4427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latin typeface="Times New Roman" pitchFamily="18" charset="0"/>
                    <a:ea typeface="宋体" pitchFamily="2" charset="-122"/>
                  </a:rPr>
                  <a:t>id</a:t>
                </a:r>
                <a:r>
                  <a:rPr kumimoji="1" lang="en-US" altLang="zh-CN" sz="1400" b="0" baseline="-25000" dirty="0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6414375" y="3655983"/>
                <a:ext cx="4427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latin typeface="Times New Roman" pitchFamily="18" charset="0"/>
                    <a:ea typeface="宋体" pitchFamily="2" charset="-122"/>
                  </a:rPr>
                  <a:t>id</a:t>
                </a:r>
                <a:r>
                  <a:rPr kumimoji="1" lang="en-US" altLang="zh-CN" sz="1400" b="0" baseline="-25000" dirty="0"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2484438" y="908050"/>
                <a:ext cx="3581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3230563" y="1025525"/>
                <a:ext cx="236154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dirty="0">
                    <a:latin typeface="Times New Roman" pitchFamily="18" charset="0"/>
                    <a:ea typeface="宋体" pitchFamily="2" charset="-122"/>
                  </a:rPr>
                  <a:t>real id</a:t>
                </a:r>
                <a:r>
                  <a:rPr kumimoji="1" lang="en-US" altLang="zh-CN" sz="2400" baseline="-25000" dirty="0">
                    <a:latin typeface="Times New Roman" pitchFamily="18" charset="0"/>
                    <a:ea typeface="宋体" pitchFamily="2" charset="-122"/>
                  </a:rPr>
                  <a:t>1</a:t>
                </a:r>
                <a:r>
                  <a:rPr kumimoji="1" lang="zh-CN" altLang="en-US" sz="2400" dirty="0">
                    <a:latin typeface="Times New Roman" pitchFamily="18" charset="0"/>
                    <a:ea typeface="宋体" pitchFamily="2" charset="-122"/>
                  </a:rPr>
                  <a:t>，</a:t>
                </a:r>
                <a:r>
                  <a:rPr kumimoji="1" lang="en-US" altLang="zh-CN" sz="2400" dirty="0">
                    <a:latin typeface="Times New Roman" pitchFamily="18" charset="0"/>
                    <a:ea typeface="宋体" pitchFamily="2" charset="-122"/>
                  </a:rPr>
                  <a:t>id</a:t>
                </a:r>
                <a:r>
                  <a:rPr kumimoji="1" lang="en-US" altLang="zh-CN" sz="2400" baseline="-25000" dirty="0">
                    <a:latin typeface="Times New Roman" pitchFamily="18" charset="0"/>
                    <a:ea typeface="宋体" pitchFamily="2" charset="-122"/>
                  </a:rPr>
                  <a:t>2</a:t>
                </a:r>
                <a:r>
                  <a:rPr kumimoji="1" lang="zh-CN" altLang="en-US" sz="2400" dirty="0">
                    <a:latin typeface="Times New Roman" pitchFamily="18" charset="0"/>
                    <a:ea typeface="宋体" pitchFamily="2" charset="-122"/>
                  </a:rPr>
                  <a:t>，</a:t>
                </a:r>
                <a:r>
                  <a:rPr kumimoji="1" lang="en-US" altLang="zh-CN" sz="2400" dirty="0">
                    <a:latin typeface="Times New Roman" pitchFamily="18" charset="0"/>
                    <a:ea typeface="宋体" pitchFamily="2" charset="-122"/>
                  </a:rPr>
                  <a:t>id</a:t>
                </a:r>
                <a:r>
                  <a:rPr kumimoji="1" lang="en-US" altLang="zh-CN" sz="2400" baseline="-25000" dirty="0">
                    <a:latin typeface="Times New Roman" pitchFamily="18" charset="0"/>
                    <a:ea typeface="宋体" pitchFamily="2" charset="-122"/>
                  </a:rPr>
                  <a:t>3</a:t>
                </a:r>
                <a:endParaRPr kumimoji="1" lang="en-US" altLang="zh-CN" sz="2400" b="0" baseline="-25000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5426075" y="3599335"/>
                <a:ext cx="438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zh-CN" altLang="en-US" sz="2000" b="0" dirty="0">
                    <a:latin typeface="Times New Roman" pitchFamily="18" charset="0"/>
                    <a:ea typeface="宋体" pitchFamily="2" charset="-122"/>
                  </a:rPr>
                  <a:t>，</a:t>
                </a:r>
                <a:endParaRPr kumimoji="1" lang="zh-CN" altLang="en-US" sz="1400" b="0" dirty="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4355645" y="4530636"/>
                <a:ext cx="438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buClrTx/>
                  <a:buSzTx/>
                  <a:buFontTx/>
                  <a:buNone/>
                </a:pPr>
                <a:r>
                  <a:rPr kumimoji="1" lang="zh-CN" altLang="en-US" sz="2000" b="0" dirty="0">
                    <a:latin typeface="Times New Roman" pitchFamily="18" charset="0"/>
                    <a:ea typeface="宋体" pitchFamily="2" charset="-122"/>
                  </a:rPr>
                  <a:t>，</a:t>
                </a:r>
                <a:endParaRPr kumimoji="1" lang="zh-CN" altLang="en-US" sz="1400" b="0" dirty="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 flipH="1">
              <a:off x="5175036" y="4519740"/>
              <a:ext cx="685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 rot="300000">
              <a:off x="7469854" y="3664771"/>
              <a:ext cx="687600" cy="532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60195"/>
            <a:ext cx="7886700" cy="879059"/>
          </a:xfrm>
        </p:spPr>
        <p:txBody>
          <a:bodyPr/>
          <a:lstStyle/>
          <a:p>
            <a:r>
              <a:rPr lang="en-US" altLang="zh-CN" dirty="0"/>
              <a:t>6.5.4 </a:t>
            </a:r>
            <a:r>
              <a:rPr lang="zh-CN" altLang="en-US" dirty="0"/>
              <a:t>用综合属性代替继承属性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8867" y="1386709"/>
            <a:ext cx="3358733" cy="5104034"/>
          </a:xfrm>
        </p:spPr>
        <p:txBody>
          <a:bodyPr/>
          <a:lstStyle/>
          <a:p>
            <a:r>
              <a:rPr lang="en-US" altLang="zh-CN" sz="2400" dirty="0"/>
              <a:t>Pascal</a:t>
            </a:r>
            <a:r>
              <a:rPr lang="zh-CN" altLang="en-US" sz="2400" dirty="0"/>
              <a:t>的声明，如：</a:t>
            </a:r>
            <a:endParaRPr lang="en-US" altLang="zh-CN" sz="2400" dirty="0"/>
          </a:p>
          <a:p>
            <a:pPr marL="435600" lvl="1">
              <a:buFont typeface="Wingdings" pitchFamily="2" charset="2"/>
              <a:buChar char="Ø"/>
            </a:pPr>
            <a:r>
              <a:rPr lang="en-US" altLang="zh-CN" sz="2200" dirty="0" err="1"/>
              <a:t>m,n:integer</a:t>
            </a:r>
            <a:endParaRPr lang="en-US" altLang="zh-CN" sz="2200" dirty="0"/>
          </a:p>
          <a:p>
            <a:pPr lvl="1">
              <a:spcAft>
                <a:spcPts val="0"/>
              </a:spcAft>
              <a:buNone/>
            </a:pPr>
            <a:r>
              <a:rPr lang="en-US" altLang="zh-CN" sz="2200" dirty="0"/>
              <a:t>D</a:t>
            </a:r>
            <a:r>
              <a:rPr lang="zh-CN" altLang="en-US" sz="2200" dirty="0">
                <a:latin typeface="Comic Sans MS" pitchFamily="66" charset="0"/>
              </a:rPr>
              <a:t>→</a:t>
            </a:r>
            <a:r>
              <a:rPr lang="en-US" altLang="zh-CN" sz="2200" dirty="0"/>
              <a:t>L:T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>
              <a:spcAft>
                <a:spcPts val="0"/>
              </a:spcAft>
              <a:buNone/>
            </a:pPr>
            <a:r>
              <a:rPr lang="en-US" altLang="zh-CN" sz="2200" dirty="0"/>
              <a:t>T</a:t>
            </a:r>
            <a:r>
              <a:rPr lang="zh-CN" altLang="en-US" sz="2200" dirty="0">
                <a:latin typeface="Comic Sans MS" pitchFamily="66" charset="0"/>
              </a:rPr>
              <a:t>→</a:t>
            </a:r>
            <a:r>
              <a:rPr lang="en-US" altLang="zh-CN" sz="2200" dirty="0" err="1"/>
              <a:t>integer|char</a:t>
            </a:r>
            <a:endParaRPr lang="en-US" altLang="zh-CN" sz="2200" dirty="0"/>
          </a:p>
          <a:p>
            <a:pPr lvl="1">
              <a:buNone/>
            </a:pPr>
            <a:r>
              <a:rPr lang="en-US" altLang="zh-CN" sz="2200" dirty="0"/>
              <a:t>L</a:t>
            </a:r>
            <a:r>
              <a:rPr lang="zh-CN" altLang="en-US" sz="2200" dirty="0">
                <a:latin typeface="Comic Sans MS" pitchFamily="66" charset="0"/>
              </a:rPr>
              <a:t>→</a:t>
            </a:r>
            <a:r>
              <a:rPr lang="en-US" altLang="zh-CN" sz="2200" dirty="0" err="1"/>
              <a:t>L,id|id</a:t>
            </a:r>
            <a:endParaRPr lang="en-US" altLang="zh-CN" sz="2200" dirty="0"/>
          </a:p>
          <a:p>
            <a:r>
              <a:rPr lang="zh-CN" altLang="en-US" sz="2400" dirty="0"/>
              <a:t>只能获得全信息后再归约；</a:t>
            </a:r>
            <a:endParaRPr lang="en-US" altLang="zh-CN" sz="2400" dirty="0"/>
          </a:p>
          <a:p>
            <a:r>
              <a:rPr lang="zh-CN" altLang="en-US" sz="2400" dirty="0"/>
              <a:t>改成从右向左归约：</a:t>
            </a:r>
            <a:endParaRPr lang="en-US" altLang="zh-CN" sz="2400" dirty="0"/>
          </a:p>
          <a:p>
            <a:pPr lvl="1">
              <a:spcAft>
                <a:spcPts val="0"/>
              </a:spcAft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D</a:t>
            </a:r>
            <a:r>
              <a:rPr lang="zh-CN" altLang="en-US" sz="2200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en-US" altLang="zh-CN" sz="2200" dirty="0" err="1">
                <a:solidFill>
                  <a:srgbClr val="C00000"/>
                </a:solidFill>
              </a:rPr>
              <a:t>idL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lvl="1">
              <a:spcAft>
                <a:spcPts val="0"/>
              </a:spcAft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L</a:t>
            </a:r>
            <a:r>
              <a:rPr lang="zh-CN" altLang="en-US" sz="2200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en-US" altLang="zh-CN" sz="2200" dirty="0">
                <a:solidFill>
                  <a:srgbClr val="C00000"/>
                </a:solidFill>
              </a:rPr>
              <a:t>,</a:t>
            </a:r>
            <a:r>
              <a:rPr lang="en-US" altLang="zh-CN" sz="2200" dirty="0" err="1">
                <a:solidFill>
                  <a:srgbClr val="C00000"/>
                </a:solidFill>
              </a:rPr>
              <a:t>idL</a:t>
            </a:r>
            <a:r>
              <a:rPr lang="en-US" altLang="zh-CN" sz="2200" dirty="0">
                <a:solidFill>
                  <a:srgbClr val="C00000"/>
                </a:solidFill>
              </a:rPr>
              <a:t>|:T</a:t>
            </a:r>
          </a:p>
          <a:p>
            <a:pPr lvl="1">
              <a:spcAft>
                <a:spcPts val="0"/>
              </a:spcAft>
              <a:buNone/>
            </a:pPr>
            <a:r>
              <a:rPr lang="en-US" altLang="zh-CN" sz="2200" dirty="0"/>
              <a:t>T</a:t>
            </a:r>
            <a:r>
              <a:rPr lang="zh-CN" altLang="en-US" sz="2200" dirty="0">
                <a:latin typeface="Comic Sans MS" pitchFamily="66" charset="0"/>
              </a:rPr>
              <a:t>→</a:t>
            </a:r>
            <a:r>
              <a:rPr lang="en-US" altLang="zh-CN" sz="2200" dirty="0" err="1"/>
              <a:t>integer|char</a:t>
            </a:r>
            <a:endParaRPr lang="zh-CN" altLang="en-US" sz="2200" dirty="0"/>
          </a:p>
        </p:txBody>
      </p:sp>
      <p:grpSp>
        <p:nvGrpSpPr>
          <p:cNvPr id="63" name="组合 62"/>
          <p:cNvGrpSpPr/>
          <p:nvPr/>
        </p:nvGrpSpPr>
        <p:grpSpPr>
          <a:xfrm>
            <a:off x="1813560" y="1195250"/>
            <a:ext cx="6929314" cy="3605350"/>
            <a:chOff x="1813560" y="1530530"/>
            <a:chExt cx="6929314" cy="3605350"/>
          </a:xfrm>
        </p:grpSpPr>
        <p:sp>
          <p:nvSpPr>
            <p:cNvPr id="52" name="矩形 51"/>
            <p:cNvSpPr/>
            <p:nvPr/>
          </p:nvSpPr>
          <p:spPr>
            <a:xfrm>
              <a:off x="3825240" y="1530530"/>
              <a:ext cx="4302155" cy="6585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</a:pP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信息从右向左流，不是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属性。</a:t>
              </a:r>
              <a:endPara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813560" y="2573383"/>
              <a:ext cx="6929314" cy="2562497"/>
              <a:chOff x="1264920" y="1262743"/>
              <a:chExt cx="6929314" cy="2562497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1264920" y="1262743"/>
                <a:ext cx="4225108" cy="595086"/>
                <a:chOff x="1264920" y="1262743"/>
                <a:chExt cx="4225108" cy="595086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2950028" y="1262743"/>
                  <a:ext cx="2540000" cy="59508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非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L</a:t>
                  </a:r>
                  <a:r>
                    <a:rPr lang="zh-CN" altLang="en-US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rPr>
                    <a:t>属性定义</a:t>
                  </a:r>
                </a:p>
              </p:txBody>
            </p:sp>
            <p:cxnSp>
              <p:nvCxnSpPr>
                <p:cNvPr id="49" name="直接箭头连接符 48"/>
                <p:cNvCxnSpPr/>
                <p:nvPr/>
              </p:nvCxnSpPr>
              <p:spPr>
                <a:xfrm flipH="1">
                  <a:off x="1264920" y="1554482"/>
                  <a:ext cx="2042162" cy="91438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组合 29"/>
              <p:cNvGrpSpPr/>
              <p:nvPr/>
            </p:nvGrpSpPr>
            <p:grpSpPr>
              <a:xfrm>
                <a:off x="4678874" y="1278188"/>
                <a:ext cx="3515360" cy="2547052"/>
                <a:chOff x="1082234" y="2451668"/>
                <a:chExt cx="3515360" cy="2547052"/>
              </a:xfrm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2689053" y="2451668"/>
                  <a:ext cx="399998" cy="3147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rPr>
                    <a:t>D</a:t>
                  </a:r>
                  <a:endPara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1534271" y="3060778"/>
                  <a:ext cx="614629" cy="30052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rPr>
                    <a:t>L</a:t>
                  </a:r>
                  <a:endPara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3728626" y="3068886"/>
                  <a:ext cx="399998" cy="3147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rPr>
                    <a:t>T</a:t>
                  </a:r>
                  <a:endPara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1991684" y="3897588"/>
                  <a:ext cx="612688" cy="3417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rPr>
                    <a:t>id</a:t>
                  </a:r>
                  <a:endPara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1644374" y="3850110"/>
                  <a:ext cx="399998" cy="3147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rPr>
                    <a:t>,</a:t>
                  </a:r>
                  <a:endPara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1192534" y="3895830"/>
                  <a:ext cx="399999" cy="3147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rPr>
                    <a:t>L</a:t>
                  </a:r>
                  <a:endPara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082234" y="4672584"/>
                  <a:ext cx="533206" cy="3261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rPr>
                    <a:t>id</a:t>
                  </a:r>
                  <a:endPara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3248484" y="3889722"/>
                  <a:ext cx="1349110" cy="3879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rPr>
                    <a:t>integer</a:t>
                  </a:r>
                  <a:endPara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46" name="直接连接符 45"/>
                <p:cNvCxnSpPr/>
                <p:nvPr/>
              </p:nvCxnSpPr>
              <p:spPr>
                <a:xfrm rot="19620000">
                  <a:off x="1877538" y="2952143"/>
                  <a:ext cx="960625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 flipV="1">
                  <a:off x="1402080" y="3429000"/>
                  <a:ext cx="320040" cy="50292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/>
                <p:nvPr/>
              </p:nvCxnSpPr>
              <p:spPr>
                <a:xfrm rot="1980000">
                  <a:off x="2926315" y="2954638"/>
                  <a:ext cx="960625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>
                  <a:off x="1910945" y="3429842"/>
                  <a:ext cx="344575" cy="471598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 rot="16200000">
                  <a:off x="1597746" y="3694237"/>
                  <a:ext cx="4680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 rot="16200000">
                  <a:off x="3675439" y="3658606"/>
                  <a:ext cx="4680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矩形 55"/>
                <p:cNvSpPr/>
                <p:nvPr/>
              </p:nvSpPr>
              <p:spPr>
                <a:xfrm>
                  <a:off x="2692306" y="3068886"/>
                  <a:ext cx="399998" cy="3147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rPr>
                    <a:t>:</a:t>
                  </a:r>
                  <a:endParaRPr lang="zh-CN" altLang="en-US" sz="2400" dirty="0">
                    <a:solidFill>
                      <a:srgbClr val="C0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cxnSp>
              <p:nvCxnSpPr>
                <p:cNvPr id="57" name="直接连接符 56"/>
                <p:cNvCxnSpPr/>
                <p:nvPr/>
              </p:nvCxnSpPr>
              <p:spPr>
                <a:xfrm rot="16200000">
                  <a:off x="1125306" y="4486717"/>
                  <a:ext cx="4680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 rot="16200000">
                  <a:off x="2703306" y="2970997"/>
                  <a:ext cx="3600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4" name="组合 43"/>
          <p:cNvGrpSpPr/>
          <p:nvPr/>
        </p:nvGrpSpPr>
        <p:grpSpPr>
          <a:xfrm>
            <a:off x="3606911" y="2924108"/>
            <a:ext cx="5151203" cy="3248250"/>
            <a:chOff x="3636391" y="2327748"/>
            <a:chExt cx="5151203" cy="3248250"/>
          </a:xfrm>
        </p:grpSpPr>
        <p:cxnSp>
          <p:nvCxnSpPr>
            <p:cNvPr id="41" name="直接连接符 40"/>
            <p:cNvCxnSpPr/>
            <p:nvPr/>
          </p:nvCxnSpPr>
          <p:spPr>
            <a:xfrm rot="1980000">
              <a:off x="7368651" y="4253498"/>
              <a:ext cx="7200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/>
            <p:cNvGrpSpPr/>
            <p:nvPr/>
          </p:nvGrpSpPr>
          <p:grpSpPr>
            <a:xfrm>
              <a:off x="3636391" y="2327748"/>
              <a:ext cx="5151203" cy="3248250"/>
              <a:chOff x="3636391" y="2327748"/>
              <a:chExt cx="5151203" cy="324825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3636391" y="2327748"/>
                <a:ext cx="5151203" cy="3248250"/>
                <a:chOff x="835356" y="1633928"/>
                <a:chExt cx="4440022" cy="3248250"/>
              </a:xfrm>
            </p:grpSpPr>
            <p:grpSp>
              <p:nvGrpSpPr>
                <p:cNvPr id="7" name="组合 44"/>
                <p:cNvGrpSpPr/>
                <p:nvPr/>
              </p:nvGrpSpPr>
              <p:grpSpPr>
                <a:xfrm>
                  <a:off x="835356" y="1633928"/>
                  <a:ext cx="4440022" cy="3248250"/>
                  <a:chOff x="835356" y="1633928"/>
                  <a:chExt cx="4440022" cy="3248250"/>
                </a:xfrm>
              </p:grpSpPr>
              <p:sp>
                <p:nvSpPr>
                  <p:cNvPr id="9" name="矩形 8"/>
                  <p:cNvSpPr/>
                  <p:nvPr/>
                </p:nvSpPr>
                <p:spPr>
                  <a:xfrm>
                    <a:off x="1935795" y="1633928"/>
                    <a:ext cx="344774" cy="3147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D</a:t>
                    </a:r>
                    <a:endParaRPr lang="zh-CN" altLang="en-US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835356" y="2258671"/>
                    <a:ext cx="529773" cy="3005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id</a:t>
                    </a:r>
                    <a:endParaRPr lang="zh-CN" altLang="en-US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2858115" y="2243526"/>
                    <a:ext cx="344774" cy="3147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endParaRPr lang="zh-CN" altLang="en-US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2753388" y="3041748"/>
                    <a:ext cx="528100" cy="3417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id</a:t>
                    </a:r>
                    <a:endParaRPr lang="zh-CN" altLang="en-US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1967998" y="2950248"/>
                    <a:ext cx="344774" cy="3147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,</a:t>
                    </a:r>
                    <a:endParaRPr lang="zh-CN" altLang="en-US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3798515" y="3041748"/>
                    <a:ext cx="344775" cy="3147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endParaRPr lang="zh-CN" altLang="en-US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3125461" y="3671964"/>
                    <a:ext cx="344775" cy="3147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:</a:t>
                    </a:r>
                    <a:endParaRPr lang="zh-CN" altLang="en-US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>
                  <a:xfrm>
                    <a:off x="4508927" y="3750474"/>
                    <a:ext cx="344775" cy="3147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T</a:t>
                    </a:r>
                    <a:endParaRPr lang="zh-CN" altLang="en-US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4112528" y="4494209"/>
                    <a:ext cx="1162850" cy="3879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integer</a:t>
                    </a:r>
                    <a:endParaRPr lang="zh-CN" altLang="en-US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cxnSp>
                <p:nvCxnSpPr>
                  <p:cNvPr id="28" name="直接连接符 27"/>
                  <p:cNvCxnSpPr/>
                  <p:nvPr/>
                </p:nvCxnSpPr>
                <p:spPr>
                  <a:xfrm rot="19620000">
                    <a:off x="1236319" y="2134403"/>
                    <a:ext cx="828000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 rot="19620000">
                    <a:off x="2143728" y="2846749"/>
                    <a:ext cx="828000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 rot="1980000">
                    <a:off x="2140300" y="2136898"/>
                    <a:ext cx="828000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/>
                  <p:nvPr/>
                </p:nvCxnSpPr>
                <p:spPr>
                  <a:xfrm rot="1980000">
                    <a:off x="3050453" y="2843375"/>
                    <a:ext cx="828495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 rot="16200000">
                    <a:off x="4443875" y="4339537"/>
                    <a:ext cx="468000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直接连接符 7"/>
                <p:cNvCxnSpPr/>
                <p:nvPr/>
              </p:nvCxnSpPr>
              <p:spPr>
                <a:xfrm rot="16200000">
                  <a:off x="2779965" y="2810386"/>
                  <a:ext cx="4680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直接连接符 41"/>
              <p:cNvCxnSpPr/>
              <p:nvPr/>
            </p:nvCxnSpPr>
            <p:spPr>
              <a:xfrm rot="19620000">
                <a:off x="6486042" y="4250580"/>
                <a:ext cx="7200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矩形 65"/>
          <p:cNvSpPr/>
          <p:nvPr/>
        </p:nvSpPr>
        <p:spPr>
          <a:xfrm>
            <a:off x="3627120" y="5523410"/>
            <a:ext cx="3200400" cy="8469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L.type</a:t>
            </a:r>
            <a:r>
              <a:rPr lang="zh-CN" altLang="en-US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从原来的继承属性变成了综合属性。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4845"/>
            <a:ext cx="7886700" cy="737961"/>
          </a:xfrm>
        </p:spPr>
        <p:txBody>
          <a:bodyPr/>
          <a:lstStyle/>
          <a:p>
            <a:r>
              <a:rPr lang="zh-CN" altLang="en-US" sz="3200" dirty="0"/>
              <a:t>用综合属性代替继承属性（续）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8343" y="885377"/>
            <a:ext cx="8519886" cy="2380342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D</a:t>
            </a:r>
            <a:r>
              <a:rPr lang="zh-CN" altLang="en-US" sz="2400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en-US" altLang="zh-CN" sz="2400" dirty="0" err="1">
                <a:solidFill>
                  <a:srgbClr val="C00000"/>
                </a:solidFill>
              </a:rPr>
              <a:t>idL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/>
              <a:t>     {</a:t>
            </a:r>
            <a:r>
              <a:rPr lang="en-US" altLang="zh-CN" sz="2400" dirty="0" err="1"/>
              <a:t>addtype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id.entry,L.type</a:t>
            </a:r>
            <a:r>
              <a:rPr lang="en-US" altLang="zh-CN" sz="2400" dirty="0"/>
              <a:t>)}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L</a:t>
            </a:r>
            <a:r>
              <a:rPr lang="zh-CN" altLang="en-US" sz="2400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en-US" altLang="zh-CN" sz="2400" dirty="0">
                <a:solidFill>
                  <a:srgbClr val="C00000"/>
                </a:solidFill>
              </a:rPr>
              <a:t>,idL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</a:t>
            </a:r>
            <a:r>
              <a:rPr lang="en-US" altLang="zh-CN" sz="2400" baseline="-25000" dirty="0"/>
              <a:t>       </a:t>
            </a:r>
            <a:r>
              <a:rPr lang="en-US" altLang="zh-CN" sz="2400" dirty="0"/>
              <a:t>{</a:t>
            </a:r>
            <a:r>
              <a:rPr lang="en-US" altLang="zh-CN" sz="2400" dirty="0" err="1"/>
              <a:t>L.type</a:t>
            </a:r>
            <a:r>
              <a:rPr lang="en-US" altLang="zh-CN" sz="2400" dirty="0"/>
              <a:t>=L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.type</a:t>
            </a:r>
            <a:r>
              <a:rPr lang="zh-CN" altLang="en-US" sz="2400" dirty="0"/>
              <a:t>；</a:t>
            </a:r>
            <a:r>
              <a:rPr lang="en-US" altLang="zh-CN" sz="2400" dirty="0" err="1"/>
              <a:t>addtype</a:t>
            </a:r>
            <a:r>
              <a:rPr lang="en-US" altLang="zh-CN" sz="2400" dirty="0"/>
              <a:t>(id.entry,L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.type)}</a:t>
            </a:r>
            <a:endParaRPr lang="en-US" altLang="zh-CN" sz="2400" baseline="-25000" dirty="0"/>
          </a:p>
          <a:p>
            <a:pPr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L</a:t>
            </a:r>
            <a:r>
              <a:rPr lang="zh-CN" altLang="en-US" sz="2400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en-US" altLang="zh-CN" sz="2400" dirty="0">
                <a:solidFill>
                  <a:srgbClr val="C00000"/>
                </a:solidFill>
              </a:rPr>
              <a:t>:T</a:t>
            </a:r>
            <a:r>
              <a:rPr lang="en-US" altLang="zh-CN" sz="2400" dirty="0"/>
              <a:t>       {</a:t>
            </a:r>
            <a:r>
              <a:rPr lang="en-US" altLang="zh-CN" sz="2400" dirty="0" err="1"/>
              <a:t>L.type</a:t>
            </a:r>
            <a:r>
              <a:rPr lang="en-US" altLang="zh-CN" sz="2400" dirty="0"/>
              <a:t>=</a:t>
            </a:r>
            <a:r>
              <a:rPr lang="en-US" altLang="zh-CN" sz="2400" dirty="0" err="1"/>
              <a:t>T.type</a:t>
            </a:r>
            <a:r>
              <a:rPr lang="en-US" altLang="zh-CN" sz="2400" dirty="0"/>
              <a:t>}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400" dirty="0"/>
              <a:t>T</a:t>
            </a:r>
            <a:r>
              <a:rPr lang="zh-CN" altLang="en-US" sz="2400" dirty="0">
                <a:latin typeface="Comic Sans MS" pitchFamily="66" charset="0"/>
              </a:rPr>
              <a:t>→</a:t>
            </a:r>
            <a:r>
              <a:rPr lang="en-US" altLang="zh-CN" sz="2400" dirty="0"/>
              <a:t>integer  {</a:t>
            </a:r>
            <a:r>
              <a:rPr lang="en-US" altLang="zh-CN" sz="2400" dirty="0" err="1"/>
              <a:t>T.type</a:t>
            </a:r>
            <a:r>
              <a:rPr lang="en-US" altLang="zh-CN" sz="2400" dirty="0"/>
              <a:t>=integer}</a:t>
            </a:r>
          </a:p>
          <a:p>
            <a:pPr>
              <a:spcAft>
                <a:spcPts val="0"/>
              </a:spcAft>
              <a:buNone/>
            </a:pPr>
            <a:r>
              <a:rPr lang="en-US" altLang="zh-CN" sz="2400" dirty="0"/>
              <a:t>T</a:t>
            </a:r>
            <a:r>
              <a:rPr lang="zh-CN" altLang="en-US" sz="2400" dirty="0">
                <a:latin typeface="Comic Sans MS" pitchFamily="66" charset="0"/>
              </a:rPr>
              <a:t>→</a:t>
            </a:r>
            <a:r>
              <a:rPr lang="en-US" altLang="zh-CN" sz="2400" dirty="0"/>
              <a:t>real     {</a:t>
            </a:r>
            <a:r>
              <a:rPr lang="en-US" altLang="zh-CN" sz="2400" dirty="0" err="1"/>
              <a:t>T.type</a:t>
            </a:r>
            <a:r>
              <a:rPr lang="en-US" altLang="zh-CN" sz="2400" dirty="0"/>
              <a:t>=real}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92448" y="6428920"/>
            <a:ext cx="343807" cy="365125"/>
          </a:xfrm>
        </p:spPr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51</a:t>
            </a:fld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2693535" y="3232618"/>
            <a:ext cx="5151203" cy="3248250"/>
            <a:chOff x="3636391" y="2327748"/>
            <a:chExt cx="5151203" cy="3248250"/>
          </a:xfrm>
        </p:grpSpPr>
        <p:cxnSp>
          <p:nvCxnSpPr>
            <p:cNvPr id="27" name="直接连接符 26"/>
            <p:cNvCxnSpPr/>
            <p:nvPr/>
          </p:nvCxnSpPr>
          <p:spPr>
            <a:xfrm rot="1980000">
              <a:off x="7368651" y="4253498"/>
              <a:ext cx="7200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42"/>
            <p:cNvGrpSpPr/>
            <p:nvPr/>
          </p:nvGrpSpPr>
          <p:grpSpPr>
            <a:xfrm>
              <a:off x="3636391" y="2327748"/>
              <a:ext cx="5151203" cy="3248250"/>
              <a:chOff x="3636391" y="2327748"/>
              <a:chExt cx="5151203" cy="3248250"/>
            </a:xfrm>
          </p:grpSpPr>
          <p:grpSp>
            <p:nvGrpSpPr>
              <p:cNvPr id="50" name="组合 5"/>
              <p:cNvGrpSpPr/>
              <p:nvPr/>
            </p:nvGrpSpPr>
            <p:grpSpPr>
              <a:xfrm>
                <a:off x="3636391" y="2327748"/>
                <a:ext cx="5151203" cy="3248250"/>
                <a:chOff x="835356" y="1633928"/>
                <a:chExt cx="4440022" cy="3248250"/>
              </a:xfrm>
            </p:grpSpPr>
            <p:grpSp>
              <p:nvGrpSpPr>
                <p:cNvPr id="52" name="组合 44"/>
                <p:cNvGrpSpPr/>
                <p:nvPr/>
              </p:nvGrpSpPr>
              <p:grpSpPr>
                <a:xfrm>
                  <a:off x="835356" y="1633928"/>
                  <a:ext cx="4440022" cy="3248250"/>
                  <a:chOff x="835356" y="1633928"/>
                  <a:chExt cx="4440022" cy="3248250"/>
                </a:xfrm>
              </p:grpSpPr>
              <p:sp>
                <p:nvSpPr>
                  <p:cNvPr id="54" name="矩形 53"/>
                  <p:cNvSpPr/>
                  <p:nvPr/>
                </p:nvSpPr>
                <p:spPr>
                  <a:xfrm>
                    <a:off x="1935795" y="1633928"/>
                    <a:ext cx="344774" cy="3147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D</a:t>
                    </a:r>
                    <a:endParaRPr lang="zh-CN" altLang="en-US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55" name="矩形 54"/>
                  <p:cNvSpPr/>
                  <p:nvPr/>
                </p:nvSpPr>
                <p:spPr>
                  <a:xfrm>
                    <a:off x="835356" y="2258671"/>
                    <a:ext cx="529773" cy="30052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id</a:t>
                    </a:r>
                    <a:endParaRPr lang="zh-CN" altLang="en-US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56" name="矩形 55"/>
                  <p:cNvSpPr/>
                  <p:nvPr/>
                </p:nvSpPr>
                <p:spPr>
                  <a:xfrm>
                    <a:off x="2858115" y="2243526"/>
                    <a:ext cx="344774" cy="3147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endParaRPr lang="zh-CN" altLang="en-US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57" name="矩形 56"/>
                  <p:cNvSpPr/>
                  <p:nvPr/>
                </p:nvSpPr>
                <p:spPr>
                  <a:xfrm>
                    <a:off x="2753388" y="3041748"/>
                    <a:ext cx="528100" cy="3417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id</a:t>
                    </a:r>
                    <a:endParaRPr lang="zh-CN" altLang="en-US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58" name="矩形 57"/>
                  <p:cNvSpPr/>
                  <p:nvPr/>
                </p:nvSpPr>
                <p:spPr>
                  <a:xfrm>
                    <a:off x="1967998" y="2950248"/>
                    <a:ext cx="344774" cy="3147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,</a:t>
                    </a:r>
                    <a:endParaRPr lang="zh-CN" altLang="en-US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59" name="矩形 58"/>
                  <p:cNvSpPr/>
                  <p:nvPr/>
                </p:nvSpPr>
                <p:spPr>
                  <a:xfrm>
                    <a:off x="3798515" y="3041748"/>
                    <a:ext cx="344775" cy="3147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endParaRPr lang="zh-CN" altLang="en-US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60" name="矩形 59"/>
                  <p:cNvSpPr/>
                  <p:nvPr/>
                </p:nvSpPr>
                <p:spPr>
                  <a:xfrm>
                    <a:off x="3125461" y="3671964"/>
                    <a:ext cx="344775" cy="3147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:</a:t>
                    </a:r>
                    <a:endParaRPr lang="zh-CN" altLang="en-US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>
                  <a:xfrm>
                    <a:off x="4508927" y="3750474"/>
                    <a:ext cx="344775" cy="3147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T</a:t>
                    </a:r>
                    <a:endParaRPr lang="zh-CN" altLang="en-US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62" name="矩形 61"/>
                  <p:cNvSpPr/>
                  <p:nvPr/>
                </p:nvSpPr>
                <p:spPr>
                  <a:xfrm>
                    <a:off x="4112528" y="4494209"/>
                    <a:ext cx="1162850" cy="3879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rgbClr val="C00000"/>
                        </a:solidFill>
                        <a:latin typeface="楷体" pitchFamily="49" charset="-122"/>
                        <a:ea typeface="楷体" pitchFamily="49" charset="-122"/>
                      </a:rPr>
                      <a:t>integer</a:t>
                    </a:r>
                    <a:endParaRPr lang="zh-CN" altLang="en-US" sz="2400" dirty="0">
                      <a:solidFill>
                        <a:srgbClr val="C00000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cxnSp>
                <p:nvCxnSpPr>
                  <p:cNvPr id="63" name="直接连接符 62"/>
                  <p:cNvCxnSpPr/>
                  <p:nvPr/>
                </p:nvCxnSpPr>
                <p:spPr>
                  <a:xfrm rot="19620000">
                    <a:off x="1236319" y="2134403"/>
                    <a:ext cx="828000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/>
                  <p:cNvCxnSpPr/>
                  <p:nvPr/>
                </p:nvCxnSpPr>
                <p:spPr>
                  <a:xfrm rot="19620000">
                    <a:off x="2143728" y="2846749"/>
                    <a:ext cx="828000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连接符 64"/>
                  <p:cNvCxnSpPr/>
                  <p:nvPr/>
                </p:nvCxnSpPr>
                <p:spPr>
                  <a:xfrm rot="1980000">
                    <a:off x="2140300" y="2136898"/>
                    <a:ext cx="828000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/>
                  <p:cNvCxnSpPr/>
                  <p:nvPr/>
                </p:nvCxnSpPr>
                <p:spPr>
                  <a:xfrm rot="1980000">
                    <a:off x="3050453" y="2843375"/>
                    <a:ext cx="828495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/>
                  <p:nvPr/>
                </p:nvCxnSpPr>
                <p:spPr>
                  <a:xfrm rot="16200000">
                    <a:off x="4443875" y="4339537"/>
                    <a:ext cx="468000" cy="0"/>
                  </a:xfrm>
                  <a:prstGeom prst="line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" name="直接连接符 52"/>
                <p:cNvCxnSpPr/>
                <p:nvPr/>
              </p:nvCxnSpPr>
              <p:spPr>
                <a:xfrm rot="16200000">
                  <a:off x="2779965" y="2810386"/>
                  <a:ext cx="4680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直接连接符 50"/>
              <p:cNvCxnSpPr/>
              <p:nvPr/>
            </p:nvCxnSpPr>
            <p:spPr>
              <a:xfrm rot="19620000">
                <a:off x="6486042" y="4250580"/>
                <a:ext cx="7200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9" name="直接箭头连接符 28"/>
          <p:cNvCxnSpPr/>
          <p:nvPr/>
        </p:nvCxnSpPr>
        <p:spPr>
          <a:xfrm flipV="1">
            <a:off x="1600200" y="4038106"/>
            <a:ext cx="1184775" cy="0"/>
          </a:xfrm>
          <a:prstGeom prst="straightConnector1">
            <a:avLst/>
          </a:prstGeom>
          <a:ln w="12700">
            <a:solidFill>
              <a:srgbClr val="FC02A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124200" y="4220986"/>
            <a:ext cx="943744" cy="504158"/>
          </a:xfrm>
          <a:prstGeom prst="straightConnector1">
            <a:avLst/>
          </a:prstGeom>
          <a:ln w="12700">
            <a:solidFill>
              <a:srgbClr val="FC02A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328160" y="4845826"/>
            <a:ext cx="732656" cy="0"/>
          </a:xfrm>
          <a:prstGeom prst="straightConnector1">
            <a:avLst/>
          </a:prstGeom>
          <a:ln w="12700">
            <a:solidFill>
              <a:srgbClr val="FC02A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242560" y="5013466"/>
            <a:ext cx="193536" cy="359750"/>
          </a:xfrm>
          <a:prstGeom prst="straightConnector1">
            <a:avLst/>
          </a:prstGeom>
          <a:ln w="12700">
            <a:solidFill>
              <a:srgbClr val="FC02A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623560" y="5607826"/>
            <a:ext cx="929640" cy="579614"/>
          </a:xfrm>
          <a:prstGeom prst="straightConnector1">
            <a:avLst/>
          </a:prstGeom>
          <a:ln w="12700">
            <a:solidFill>
              <a:srgbClr val="FC02A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335280" y="5318760"/>
            <a:ext cx="2567940" cy="1036320"/>
            <a:chOff x="335280" y="5318760"/>
            <a:chExt cx="2567940" cy="1036320"/>
          </a:xfrm>
        </p:grpSpPr>
        <p:cxnSp>
          <p:nvCxnSpPr>
            <p:cNvPr id="38" name="直接箭头连接符 37"/>
            <p:cNvCxnSpPr/>
            <p:nvPr/>
          </p:nvCxnSpPr>
          <p:spPr>
            <a:xfrm flipV="1">
              <a:off x="365760" y="5546866"/>
              <a:ext cx="716400" cy="0"/>
            </a:xfrm>
            <a:prstGeom prst="straightConnector1">
              <a:avLst/>
            </a:prstGeom>
            <a:ln w="12700">
              <a:solidFill>
                <a:srgbClr val="FC02A9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1135380" y="5318760"/>
              <a:ext cx="1767840" cy="441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扫描进栈</a:t>
              </a:r>
            </a:p>
          </p:txBody>
        </p:sp>
        <p:sp>
          <p:nvSpPr>
            <p:cNvPr id="44" name="椭圆 43"/>
            <p:cNvSpPr/>
            <p:nvPr/>
          </p:nvSpPr>
          <p:spPr>
            <a:xfrm>
              <a:off x="335280" y="6004560"/>
              <a:ext cx="716280" cy="243840"/>
            </a:xfrm>
            <a:prstGeom prst="ellipse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135380" y="5913120"/>
              <a:ext cx="1767840" cy="441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出栈归约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53200" y="5532120"/>
            <a:ext cx="1303020" cy="990600"/>
            <a:chOff x="6553200" y="5532120"/>
            <a:chExt cx="1303020" cy="990600"/>
          </a:xfrm>
        </p:grpSpPr>
        <p:sp>
          <p:nvSpPr>
            <p:cNvPr id="40" name="椭圆 39"/>
            <p:cNvSpPr/>
            <p:nvPr/>
          </p:nvSpPr>
          <p:spPr>
            <a:xfrm>
              <a:off x="6553200" y="6111240"/>
              <a:ext cx="1203960" cy="411480"/>
            </a:xfrm>
            <a:prstGeom prst="ellipse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7254240" y="5532120"/>
              <a:ext cx="601980" cy="670560"/>
            </a:xfrm>
            <a:custGeom>
              <a:avLst/>
              <a:gdLst>
                <a:gd name="connsiteX0" fmla="*/ 411480 w 601980"/>
                <a:gd name="connsiteY0" fmla="*/ 670560 h 670560"/>
                <a:gd name="connsiteX1" fmla="*/ 533400 w 601980"/>
                <a:gd name="connsiteY1" fmla="*/ 289560 h 670560"/>
                <a:gd name="connsiteX2" fmla="*/ 0 w 601980"/>
                <a:gd name="connsiteY2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980" h="670560">
                  <a:moveTo>
                    <a:pt x="411480" y="670560"/>
                  </a:moveTo>
                  <a:cubicBezTo>
                    <a:pt x="506730" y="535940"/>
                    <a:pt x="601980" y="401320"/>
                    <a:pt x="533400" y="289560"/>
                  </a:cubicBezTo>
                  <a:cubicBezTo>
                    <a:pt x="464820" y="177800"/>
                    <a:pt x="232410" y="88900"/>
                    <a:pt x="0" y="0"/>
                  </a:cubicBezTo>
                </a:path>
              </a:pathLst>
            </a:custGeom>
            <a:ln w="1270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379720" y="4861560"/>
            <a:ext cx="2217420" cy="838200"/>
            <a:chOff x="5379720" y="4861560"/>
            <a:chExt cx="2217420" cy="838200"/>
          </a:xfrm>
        </p:grpSpPr>
        <p:sp>
          <p:nvSpPr>
            <p:cNvPr id="41" name="椭圆 40"/>
            <p:cNvSpPr/>
            <p:nvPr/>
          </p:nvSpPr>
          <p:spPr>
            <a:xfrm>
              <a:off x="5379720" y="5288280"/>
              <a:ext cx="2118360" cy="411480"/>
            </a:xfrm>
            <a:prstGeom prst="ellipse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6446520" y="4861560"/>
              <a:ext cx="1150620" cy="502920"/>
            </a:xfrm>
            <a:custGeom>
              <a:avLst/>
              <a:gdLst>
                <a:gd name="connsiteX0" fmla="*/ 411480 w 601980"/>
                <a:gd name="connsiteY0" fmla="*/ 670560 h 670560"/>
                <a:gd name="connsiteX1" fmla="*/ 533400 w 601980"/>
                <a:gd name="connsiteY1" fmla="*/ 289560 h 670560"/>
                <a:gd name="connsiteX2" fmla="*/ 0 w 601980"/>
                <a:gd name="connsiteY2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980" h="670560">
                  <a:moveTo>
                    <a:pt x="411480" y="670560"/>
                  </a:moveTo>
                  <a:cubicBezTo>
                    <a:pt x="506730" y="535940"/>
                    <a:pt x="601980" y="401320"/>
                    <a:pt x="533400" y="289560"/>
                  </a:cubicBezTo>
                  <a:cubicBezTo>
                    <a:pt x="464820" y="177800"/>
                    <a:pt x="232410" y="88900"/>
                    <a:pt x="0" y="0"/>
                  </a:cubicBezTo>
                </a:path>
              </a:pathLst>
            </a:custGeom>
            <a:ln w="1270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931920" y="4010025"/>
            <a:ext cx="2817495" cy="1034415"/>
            <a:chOff x="3931920" y="4010025"/>
            <a:chExt cx="2817495" cy="1034415"/>
          </a:xfrm>
        </p:grpSpPr>
        <p:sp>
          <p:nvSpPr>
            <p:cNvPr id="42" name="椭圆 41"/>
            <p:cNvSpPr/>
            <p:nvPr/>
          </p:nvSpPr>
          <p:spPr>
            <a:xfrm>
              <a:off x="3931920" y="4632960"/>
              <a:ext cx="2804160" cy="411480"/>
            </a:xfrm>
            <a:prstGeom prst="ellipse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5276850" y="4010025"/>
              <a:ext cx="1472565" cy="687705"/>
            </a:xfrm>
            <a:custGeom>
              <a:avLst/>
              <a:gdLst>
                <a:gd name="connsiteX0" fmla="*/ 411480 w 601980"/>
                <a:gd name="connsiteY0" fmla="*/ 670560 h 670560"/>
                <a:gd name="connsiteX1" fmla="*/ 533400 w 601980"/>
                <a:gd name="connsiteY1" fmla="*/ 289560 h 670560"/>
                <a:gd name="connsiteX2" fmla="*/ 0 w 601980"/>
                <a:gd name="connsiteY2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980" h="670560">
                  <a:moveTo>
                    <a:pt x="411480" y="670560"/>
                  </a:moveTo>
                  <a:cubicBezTo>
                    <a:pt x="506730" y="535940"/>
                    <a:pt x="601980" y="401320"/>
                    <a:pt x="533400" y="289560"/>
                  </a:cubicBezTo>
                  <a:cubicBezTo>
                    <a:pt x="464820" y="177800"/>
                    <a:pt x="232410" y="88900"/>
                    <a:pt x="0" y="0"/>
                  </a:cubicBezTo>
                </a:path>
              </a:pathLst>
            </a:custGeom>
            <a:ln w="1270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651760" y="3413760"/>
            <a:ext cx="3021330" cy="822960"/>
            <a:chOff x="2651760" y="3413760"/>
            <a:chExt cx="3021330" cy="822960"/>
          </a:xfrm>
        </p:grpSpPr>
        <p:sp>
          <p:nvSpPr>
            <p:cNvPr id="43" name="椭圆 42"/>
            <p:cNvSpPr/>
            <p:nvPr/>
          </p:nvSpPr>
          <p:spPr>
            <a:xfrm>
              <a:off x="2651760" y="3825240"/>
              <a:ext cx="2880360" cy="411480"/>
            </a:xfrm>
            <a:prstGeom prst="ellipse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4276725" y="3413760"/>
              <a:ext cx="1396365" cy="502920"/>
            </a:xfrm>
            <a:custGeom>
              <a:avLst/>
              <a:gdLst>
                <a:gd name="connsiteX0" fmla="*/ 411480 w 601980"/>
                <a:gd name="connsiteY0" fmla="*/ 670560 h 670560"/>
                <a:gd name="connsiteX1" fmla="*/ 533400 w 601980"/>
                <a:gd name="connsiteY1" fmla="*/ 289560 h 670560"/>
                <a:gd name="connsiteX2" fmla="*/ 0 w 601980"/>
                <a:gd name="connsiteY2" fmla="*/ 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980" h="670560">
                  <a:moveTo>
                    <a:pt x="411480" y="670560"/>
                  </a:moveTo>
                  <a:cubicBezTo>
                    <a:pt x="506730" y="535940"/>
                    <a:pt x="601980" y="401320"/>
                    <a:pt x="533400" y="289560"/>
                  </a:cubicBezTo>
                  <a:cubicBezTo>
                    <a:pt x="464820" y="177800"/>
                    <a:pt x="232410" y="88900"/>
                    <a:pt x="0" y="0"/>
                  </a:cubicBezTo>
                </a:path>
              </a:pathLst>
            </a:custGeom>
            <a:ln w="1270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47395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8210" y="1325880"/>
            <a:ext cx="7600950" cy="501396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为了利用自下而上分析法计算继承属性值</a:t>
            </a:r>
            <a:endParaRPr lang="en-US" altLang="zh-CN" dirty="0"/>
          </a:p>
          <a:p>
            <a:pPr marL="898525" lvl="1" indent="-442913">
              <a:lnSpc>
                <a:spcPct val="11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、通过引入</a:t>
            </a:r>
            <a:r>
              <a:rPr lang="zh-CN" altLang="en-US" u="sng" dirty="0"/>
              <a:t>标记非终结符</a:t>
            </a:r>
            <a:r>
              <a:rPr lang="zh-CN" altLang="en-US" dirty="0"/>
              <a:t>，把嵌在产生式中间的</a:t>
            </a:r>
            <a:r>
              <a:rPr lang="zh-CN" altLang="en-US" dirty="0">
                <a:solidFill>
                  <a:srgbClr val="C00000"/>
                </a:solidFill>
              </a:rPr>
              <a:t>动作放在产生式后面</a:t>
            </a:r>
            <a:r>
              <a:rPr lang="zh-CN" altLang="en-US" dirty="0"/>
              <a:t>；（</a:t>
            </a:r>
            <a:r>
              <a:rPr lang="en-US" altLang="zh-CN" dirty="0"/>
              <a:t>6.5.1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98525" lvl="1" indent="-442913">
              <a:lnSpc>
                <a:spcPct val="11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、对于继承属性值，如果可以</a:t>
            </a:r>
            <a:r>
              <a:rPr lang="zh-CN" altLang="en-US" u="sng" dirty="0"/>
              <a:t>预先知道分析过程中属性值的位置</a:t>
            </a:r>
            <a:r>
              <a:rPr lang="zh-CN" altLang="en-US" dirty="0"/>
              <a:t>，则无须特别处理，直接指出位置并进行属性值的传送；（</a:t>
            </a:r>
            <a:r>
              <a:rPr lang="en-US" altLang="zh-CN" dirty="0"/>
              <a:t>6.5.2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98525" lvl="1" indent="-442913">
              <a:lnSpc>
                <a:spcPct val="11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、对于不能预先知道位置的情况，可用模拟的方法来计算；（</a:t>
            </a:r>
            <a:r>
              <a:rPr lang="en-US" altLang="zh-CN" dirty="0"/>
              <a:t>6.5.3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98525" lvl="1" indent="-442913">
              <a:lnSpc>
                <a:spcPct val="110000"/>
              </a:lnSpc>
              <a:buNone/>
            </a:pPr>
            <a:r>
              <a:rPr lang="en-US" altLang="zh-CN" dirty="0"/>
              <a:t>4</a:t>
            </a:r>
            <a:r>
              <a:rPr lang="zh-CN" altLang="en-US" dirty="0"/>
              <a:t>、改变基础文法，</a:t>
            </a:r>
            <a:r>
              <a:rPr lang="zh-CN" altLang="en-US" dirty="0">
                <a:solidFill>
                  <a:srgbClr val="C00000"/>
                </a:solidFill>
              </a:rPr>
              <a:t>继承属性用综合属性代替</a:t>
            </a:r>
            <a:r>
              <a:rPr lang="zh-CN" altLang="en-US" dirty="0"/>
              <a:t>，一劳永逸。（</a:t>
            </a:r>
            <a:r>
              <a:rPr lang="en-US" altLang="zh-CN" dirty="0"/>
              <a:t>6.5.4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  <p:grpSp>
        <p:nvGrpSpPr>
          <p:cNvPr id="6" name="组合 7"/>
          <p:cNvGrpSpPr/>
          <p:nvPr/>
        </p:nvGrpSpPr>
        <p:grpSpPr>
          <a:xfrm>
            <a:off x="167640" y="2643188"/>
            <a:ext cx="1713548" cy="2751772"/>
            <a:chOff x="182880" y="2658428"/>
            <a:chExt cx="1713548" cy="2751772"/>
          </a:xfrm>
        </p:grpSpPr>
        <p:sp>
          <p:nvSpPr>
            <p:cNvPr id="5" name="矩形 4"/>
            <p:cNvSpPr/>
            <p:nvPr/>
          </p:nvSpPr>
          <p:spPr>
            <a:xfrm>
              <a:off x="182880" y="3093720"/>
              <a:ext cx="1280160" cy="23164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5F0140"/>
                  </a:solidFill>
                  <a:latin typeface="楷体" pitchFamily="49" charset="-122"/>
                  <a:ea typeface="楷体" pitchFamily="49" charset="-122"/>
                </a:rPr>
                <a:t>因为自下而上分析是在归约时进行动作。</a:t>
              </a:r>
            </a:p>
          </p:txBody>
        </p:sp>
        <p:cxnSp>
          <p:nvCxnSpPr>
            <p:cNvPr id="7" name="直接箭头连接符 6"/>
            <p:cNvCxnSpPr>
              <a:stCxn id="5" idx="0"/>
            </p:cNvCxnSpPr>
            <p:nvPr/>
          </p:nvCxnSpPr>
          <p:spPr>
            <a:xfrm flipV="1">
              <a:off x="822960" y="2658428"/>
              <a:ext cx="1073468" cy="435292"/>
            </a:xfrm>
            <a:prstGeom prst="straightConnector1">
              <a:avLst/>
            </a:prstGeom>
            <a:ln w="19050">
              <a:solidFill>
                <a:srgbClr val="5F014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8868" y="2785374"/>
            <a:ext cx="5126264" cy="12872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再谈语义分析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pic>
        <p:nvPicPr>
          <p:cNvPr id="289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6038" y="1223755"/>
            <a:ext cx="1074138" cy="104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73112"/>
            <a:ext cx="7886700" cy="771270"/>
          </a:xfrm>
        </p:spPr>
        <p:txBody>
          <a:bodyPr/>
          <a:lstStyle/>
          <a:p>
            <a:r>
              <a:rPr lang="zh-CN" altLang="en-US" dirty="0"/>
              <a:t>语义分析在编译系统的位置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1205151" y="1180889"/>
            <a:ext cx="6780894" cy="5231565"/>
            <a:chOff x="1205151" y="1180889"/>
            <a:chExt cx="6780894" cy="5231565"/>
          </a:xfrm>
        </p:grpSpPr>
        <p:sp>
          <p:nvSpPr>
            <p:cNvPr id="6" name="矩形 5"/>
            <p:cNvSpPr/>
            <p:nvPr/>
          </p:nvSpPr>
          <p:spPr>
            <a:xfrm>
              <a:off x="2760791" y="2591630"/>
              <a:ext cx="3686628" cy="478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语法分析器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760791" y="1643799"/>
              <a:ext cx="3686628" cy="478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词法分析器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760791" y="3536962"/>
              <a:ext cx="3686628" cy="478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语义分析与中间代码生成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2760791" y="4494307"/>
              <a:ext cx="3686628" cy="478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代码优化器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760791" y="5449517"/>
              <a:ext cx="3686628" cy="478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目标代码生成器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205151" y="1633688"/>
              <a:ext cx="711200" cy="42874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表格管理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274845" y="1633688"/>
              <a:ext cx="711200" cy="4287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出错处理</a:t>
              </a:r>
            </a:p>
          </p:txBody>
        </p:sp>
        <p:cxnSp>
          <p:nvCxnSpPr>
            <p:cNvPr id="14" name="直接箭头连接符 13"/>
            <p:cNvCxnSpPr>
              <a:stCxn id="7" idx="2"/>
              <a:endCxn id="6" idx="0"/>
            </p:cNvCxnSpPr>
            <p:nvPr/>
          </p:nvCxnSpPr>
          <p:spPr>
            <a:xfrm>
              <a:off x="4604105" y="2122770"/>
              <a:ext cx="0" cy="468860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4606605" y="3069640"/>
              <a:ext cx="0" cy="468860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4591613" y="4014029"/>
              <a:ext cx="0" cy="468860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4606603" y="4973399"/>
              <a:ext cx="0" cy="468860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4606603" y="1180889"/>
              <a:ext cx="0" cy="468860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4606603" y="5917779"/>
              <a:ext cx="0" cy="468860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1" idx="3"/>
              <a:endCxn id="8" idx="1"/>
            </p:cNvCxnSpPr>
            <p:nvPr/>
          </p:nvCxnSpPr>
          <p:spPr>
            <a:xfrm flipV="1">
              <a:off x="1916351" y="3776448"/>
              <a:ext cx="844440" cy="954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1918850" y="4738317"/>
              <a:ext cx="844440" cy="954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1921348" y="5685195"/>
              <a:ext cx="844440" cy="954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1918849" y="2834566"/>
              <a:ext cx="844440" cy="954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1921348" y="1892684"/>
              <a:ext cx="844440" cy="954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6445879" y="1890185"/>
              <a:ext cx="844440" cy="954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6448377" y="2837064"/>
              <a:ext cx="844440" cy="954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6435884" y="3783942"/>
              <a:ext cx="844440" cy="954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6438384" y="4730821"/>
              <a:ext cx="844440" cy="954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V="1">
              <a:off x="6440883" y="5677700"/>
              <a:ext cx="844440" cy="954"/>
            </a:xfrm>
            <a:prstGeom prst="straightConnector1">
              <a:avLst/>
            </a:prstGeom>
            <a:ln w="1905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5266647" y="2155961"/>
              <a:ext cx="1254075" cy="4789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单词符号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5269144" y="1214080"/>
              <a:ext cx="1254075" cy="4789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源程序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5266648" y="3100343"/>
              <a:ext cx="1254075" cy="4789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FC02A9"/>
                  </a:solidFill>
                  <a:latin typeface="楷体" pitchFamily="49" charset="-122"/>
                  <a:ea typeface="楷体" pitchFamily="49" charset="-122"/>
                </a:rPr>
                <a:t>语法单位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5266646" y="4059713"/>
              <a:ext cx="1254075" cy="4789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FC02A9"/>
                  </a:solidFill>
                  <a:latin typeface="楷体" pitchFamily="49" charset="-122"/>
                  <a:ea typeface="楷体" pitchFamily="49" charset="-122"/>
                </a:rPr>
                <a:t>中间代码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5266647" y="5019084"/>
              <a:ext cx="1254075" cy="4789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中间代码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5266647" y="5933483"/>
              <a:ext cx="1254075" cy="4789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目标代码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8042"/>
            <a:ext cx="7886700" cy="781504"/>
          </a:xfrm>
        </p:spPr>
        <p:txBody>
          <a:bodyPr/>
          <a:lstStyle/>
          <a:p>
            <a:r>
              <a:rPr lang="zh-CN" altLang="en-US" dirty="0"/>
              <a:t>语义分析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531" y="1204686"/>
            <a:ext cx="8065590" cy="3396343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CN" altLang="en-US" sz="2400" dirty="0"/>
              <a:t>语法制导定义（</a:t>
            </a:r>
            <a:r>
              <a:rPr lang="en-US" altLang="zh-CN" sz="2400" dirty="0"/>
              <a:t>SDD</a:t>
            </a:r>
            <a:r>
              <a:rPr lang="zh-CN" altLang="en-US" sz="2400" dirty="0"/>
              <a:t>，属性文法）和翻译模式之后，我们已经完成如何写出语法制导定义以及如何实现；</a:t>
            </a:r>
            <a:endParaRPr lang="en-US" altLang="zh-CN" sz="2400" dirty="0"/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2300" dirty="0"/>
              <a:t>与产生式关联的语义动作及其执行次序就是语义制导定义的实现。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CN" altLang="en-US" sz="2400" dirty="0"/>
              <a:t>语义规则如何执行已经解决，接着进行</a:t>
            </a:r>
            <a:r>
              <a:rPr lang="zh-CN" altLang="en-US" sz="2400" dirty="0">
                <a:solidFill>
                  <a:srgbClr val="C00000"/>
                </a:solidFill>
              </a:rPr>
              <a:t>语义分析；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Char char="Ø"/>
            </a:pPr>
            <a:r>
              <a:rPr lang="zh-CN" altLang="en-US" sz="2300" dirty="0"/>
              <a:t>类型检查、控制流检查、唯一性检查、关联名字检查</a:t>
            </a:r>
            <a:r>
              <a:rPr lang="en-US" altLang="zh-CN" sz="2300" dirty="0"/>
              <a:t>...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008737" y="4963887"/>
            <a:ext cx="7351486" cy="642261"/>
            <a:chOff x="703943" y="5094513"/>
            <a:chExt cx="7351486" cy="642261"/>
          </a:xfrm>
        </p:grpSpPr>
        <p:sp>
          <p:nvSpPr>
            <p:cNvPr id="7" name="矩形 6"/>
            <p:cNvSpPr/>
            <p:nvPr/>
          </p:nvSpPr>
          <p:spPr>
            <a:xfrm>
              <a:off x="3338286" y="5141689"/>
              <a:ext cx="1727200" cy="595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类型检查器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703943" y="5141689"/>
              <a:ext cx="1727200" cy="595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语法分析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965373" y="5141689"/>
              <a:ext cx="2090056" cy="595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中间代码生成</a:t>
              </a:r>
            </a:p>
          </p:txBody>
        </p:sp>
        <p:cxnSp>
          <p:nvCxnSpPr>
            <p:cNvPr id="11" name="直接箭头连接符 10"/>
            <p:cNvCxnSpPr>
              <a:stCxn id="8" idx="3"/>
              <a:endCxn id="7" idx="1"/>
            </p:cNvCxnSpPr>
            <p:nvPr/>
          </p:nvCxnSpPr>
          <p:spPr>
            <a:xfrm>
              <a:off x="2431143" y="5439232"/>
              <a:ext cx="90714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5065486" y="5446488"/>
              <a:ext cx="90714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4796969" y="5094514"/>
              <a:ext cx="1415143" cy="3519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语法树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184415" y="5094513"/>
              <a:ext cx="1415143" cy="3519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语法树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49014"/>
            <a:ext cx="7886700" cy="736824"/>
          </a:xfrm>
        </p:spPr>
        <p:txBody>
          <a:bodyPr/>
          <a:lstStyle/>
          <a:p>
            <a:r>
              <a:rPr lang="zh-CN" altLang="en-US" dirty="0"/>
              <a:t>语义分析（续）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14438"/>
            <a:ext cx="7886700" cy="474440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/>
              <a:t>语义分析</a:t>
            </a:r>
            <a:r>
              <a:rPr lang="zh-CN" altLang="en-US" u="sng" dirty="0"/>
              <a:t>对程序内部的逻辑含义进行分析</a:t>
            </a:r>
            <a:r>
              <a:rPr lang="zh-CN" altLang="en-US" dirty="0"/>
              <a:t>，即审查每个语法成分的静态语义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/>
              <a:t>如果静态语义正确，则生成与该语言成分等价的中间代码，或直接生成目标代码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/>
              <a:t>静态语义检查在</a:t>
            </a:r>
            <a:r>
              <a:rPr lang="zh-CN" altLang="en-US" dirty="0">
                <a:solidFill>
                  <a:srgbClr val="C00000"/>
                </a:solidFill>
              </a:rPr>
              <a:t>编译时</a:t>
            </a:r>
            <a:r>
              <a:rPr lang="zh-CN" altLang="en-US" dirty="0"/>
              <a:t>进行；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u="sng" dirty="0"/>
              <a:t>动态语义检查</a:t>
            </a:r>
            <a:r>
              <a:rPr lang="zh-CN" altLang="en-US" dirty="0"/>
              <a:t>在目标代码生成后的</a:t>
            </a:r>
            <a:r>
              <a:rPr lang="zh-CN" altLang="en-US" dirty="0">
                <a:solidFill>
                  <a:srgbClr val="C00000"/>
                </a:solidFill>
              </a:rPr>
              <a:t>运行时</a:t>
            </a:r>
            <a:r>
              <a:rPr lang="zh-CN" altLang="en-US" dirty="0"/>
              <a:t>进行；</a:t>
            </a:r>
            <a:endParaRPr lang="en-US" altLang="zh-CN" dirty="0"/>
          </a:p>
          <a:p>
            <a:pPr lvl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dirty="0"/>
              <a:t>死循环</a:t>
            </a:r>
            <a:endParaRPr lang="en-US" altLang="zh-CN" dirty="0"/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dirty="0"/>
              <a:t>软件工程测试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7680" y="6356351"/>
            <a:ext cx="499110" cy="288290"/>
          </a:xfrm>
        </p:spPr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56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94515" y="4834709"/>
            <a:ext cx="2569028" cy="14659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rPr>
              <a:t>、编译程序</a:t>
            </a:r>
            <a:endParaRPr lang="en-US" altLang="zh-CN" sz="2400" dirty="0">
              <a:solidFill>
                <a:srgbClr val="5F0140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4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dirty="0">
                <a:solidFill>
                  <a:srgbClr val="5F0140"/>
                </a:solidFill>
                <a:latin typeface="楷体" pitchFamily="49" charset="-122"/>
                <a:ea typeface="楷体" pitchFamily="49" charset="-122"/>
              </a:rPr>
              <a:t>、被编译程序</a:t>
            </a:r>
            <a:endParaRPr lang="en-US" altLang="zh-CN" sz="2400" dirty="0">
              <a:solidFill>
                <a:srgbClr val="5F0140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谁在运行？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686"/>
            <a:ext cx="7886700" cy="885378"/>
          </a:xfrm>
        </p:spPr>
        <p:txBody>
          <a:bodyPr/>
          <a:lstStyle/>
          <a:p>
            <a:r>
              <a:rPr lang="zh-CN" altLang="en-US" dirty="0"/>
              <a:t>静态语义检查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221" y="1245053"/>
            <a:ext cx="7886700" cy="3820433"/>
          </a:xfrm>
        </p:spPr>
        <p:txBody>
          <a:bodyPr/>
          <a:lstStyle/>
          <a:p>
            <a:r>
              <a:rPr lang="zh-CN" altLang="en-US" dirty="0"/>
              <a:t>类型检查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运算操作数的</a:t>
            </a:r>
            <a:r>
              <a:rPr lang="zh-CN" altLang="en-US" dirty="0">
                <a:solidFill>
                  <a:srgbClr val="FF0000"/>
                </a:solidFill>
              </a:rPr>
              <a:t>类型相容性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控制流检查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控制语句应有</a:t>
            </a:r>
            <a:r>
              <a:rPr lang="zh-CN" altLang="en-US" dirty="0">
                <a:solidFill>
                  <a:srgbClr val="FF0000"/>
                </a:solidFill>
              </a:rPr>
              <a:t>合法转向点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一致性检查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在相同作用域标识符只能说明一次、</a:t>
            </a:r>
            <a:r>
              <a:rPr lang="en-US" altLang="zh-CN" dirty="0"/>
              <a:t>case</a:t>
            </a:r>
            <a:r>
              <a:rPr lang="zh-CN" altLang="en-US" dirty="0"/>
              <a:t>语句的标号不能相同等等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84456" y="6356350"/>
            <a:ext cx="430893" cy="365125"/>
          </a:xfrm>
        </p:spPr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979709" y="5181597"/>
            <a:ext cx="7351486" cy="642261"/>
            <a:chOff x="703943" y="5094513"/>
            <a:chExt cx="7351486" cy="642261"/>
          </a:xfrm>
        </p:grpSpPr>
        <p:sp>
          <p:nvSpPr>
            <p:cNvPr id="8" name="矩形 7"/>
            <p:cNvSpPr/>
            <p:nvPr/>
          </p:nvSpPr>
          <p:spPr>
            <a:xfrm>
              <a:off x="3338286" y="5141689"/>
              <a:ext cx="1727200" cy="595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类型检查器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703943" y="5141689"/>
              <a:ext cx="1727200" cy="595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语法分析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5965373" y="5141689"/>
              <a:ext cx="2090056" cy="5950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中间代码生成</a:t>
              </a:r>
            </a:p>
          </p:txBody>
        </p:sp>
        <p:cxnSp>
          <p:nvCxnSpPr>
            <p:cNvPr id="11" name="直接箭头连接符 10"/>
            <p:cNvCxnSpPr>
              <a:stCxn id="9" idx="3"/>
              <a:endCxn id="8" idx="1"/>
            </p:cNvCxnSpPr>
            <p:nvPr/>
          </p:nvCxnSpPr>
          <p:spPr>
            <a:xfrm>
              <a:off x="2431143" y="5439232"/>
              <a:ext cx="90714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5065486" y="5446488"/>
              <a:ext cx="90714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4796969" y="5094514"/>
              <a:ext cx="1415143" cy="3519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语法树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155387" y="5094513"/>
              <a:ext cx="1415143" cy="3519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语法树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6311" y="771504"/>
            <a:ext cx="1216372" cy="1370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组合 26"/>
          <p:cNvGrpSpPr/>
          <p:nvPr/>
        </p:nvGrpSpPr>
        <p:grpSpPr>
          <a:xfrm>
            <a:off x="5377816" y="867077"/>
            <a:ext cx="2543176" cy="677877"/>
            <a:chOff x="5514976" y="836597"/>
            <a:chExt cx="2543176" cy="677877"/>
          </a:xfrm>
        </p:grpSpPr>
        <p:sp>
          <p:nvSpPr>
            <p:cNvPr id="87" name="云形标注 86"/>
            <p:cNvSpPr/>
            <p:nvPr/>
          </p:nvSpPr>
          <p:spPr>
            <a:xfrm>
              <a:off x="5514976" y="838178"/>
              <a:ext cx="2543176" cy="676296"/>
            </a:xfrm>
            <a:prstGeom prst="cloudCallout">
              <a:avLst>
                <a:gd name="adj1" fmla="val -69318"/>
                <a:gd name="adj2" fmla="val 40833"/>
              </a:avLst>
            </a:prstGeom>
            <a:solidFill>
              <a:srgbClr val="FFFF00">
                <a:alpha val="2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557841" y="836597"/>
              <a:ext cx="2328864" cy="537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  <a:latin typeface="华文行楷" pitchFamily="2" charset="-122"/>
                  <a:ea typeface="华文行楷" pitchFamily="2" charset="-122"/>
                </a:rPr>
                <a:t>语法制导翻译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2119539" y="212704"/>
            <a:ext cx="5225142" cy="5718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18533" y="267578"/>
            <a:ext cx="4557485" cy="507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语义分析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翻译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生成中间代码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8" name="梯形 107"/>
          <p:cNvSpPr/>
          <p:nvPr/>
        </p:nvSpPr>
        <p:spPr>
          <a:xfrm>
            <a:off x="357188" y="5815011"/>
            <a:ext cx="8472487" cy="785813"/>
          </a:xfrm>
          <a:prstGeom prst="trapezoid">
            <a:avLst>
              <a:gd name="adj" fmla="val 102143"/>
            </a:avLst>
          </a:prstGeom>
          <a:solidFill>
            <a:srgbClr val="FC02A9">
              <a:alpha val="27000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语     法     分     析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2344510" y="2152628"/>
            <a:ext cx="4630057" cy="3648077"/>
            <a:chOff x="2344510" y="2152628"/>
            <a:chExt cx="4630057" cy="3648077"/>
          </a:xfrm>
        </p:grpSpPr>
        <p:grpSp>
          <p:nvGrpSpPr>
            <p:cNvPr id="29" name="组合 28"/>
            <p:cNvGrpSpPr/>
            <p:nvPr/>
          </p:nvGrpSpPr>
          <p:grpSpPr>
            <a:xfrm>
              <a:off x="2344510" y="2152628"/>
              <a:ext cx="4630057" cy="3648077"/>
              <a:chOff x="2344510" y="2152628"/>
              <a:chExt cx="4630057" cy="3648077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2344510" y="2152628"/>
                <a:ext cx="4630057" cy="364807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627787" y="3793895"/>
                <a:ext cx="2350800" cy="5703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9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语法制导定义</a:t>
                </a:r>
                <a:endParaRPr lang="en-US" altLang="zh-CN" sz="19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ctr"/>
                <a:r>
                  <a:rPr lang="zh-CN" altLang="en-US" sz="19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（属性文法）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230138" y="3793895"/>
                <a:ext cx="1480456" cy="568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翻译模式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511380" y="5124679"/>
                <a:ext cx="1436914" cy="5475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综合属性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592710" y="5170301"/>
                <a:ext cx="1618342" cy="4866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继承属性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413760" y="2312006"/>
                <a:ext cx="2529840" cy="4942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S-</a:t>
                </a:r>
                <a:r>
                  <a:rPr lang="zh-CN" altLang="en-US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属性文法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884433" y="2813848"/>
                <a:ext cx="3600000" cy="493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L-</a:t>
                </a:r>
                <a:r>
                  <a:rPr lang="zh-CN" altLang="en-US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属性文法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5141" y="4767248"/>
                <a:ext cx="1074079" cy="4486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属性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230566" y="4757807"/>
                <a:ext cx="1479600" cy="9288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语法分析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627530" y="4757806"/>
                <a:ext cx="2351314" cy="927759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>
                <a:stCxn id="14" idx="0"/>
                <a:endCxn id="6" idx="2"/>
              </p:cNvCxnSpPr>
              <p:nvPr/>
            </p:nvCxnSpPr>
            <p:spPr>
              <a:xfrm flipV="1">
                <a:off x="3803187" y="4364239"/>
                <a:ext cx="0" cy="393567"/>
              </a:xfrm>
              <a:prstGeom prst="line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 flipV="1">
                <a:off x="3803196" y="4498584"/>
                <a:ext cx="2167170" cy="251052"/>
              </a:xfrm>
              <a:prstGeom prst="line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3800212" y="4511376"/>
                <a:ext cx="2183372" cy="235763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6" idx="0"/>
                <a:endCxn id="11" idx="2"/>
              </p:cNvCxnSpPr>
              <p:nvPr/>
            </p:nvCxnSpPr>
            <p:spPr>
              <a:xfrm flipV="1">
                <a:off x="3803187" y="3307048"/>
                <a:ext cx="0" cy="48684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 flipV="1">
                <a:off x="5984412" y="4364240"/>
                <a:ext cx="0" cy="393567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接连接符 32"/>
            <p:cNvCxnSpPr/>
            <p:nvPr/>
          </p:nvCxnSpPr>
          <p:spPr>
            <a:xfrm flipV="1">
              <a:off x="5967267" y="3309884"/>
              <a:ext cx="0" cy="4860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63526"/>
            <a:ext cx="7886700" cy="796018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457" y="1219879"/>
            <a:ext cx="8229599" cy="491422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语法分析中</a:t>
            </a:r>
            <a:r>
              <a:rPr lang="zh-CN" altLang="en-US" u="sng" dirty="0"/>
              <a:t>进行静态语义检查和中间代码生成</a:t>
            </a:r>
            <a:r>
              <a:rPr lang="zh-CN" altLang="en-US" dirty="0"/>
              <a:t>的技术称为</a:t>
            </a:r>
            <a:r>
              <a:rPr lang="zh-CN" altLang="en-US" dirty="0">
                <a:solidFill>
                  <a:srgbClr val="FF0000"/>
                </a:solidFill>
              </a:rPr>
              <a:t>语法制导翻译技术（</a:t>
            </a:r>
            <a:r>
              <a:rPr lang="en-US" altLang="zh-CN" dirty="0">
                <a:solidFill>
                  <a:srgbClr val="FF0000"/>
                </a:solidFill>
              </a:rPr>
              <a:t>SDT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语法制导定义（属性文法）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/>
              <a:t>引入</a:t>
            </a:r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语法制导定义</a:t>
            </a:r>
            <a:r>
              <a:rPr lang="zh-CN" altLang="en-US" dirty="0"/>
              <a:t>的目的：</a:t>
            </a:r>
            <a:endParaRPr lang="en-US" altLang="zh-CN" dirty="0"/>
          </a:p>
          <a:p>
            <a:pPr lvl="2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dirty="0"/>
              <a:t>为了将</a:t>
            </a:r>
            <a:r>
              <a:rPr lang="zh-CN" altLang="en-US" dirty="0">
                <a:solidFill>
                  <a:srgbClr val="FC02A9"/>
                </a:solidFill>
              </a:rPr>
              <a:t>语义属性</a:t>
            </a:r>
            <a:r>
              <a:rPr lang="zh-CN" altLang="en-US" dirty="0">
                <a:solidFill>
                  <a:srgbClr val="0000FF"/>
                </a:solidFill>
              </a:rPr>
              <a:t>关联到</a:t>
            </a:r>
            <a:r>
              <a:rPr lang="zh-CN" altLang="en-US" dirty="0">
                <a:solidFill>
                  <a:srgbClr val="FC02A9"/>
                </a:solidFill>
              </a:rPr>
              <a:t>文法符号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dirty="0"/>
              <a:t>为了将</a:t>
            </a:r>
            <a:r>
              <a:rPr lang="zh-CN" altLang="en-US" dirty="0">
                <a:solidFill>
                  <a:srgbClr val="FC02A9"/>
                </a:solidFill>
              </a:rPr>
              <a:t>语义规则</a:t>
            </a:r>
            <a:r>
              <a:rPr lang="zh-CN" altLang="en-US" dirty="0">
                <a:solidFill>
                  <a:srgbClr val="0000FF"/>
                </a:solidFill>
              </a:rPr>
              <a:t>关联到</a:t>
            </a:r>
            <a:r>
              <a:rPr lang="zh-CN" altLang="en-US" dirty="0">
                <a:solidFill>
                  <a:srgbClr val="FC02A9"/>
                </a:solidFill>
              </a:rPr>
              <a:t>产生式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>
              <a:lnSpc>
                <a:spcPct val="110000"/>
              </a:lnSpc>
              <a:spcAft>
                <a:spcPts val="1800"/>
              </a:spcAft>
              <a:buFont typeface="Wingdings" pitchFamily="2" charset="2"/>
              <a:buChar char="l"/>
            </a:pPr>
            <a:r>
              <a:rPr lang="zh-CN" altLang="en-US" dirty="0"/>
              <a:t>有效地将</a:t>
            </a:r>
            <a:r>
              <a:rPr lang="zh-CN" altLang="en-US" dirty="0">
                <a:solidFill>
                  <a:srgbClr val="FC02A9"/>
                </a:solidFill>
              </a:rPr>
              <a:t>语法</a:t>
            </a:r>
            <a:r>
              <a:rPr lang="zh-CN" altLang="en-US" dirty="0">
                <a:solidFill>
                  <a:srgbClr val="0000FF"/>
                </a:solidFill>
              </a:rPr>
              <a:t>和</a:t>
            </a:r>
            <a:r>
              <a:rPr lang="zh-CN" altLang="en-US" dirty="0">
                <a:solidFill>
                  <a:srgbClr val="FC02A9"/>
                </a:solidFill>
              </a:rPr>
              <a:t>语义</a:t>
            </a:r>
            <a:r>
              <a:rPr lang="zh-CN" altLang="en-US" dirty="0">
                <a:solidFill>
                  <a:srgbClr val="0000FF"/>
                </a:solidFill>
              </a:rPr>
              <a:t>关联起来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为相应的语法成分设置</a:t>
            </a:r>
            <a:r>
              <a:rPr lang="zh-CN" altLang="en-US" dirty="0">
                <a:solidFill>
                  <a:srgbClr val="FF0000"/>
                </a:solidFill>
              </a:rPr>
              <a:t>表示语义的属性</a:t>
            </a:r>
            <a:r>
              <a:rPr lang="zh-CN" altLang="en-US" dirty="0"/>
              <a:t>，</a:t>
            </a:r>
            <a:r>
              <a:rPr lang="zh-CN" altLang="en-US" u="sng" dirty="0"/>
              <a:t>属性的值是可以计算的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165" y="86812"/>
            <a:ext cx="7886700" cy="970189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en-US" altLang="zh-CN" dirty="0"/>
              <a:t>L-</a:t>
            </a:r>
            <a:r>
              <a:rPr lang="zh-CN" altLang="en-US" dirty="0"/>
              <a:t>属性文法计算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7653" y="998730"/>
            <a:ext cx="8316685" cy="699861"/>
          </a:xfrm>
        </p:spPr>
        <p:txBody>
          <a:bodyPr/>
          <a:lstStyle/>
          <a:p>
            <a:r>
              <a:rPr lang="zh-CN" altLang="en-US" dirty="0"/>
              <a:t>变量类型声明的语法制导定义是一个</a:t>
            </a:r>
            <a:r>
              <a:rPr lang="en-US" altLang="zh-CN" dirty="0"/>
              <a:t>L</a:t>
            </a:r>
            <a:r>
              <a:rPr lang="zh-CN" altLang="en-US" dirty="0"/>
              <a:t>属性定义。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52420" y="6354326"/>
            <a:ext cx="477965" cy="367150"/>
          </a:xfrm>
        </p:spPr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81820"/>
              </p:ext>
            </p:extLst>
          </p:nvPr>
        </p:nvGraphicFramePr>
        <p:xfrm>
          <a:off x="431540" y="2300260"/>
          <a:ext cx="4978357" cy="3108960"/>
        </p:xfrm>
        <a:graphic>
          <a:graphicData uri="http://schemas.openxmlformats.org/drawingml/2006/table">
            <a:tbl>
              <a:tblPr/>
              <a:tblGrid>
                <a:gridCol w="1377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1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0" dirty="0">
                          <a:latin typeface="楷体" pitchFamily="49" charset="-122"/>
                          <a:ea typeface="楷体" pitchFamily="49" charset="-122"/>
                        </a:rPr>
                        <a:t>生产式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b="0" dirty="0">
                          <a:latin typeface="楷体" pitchFamily="49" charset="-122"/>
                          <a:ea typeface="楷体" pitchFamily="49" charset="-122"/>
                        </a:rPr>
                        <a:t>语义规则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r>
                        <a:rPr kumimoji="1" lang="zh-CN" altLang="en-US" sz="2400" b="0" kern="12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2400" b="0">
                          <a:latin typeface="楷体" pitchFamily="49" charset="-122"/>
                          <a:ea typeface="楷体" pitchFamily="49" charset="-122"/>
                        </a:rPr>
                        <a:t>TL</a:t>
                      </a:r>
                      <a:endParaRPr kumimoji="1" lang="en-US" altLang="zh-CN" sz="24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dirty="0" err="1">
                          <a:latin typeface="楷体" pitchFamily="49" charset="-122"/>
                          <a:ea typeface="楷体" pitchFamily="49" charset="-122"/>
                        </a:rPr>
                        <a:t>L.in</a:t>
                      </a:r>
                      <a:r>
                        <a:rPr kumimoji="1" lang="en-US" altLang="zh-CN" sz="2400" b="0" dirty="0">
                          <a:latin typeface="楷体" pitchFamily="49" charset="-122"/>
                          <a:ea typeface="楷体" pitchFamily="49" charset="-122"/>
                        </a:rPr>
                        <a:t>:=</a:t>
                      </a:r>
                      <a:r>
                        <a:rPr kumimoji="1" lang="en-US" altLang="zh-CN" sz="2400" b="0" dirty="0" err="1">
                          <a:latin typeface="楷体" pitchFamily="49" charset="-122"/>
                          <a:ea typeface="楷体" pitchFamily="49" charset="-122"/>
                        </a:rPr>
                        <a:t>T.type</a:t>
                      </a:r>
                      <a:endParaRPr kumimoji="1" lang="en-US" altLang="zh-CN" sz="24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kumimoji="1" lang="zh-CN" altLang="en-US" sz="2400" b="0" kern="12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2400" b="0">
                          <a:latin typeface="楷体" pitchFamily="49" charset="-122"/>
                          <a:ea typeface="楷体" pitchFamily="49" charset="-122"/>
                        </a:rPr>
                        <a:t>int</a:t>
                      </a:r>
                      <a:endParaRPr kumimoji="1" lang="en-US" altLang="zh-CN" sz="24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dirty="0" err="1">
                          <a:latin typeface="楷体" pitchFamily="49" charset="-122"/>
                          <a:ea typeface="楷体" pitchFamily="49" charset="-122"/>
                        </a:rPr>
                        <a:t>T.type</a:t>
                      </a:r>
                      <a:r>
                        <a:rPr kumimoji="1" lang="en-US" altLang="zh-CN" sz="2400" b="0" dirty="0">
                          <a:latin typeface="楷体" pitchFamily="49" charset="-122"/>
                          <a:ea typeface="楷体" pitchFamily="49" charset="-122"/>
                        </a:rPr>
                        <a:t>=integer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r>
                        <a:rPr kumimoji="1" lang="zh-CN" altLang="en-US" sz="2400" b="0" kern="12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2400" b="0">
                          <a:latin typeface="楷体" pitchFamily="49" charset="-122"/>
                          <a:ea typeface="楷体" pitchFamily="49" charset="-122"/>
                        </a:rPr>
                        <a:t>real</a:t>
                      </a:r>
                      <a:endParaRPr kumimoji="1" lang="en-US" altLang="zh-CN" sz="24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dirty="0" err="1">
                          <a:latin typeface="楷体" pitchFamily="49" charset="-122"/>
                          <a:ea typeface="楷体" pitchFamily="49" charset="-122"/>
                        </a:rPr>
                        <a:t>T.type</a:t>
                      </a:r>
                      <a:r>
                        <a:rPr kumimoji="1" lang="en-US" altLang="zh-CN" sz="2400" b="0" dirty="0">
                          <a:latin typeface="楷体" pitchFamily="49" charset="-122"/>
                          <a:ea typeface="楷体" pitchFamily="49" charset="-122"/>
                        </a:rPr>
                        <a:t>:=real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kumimoji="1" lang="zh-CN" altLang="en-US" sz="2400" b="0" kern="12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2400" b="0"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kumimoji="1" lang="en-US" altLang="zh-CN" sz="2400" b="0" baseline="-2500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kumimoji="1" lang="en-US" altLang="zh-CN" sz="2400" b="0">
                          <a:latin typeface="楷体" pitchFamily="49" charset="-122"/>
                          <a:ea typeface="楷体" pitchFamily="49" charset="-122"/>
                        </a:rPr>
                        <a:t>,id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dirty="0"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kumimoji="1" lang="en-US" altLang="zh-CN" sz="2400" b="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kumimoji="1" lang="en-US" altLang="zh-CN" sz="2400" b="0" dirty="0">
                          <a:latin typeface="楷体" pitchFamily="49" charset="-122"/>
                          <a:ea typeface="楷体" pitchFamily="49" charset="-122"/>
                        </a:rPr>
                        <a:t>.in:=</a:t>
                      </a:r>
                      <a:r>
                        <a:rPr kumimoji="1" lang="en-US" altLang="zh-CN" sz="2400" b="0" dirty="0" err="1">
                          <a:latin typeface="楷体" pitchFamily="49" charset="-122"/>
                          <a:ea typeface="楷体" pitchFamily="49" charset="-122"/>
                        </a:rPr>
                        <a:t>L.in</a:t>
                      </a:r>
                      <a:endParaRPr kumimoji="1" lang="en-US" altLang="zh-CN" sz="2400" b="0" dirty="0"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dirty="0" err="1">
                          <a:latin typeface="楷体" pitchFamily="49" charset="-122"/>
                          <a:ea typeface="楷体" pitchFamily="49" charset="-122"/>
                        </a:rPr>
                        <a:t>addtype</a:t>
                      </a:r>
                      <a:r>
                        <a:rPr kumimoji="1" lang="en-US" altLang="zh-CN" sz="2400" b="0" dirty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kumimoji="1" lang="en-US" altLang="zh-CN" sz="2400" b="0" dirty="0" err="1">
                          <a:latin typeface="楷体" pitchFamily="49" charset="-122"/>
                          <a:ea typeface="楷体" pitchFamily="49" charset="-122"/>
                        </a:rPr>
                        <a:t>id.entry</a:t>
                      </a:r>
                      <a:r>
                        <a:rPr kumimoji="1" lang="en-US" altLang="zh-CN" sz="2400" b="0" dirty="0">
                          <a:latin typeface="楷体" pitchFamily="49" charset="-122"/>
                          <a:ea typeface="楷体" pitchFamily="49" charset="-122"/>
                        </a:rPr>
                        <a:t>, </a:t>
                      </a:r>
                      <a:r>
                        <a:rPr kumimoji="1" lang="en-US" altLang="zh-CN" sz="2400" b="0" dirty="0" err="1">
                          <a:latin typeface="楷体" pitchFamily="49" charset="-122"/>
                          <a:ea typeface="楷体" pitchFamily="49" charset="-122"/>
                        </a:rPr>
                        <a:t>L.in</a:t>
                      </a:r>
                      <a:r>
                        <a:rPr kumimoji="1" lang="en-US" altLang="zh-CN" sz="2400" b="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kumimoji="1" lang="zh-CN" altLang="en-US" sz="2400" b="0" kern="12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2400" b="0"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endParaRPr kumimoji="1" lang="en-US" altLang="zh-CN" sz="2400" b="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0" dirty="0" err="1">
                          <a:latin typeface="楷体" pitchFamily="49" charset="-122"/>
                          <a:ea typeface="楷体" pitchFamily="49" charset="-122"/>
                        </a:rPr>
                        <a:t>addtype</a:t>
                      </a:r>
                      <a:r>
                        <a:rPr kumimoji="1" lang="en-US" altLang="zh-CN" sz="2400" b="0" dirty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kumimoji="1" lang="en-US" altLang="zh-CN" sz="2400" b="0" dirty="0" err="1">
                          <a:latin typeface="楷体" pitchFamily="49" charset="-122"/>
                          <a:ea typeface="楷体" pitchFamily="49" charset="-122"/>
                        </a:rPr>
                        <a:t>id.entry</a:t>
                      </a:r>
                      <a:r>
                        <a:rPr kumimoji="1" lang="en-US" altLang="zh-CN" sz="2400" b="0" dirty="0">
                          <a:latin typeface="楷体" pitchFamily="49" charset="-122"/>
                          <a:ea typeface="楷体" pitchFamily="49" charset="-122"/>
                        </a:rPr>
                        <a:t>, </a:t>
                      </a:r>
                      <a:r>
                        <a:rPr kumimoji="1" lang="en-US" altLang="zh-CN" sz="2400" b="0" dirty="0" err="1">
                          <a:latin typeface="楷体" pitchFamily="49" charset="-122"/>
                          <a:ea typeface="楷体" pitchFamily="49" charset="-122"/>
                        </a:rPr>
                        <a:t>L.in</a:t>
                      </a:r>
                      <a:r>
                        <a:rPr kumimoji="1" lang="en-US" altLang="zh-CN" sz="2400" b="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607115" y="1673805"/>
            <a:ext cx="3285365" cy="4545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递归下降程序分析并计算属性值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main()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{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T(); </a:t>
            </a:r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L.in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T.type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; L()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}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T()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{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  return(</a:t>
            </a:r>
            <a:r>
              <a:rPr lang="en-US" altLang="zh-CN" sz="20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T.type</a:t>
            </a: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=integer;)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}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......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4499"/>
            <a:ext cx="7886700" cy="854075"/>
          </a:xfrm>
        </p:spPr>
        <p:txBody>
          <a:bodyPr/>
          <a:lstStyle/>
          <a:p>
            <a:r>
              <a:rPr lang="zh-CN" altLang="en-US" dirty="0"/>
              <a:t>小结（续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05591"/>
            <a:ext cx="7886700" cy="491422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根据属性值计算的关联关系，将其分成</a:t>
            </a:r>
            <a:r>
              <a:rPr lang="zh-CN" altLang="en-US" u="sng" dirty="0"/>
              <a:t>综合属性和继承属性；</a:t>
            </a:r>
            <a:endParaRPr lang="en-US" altLang="zh-CN" u="sng" dirty="0"/>
          </a:p>
          <a:p>
            <a:pPr>
              <a:lnSpc>
                <a:spcPct val="110000"/>
              </a:lnSpc>
            </a:pPr>
            <a:r>
              <a:rPr lang="zh-CN" altLang="en-US" dirty="0"/>
              <a:t>根据</a:t>
            </a:r>
            <a:r>
              <a:rPr lang="zh-CN" altLang="en-US" u="sng" dirty="0"/>
              <a:t>属性文法中所含的属性</a:t>
            </a:r>
            <a:r>
              <a:rPr lang="zh-CN" altLang="en-US" dirty="0"/>
              <a:t>将属性文法分成：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dirty="0"/>
              <a:t>S-</a:t>
            </a:r>
            <a:r>
              <a:rPr lang="zh-CN" altLang="en-US" dirty="0"/>
              <a:t>属性文法和</a:t>
            </a:r>
            <a:r>
              <a:rPr lang="en-US" altLang="zh-CN" dirty="0"/>
              <a:t>L-</a:t>
            </a:r>
            <a:r>
              <a:rPr lang="zh-CN" altLang="en-US" dirty="0"/>
              <a:t>属性文法；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翻译模式</a:t>
            </a:r>
            <a:endParaRPr lang="en-US" altLang="zh-CN" dirty="0"/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zh-CN" altLang="en-US" dirty="0"/>
              <a:t>不仅</a:t>
            </a:r>
            <a:r>
              <a:rPr lang="zh-CN" altLang="en-US" dirty="0">
                <a:solidFill>
                  <a:srgbClr val="FF0000"/>
                </a:solidFill>
              </a:rPr>
              <a:t>将语义属性关联到文法符号、将语义规则关联到产生式</a:t>
            </a:r>
            <a:r>
              <a:rPr lang="zh-CN" altLang="en-US" dirty="0"/>
              <a:t>，而且还通过</a:t>
            </a:r>
            <a:r>
              <a:rPr lang="zh-CN" altLang="en-US" dirty="0">
                <a:solidFill>
                  <a:srgbClr val="FF0000"/>
                </a:solidFill>
              </a:rPr>
              <a:t>将语义动作嵌入到产生式的适当位置</a:t>
            </a:r>
            <a:r>
              <a:rPr lang="zh-CN" altLang="en-US" dirty="0"/>
              <a:t>来表达该语义动作的执行时机。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翻译模式给语义分析的实现提供了</a:t>
            </a:r>
            <a:r>
              <a:rPr lang="zh-CN" altLang="en-US" u="sng" dirty="0"/>
              <a:t>更好的支持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9359"/>
            <a:ext cx="7886700" cy="941161"/>
          </a:xfrm>
        </p:spPr>
        <p:txBody>
          <a:bodyPr/>
          <a:lstStyle/>
          <a:p>
            <a:r>
              <a:rPr lang="zh-CN" altLang="en-US" dirty="0"/>
              <a:t>小结（续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17600"/>
            <a:ext cx="7886700" cy="5355771"/>
          </a:xfrm>
        </p:spPr>
        <p:txBody>
          <a:bodyPr/>
          <a:lstStyle/>
          <a:p>
            <a:r>
              <a:rPr lang="zh-CN" altLang="en-US" dirty="0"/>
              <a:t>语义规则的两种描述方法：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语法制导定义（属性文法）</a:t>
            </a:r>
            <a:r>
              <a:rPr lang="en-US" altLang="zh-CN" dirty="0"/>
              <a:t>SDD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特点：抽象的属性和运算符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翻译模式</a:t>
            </a:r>
            <a:r>
              <a:rPr lang="en-US" altLang="zh-CN" dirty="0"/>
              <a:t>TS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特点：具体的属性和运算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两种属性的计算：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S-</a:t>
            </a:r>
            <a:r>
              <a:rPr lang="zh-CN" altLang="en-US" dirty="0"/>
              <a:t>属性的自下而上计算（边语法分析边计算）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L-</a:t>
            </a:r>
            <a:r>
              <a:rPr lang="zh-CN" altLang="en-US" dirty="0"/>
              <a:t>属性的自上而下计算（边语法分析边计算）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L-</a:t>
            </a:r>
            <a:r>
              <a:rPr lang="zh-CN" altLang="en-US" dirty="0"/>
              <a:t>属性的自下而上计算（边语法分析边计算）</a:t>
            </a:r>
            <a:endParaRPr lang="en-US" altLang="zh-CN" dirty="0"/>
          </a:p>
          <a:p>
            <a:r>
              <a:rPr lang="zh-CN" altLang="en-US" dirty="0"/>
              <a:t>存在不能边语法分析边计算的情况吗？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en-US" altLang="zh-CN" sz="2800" dirty="0">
                <a:latin typeface="Comic Sans MS" pitchFamily="66" charset="0"/>
              </a:rPr>
              <a:t>Yes. 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 descr="http://img.mp.itc.cn/upload/20170307/2fa54514add640eb9941070c75047989_th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8750" y="2964425"/>
            <a:ext cx="2079524" cy="1559643"/>
          </a:xfrm>
          <a:prstGeom prst="rect">
            <a:avLst/>
          </a:prstGeom>
          <a:noFill/>
        </p:spPr>
      </p:pic>
      <p:sp>
        <p:nvSpPr>
          <p:cNvPr id="35" name="矩形 34"/>
          <p:cNvSpPr/>
          <p:nvPr/>
        </p:nvSpPr>
        <p:spPr>
          <a:xfrm>
            <a:off x="3837484" y="1604932"/>
            <a:ext cx="3043003" cy="403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语法制导翻译的基础材料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332" y="297185"/>
            <a:ext cx="8123464" cy="818034"/>
          </a:xfrm>
        </p:spPr>
        <p:txBody>
          <a:bodyPr/>
          <a:lstStyle/>
          <a:p>
            <a:r>
              <a:rPr lang="zh-CN" altLang="en-US" sz="3200" dirty="0"/>
              <a:t>语法制导翻译</a:t>
            </a:r>
          </a:p>
        </p:txBody>
      </p:sp>
      <p:grpSp>
        <p:nvGrpSpPr>
          <p:cNvPr id="3" name="组合 30"/>
          <p:cNvGrpSpPr/>
          <p:nvPr/>
        </p:nvGrpSpPr>
        <p:grpSpPr>
          <a:xfrm>
            <a:off x="3842472" y="1578078"/>
            <a:ext cx="5036057" cy="4058224"/>
            <a:chOff x="2278704" y="529254"/>
            <a:chExt cx="5036057" cy="4058224"/>
          </a:xfrm>
        </p:grpSpPr>
        <p:sp>
          <p:nvSpPr>
            <p:cNvPr id="18" name="矩形 17"/>
            <p:cNvSpPr/>
            <p:nvPr/>
          </p:nvSpPr>
          <p:spPr>
            <a:xfrm>
              <a:off x="2292579" y="529254"/>
              <a:ext cx="5022182" cy="40582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288451" y="1212288"/>
              <a:ext cx="3126658" cy="704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属性文法</a:t>
              </a:r>
              <a:endPara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翻译模式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2278704" y="3809041"/>
              <a:ext cx="1436914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综合属性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3360034" y="3852581"/>
              <a:ext cx="1618342" cy="4644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继承属性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3062465" y="3467941"/>
              <a:ext cx="1074079" cy="4281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属性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881284" y="3490652"/>
              <a:ext cx="2350800" cy="885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分析树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2394854" y="3490651"/>
              <a:ext cx="2351314" cy="8853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315" y="1828801"/>
            <a:ext cx="2615461" cy="38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688" y="2943378"/>
            <a:ext cx="1559760" cy="194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54" y="521388"/>
            <a:ext cx="9139546" cy="570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649207" y="4959170"/>
            <a:ext cx="6135007" cy="883147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Comic Sans MS" pitchFamily="66" charset="0"/>
                <a:ea typeface="华文楷体" pitchFamily="2" charset="-122"/>
              </a:rPr>
              <a:t>End of Chapter Six</a:t>
            </a:r>
            <a:endParaRPr lang="zh-CN" altLang="en-US" dirty="0">
              <a:solidFill>
                <a:srgbClr val="1E1CE3"/>
              </a:solidFill>
              <a:latin typeface="Comic Sans MS" pitchFamily="66" charset="0"/>
              <a:ea typeface="华文楷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888C75-B449-2A29-5F59-210F7A63D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752436"/>
            <a:ext cx="586740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5247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/>
              <a:t>-</a:t>
            </a:r>
            <a:r>
              <a:rPr lang="zh-CN" altLang="en-US" dirty="0"/>
              <a:t>非</a:t>
            </a:r>
            <a:r>
              <a:rPr lang="en-US" altLang="zh-CN" dirty="0"/>
              <a:t>L</a:t>
            </a:r>
            <a:r>
              <a:rPr lang="zh-CN" altLang="en-US" dirty="0"/>
              <a:t>属性文法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35314"/>
            <a:ext cx="7886700" cy="740229"/>
          </a:xfrm>
        </p:spPr>
        <p:txBody>
          <a:bodyPr/>
          <a:lstStyle/>
          <a:p>
            <a:r>
              <a:rPr lang="en-US" altLang="zh-CN" dirty="0" err="1"/>
              <a:t>Q.i</a:t>
            </a:r>
            <a:r>
              <a:rPr lang="zh-CN" altLang="en-US" dirty="0"/>
              <a:t>依赖于右部符号</a:t>
            </a:r>
            <a:r>
              <a:rPr lang="en-US" altLang="zh-CN" dirty="0"/>
              <a:t>R</a:t>
            </a:r>
            <a:r>
              <a:rPr lang="zh-CN" altLang="en-US" dirty="0"/>
              <a:t>的综合属性</a:t>
            </a:r>
            <a:r>
              <a:rPr lang="en-US" altLang="zh-CN" dirty="0"/>
              <a:t>R.s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973942" y="2191661"/>
            <a:ext cx="4833257" cy="4049486"/>
            <a:chOff x="1973942" y="2394857"/>
            <a:chExt cx="4833257" cy="4049486"/>
          </a:xfrm>
        </p:grpSpPr>
        <p:sp>
          <p:nvSpPr>
            <p:cNvPr id="6" name="矩形 5"/>
            <p:cNvSpPr/>
            <p:nvPr/>
          </p:nvSpPr>
          <p:spPr>
            <a:xfrm>
              <a:off x="2206161" y="3018974"/>
              <a:ext cx="1190178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>
                  <a:solidFill>
                    <a:srgbClr val="1E1CE3"/>
                  </a:solidFill>
                </a:rPr>
                <a:t>A</a:t>
              </a:r>
              <a:r>
                <a:rPr lang="zh-CN" altLang="en-US" sz="2400">
                  <a:solidFill>
                    <a:srgbClr val="1E1CE3"/>
                  </a:solidFill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1E1CE3"/>
                  </a:solidFill>
                </a:rPr>
                <a:t>LM</a:t>
              </a:r>
              <a:endParaRPr lang="zh-CN" altLang="en-US" sz="2400" dirty="0">
                <a:solidFill>
                  <a:srgbClr val="1E1CE3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184403" y="4680857"/>
              <a:ext cx="1052284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>
                  <a:solidFill>
                    <a:srgbClr val="1E1CE3"/>
                  </a:solidFill>
                </a:rPr>
                <a:t>A</a:t>
              </a:r>
              <a:r>
                <a:rPr lang="zh-CN" altLang="en-US" sz="2400">
                  <a:solidFill>
                    <a:srgbClr val="1E1CE3"/>
                  </a:solidFill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1E1CE3"/>
                  </a:solidFill>
                </a:rPr>
                <a:t>QR</a:t>
              </a:r>
              <a:endParaRPr lang="zh-CN" altLang="en-US" sz="2400" dirty="0">
                <a:solidFill>
                  <a:srgbClr val="1E1CE3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76914" y="2423885"/>
              <a:ext cx="2627086" cy="39478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zh-CN" sz="2400" dirty="0">
                <a:solidFill>
                  <a:srgbClr val="1E1CE3"/>
                </a:solidFill>
              </a:endParaRP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zh-CN" sz="2400" dirty="0">
                <a:solidFill>
                  <a:srgbClr val="1E1CE3"/>
                </a:solidFill>
              </a:endParaRP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 err="1">
                  <a:solidFill>
                    <a:srgbClr val="1E1CE3"/>
                  </a:solidFill>
                </a:rPr>
                <a:t>L.i</a:t>
              </a:r>
              <a:r>
                <a:rPr lang="en-US" altLang="zh-CN" sz="2400" dirty="0">
                  <a:solidFill>
                    <a:srgbClr val="1E1CE3"/>
                  </a:solidFill>
                </a:rPr>
                <a:t> :=I(</a:t>
              </a:r>
              <a:r>
                <a:rPr lang="en-US" altLang="zh-CN" sz="2400" dirty="0" err="1">
                  <a:solidFill>
                    <a:srgbClr val="1E1CE3"/>
                  </a:solidFill>
                </a:rPr>
                <a:t>A.i</a:t>
              </a:r>
              <a:r>
                <a:rPr lang="en-US" altLang="zh-CN" sz="2400" dirty="0">
                  <a:solidFill>
                    <a:srgbClr val="1E1CE3"/>
                  </a:solidFill>
                </a:rPr>
                <a:t>)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 err="1">
                  <a:solidFill>
                    <a:srgbClr val="1E1CE3"/>
                  </a:solidFill>
                </a:rPr>
                <a:t>M.i</a:t>
              </a:r>
              <a:r>
                <a:rPr lang="en-US" altLang="zh-CN" sz="2400" dirty="0">
                  <a:solidFill>
                    <a:srgbClr val="1E1CE3"/>
                  </a:solidFill>
                </a:rPr>
                <a:t> :=m(L.s)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1E1CE3"/>
                  </a:solidFill>
                </a:rPr>
                <a:t>A.s :=f(M.s)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 err="1">
                  <a:solidFill>
                    <a:srgbClr val="1E1CE3"/>
                  </a:solidFill>
                </a:rPr>
                <a:t>R.i</a:t>
              </a:r>
              <a:r>
                <a:rPr lang="en-US" altLang="zh-CN" sz="2400" dirty="0">
                  <a:solidFill>
                    <a:srgbClr val="1E1CE3"/>
                  </a:solidFill>
                </a:rPr>
                <a:t> :=r(</a:t>
              </a:r>
              <a:r>
                <a:rPr lang="en-US" altLang="zh-CN" sz="2400" dirty="0" err="1">
                  <a:solidFill>
                    <a:srgbClr val="1E1CE3"/>
                  </a:solidFill>
                </a:rPr>
                <a:t>A.i</a:t>
              </a:r>
              <a:r>
                <a:rPr lang="en-US" altLang="zh-CN" sz="2400" dirty="0">
                  <a:solidFill>
                    <a:srgbClr val="1E1CE3"/>
                  </a:solidFill>
                </a:rPr>
                <a:t>)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 err="1">
                  <a:solidFill>
                    <a:srgbClr val="FF0000"/>
                  </a:solidFill>
                </a:rPr>
                <a:t>Q.i</a:t>
              </a:r>
              <a:r>
                <a:rPr lang="en-US" altLang="zh-CN" sz="2400" dirty="0">
                  <a:solidFill>
                    <a:srgbClr val="FF0000"/>
                  </a:solidFill>
                </a:rPr>
                <a:t> :=q(R.s)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1E1CE3"/>
                  </a:solidFill>
                </a:rPr>
                <a:t>A.s :=f(Q.s)</a:t>
              </a: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zh-CN" altLang="en-US" sz="2400" dirty="0">
                <a:solidFill>
                  <a:srgbClr val="1E1CE3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973942" y="2394857"/>
              <a:ext cx="4833257" cy="40494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1973943" y="2998076"/>
              <a:ext cx="4830305" cy="637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563888" y="2406374"/>
              <a:ext cx="0" cy="403244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213418" y="2463802"/>
              <a:ext cx="1190178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产生式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4397813" y="2463802"/>
              <a:ext cx="1538527" cy="5225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语义规则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5471"/>
            <a:ext cx="7886700" cy="796018"/>
          </a:xfrm>
        </p:spPr>
        <p:txBody>
          <a:bodyPr/>
          <a:lstStyle/>
          <a:p>
            <a:r>
              <a:rPr lang="en-US" altLang="zh-CN" dirty="0"/>
              <a:t>6.4.1</a:t>
            </a:r>
            <a:r>
              <a:rPr lang="zh-CN" altLang="en-US" dirty="0"/>
              <a:t>、翻译模式（翻译方案）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0571" y="3222171"/>
            <a:ext cx="7982858" cy="3033486"/>
          </a:xfrm>
        </p:spPr>
        <p:txBody>
          <a:bodyPr/>
          <a:lstStyle/>
          <a:p>
            <a:r>
              <a:rPr lang="zh-CN" altLang="en-US" sz="2400" dirty="0"/>
              <a:t>将中缀形式的算术表达式转换为后缀表示；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属性文法</a:t>
            </a:r>
            <a:r>
              <a:rPr lang="zh-CN" altLang="en-US" sz="2400" dirty="0"/>
              <a:t>关注：</a:t>
            </a:r>
            <a:r>
              <a:rPr lang="zh-CN" altLang="en-US" sz="2400" dirty="0">
                <a:solidFill>
                  <a:srgbClr val="FF0000"/>
                </a:solidFill>
              </a:rPr>
              <a:t>做什么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200" dirty="0"/>
              <a:t>用</a:t>
            </a:r>
            <a:r>
              <a:rPr lang="en-US" altLang="zh-CN" sz="2200" dirty="0"/>
              <a:t>.post</a:t>
            </a:r>
            <a:r>
              <a:rPr lang="zh-CN" altLang="en-US" sz="2200" dirty="0"/>
              <a:t>抽象表示文法符号的语义</a:t>
            </a:r>
            <a:endParaRPr lang="en-US" altLang="zh-CN" sz="22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翻译模式</a:t>
            </a:r>
            <a:r>
              <a:rPr lang="zh-CN" altLang="en-US" sz="2400" dirty="0"/>
              <a:t>告诉你：</a:t>
            </a:r>
            <a:r>
              <a:rPr lang="zh-CN" altLang="en-US" sz="2400" dirty="0">
                <a:solidFill>
                  <a:srgbClr val="FF0000"/>
                </a:solidFill>
              </a:rPr>
              <a:t>怎么做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200" dirty="0"/>
              <a:t>post</a:t>
            </a:r>
            <a:r>
              <a:rPr lang="zh-CN" altLang="en-US" sz="2200" dirty="0"/>
              <a:t>是数组</a:t>
            </a:r>
            <a:endParaRPr lang="en-US" altLang="zh-CN" sz="2200" dirty="0"/>
          </a:p>
          <a:p>
            <a:r>
              <a:rPr lang="zh-CN" altLang="en-US" sz="2400" dirty="0"/>
              <a:t>如果忽略实现细节，翻译模式和属性文法等价。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37424"/>
              </p:ext>
            </p:extLst>
          </p:nvPr>
        </p:nvGraphicFramePr>
        <p:xfrm>
          <a:off x="268014" y="1142473"/>
          <a:ext cx="8655268" cy="1872000"/>
        </p:xfrm>
        <a:graphic>
          <a:graphicData uri="http://schemas.openxmlformats.org/drawingml/2006/table">
            <a:tbl>
              <a:tblPr/>
              <a:tblGrid>
                <a:gridCol w="1277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6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1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产生式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属性文法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翻译模式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sz="2200" kern="12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2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print(E.post)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print(post)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zh-CN" altLang="en-US" sz="2200" kern="12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2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en-US" altLang="zh-CN" sz="2200" baseline="-2500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+E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2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E.post=E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.post||E</a:t>
                      </a:r>
                      <a:r>
                        <a:rPr lang="en-US" altLang="zh-CN" sz="22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.post||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‘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post(k)=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‘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’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;k=k+1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sz="220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r>
                        <a:rPr lang="zh-CN" altLang="en-US" sz="2200" kern="120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  <a:sym typeface="Symbol" pitchFamily="18" charset="2"/>
                        </a:rPr>
                        <a:t></a:t>
                      </a:r>
                      <a:r>
                        <a:rPr lang="en-US" altLang="zh-CN" sz="2200">
                          <a:latin typeface="楷体" pitchFamily="49" charset="-122"/>
                          <a:ea typeface="楷体" pitchFamily="49" charset="-122"/>
                        </a:rPr>
                        <a:t>num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E.post=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num.lexval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post(k)=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lexval;k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=k+1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135" y="132899"/>
            <a:ext cx="7886700" cy="76699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图</a:t>
            </a:r>
            <a:r>
              <a:rPr lang="en-US" altLang="zh-CN" dirty="0">
                <a:solidFill>
                  <a:srgbClr val="FF0000"/>
                </a:solidFill>
              </a:rPr>
              <a:t>6.10</a:t>
            </a:r>
            <a:r>
              <a:rPr lang="zh-CN" altLang="en-US" dirty="0"/>
              <a:t>例：翻译模式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1" y="1015999"/>
            <a:ext cx="7736119" cy="5631543"/>
          </a:xfrm>
        </p:spPr>
        <p:txBody>
          <a:bodyPr/>
          <a:lstStyle/>
          <a:p>
            <a:r>
              <a:rPr lang="zh-CN" altLang="en-US" dirty="0"/>
              <a:t>把有加和减的中缀表达式翻译成后缀表达式，如果输入是</a:t>
            </a:r>
            <a:r>
              <a:rPr lang="en-US" altLang="zh-CN" dirty="0"/>
              <a:t>9-5+2</a:t>
            </a:r>
            <a:r>
              <a:rPr lang="zh-CN" altLang="en-US" dirty="0"/>
              <a:t>，则输出是</a:t>
            </a:r>
            <a:r>
              <a:rPr lang="en-US" altLang="zh-CN" dirty="0"/>
              <a:t>95-2+</a:t>
            </a:r>
          </a:p>
          <a:p>
            <a:pPr lvl="1">
              <a:spcAft>
                <a:spcPts val="0"/>
              </a:spcAft>
              <a:buNone/>
            </a:pPr>
            <a:r>
              <a:rPr lang="en-US" altLang="zh-CN" dirty="0">
                <a:solidFill>
                  <a:srgbClr val="C00000"/>
                </a:solidFill>
              </a:rPr>
              <a:t>E</a:t>
            </a:r>
            <a:r>
              <a:rPr lang="zh-CN" altLang="en-US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en-US" altLang="zh-CN" dirty="0">
                <a:solidFill>
                  <a:srgbClr val="C00000"/>
                </a:solidFill>
              </a:rPr>
              <a:t>TR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en-US" altLang="zh-CN" dirty="0" err="1">
                <a:solidFill>
                  <a:srgbClr val="C00000"/>
                </a:solidFill>
              </a:rPr>
              <a:t>addop</a:t>
            </a:r>
            <a:r>
              <a:rPr lang="en-US" altLang="zh-CN" dirty="0">
                <a:solidFill>
                  <a:srgbClr val="C00000"/>
                </a:solidFill>
              </a:rPr>
              <a:t> T</a:t>
            </a:r>
            <a:r>
              <a:rPr lang="en-US" altLang="zh-CN" dirty="0">
                <a:solidFill>
                  <a:srgbClr val="002060"/>
                </a:solidFill>
              </a:rPr>
              <a:t>{print(</a:t>
            </a:r>
            <a:r>
              <a:rPr lang="en-US" altLang="zh-CN" dirty="0" err="1">
                <a:solidFill>
                  <a:srgbClr val="002060"/>
                </a:solidFill>
              </a:rPr>
              <a:t>addop.lexeme</a:t>
            </a:r>
            <a:r>
              <a:rPr lang="en-US" altLang="zh-CN" dirty="0">
                <a:solidFill>
                  <a:srgbClr val="002060"/>
                </a:solidFill>
              </a:rPr>
              <a:t>)}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|ε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zh-CN" altLang="en-US" dirty="0">
                <a:solidFill>
                  <a:srgbClr val="C00000"/>
                </a:solidFill>
                <a:latin typeface="Comic Sans MS" pitchFamily="66" charset="0"/>
              </a:rPr>
              <a:t>→</a:t>
            </a:r>
            <a:r>
              <a:rPr lang="en-US" altLang="zh-CN" dirty="0">
                <a:solidFill>
                  <a:srgbClr val="C00000"/>
                </a:solidFill>
              </a:rPr>
              <a:t>num</a:t>
            </a:r>
            <a:r>
              <a:rPr lang="en-US" altLang="zh-CN" dirty="0">
                <a:solidFill>
                  <a:srgbClr val="002060"/>
                </a:solidFill>
              </a:rPr>
              <a:t>{print(num.val)}</a:t>
            </a:r>
          </a:p>
          <a:p>
            <a:pPr>
              <a:buNone/>
            </a:pPr>
            <a:r>
              <a:rPr lang="en-US" altLang="zh-CN" sz="2400" dirty="0"/>
              <a:t>E</a:t>
            </a:r>
            <a:r>
              <a:rPr lang="en-US" altLang="zh-CN" sz="2400" dirty="0">
                <a:sym typeface="Symbol" pitchFamily="18" charset="2"/>
              </a:rPr>
              <a:t>TR9</a:t>
            </a:r>
            <a:r>
              <a:rPr lang="en-US" altLang="zh-CN" sz="2400" dirty="0">
                <a:solidFill>
                  <a:srgbClr val="FC02A9"/>
                </a:solidFill>
                <a:sym typeface="Symbol" pitchFamily="18" charset="2"/>
              </a:rPr>
              <a:t>{print(9)}</a:t>
            </a:r>
            <a:r>
              <a:rPr lang="en-US" altLang="zh-CN" sz="2400" dirty="0">
                <a:sym typeface="Symbol" pitchFamily="18" charset="2"/>
              </a:rPr>
              <a:t>R</a:t>
            </a:r>
          </a:p>
          <a:p>
            <a:pPr>
              <a:buNone/>
            </a:pPr>
            <a:r>
              <a:rPr lang="en-US" altLang="zh-CN" sz="2400" dirty="0">
                <a:sym typeface="Symbol" pitchFamily="18" charset="2"/>
              </a:rPr>
              <a:t> 9</a:t>
            </a:r>
            <a:r>
              <a:rPr lang="en-US" altLang="zh-CN" sz="2400" dirty="0">
                <a:solidFill>
                  <a:srgbClr val="FC02A9"/>
                </a:solidFill>
                <a:sym typeface="Symbol" pitchFamily="18" charset="2"/>
              </a:rPr>
              <a:t>{print(9)}</a:t>
            </a:r>
            <a:r>
              <a:rPr lang="en-US" altLang="zh-CN" sz="2400" dirty="0">
                <a:sym typeface="Symbol" pitchFamily="18" charset="2"/>
              </a:rPr>
              <a:t>-T</a:t>
            </a:r>
            <a:r>
              <a:rPr lang="en-US" altLang="zh-CN" sz="2400" dirty="0">
                <a:solidFill>
                  <a:srgbClr val="FC02A9"/>
                </a:solidFill>
                <a:sym typeface="Symbol" pitchFamily="18" charset="2"/>
              </a:rPr>
              <a:t>{print(-)}</a:t>
            </a:r>
            <a:r>
              <a:rPr lang="en-US" altLang="zh-CN" sz="2400" dirty="0">
                <a:sym typeface="Symbol" pitchFamily="18" charset="2"/>
              </a:rPr>
              <a:t>R</a:t>
            </a:r>
          </a:p>
          <a:p>
            <a:pPr>
              <a:buNone/>
            </a:pPr>
            <a:r>
              <a:rPr lang="en-US" altLang="zh-CN" sz="2400" dirty="0">
                <a:sym typeface="Symbol" pitchFamily="18" charset="2"/>
              </a:rPr>
              <a:t> 9</a:t>
            </a:r>
            <a:r>
              <a:rPr lang="en-US" altLang="zh-CN" sz="2400" dirty="0">
                <a:solidFill>
                  <a:srgbClr val="FC02A9"/>
                </a:solidFill>
                <a:sym typeface="Symbol" pitchFamily="18" charset="2"/>
              </a:rPr>
              <a:t>{print(9)}</a:t>
            </a:r>
            <a:r>
              <a:rPr lang="en-US" altLang="zh-CN" sz="2400" dirty="0">
                <a:sym typeface="Symbol" pitchFamily="18" charset="2"/>
              </a:rPr>
              <a:t>-5</a:t>
            </a:r>
            <a:r>
              <a:rPr lang="en-US" altLang="zh-CN" sz="2400" dirty="0">
                <a:solidFill>
                  <a:srgbClr val="FC02A9"/>
                </a:solidFill>
                <a:sym typeface="Symbol" pitchFamily="18" charset="2"/>
              </a:rPr>
              <a:t>{print(5)}{print(-)}</a:t>
            </a:r>
            <a:r>
              <a:rPr lang="en-US" altLang="zh-CN" sz="2400" dirty="0">
                <a:sym typeface="Symbol" pitchFamily="18" charset="2"/>
              </a:rPr>
              <a:t>R</a:t>
            </a:r>
          </a:p>
          <a:p>
            <a:pPr>
              <a:buNone/>
            </a:pPr>
            <a:r>
              <a:rPr lang="en-US" altLang="zh-CN" sz="2400" dirty="0">
                <a:sym typeface="Symbol" pitchFamily="18" charset="2"/>
              </a:rPr>
              <a:t> 9</a:t>
            </a:r>
            <a:r>
              <a:rPr lang="en-US" altLang="zh-CN" sz="2400" dirty="0">
                <a:solidFill>
                  <a:srgbClr val="FC02A9"/>
                </a:solidFill>
                <a:sym typeface="Symbol" pitchFamily="18" charset="2"/>
              </a:rPr>
              <a:t>{print(9)}</a:t>
            </a:r>
            <a:r>
              <a:rPr lang="en-US" altLang="zh-CN" sz="2400" dirty="0">
                <a:sym typeface="Symbol" pitchFamily="18" charset="2"/>
              </a:rPr>
              <a:t>-5</a:t>
            </a:r>
            <a:r>
              <a:rPr lang="en-US" altLang="zh-CN" sz="2400" dirty="0">
                <a:solidFill>
                  <a:srgbClr val="FC02A9"/>
                </a:solidFill>
                <a:sym typeface="Symbol" pitchFamily="18" charset="2"/>
              </a:rPr>
              <a:t>{print(5)}{print(-)}</a:t>
            </a:r>
            <a:r>
              <a:rPr lang="en-US" altLang="zh-CN" sz="2400" dirty="0">
                <a:sym typeface="Symbol" pitchFamily="18" charset="2"/>
              </a:rPr>
              <a:t>+T</a:t>
            </a:r>
            <a:r>
              <a:rPr lang="en-US" altLang="zh-CN" sz="2400" dirty="0">
                <a:solidFill>
                  <a:srgbClr val="FC02A9"/>
                </a:solidFill>
                <a:sym typeface="Symbol" pitchFamily="18" charset="2"/>
              </a:rPr>
              <a:t>{print(+)}</a:t>
            </a:r>
            <a:r>
              <a:rPr lang="en-US" altLang="zh-CN" sz="2400" dirty="0">
                <a:sym typeface="Symbol" pitchFamily="18" charset="2"/>
              </a:rPr>
              <a:t>R</a:t>
            </a:r>
          </a:p>
          <a:p>
            <a:pPr>
              <a:buNone/>
            </a:pPr>
            <a:r>
              <a:rPr lang="en-US" altLang="zh-CN" sz="2400" dirty="0">
                <a:sym typeface="Symbol" pitchFamily="18" charset="2"/>
              </a:rPr>
              <a:t> 9</a:t>
            </a:r>
            <a:r>
              <a:rPr lang="en-US" altLang="zh-CN" sz="2400" dirty="0">
                <a:solidFill>
                  <a:srgbClr val="FC02A9"/>
                </a:solidFill>
                <a:sym typeface="Symbol" pitchFamily="18" charset="2"/>
              </a:rPr>
              <a:t>{print(9)}</a:t>
            </a:r>
            <a:r>
              <a:rPr lang="en-US" altLang="zh-CN" sz="2400" dirty="0">
                <a:sym typeface="Symbol" pitchFamily="18" charset="2"/>
              </a:rPr>
              <a:t>-5</a:t>
            </a:r>
            <a:r>
              <a:rPr lang="en-US" altLang="zh-CN" sz="2400" dirty="0">
                <a:solidFill>
                  <a:srgbClr val="FC02A9"/>
                </a:solidFill>
                <a:sym typeface="Symbol" pitchFamily="18" charset="2"/>
              </a:rPr>
              <a:t>{print(5)}</a:t>
            </a:r>
            <a:r>
              <a:rPr lang="en-US" altLang="zh-CN" sz="2400" dirty="0">
                <a:sym typeface="Symbol" pitchFamily="18" charset="2"/>
              </a:rPr>
              <a:t>-</a:t>
            </a:r>
            <a:r>
              <a:rPr lang="en-US" altLang="zh-CN" sz="2400" dirty="0">
                <a:solidFill>
                  <a:srgbClr val="FC02A9"/>
                </a:solidFill>
                <a:sym typeface="Symbol" pitchFamily="18" charset="2"/>
              </a:rPr>
              <a:t>{print(-)}</a:t>
            </a:r>
            <a:r>
              <a:rPr lang="en-US" altLang="zh-CN" sz="2400" dirty="0">
                <a:sym typeface="Symbol" pitchFamily="18" charset="2"/>
              </a:rPr>
              <a:t>+2</a:t>
            </a:r>
            <a:r>
              <a:rPr lang="en-US" altLang="zh-CN" sz="2400" dirty="0">
                <a:solidFill>
                  <a:srgbClr val="FC02A9"/>
                </a:solidFill>
                <a:sym typeface="Symbol" pitchFamily="18" charset="2"/>
              </a:rPr>
              <a:t>{print(2)}</a:t>
            </a:r>
          </a:p>
          <a:p>
            <a:pPr>
              <a:buNone/>
            </a:pPr>
            <a:r>
              <a:rPr lang="en-US" altLang="zh-CN" sz="2400" dirty="0">
                <a:sym typeface="Symbol" pitchFamily="18" charset="2"/>
              </a:rPr>
              <a:t>   </a:t>
            </a:r>
            <a:r>
              <a:rPr lang="en-US" altLang="zh-CN" sz="2400" dirty="0">
                <a:solidFill>
                  <a:srgbClr val="FC02A9"/>
                </a:solidFill>
                <a:sym typeface="Symbol" pitchFamily="18" charset="2"/>
              </a:rPr>
              <a:t>{print(+)}</a:t>
            </a:r>
            <a:endParaRPr lang="zh-CN" altLang="en-US" sz="2400" dirty="0">
              <a:solidFill>
                <a:srgbClr val="FC02A9"/>
              </a:solidFill>
              <a:sym typeface="Symbol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5E9D2-AF38-408B-950D-8AFF0F97D13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117576" y="2772243"/>
            <a:ext cx="1353142" cy="1332966"/>
            <a:chOff x="30163" y="2300288"/>
            <a:chExt cx="1353142" cy="133296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63" y="2300288"/>
              <a:ext cx="1268412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55950" y="3255882"/>
              <a:ext cx="1327355" cy="377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150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27074</TotalTime>
  <Words>6287</Words>
  <Application>Microsoft Office PowerPoint</Application>
  <PresentationFormat>全屏显示(4:3)</PresentationFormat>
  <Paragraphs>1045</Paragraphs>
  <Slides>63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82" baseType="lpstr">
      <vt:lpstr>等线 Light</vt:lpstr>
      <vt:lpstr>华文楷体</vt:lpstr>
      <vt:lpstr>华文隶书</vt:lpstr>
      <vt:lpstr>华文新魏</vt:lpstr>
      <vt:lpstr>华文行楷</vt:lpstr>
      <vt:lpstr>楷体</vt:lpstr>
      <vt:lpstr>宋体</vt:lpstr>
      <vt:lpstr>Arial</vt:lpstr>
      <vt:lpstr>Calibri</vt:lpstr>
      <vt:lpstr>Calibri Light</vt:lpstr>
      <vt:lpstr>Comic Sans MS</vt:lpstr>
      <vt:lpstr>Constantia</vt:lpstr>
      <vt:lpstr>Times New Roman</vt:lpstr>
      <vt:lpstr>Wingdings</vt:lpstr>
      <vt:lpstr>Wingdings 2</vt:lpstr>
      <vt:lpstr>Office 主题​​</vt:lpstr>
      <vt:lpstr>自定义设计方案</vt:lpstr>
      <vt:lpstr>流畅</vt:lpstr>
      <vt:lpstr>剪辑</vt:lpstr>
      <vt:lpstr>编译原理</vt:lpstr>
      <vt:lpstr>6.4、L-属性文法和自顶向下翻译</vt:lpstr>
      <vt:lpstr>L－属性文法</vt:lpstr>
      <vt:lpstr>L-属性文法-例：声明语句</vt:lpstr>
      <vt:lpstr>声明语句分析树</vt:lpstr>
      <vt:lpstr>例：L-属性文法计算</vt:lpstr>
      <vt:lpstr>例-非L属性文法</vt:lpstr>
      <vt:lpstr>6.4.1、翻译模式（翻译方案）</vt:lpstr>
      <vt:lpstr>图6.10例：翻译模式</vt:lpstr>
      <vt:lpstr>图6.10例：翻译模式（续1）</vt:lpstr>
      <vt:lpstr>图6.10例：翻译模式（续2）</vt:lpstr>
      <vt:lpstr>不合理的翻译模式</vt:lpstr>
      <vt:lpstr>改造后</vt:lpstr>
      <vt:lpstr>例6.10 数学排版语言EQN（SDD）</vt:lpstr>
      <vt:lpstr>例6.10 数学排版语言EQN（翻译模式）</vt:lpstr>
      <vt:lpstr>例：EQN语言的翻译模式</vt:lpstr>
      <vt:lpstr>例：EQN语言的翻译模式</vt:lpstr>
      <vt:lpstr>例：EQN语言的翻译模式</vt:lpstr>
      <vt:lpstr>图6.13 带左递归的文法翻译模式</vt:lpstr>
      <vt:lpstr>图6.14 消除左递归后的翻译模式</vt:lpstr>
      <vt:lpstr>例：计算表达式2+4+3</vt:lpstr>
      <vt:lpstr>转换左递归翻译模式的一般方法</vt:lpstr>
      <vt:lpstr>转换左递归翻译模式的一般方法（续）</vt:lpstr>
      <vt:lpstr>例6.11-转换左递归翻译模式示例</vt:lpstr>
      <vt:lpstr>例6.11（续1）：a-4+c的LL分析树</vt:lpstr>
      <vt:lpstr>例6.11（续2）：图6.18-使用继承属性构造语法树</vt:lpstr>
      <vt:lpstr>6.4.3、递归下降翻译器的设计-C语言版</vt:lpstr>
      <vt:lpstr>递归下降翻译器的设计（续）-C语言版</vt:lpstr>
      <vt:lpstr>递归下降翻译器的设计-Pascal语言版</vt:lpstr>
      <vt:lpstr>作业</vt:lpstr>
      <vt:lpstr>6.5、自下而上计算继承属性</vt:lpstr>
      <vt:lpstr>本节标题解析</vt:lpstr>
      <vt:lpstr>自下而上计算继承属性的说明</vt:lpstr>
      <vt:lpstr>本节要干的事情</vt:lpstr>
      <vt:lpstr>6.5.1、将产生式中间的动作移到末尾</vt:lpstr>
      <vt:lpstr>标记非终结符的合理性</vt:lpstr>
      <vt:lpstr>例：翻译模式转换</vt:lpstr>
      <vt:lpstr>例（续）</vt:lpstr>
      <vt:lpstr>6.5.2、分析栈中的继承属性</vt:lpstr>
      <vt:lpstr>复写规则-示例</vt:lpstr>
      <vt:lpstr>复写规则-示例（续）</vt:lpstr>
      <vt:lpstr>表6.9  int p, q, r的分析过程</vt:lpstr>
      <vt:lpstr>也可以自下而上</vt:lpstr>
      <vt:lpstr>6.5.3 模拟继承属性的计算</vt:lpstr>
      <vt:lpstr>模拟继承属性的计算（续）</vt:lpstr>
      <vt:lpstr>例6.13：表6.11 继承属性由复写规则赋值</vt:lpstr>
      <vt:lpstr>例6.13：分析树</vt:lpstr>
      <vt:lpstr>表6.12：表6.11中属性文法某些动作的实现</vt:lpstr>
      <vt:lpstr>PowerPoint 演示文稿</vt:lpstr>
      <vt:lpstr>6.5.4 用综合属性代替继承属性</vt:lpstr>
      <vt:lpstr>用综合属性代替继承属性（续）</vt:lpstr>
      <vt:lpstr>小结</vt:lpstr>
      <vt:lpstr>再谈语义分析</vt:lpstr>
      <vt:lpstr>语义分析在编译系统的位置</vt:lpstr>
      <vt:lpstr>语义分析</vt:lpstr>
      <vt:lpstr>语义分析（续）</vt:lpstr>
      <vt:lpstr>静态语义检查</vt:lpstr>
      <vt:lpstr>PowerPoint 演示文稿</vt:lpstr>
      <vt:lpstr>小结</vt:lpstr>
      <vt:lpstr>小结（续1）</vt:lpstr>
      <vt:lpstr>小结（续2）</vt:lpstr>
      <vt:lpstr>语法制导翻译</vt:lpstr>
      <vt:lpstr>End of Chapter Six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徐德智</dc:creator>
  <cp:lastModifiedBy>Xu Dezhi</cp:lastModifiedBy>
  <cp:revision>1721</cp:revision>
  <dcterms:created xsi:type="dcterms:W3CDTF">2016-08-02T12:41:14Z</dcterms:created>
  <dcterms:modified xsi:type="dcterms:W3CDTF">2023-03-05T05:43:36Z</dcterms:modified>
</cp:coreProperties>
</file>